
<file path=[Content_Types].xml><?xml version="1.0" encoding="utf-8"?>
<Types xmlns="http://schemas.openxmlformats.org/package/2006/content-types">
  <Override PartName="/ppt/slides/slide47.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120.xml" ContentType="application/vnd.openxmlformats-officedocument.presentationml.slide+xml"/>
  <Override PartName="/ppt/slides/slide218.xml" ContentType="application/vnd.openxmlformats-officedocument.presentationml.slide+xml"/>
  <Override PartName="/ppt/slides/slide265.xml" ContentType="application/vnd.openxmlformats-officedocument.presentationml.slide+xml"/>
  <Override PartName="/ppt/notesSlides/notesSlide38.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s/slide254.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243.xml" ContentType="application/vnd.openxmlformats-officedocument.presentationml.slide+xml"/>
  <Override PartName="/ppt/slides/slide29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69.xml" ContentType="application/vnd.openxmlformats-officedocument.presentationml.slide+xml"/>
  <Override PartName="/ppt/slides/slide221.xml" ContentType="application/vnd.openxmlformats-officedocument.presentationml.slide+xml"/>
  <Override PartName="/ppt/slides/slide308.xml" ContentType="application/vnd.openxmlformats-officedocument.presentationml.slide+xml"/>
  <Override PartName="/ppt/tableStyles.xml" ContentType="application/vnd.openxmlformats-officedocument.presentationml.tableStyles+xml"/>
  <Override PartName="/ppt/notesSlides/notesSlide41.xml" ContentType="application/vnd.openxmlformats-officedocument.presentationml.notesSlide+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changesInfos/changesInfo1.xml" ContentType="application/vnd.ms-powerpoint.changesinfo+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259.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s/slide248.xml" ContentType="application/vnd.openxmlformats-officedocument.presentationml.slide+xml"/>
  <Override PartName="/ppt/slides/slide295.xml" ContentType="application/vnd.openxmlformats-officedocument.presentationml.slide+xml"/>
  <Override PartName="/ppt/slides/slide300.xml" ContentType="application/vnd.openxmlformats-officedocument.presentationml.slide+xml"/>
  <Override PartName="/ppt/slides/slide311.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55.xml" ContentType="application/vnd.openxmlformats-officedocument.presentationml.slide+xml"/>
  <Override PartName="/ppt/slides/slide237.xml" ContentType="application/vnd.openxmlformats-officedocument.presentationml.slide+xml"/>
  <Override PartName="/ppt/slides/slide284.xml" ContentType="application/vnd.openxmlformats-officedocument.presentationml.slide+xml"/>
  <Override PartName="/ppt/theme/theme2.xml" ContentType="application/vnd.openxmlformats-officedocument.them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26.xml" ContentType="application/vnd.openxmlformats-officedocument.presentationml.slide+xml"/>
  <Override PartName="/ppt/slides/slide262.xml" ContentType="application/vnd.openxmlformats-officedocument.presentationml.slide+xml"/>
  <Override PartName="/ppt/slides/slide273.xml" ContentType="application/vnd.openxmlformats-officedocument.presentationml.slide+xml"/>
  <Default Extension="emf" ContentType="image/x-emf"/>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slides/slide2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240.xml" ContentType="application/vnd.openxmlformats-officedocument.presentationml.slide+xml"/>
  <Override PartName="/ppt/notesSlides/notesSlide13.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slides/slide305.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slides/slide278.xml" ContentType="application/vnd.openxmlformats-officedocument.presentationml.slide+xml"/>
  <Override PartName="/ppt/slides/slide289.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267.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s/slide256.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s/slide234.xml" ContentType="application/vnd.openxmlformats-officedocument.presentationml.slide+xml"/>
  <Override PartName="/ppt/slides/slide245.xml" ContentType="application/vnd.openxmlformats-officedocument.presentationml.slide+xml"/>
  <Override PartName="/ppt/slides/slide281.xml" ContentType="application/vnd.openxmlformats-officedocument.presentationml.slide+xml"/>
  <Override PartName="/ppt/slides/slide292.xml" ContentType="application/vnd.openxmlformats-officedocument.presentationml.slide+xml"/>
  <Override PartName="/ppt/notesSlides/notesSlide18.xml" ContentType="application/vnd.openxmlformats-officedocument.presentationml.notesSlide+xml"/>
  <Default Extension="wmf" ContentType="image/x-wmf"/>
  <Override PartName="/ppt/slides/slide41.xml" ContentType="application/vnd.openxmlformats-officedocument.presentationml.slide+xml"/>
  <Override PartName="/ppt/slides/slide223.xml" ContentType="application/vnd.openxmlformats-officedocument.presentationml.slide+xml"/>
  <Override PartName="/ppt/slides/slide270.xml" ContentType="application/vnd.openxmlformats-officedocument.presentationml.slide+xml"/>
  <Override PartName="/ppt/notesSlides/notesSlide43.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notesSlides/notesSlide32.xml" ContentType="application/vnd.openxmlformats-officedocument.presentationml.notesSlide+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s/slide297.xml" ContentType="application/vnd.openxmlformats-officedocument.presentationml.slide+xml"/>
  <Override PartName="/ppt/slides/slide302.xml" ContentType="application/vnd.openxmlformats-officedocument.presentationml.slide+xml"/>
  <Override PartName="/ppt/slides/slide313.xml" ContentType="application/vnd.openxmlformats-officedocument.presentationml.slide+xml"/>
  <Override PartName="/ppt/slideLayouts/slideLayout9.xml" ContentType="application/vnd.openxmlformats-officedocument.presentationml.slideLayout+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239.xml" ContentType="application/vnd.openxmlformats-officedocument.presentationml.slide+xml"/>
  <Override PartName="/ppt/slides/slide286.xml" ContentType="application/vnd.openxmlformats-officedocument.presentationml.slide+xml"/>
  <Override PartName="/ppt/notesSlides/notesSlide1.xml" ContentType="application/vnd.openxmlformats-officedocument.presentationml.notesSlide+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s/slide264.xml" ContentType="application/vnd.openxmlformats-officedocument.presentationml.slide+xml"/>
  <Override PartName="/ppt/slides/slide275.xml" ContentType="application/vnd.openxmlformats-officedocument.presentationml.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53.xml" ContentType="application/vnd.openxmlformats-officedocument.presentationml.slide+xml"/>
  <Override PartName="/ppt/notesSlides/notesSlide37.xml" ContentType="application/vnd.openxmlformats-officedocument.presentationml.notesSlide+xml"/>
  <Override PartName="/ppt/slides/slide13.xml" ContentType="application/vnd.openxmlformats-officedocument.presentationml.slide+xml"/>
  <Override PartName="/ppt/slides/slide60.xml" ContentType="application/vnd.openxmlformats-officedocument.presentationml.slide+xml"/>
  <Override PartName="/ppt/slides/slide2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slides/slide168.xml" ContentType="application/vnd.openxmlformats-officedocument.presentationml.slide+xml"/>
  <Override PartName="/ppt/slides/slide179.xml" ContentType="application/vnd.openxmlformats-officedocument.presentationml.slide+xml"/>
  <Override PartName="/ppt/slides/slide231.xml" ContentType="application/vnd.openxmlformats-officedocument.presentationml.slide+xml"/>
  <Override PartName="/ppt/slideLayouts/slideLayout12.xml" ContentType="application/vnd.openxmlformats-officedocument.presentationml.slideLayout+xml"/>
  <Override PartName="/ppt/slides/slide157.xml" ContentType="application/vnd.openxmlformats-officedocument.presentationml.slide+xml"/>
  <Override PartName="/ppt/slides/slide220.xml" ContentType="application/vnd.openxmlformats-officedocument.presentationml.slide+xml"/>
  <Override PartName="/ppt/slides/slide307.xml" ContentType="application/vnd.openxmlformats-officedocument.presentationml.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46.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slides/slide87.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69.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258.xml" ContentType="application/vnd.openxmlformats-officedocument.presentationml.slide+xml"/>
  <Override PartName="/ppt/slides/slide31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s/slide283.xml" ContentType="application/vnd.openxmlformats-officedocument.presentationml.slide+xml"/>
  <Override PartName="/ppt/slides/slide294.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slides/slide272.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slides/slide32.xml" ContentType="application/vnd.openxmlformats-officedocument.presentationml.slide+xml"/>
  <Override PartName="/ppt/slides/slide214.xml" ContentType="application/vnd.openxmlformats-officedocument.presentationml.slide+xml"/>
  <Override PartName="/ppt/slides/slide261.xml" ContentType="application/vnd.openxmlformats-officedocument.presentationml.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notesSlides/notesSlide23.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Override PartName="/ppt/slides/slide299.xml" ContentType="application/vnd.openxmlformats-officedocument.presentationml.slide+xml"/>
  <Override PartName="/ppt/slides/slide304.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slides/slide288.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slides/slide277.xml" ContentType="application/vnd.openxmlformats-officedocument.presentationml.slide+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slides/slide255.xml" ContentType="application/vnd.openxmlformats-officedocument.presentationml.slide+xml"/>
  <Override PartName="/ppt/slides/slide266.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s/slide291.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slides/slide51.xml" ContentType="application/vnd.openxmlformats-officedocument.presentationml.slide+xml"/>
  <Override PartName="/ppt/slides/slide233.xml" ContentType="application/vnd.openxmlformats-officedocument.presentationml.slide+xml"/>
  <Override PartName="/ppt/slides/slide280.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309.xml" ContentType="application/vnd.openxmlformats-officedocument.presentationml.slide+xml"/>
  <Override PartName="/ppt/notesSlides/notesSlide42.xml" ContentType="application/vnd.openxmlformats-officedocument.presentationml.notes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slides/slide312.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s/slide285.xml" ContentType="application/vnd.openxmlformats-officedocument.presentationml.slide+xml"/>
  <Override PartName="/ppt/slides/slide296.xml" ContentType="application/vnd.openxmlformats-officedocument.presentationml.slide+xml"/>
  <Override PartName="/ppt/slides/slide301.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274.xml" ContentType="application/vnd.openxmlformats-officedocument.presentationml.slide+xml"/>
  <Override PartName="/ppt/theme/theme3.xml" ContentType="application/vnd.openxmlformats-officedocument.theme+xml"/>
  <Override PartName="/ppt/notesSlides/notesSlide47.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slides/slide263.xml" ContentType="application/vnd.openxmlformats-officedocument.presentationml.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slides/slide252.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s/slide167.xml" ContentType="application/vnd.openxmlformats-officedocument.presentationml.slide+xml"/>
  <Override PartName="/ppt/slides/slide306.xml" ContentType="application/vnd.openxmlformats-officedocument.presentationml.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slides/slide279.xml" ContentType="application/vnd.openxmlformats-officedocument.presentationml.slide+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257.xml" ContentType="application/vnd.openxmlformats-officedocument.presentationml.slide+xml"/>
  <Override PartName="/ppt/slides/slide268.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246.xml" ContentType="application/vnd.openxmlformats-officedocument.presentationml.slide+xml"/>
  <Override PartName="/ppt/slides/slide293.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53.xml" ContentType="application/vnd.openxmlformats-officedocument.presentationml.slide+xml"/>
  <Override PartName="/ppt/slides/slide235.xml" ContentType="application/vnd.openxmlformats-officedocument.presentationml.slide+xml"/>
  <Override PartName="/ppt/slides/slide282.xml" ContentType="application/vnd.openxmlformats-officedocument.presentationml.slide+xml"/>
  <Default Extension="jpeg" ContentType="image/jpeg"/>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60.xml" ContentType="application/vnd.openxmlformats-officedocument.presentationml.slide+xml"/>
  <Override PartName="/ppt/slides/slide271.xml" ContentType="application/vnd.openxmlformats-officedocument.presentationml.slide+xml"/>
  <Override PartName="/ppt/notesSlides/notesSlide44.xml" ContentType="application/vnd.openxmlformats-officedocument.presentationml.notesSlide+xml"/>
  <Override PartName="/ppt/slides/slide20.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s/slide139.xml" ContentType="application/vnd.openxmlformats-officedocument.presentationml.slide+xml"/>
  <Override PartName="/ppt/slides/slide186.xml" ContentType="application/vnd.openxmlformats-officedocument.presentationml.slide+xml"/>
  <Override PartName="/ppt/notesSlides/notesSlide11.xml" ContentType="application/vnd.openxmlformats-officedocument.presentationml.notesSlide+xml"/>
  <Override PartName="/ppt/slides/slide117.xml" ContentType="application/vnd.openxmlformats-officedocument.presentationml.slide+xml"/>
  <Override PartName="/ppt/slides/slide128.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314.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106.xml" ContentType="application/vnd.openxmlformats-officedocument.presentationml.slide+xml"/>
  <Override PartName="/ppt/slides/slide153.xml" ContentType="application/vnd.openxmlformats-officedocument.presentationml.slide+xml"/>
  <Override PartName="/ppt/slides/slide287.xml" ContentType="application/vnd.openxmlformats-officedocument.presentationml.slide+xml"/>
  <Override PartName="/ppt/slides/slide298.xml" ContentType="application/vnd.openxmlformats-officedocument.presentationml.slide+xml"/>
  <Override PartName="/ppt/slides/slide303.xml" ContentType="application/vnd.openxmlformats-officedocument.presentationml.slide+xml"/>
  <Override PartName="/ppt/slides/slide58.xml" ContentType="application/vnd.openxmlformats-officedocument.presentationml.slide+xml"/>
  <Override PartName="/ppt/slides/slide229.xml" ContentType="application/vnd.openxmlformats-officedocument.presentationml.slide+xml"/>
  <Override PartName="/ppt/slides/slide276.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31.xml" ContentType="application/vnd.openxmlformats-officedocument.presentationml.slide+xml"/>
  <Override PartName="/ppt/notesSlides/notesSlide4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16"/>
  </p:notesMasterIdLst>
  <p:handoutMasterIdLst>
    <p:handoutMasterId r:id="rId317"/>
  </p:handoutMasterIdLst>
  <p:sldIdLst>
    <p:sldId id="270" r:id="rId2"/>
    <p:sldId id="327" r:id="rId3"/>
    <p:sldId id="271" r:id="rId4"/>
    <p:sldId id="322" r:id="rId5"/>
    <p:sldId id="323" r:id="rId6"/>
    <p:sldId id="324" r:id="rId7"/>
    <p:sldId id="325" r:id="rId8"/>
    <p:sldId id="338" r:id="rId9"/>
    <p:sldId id="340" r:id="rId10"/>
    <p:sldId id="341" r:id="rId11"/>
    <p:sldId id="342" r:id="rId12"/>
    <p:sldId id="343" r:id="rId13"/>
    <p:sldId id="373" r:id="rId14"/>
    <p:sldId id="374" r:id="rId15"/>
    <p:sldId id="375" r:id="rId16"/>
    <p:sldId id="376" r:id="rId17"/>
    <p:sldId id="377" r:id="rId18"/>
    <p:sldId id="321" r:id="rId19"/>
    <p:sldId id="281" r:id="rId20"/>
    <p:sldId id="297" r:id="rId21"/>
    <p:sldId id="282" r:id="rId22"/>
    <p:sldId id="298" r:id="rId23"/>
    <p:sldId id="299"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300" r:id="rId37"/>
    <p:sldId id="301" r:id="rId38"/>
    <p:sldId id="303" r:id="rId39"/>
    <p:sldId id="302" r:id="rId40"/>
    <p:sldId id="295" r:id="rId41"/>
    <p:sldId id="296" r:id="rId42"/>
    <p:sldId id="304" r:id="rId43"/>
    <p:sldId id="305" r:id="rId44"/>
    <p:sldId id="306" r:id="rId45"/>
    <p:sldId id="307" r:id="rId46"/>
    <p:sldId id="308" r:id="rId47"/>
    <p:sldId id="362" r:id="rId48"/>
    <p:sldId id="355" r:id="rId49"/>
    <p:sldId id="356" r:id="rId50"/>
    <p:sldId id="357" r:id="rId51"/>
    <p:sldId id="358" r:id="rId52"/>
    <p:sldId id="359" r:id="rId53"/>
    <p:sldId id="360" r:id="rId54"/>
    <p:sldId id="361" r:id="rId55"/>
    <p:sldId id="363" r:id="rId56"/>
    <p:sldId id="364" r:id="rId57"/>
    <p:sldId id="365" r:id="rId58"/>
    <p:sldId id="366" r:id="rId59"/>
    <p:sldId id="367" r:id="rId60"/>
    <p:sldId id="368" r:id="rId61"/>
    <p:sldId id="369" r:id="rId62"/>
    <p:sldId id="370" r:id="rId63"/>
    <p:sldId id="344" r:id="rId64"/>
    <p:sldId id="345" r:id="rId65"/>
    <p:sldId id="346" r:id="rId66"/>
    <p:sldId id="347" r:id="rId67"/>
    <p:sldId id="348" r:id="rId68"/>
    <p:sldId id="349" r:id="rId69"/>
    <p:sldId id="350" r:id="rId70"/>
    <p:sldId id="351" r:id="rId71"/>
    <p:sldId id="352" r:id="rId72"/>
    <p:sldId id="353" r:id="rId73"/>
    <p:sldId id="616" r:id="rId74"/>
    <p:sldId id="378" r:id="rId75"/>
    <p:sldId id="379" r:id="rId76"/>
    <p:sldId id="380" r:id="rId77"/>
    <p:sldId id="381" r:id="rId78"/>
    <p:sldId id="382" r:id="rId79"/>
    <p:sldId id="383" r:id="rId80"/>
    <p:sldId id="384" r:id="rId81"/>
    <p:sldId id="385" r:id="rId82"/>
    <p:sldId id="386" r:id="rId83"/>
    <p:sldId id="387" r:id="rId84"/>
    <p:sldId id="388" r:id="rId85"/>
    <p:sldId id="389" r:id="rId86"/>
    <p:sldId id="390" r:id="rId87"/>
    <p:sldId id="391" r:id="rId88"/>
    <p:sldId id="392" r:id="rId89"/>
    <p:sldId id="393" r:id="rId90"/>
    <p:sldId id="394" r:id="rId91"/>
    <p:sldId id="395" r:id="rId92"/>
    <p:sldId id="396" r:id="rId93"/>
    <p:sldId id="397" r:id="rId94"/>
    <p:sldId id="398" r:id="rId95"/>
    <p:sldId id="399" r:id="rId96"/>
    <p:sldId id="400" r:id="rId97"/>
    <p:sldId id="401" r:id="rId98"/>
    <p:sldId id="402" r:id="rId99"/>
    <p:sldId id="403" r:id="rId100"/>
    <p:sldId id="404" r:id="rId101"/>
    <p:sldId id="405" r:id="rId102"/>
    <p:sldId id="406" r:id="rId103"/>
    <p:sldId id="407" r:id="rId104"/>
    <p:sldId id="408" r:id="rId105"/>
    <p:sldId id="409" r:id="rId106"/>
    <p:sldId id="410" r:id="rId107"/>
    <p:sldId id="411" r:id="rId108"/>
    <p:sldId id="412" r:id="rId109"/>
    <p:sldId id="413" r:id="rId110"/>
    <p:sldId id="414" r:id="rId111"/>
    <p:sldId id="415" r:id="rId112"/>
    <p:sldId id="416" r:id="rId113"/>
    <p:sldId id="417" r:id="rId114"/>
    <p:sldId id="418" r:id="rId115"/>
    <p:sldId id="419" r:id="rId116"/>
    <p:sldId id="420" r:id="rId117"/>
    <p:sldId id="421" r:id="rId118"/>
    <p:sldId id="422" r:id="rId119"/>
    <p:sldId id="423" r:id="rId120"/>
    <p:sldId id="424" r:id="rId121"/>
    <p:sldId id="425" r:id="rId122"/>
    <p:sldId id="426" r:id="rId123"/>
    <p:sldId id="427" r:id="rId124"/>
    <p:sldId id="428" r:id="rId125"/>
    <p:sldId id="429" r:id="rId126"/>
    <p:sldId id="430" r:id="rId127"/>
    <p:sldId id="431" r:id="rId128"/>
    <p:sldId id="432" r:id="rId129"/>
    <p:sldId id="433" r:id="rId130"/>
    <p:sldId id="434" r:id="rId131"/>
    <p:sldId id="435" r:id="rId132"/>
    <p:sldId id="436" r:id="rId133"/>
    <p:sldId id="437" r:id="rId134"/>
    <p:sldId id="438" r:id="rId135"/>
    <p:sldId id="439" r:id="rId136"/>
    <p:sldId id="440" r:id="rId137"/>
    <p:sldId id="441" r:id="rId138"/>
    <p:sldId id="442" r:id="rId139"/>
    <p:sldId id="443" r:id="rId140"/>
    <p:sldId id="444" r:id="rId141"/>
    <p:sldId id="445" r:id="rId142"/>
    <p:sldId id="617" r:id="rId143"/>
    <p:sldId id="446" r:id="rId144"/>
    <p:sldId id="447" r:id="rId145"/>
    <p:sldId id="448" r:id="rId146"/>
    <p:sldId id="449" r:id="rId147"/>
    <p:sldId id="450" r:id="rId148"/>
    <p:sldId id="451" r:id="rId149"/>
    <p:sldId id="452" r:id="rId150"/>
    <p:sldId id="453" r:id="rId151"/>
    <p:sldId id="454" r:id="rId152"/>
    <p:sldId id="455" r:id="rId153"/>
    <p:sldId id="456" r:id="rId154"/>
    <p:sldId id="457" r:id="rId155"/>
    <p:sldId id="458" r:id="rId156"/>
    <p:sldId id="459" r:id="rId157"/>
    <p:sldId id="460" r:id="rId158"/>
    <p:sldId id="461" r:id="rId159"/>
    <p:sldId id="462" r:id="rId160"/>
    <p:sldId id="463" r:id="rId161"/>
    <p:sldId id="464" r:id="rId162"/>
    <p:sldId id="465" r:id="rId163"/>
    <p:sldId id="466" r:id="rId164"/>
    <p:sldId id="467" r:id="rId165"/>
    <p:sldId id="468" r:id="rId166"/>
    <p:sldId id="469" r:id="rId167"/>
    <p:sldId id="470" r:id="rId168"/>
    <p:sldId id="471" r:id="rId169"/>
    <p:sldId id="472" r:id="rId170"/>
    <p:sldId id="473" r:id="rId171"/>
    <p:sldId id="474" r:id="rId172"/>
    <p:sldId id="475" r:id="rId173"/>
    <p:sldId id="476" r:id="rId174"/>
    <p:sldId id="477" r:id="rId175"/>
    <p:sldId id="478" r:id="rId176"/>
    <p:sldId id="479" r:id="rId177"/>
    <p:sldId id="480" r:id="rId178"/>
    <p:sldId id="481" r:id="rId179"/>
    <p:sldId id="482" r:id="rId180"/>
    <p:sldId id="619" r:id="rId181"/>
    <p:sldId id="483" r:id="rId182"/>
    <p:sldId id="484" r:id="rId183"/>
    <p:sldId id="485" r:id="rId184"/>
    <p:sldId id="486" r:id="rId185"/>
    <p:sldId id="487" r:id="rId186"/>
    <p:sldId id="488" r:id="rId187"/>
    <p:sldId id="489" r:id="rId188"/>
    <p:sldId id="490" r:id="rId189"/>
    <p:sldId id="491" r:id="rId190"/>
    <p:sldId id="492" r:id="rId191"/>
    <p:sldId id="493" r:id="rId192"/>
    <p:sldId id="494" r:id="rId193"/>
    <p:sldId id="495" r:id="rId194"/>
    <p:sldId id="496" r:id="rId195"/>
    <p:sldId id="497" r:id="rId196"/>
    <p:sldId id="498" r:id="rId197"/>
    <p:sldId id="499" r:id="rId198"/>
    <p:sldId id="500" r:id="rId199"/>
    <p:sldId id="501" r:id="rId200"/>
    <p:sldId id="502" r:id="rId201"/>
    <p:sldId id="503" r:id="rId202"/>
    <p:sldId id="504" r:id="rId203"/>
    <p:sldId id="505" r:id="rId204"/>
    <p:sldId id="506" r:id="rId205"/>
    <p:sldId id="507" r:id="rId206"/>
    <p:sldId id="508" r:id="rId207"/>
    <p:sldId id="509" r:id="rId208"/>
    <p:sldId id="510" r:id="rId209"/>
    <p:sldId id="511" r:id="rId210"/>
    <p:sldId id="512" r:id="rId211"/>
    <p:sldId id="513" r:id="rId212"/>
    <p:sldId id="514" r:id="rId213"/>
    <p:sldId id="515" r:id="rId214"/>
    <p:sldId id="516" r:id="rId215"/>
    <p:sldId id="517" r:id="rId216"/>
    <p:sldId id="518" r:id="rId217"/>
    <p:sldId id="519" r:id="rId218"/>
    <p:sldId id="520" r:id="rId219"/>
    <p:sldId id="521" r:id="rId220"/>
    <p:sldId id="522" r:id="rId221"/>
    <p:sldId id="523" r:id="rId222"/>
    <p:sldId id="524" r:id="rId223"/>
    <p:sldId id="525" r:id="rId224"/>
    <p:sldId id="526" r:id="rId225"/>
    <p:sldId id="527" r:id="rId226"/>
    <p:sldId id="528" r:id="rId227"/>
    <p:sldId id="529" r:id="rId228"/>
    <p:sldId id="530" r:id="rId229"/>
    <p:sldId id="531" r:id="rId230"/>
    <p:sldId id="532" r:id="rId231"/>
    <p:sldId id="533" r:id="rId232"/>
    <p:sldId id="534" r:id="rId233"/>
    <p:sldId id="535" r:id="rId234"/>
    <p:sldId id="536" r:id="rId235"/>
    <p:sldId id="537" r:id="rId236"/>
    <p:sldId id="538" r:id="rId237"/>
    <p:sldId id="539" r:id="rId238"/>
    <p:sldId id="540" r:id="rId239"/>
    <p:sldId id="541" r:id="rId240"/>
    <p:sldId id="542" r:id="rId241"/>
    <p:sldId id="543" r:id="rId242"/>
    <p:sldId id="544" r:id="rId243"/>
    <p:sldId id="545" r:id="rId244"/>
    <p:sldId id="546" r:id="rId245"/>
    <p:sldId id="547" r:id="rId246"/>
    <p:sldId id="548" r:id="rId247"/>
    <p:sldId id="549" r:id="rId248"/>
    <p:sldId id="550" r:id="rId249"/>
    <p:sldId id="551" r:id="rId250"/>
    <p:sldId id="618" r:id="rId251"/>
    <p:sldId id="552" r:id="rId252"/>
    <p:sldId id="553" r:id="rId253"/>
    <p:sldId id="554" r:id="rId254"/>
    <p:sldId id="555" r:id="rId255"/>
    <p:sldId id="556" r:id="rId256"/>
    <p:sldId id="557" r:id="rId257"/>
    <p:sldId id="558" r:id="rId258"/>
    <p:sldId id="559" r:id="rId259"/>
    <p:sldId id="560" r:id="rId260"/>
    <p:sldId id="561" r:id="rId261"/>
    <p:sldId id="562" r:id="rId262"/>
    <p:sldId id="563" r:id="rId263"/>
    <p:sldId id="564" r:id="rId264"/>
    <p:sldId id="565" r:id="rId265"/>
    <p:sldId id="566" r:id="rId266"/>
    <p:sldId id="567" r:id="rId267"/>
    <p:sldId id="568" r:id="rId268"/>
    <p:sldId id="569" r:id="rId269"/>
    <p:sldId id="570" r:id="rId270"/>
    <p:sldId id="571" r:id="rId271"/>
    <p:sldId id="572" r:id="rId272"/>
    <p:sldId id="573" r:id="rId273"/>
    <p:sldId id="574" r:id="rId274"/>
    <p:sldId id="575" r:id="rId275"/>
    <p:sldId id="576" r:id="rId276"/>
    <p:sldId id="577" r:id="rId277"/>
    <p:sldId id="578" r:id="rId278"/>
    <p:sldId id="579" r:id="rId279"/>
    <p:sldId id="580" r:id="rId280"/>
    <p:sldId id="581" r:id="rId281"/>
    <p:sldId id="582" r:id="rId282"/>
    <p:sldId id="583" r:id="rId283"/>
    <p:sldId id="584" r:id="rId284"/>
    <p:sldId id="585" r:id="rId285"/>
    <p:sldId id="586" r:id="rId286"/>
    <p:sldId id="587" r:id="rId287"/>
    <p:sldId id="588" r:id="rId288"/>
    <p:sldId id="589" r:id="rId289"/>
    <p:sldId id="590" r:id="rId290"/>
    <p:sldId id="591" r:id="rId291"/>
    <p:sldId id="592" r:id="rId292"/>
    <p:sldId id="593" r:id="rId293"/>
    <p:sldId id="594" r:id="rId294"/>
    <p:sldId id="595" r:id="rId295"/>
    <p:sldId id="596" r:id="rId296"/>
    <p:sldId id="597" r:id="rId297"/>
    <p:sldId id="598" r:id="rId298"/>
    <p:sldId id="599" r:id="rId299"/>
    <p:sldId id="600" r:id="rId300"/>
    <p:sldId id="601" r:id="rId301"/>
    <p:sldId id="602" r:id="rId302"/>
    <p:sldId id="603" r:id="rId303"/>
    <p:sldId id="604" r:id="rId304"/>
    <p:sldId id="605" r:id="rId305"/>
    <p:sldId id="606" r:id="rId306"/>
    <p:sldId id="607" r:id="rId307"/>
    <p:sldId id="608" r:id="rId308"/>
    <p:sldId id="609" r:id="rId309"/>
    <p:sldId id="610" r:id="rId310"/>
    <p:sldId id="611" r:id="rId311"/>
    <p:sldId id="612" r:id="rId312"/>
    <p:sldId id="613" r:id="rId313"/>
    <p:sldId id="614" r:id="rId314"/>
    <p:sldId id="615" r:id="rId315"/>
  </p:sldIdLst>
  <p:sldSz cx="6858000" cy="9906000" type="A4"/>
  <p:notesSz cx="7315200" cy="9601200"/>
  <p:defaultTextStyle>
    <a:defPPr>
      <a:defRPr lang="en-US"/>
    </a:defPPr>
    <a:lvl1pPr marL="0" algn="l" defTabSz="914327" rtl="0" eaLnBrk="1" latinLnBrk="0" hangingPunct="1">
      <a:defRPr sz="1800" kern="1200">
        <a:solidFill>
          <a:schemeClr val="tx1"/>
        </a:solidFill>
        <a:latin typeface="+mn-lt"/>
        <a:ea typeface="+mn-ea"/>
        <a:cs typeface="+mn-cs"/>
      </a:defRPr>
    </a:lvl1pPr>
    <a:lvl2pPr marL="457164" algn="l" defTabSz="914327" rtl="0" eaLnBrk="1" latinLnBrk="0" hangingPunct="1">
      <a:defRPr sz="1800" kern="1200">
        <a:solidFill>
          <a:schemeClr val="tx1"/>
        </a:solidFill>
        <a:latin typeface="+mn-lt"/>
        <a:ea typeface="+mn-ea"/>
        <a:cs typeface="+mn-cs"/>
      </a:defRPr>
    </a:lvl2pPr>
    <a:lvl3pPr marL="914327" algn="l" defTabSz="914327" rtl="0" eaLnBrk="1" latinLnBrk="0" hangingPunct="1">
      <a:defRPr sz="1800" kern="1200">
        <a:solidFill>
          <a:schemeClr val="tx1"/>
        </a:solidFill>
        <a:latin typeface="+mn-lt"/>
        <a:ea typeface="+mn-ea"/>
        <a:cs typeface="+mn-cs"/>
      </a:defRPr>
    </a:lvl3pPr>
    <a:lvl4pPr marL="1371490" algn="l" defTabSz="914327" rtl="0" eaLnBrk="1" latinLnBrk="0" hangingPunct="1">
      <a:defRPr sz="1800" kern="1200">
        <a:solidFill>
          <a:schemeClr val="tx1"/>
        </a:solidFill>
        <a:latin typeface="+mn-lt"/>
        <a:ea typeface="+mn-ea"/>
        <a:cs typeface="+mn-cs"/>
      </a:defRPr>
    </a:lvl4pPr>
    <a:lvl5pPr marL="1828653" algn="l" defTabSz="914327" rtl="0" eaLnBrk="1" latinLnBrk="0" hangingPunct="1">
      <a:defRPr sz="1800" kern="1200">
        <a:solidFill>
          <a:schemeClr val="tx1"/>
        </a:solidFill>
        <a:latin typeface="+mn-lt"/>
        <a:ea typeface="+mn-ea"/>
        <a:cs typeface="+mn-cs"/>
      </a:defRPr>
    </a:lvl5pPr>
    <a:lvl6pPr marL="2285817" algn="l" defTabSz="914327" rtl="0" eaLnBrk="1" latinLnBrk="0" hangingPunct="1">
      <a:defRPr sz="1800" kern="1200">
        <a:solidFill>
          <a:schemeClr val="tx1"/>
        </a:solidFill>
        <a:latin typeface="+mn-lt"/>
        <a:ea typeface="+mn-ea"/>
        <a:cs typeface="+mn-cs"/>
      </a:defRPr>
    </a:lvl6pPr>
    <a:lvl7pPr marL="2742980" algn="l" defTabSz="914327" rtl="0" eaLnBrk="1" latinLnBrk="0" hangingPunct="1">
      <a:defRPr sz="1800" kern="1200">
        <a:solidFill>
          <a:schemeClr val="tx1"/>
        </a:solidFill>
        <a:latin typeface="+mn-lt"/>
        <a:ea typeface="+mn-ea"/>
        <a:cs typeface="+mn-cs"/>
      </a:defRPr>
    </a:lvl7pPr>
    <a:lvl8pPr marL="3200144" algn="l" defTabSz="914327" rtl="0" eaLnBrk="1" latinLnBrk="0" hangingPunct="1">
      <a:defRPr sz="1800" kern="1200">
        <a:solidFill>
          <a:schemeClr val="tx1"/>
        </a:solidFill>
        <a:latin typeface="+mn-lt"/>
        <a:ea typeface="+mn-ea"/>
        <a:cs typeface="+mn-cs"/>
      </a:defRPr>
    </a:lvl8pPr>
    <a:lvl9pPr marL="3657306" algn="l" defTabSz="91432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3463C6"/>
    <a:srgbClr val="2D60C6"/>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7CC332-3D2A-4649-A191-31D0307B0CB6}" v="6" dt="2020-07-03T08:31:07.823"/>
    <p1510:client id="{3FE93C39-0FD5-49F2-A99B-FC65414125CC}" v="6026" dt="2020-07-03T08:28:50.272"/>
    <p1510:client id="{6F327302-FBC9-4A29-A39F-1A6ABB2FDDAA}" v="1304" dt="2020-07-03T09:25:02.962"/>
    <p1510:client id="{AECB6933-0615-4BF7-8564-C1B984E9A7C4}" v="123" dt="2020-07-03T08:54:08.710"/>
    <p1510:client id="{E2F9E1E3-FB9C-42BF-92F9-E17FE35F4656}" v="679" dt="2020-07-03T12:40:20.1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4304" autoAdjust="0"/>
    <p:restoredTop sz="94660"/>
  </p:normalViewPr>
  <p:slideViewPr>
    <p:cSldViewPr snapToGrid="0">
      <p:cViewPr>
        <p:scale>
          <a:sx n="69" d="100"/>
          <a:sy n="69" d="100"/>
        </p:scale>
        <p:origin x="-2568" y="72"/>
      </p:cViewPr>
      <p:guideLst>
        <p:guide orient="horz" pos="3120"/>
        <p:guide pos="2160"/>
      </p:guideLst>
    </p:cSldViewPr>
  </p:slideViewPr>
  <p:notesTextViewPr>
    <p:cViewPr>
      <p:scale>
        <a:sx n="1" d="1"/>
        <a:sy n="1" d="1"/>
      </p:scale>
      <p:origin x="0" y="0"/>
    </p:cViewPr>
  </p:notesTextViewPr>
  <p:notesViewPr>
    <p:cSldViewPr snapToGrid="0">
      <p:cViewPr varScale="1">
        <p:scale>
          <a:sx n="68" d="100"/>
          <a:sy n="68" d="100"/>
        </p:scale>
        <p:origin x="2316" y="84"/>
      </p:cViewPr>
      <p:guideLst/>
    </p:cSldViewPr>
  </p:notes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notesMaster" Target="notesMasters/notesMaster1.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slide" Target="slides/slide286.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312" Type="http://schemas.openxmlformats.org/officeDocument/2006/relationships/slide" Target="slides/slide311.xml"/><Relationship Id="rId317"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slide" Target="slides/slide292.xml"/><Relationship Id="rId302" Type="http://schemas.openxmlformats.org/officeDocument/2006/relationships/slide" Target="slides/slide301.xml"/><Relationship Id="rId307" Type="http://schemas.openxmlformats.org/officeDocument/2006/relationships/slide" Target="slides/slide306.xml"/><Relationship Id="rId323"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313" Type="http://schemas.openxmlformats.org/officeDocument/2006/relationships/slide" Target="slides/slide312.xml"/><Relationship Id="rId318"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theme" Target="theme/theme1.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tableStyles" Target="tableStyles.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bhash tiwari" userId="a4bc0e175691e12d" providerId="Windows Live" clId="Web-{3FE93C39-0FD5-49F2-A99B-FC65414125CC}"/>
    <pc:docChg chg="addSld delSld modSld">
      <pc:chgData name="subhash tiwari" userId="a4bc0e175691e12d" providerId="Windows Live" clId="Web-{3FE93C39-0FD5-49F2-A99B-FC65414125CC}" dt="2020-07-03T08:28:50.272" v="6025" actId="20577"/>
      <pc:docMkLst>
        <pc:docMk/>
      </pc:docMkLst>
      <pc:sldChg chg="modSp">
        <pc:chgData name="subhash tiwari" userId="a4bc0e175691e12d" providerId="Windows Live" clId="Web-{3FE93C39-0FD5-49F2-A99B-FC65414125CC}" dt="2020-07-03T07:25:38.548" v="3493" actId="20577"/>
        <pc:sldMkLst>
          <pc:docMk/>
          <pc:sldMk cId="109857222" sldId="256"/>
        </pc:sldMkLst>
        <pc:spChg chg="mod">
          <ac:chgData name="subhash tiwari" userId="a4bc0e175691e12d" providerId="Windows Live" clId="Web-{3FE93C39-0FD5-49F2-A99B-FC65414125CC}" dt="2020-07-03T07:25:38.548" v="3493" actId="20577"/>
          <ac:spMkLst>
            <pc:docMk/>
            <pc:sldMk cId="109857222" sldId="256"/>
            <ac:spMk id="2" creationId="{00000000-0000-0000-0000-000000000000}"/>
          </ac:spMkLst>
        </pc:spChg>
        <pc:spChg chg="mod">
          <ac:chgData name="subhash tiwari" userId="a4bc0e175691e12d" providerId="Windows Live" clId="Web-{3FE93C39-0FD5-49F2-A99B-FC65414125CC}" dt="2020-07-03T05:33:06.526" v="67" actId="20577"/>
          <ac:spMkLst>
            <pc:docMk/>
            <pc:sldMk cId="109857222" sldId="256"/>
            <ac:spMk id="3" creationId="{00000000-0000-0000-0000-000000000000}"/>
          </ac:spMkLst>
        </pc:spChg>
      </pc:sldChg>
      <pc:sldChg chg="modSp new">
        <pc:chgData name="subhash tiwari" userId="a4bc0e175691e12d" providerId="Windows Live" clId="Web-{3FE93C39-0FD5-49F2-A99B-FC65414125CC}" dt="2020-07-03T07:28:15.283" v="3520" actId="20577"/>
        <pc:sldMkLst>
          <pc:docMk/>
          <pc:sldMk cId="2331156895" sldId="257"/>
        </pc:sldMkLst>
        <pc:spChg chg="mod">
          <ac:chgData name="subhash tiwari" userId="a4bc0e175691e12d" providerId="Windows Live" clId="Web-{3FE93C39-0FD5-49F2-A99B-FC65414125CC}" dt="2020-07-03T05:37:55.481" v="113" actId="20577"/>
          <ac:spMkLst>
            <pc:docMk/>
            <pc:sldMk cId="2331156895" sldId="257"/>
            <ac:spMk id="2" creationId="{048CA2AB-5F4B-4F6F-871A-C901127FF68C}"/>
          </ac:spMkLst>
        </pc:spChg>
        <pc:spChg chg="mod">
          <ac:chgData name="subhash tiwari" userId="a4bc0e175691e12d" providerId="Windows Live" clId="Web-{3FE93C39-0FD5-49F2-A99B-FC65414125CC}" dt="2020-07-03T07:28:15.283" v="3520" actId="20577"/>
          <ac:spMkLst>
            <pc:docMk/>
            <pc:sldMk cId="2331156895" sldId="257"/>
            <ac:spMk id="3" creationId="{383AAE97-39C4-4BAC-9804-ABF85AE6908B}"/>
          </ac:spMkLst>
        </pc:spChg>
      </pc:sldChg>
      <pc:sldChg chg="addSp modSp new del">
        <pc:chgData name="subhash tiwari" userId="a4bc0e175691e12d" providerId="Windows Live" clId="Web-{3FE93C39-0FD5-49F2-A99B-FC65414125CC}" dt="2020-07-03T06:26:16.419" v="728"/>
        <pc:sldMkLst>
          <pc:docMk/>
          <pc:sldMk cId="2493128339" sldId="258"/>
        </pc:sldMkLst>
        <pc:spChg chg="add mod">
          <ac:chgData name="subhash tiwari" userId="a4bc0e175691e12d" providerId="Windows Live" clId="Web-{3FE93C39-0FD5-49F2-A99B-FC65414125CC}" dt="2020-07-03T06:26:04.685" v="727" actId="1076"/>
          <ac:spMkLst>
            <pc:docMk/>
            <pc:sldMk cId="2493128339" sldId="258"/>
            <ac:spMk id="2" creationId="{BC81A33A-3FB2-4B72-ABAE-2D37E01FA19D}"/>
          </ac:spMkLst>
        </pc:spChg>
        <pc:spChg chg="add mod">
          <ac:chgData name="subhash tiwari" userId="a4bc0e175691e12d" providerId="Windows Live" clId="Web-{3FE93C39-0FD5-49F2-A99B-FC65414125CC}" dt="2020-07-03T06:09:40.009" v="721" actId="20577"/>
          <ac:spMkLst>
            <pc:docMk/>
            <pc:sldMk cId="2493128339" sldId="258"/>
            <ac:spMk id="3" creationId="{29A71D40-552D-41FC-B5D5-E3471883AA64}"/>
          </ac:spMkLst>
        </pc:spChg>
      </pc:sldChg>
      <pc:sldChg chg="delSp modSp new">
        <pc:chgData name="subhash tiwari" userId="a4bc0e175691e12d" providerId="Windows Live" clId="Web-{3FE93C39-0FD5-49F2-A99B-FC65414125CC}" dt="2020-07-03T06:37:23.938" v="1303" actId="20577"/>
        <pc:sldMkLst>
          <pc:docMk/>
          <pc:sldMk cId="3433088604" sldId="258"/>
        </pc:sldMkLst>
        <pc:spChg chg="del">
          <ac:chgData name="subhash tiwari" userId="a4bc0e175691e12d" providerId="Windows Live" clId="Web-{3FE93C39-0FD5-49F2-A99B-FC65414125CC}" dt="2020-07-03T06:26:33.982" v="731"/>
          <ac:spMkLst>
            <pc:docMk/>
            <pc:sldMk cId="3433088604" sldId="258"/>
            <ac:spMk id="2" creationId="{463787E9-6A3E-4B7B-8FC3-CDC1BD58D7AE}"/>
          </ac:spMkLst>
        </pc:spChg>
        <pc:spChg chg="mod">
          <ac:chgData name="subhash tiwari" userId="a4bc0e175691e12d" providerId="Windows Live" clId="Web-{3FE93C39-0FD5-49F2-A99B-FC65414125CC}" dt="2020-07-03T06:37:23.938" v="1303" actId="20577"/>
          <ac:spMkLst>
            <pc:docMk/>
            <pc:sldMk cId="3433088604" sldId="258"/>
            <ac:spMk id="3" creationId="{D2DDC5C0-15F0-4E86-AACD-7650F19FD4B0}"/>
          </ac:spMkLst>
        </pc:spChg>
      </pc:sldChg>
      <pc:sldChg chg="delSp modSp new">
        <pc:chgData name="subhash tiwari" userId="a4bc0e175691e12d" providerId="Windows Live" clId="Web-{3FE93C39-0FD5-49F2-A99B-FC65414125CC}" dt="2020-07-03T06:57:00.539" v="1993" actId="20577"/>
        <pc:sldMkLst>
          <pc:docMk/>
          <pc:sldMk cId="610823520" sldId="259"/>
        </pc:sldMkLst>
        <pc:spChg chg="del">
          <ac:chgData name="subhash tiwari" userId="a4bc0e175691e12d" providerId="Windows Live" clId="Web-{3FE93C39-0FD5-49F2-A99B-FC65414125CC}" dt="2020-07-03T06:36:21.282" v="1297"/>
          <ac:spMkLst>
            <pc:docMk/>
            <pc:sldMk cId="610823520" sldId="259"/>
            <ac:spMk id="2" creationId="{07EB4454-DE0F-42DB-BDDD-C66239AE80F2}"/>
          </ac:spMkLst>
        </pc:spChg>
        <pc:spChg chg="mod">
          <ac:chgData name="subhash tiwari" userId="a4bc0e175691e12d" providerId="Windows Live" clId="Web-{3FE93C39-0FD5-49F2-A99B-FC65414125CC}" dt="2020-07-03T06:57:00.539" v="1993" actId="20577"/>
          <ac:spMkLst>
            <pc:docMk/>
            <pc:sldMk cId="610823520" sldId="259"/>
            <ac:spMk id="3" creationId="{E5A53594-4C45-422A-8E15-65A7F7F7C4D9}"/>
          </ac:spMkLst>
        </pc:spChg>
      </pc:sldChg>
      <pc:sldChg chg="new del">
        <pc:chgData name="subhash tiwari" userId="a4bc0e175691e12d" providerId="Windows Live" clId="Web-{3FE93C39-0FD5-49F2-A99B-FC65414125CC}" dt="2020-07-03T06:26:18.028" v="729"/>
        <pc:sldMkLst>
          <pc:docMk/>
          <pc:sldMk cId="3745168204" sldId="259"/>
        </pc:sldMkLst>
      </pc:sldChg>
      <pc:sldChg chg="delSp modSp new">
        <pc:chgData name="subhash tiwari" userId="a4bc0e175691e12d" providerId="Windows Live" clId="Web-{3FE93C39-0FD5-49F2-A99B-FC65414125CC}" dt="2020-07-03T07:09:51.637" v="2663" actId="20577"/>
        <pc:sldMkLst>
          <pc:docMk/>
          <pc:sldMk cId="2125275204" sldId="260"/>
        </pc:sldMkLst>
        <pc:spChg chg="del">
          <ac:chgData name="subhash tiwari" userId="a4bc0e175691e12d" providerId="Windows Live" clId="Web-{3FE93C39-0FD5-49F2-A99B-FC65414125CC}" dt="2020-07-03T06:57:16.070" v="1995"/>
          <ac:spMkLst>
            <pc:docMk/>
            <pc:sldMk cId="2125275204" sldId="260"/>
            <ac:spMk id="2" creationId="{2B9DC532-96DB-4B0E-9B2C-D41E62C0DA33}"/>
          </ac:spMkLst>
        </pc:spChg>
        <pc:spChg chg="mod">
          <ac:chgData name="subhash tiwari" userId="a4bc0e175691e12d" providerId="Windows Live" clId="Web-{3FE93C39-0FD5-49F2-A99B-FC65414125CC}" dt="2020-07-03T07:09:51.637" v="2663" actId="20577"/>
          <ac:spMkLst>
            <pc:docMk/>
            <pc:sldMk cId="2125275204" sldId="260"/>
            <ac:spMk id="3" creationId="{C82690DF-7C20-4303-A121-221D8842A70E}"/>
          </ac:spMkLst>
        </pc:spChg>
      </pc:sldChg>
      <pc:sldChg chg="delSp modSp new">
        <pc:chgData name="subhash tiwari" userId="a4bc0e175691e12d" providerId="Windows Live" clId="Web-{3FE93C39-0FD5-49F2-A99B-FC65414125CC}" dt="2020-07-03T07:24:18.643" v="3488" actId="20577"/>
        <pc:sldMkLst>
          <pc:docMk/>
          <pc:sldMk cId="3295977416" sldId="261"/>
        </pc:sldMkLst>
        <pc:spChg chg="del">
          <ac:chgData name="subhash tiwari" userId="a4bc0e175691e12d" providerId="Windows Live" clId="Web-{3FE93C39-0FD5-49F2-A99B-FC65414125CC}" dt="2020-07-03T07:19:41.499" v="3260"/>
          <ac:spMkLst>
            <pc:docMk/>
            <pc:sldMk cId="3295977416" sldId="261"/>
            <ac:spMk id="2" creationId="{44086B29-5511-4276-AF30-5265F21C781F}"/>
          </ac:spMkLst>
        </pc:spChg>
        <pc:spChg chg="mod">
          <ac:chgData name="subhash tiwari" userId="a4bc0e175691e12d" providerId="Windows Live" clId="Web-{3FE93C39-0FD5-49F2-A99B-FC65414125CC}" dt="2020-07-03T07:24:18.643" v="3488" actId="20577"/>
          <ac:spMkLst>
            <pc:docMk/>
            <pc:sldMk cId="3295977416" sldId="261"/>
            <ac:spMk id="3" creationId="{EA3F5E5D-E5F1-4B57-A663-F27DB0F0F679}"/>
          </ac:spMkLst>
        </pc:spChg>
      </pc:sldChg>
      <pc:sldChg chg="delSp modSp new">
        <pc:chgData name="subhash tiwari" userId="a4bc0e175691e12d" providerId="Windows Live" clId="Web-{3FE93C39-0FD5-49F2-A99B-FC65414125CC}" dt="2020-07-03T07:51:01.728" v="4068" actId="20577"/>
        <pc:sldMkLst>
          <pc:docMk/>
          <pc:sldMk cId="3722242891" sldId="262"/>
        </pc:sldMkLst>
        <pc:spChg chg="del">
          <ac:chgData name="subhash tiwari" userId="a4bc0e175691e12d" providerId="Windows Live" clId="Web-{3FE93C39-0FD5-49F2-A99B-FC65414125CC}" dt="2020-07-03T07:25:08.126" v="3492"/>
          <ac:spMkLst>
            <pc:docMk/>
            <pc:sldMk cId="3722242891" sldId="262"/>
            <ac:spMk id="2" creationId="{9299D50F-F406-4393-9A7F-86EF6E32F63A}"/>
          </ac:spMkLst>
        </pc:spChg>
        <pc:spChg chg="mod">
          <ac:chgData name="subhash tiwari" userId="a4bc0e175691e12d" providerId="Windows Live" clId="Web-{3FE93C39-0FD5-49F2-A99B-FC65414125CC}" dt="2020-07-03T07:51:01.728" v="4068" actId="20577"/>
          <ac:spMkLst>
            <pc:docMk/>
            <pc:sldMk cId="3722242891" sldId="262"/>
            <ac:spMk id="3" creationId="{0FABAB40-A568-4768-B056-776A43130509}"/>
          </ac:spMkLst>
        </pc:spChg>
      </pc:sldChg>
      <pc:sldChg chg="delSp modSp new">
        <pc:chgData name="subhash tiwari" userId="a4bc0e175691e12d" providerId="Windows Live" clId="Web-{3FE93C39-0FD5-49F2-A99B-FC65414125CC}" dt="2020-07-03T08:02:29.669" v="4754" actId="20577"/>
        <pc:sldMkLst>
          <pc:docMk/>
          <pc:sldMk cId="372092990" sldId="263"/>
        </pc:sldMkLst>
        <pc:spChg chg="del">
          <ac:chgData name="subhash tiwari" userId="a4bc0e175691e12d" providerId="Windows Live" clId="Web-{3FE93C39-0FD5-49F2-A99B-FC65414125CC}" dt="2020-07-03T07:51:05.134" v="4071"/>
          <ac:spMkLst>
            <pc:docMk/>
            <pc:sldMk cId="372092990" sldId="263"/>
            <ac:spMk id="2" creationId="{2F164FBD-30B6-4659-9931-311C239C0656}"/>
          </ac:spMkLst>
        </pc:spChg>
        <pc:spChg chg="mod">
          <ac:chgData name="subhash tiwari" userId="a4bc0e175691e12d" providerId="Windows Live" clId="Web-{3FE93C39-0FD5-49F2-A99B-FC65414125CC}" dt="2020-07-03T08:02:29.669" v="4754" actId="20577"/>
          <ac:spMkLst>
            <pc:docMk/>
            <pc:sldMk cId="372092990" sldId="263"/>
            <ac:spMk id="3" creationId="{02D5F117-EDF8-4276-958B-9CEE29ACABE8}"/>
          </ac:spMkLst>
        </pc:spChg>
      </pc:sldChg>
      <pc:sldChg chg="modSp new">
        <pc:chgData name="subhash tiwari" userId="a4bc0e175691e12d" providerId="Windows Live" clId="Web-{3FE93C39-0FD5-49F2-A99B-FC65414125CC}" dt="2020-07-03T08:16:59.487" v="5331" actId="20577"/>
        <pc:sldMkLst>
          <pc:docMk/>
          <pc:sldMk cId="2703307693" sldId="264"/>
        </pc:sldMkLst>
        <pc:spChg chg="mod">
          <ac:chgData name="subhash tiwari" userId="a4bc0e175691e12d" providerId="Windows Live" clId="Web-{3FE93C39-0FD5-49F2-A99B-FC65414125CC}" dt="2020-07-03T08:02:57.763" v="4779" actId="20577"/>
          <ac:spMkLst>
            <pc:docMk/>
            <pc:sldMk cId="2703307693" sldId="264"/>
            <ac:spMk id="2" creationId="{3B8CBD2B-FA0D-4085-B5C0-9CDA02A0D18C}"/>
          </ac:spMkLst>
        </pc:spChg>
        <pc:spChg chg="mod">
          <ac:chgData name="subhash tiwari" userId="a4bc0e175691e12d" providerId="Windows Live" clId="Web-{3FE93C39-0FD5-49F2-A99B-FC65414125CC}" dt="2020-07-03T08:16:59.487" v="5331" actId="20577"/>
          <ac:spMkLst>
            <pc:docMk/>
            <pc:sldMk cId="2703307693" sldId="264"/>
            <ac:spMk id="3" creationId="{BE408C22-E794-4FF6-A0FB-AC85365E38B9}"/>
          </ac:spMkLst>
        </pc:spChg>
      </pc:sldChg>
      <pc:sldChg chg="delSp modSp new">
        <pc:chgData name="subhash tiwari" userId="a4bc0e175691e12d" providerId="Windows Live" clId="Web-{3FE93C39-0FD5-49F2-A99B-FC65414125CC}" dt="2020-07-03T08:28:50.272" v="6024" actId="20577"/>
        <pc:sldMkLst>
          <pc:docMk/>
          <pc:sldMk cId="3677979266" sldId="265"/>
        </pc:sldMkLst>
        <pc:spChg chg="del">
          <ac:chgData name="subhash tiwari" userId="a4bc0e175691e12d" providerId="Windows Live" clId="Web-{3FE93C39-0FD5-49F2-A99B-FC65414125CC}" dt="2020-07-03T08:17:04.112" v="5334"/>
          <ac:spMkLst>
            <pc:docMk/>
            <pc:sldMk cId="3677979266" sldId="265"/>
            <ac:spMk id="2" creationId="{741E74A3-E9B3-4D2C-A722-0EABA449D9E5}"/>
          </ac:spMkLst>
        </pc:spChg>
        <pc:spChg chg="mod">
          <ac:chgData name="subhash tiwari" userId="a4bc0e175691e12d" providerId="Windows Live" clId="Web-{3FE93C39-0FD5-49F2-A99B-FC65414125CC}" dt="2020-07-03T08:28:50.272" v="6024" actId="20577"/>
          <ac:spMkLst>
            <pc:docMk/>
            <pc:sldMk cId="3677979266" sldId="265"/>
            <ac:spMk id="3" creationId="{ABD6BB9C-72F6-4AD1-9544-36742EB94E44}"/>
          </ac:spMkLst>
        </pc:spChg>
      </pc:sldChg>
    </pc:docChg>
  </pc:docChgLst>
  <pc:docChgLst>
    <pc:chgData name="Guest User" providerId="Windows Live" clId="Web-{E2F9E1E3-FB9C-42BF-92F9-E17FE35F4656}"/>
    <pc:docChg chg="modSld">
      <pc:chgData name="Guest User" userId="" providerId="Windows Live" clId="Web-{E2F9E1E3-FB9C-42BF-92F9-E17FE35F4656}" dt="2020-07-03T12:40:20.103" v="672" actId="20577"/>
      <pc:docMkLst>
        <pc:docMk/>
      </pc:docMkLst>
      <pc:sldChg chg="modSp">
        <pc:chgData name="Guest User" userId="" providerId="Windows Live" clId="Web-{E2F9E1E3-FB9C-42BF-92F9-E17FE35F4656}" dt="2020-07-03T12:16:55.831" v="2" actId="20577"/>
        <pc:sldMkLst>
          <pc:docMk/>
          <pc:sldMk cId="109857222" sldId="256"/>
        </pc:sldMkLst>
        <pc:spChg chg="mod">
          <ac:chgData name="Guest User" userId="" providerId="Windows Live" clId="Web-{E2F9E1E3-FB9C-42BF-92F9-E17FE35F4656}" dt="2020-07-03T12:16:55.831" v="2" actId="20577"/>
          <ac:spMkLst>
            <pc:docMk/>
            <pc:sldMk cId="109857222" sldId="256"/>
            <ac:spMk id="2" creationId="{00000000-0000-0000-0000-000000000000}"/>
          </ac:spMkLst>
        </pc:spChg>
      </pc:sldChg>
      <pc:sldChg chg="modSp">
        <pc:chgData name="Guest User" userId="" providerId="Windows Live" clId="Web-{E2F9E1E3-FB9C-42BF-92F9-E17FE35F4656}" dt="2020-07-03T12:17:15.613" v="6" actId="20577"/>
        <pc:sldMkLst>
          <pc:docMk/>
          <pc:sldMk cId="2125275204" sldId="260"/>
        </pc:sldMkLst>
        <pc:spChg chg="mod">
          <ac:chgData name="Guest User" userId="" providerId="Windows Live" clId="Web-{E2F9E1E3-FB9C-42BF-92F9-E17FE35F4656}" dt="2020-07-03T12:17:15.613" v="6" actId="20577"/>
          <ac:spMkLst>
            <pc:docMk/>
            <pc:sldMk cId="2125275204" sldId="260"/>
            <ac:spMk id="3" creationId="{C82690DF-7C20-4303-A121-221D8842A70E}"/>
          </ac:spMkLst>
        </pc:spChg>
      </pc:sldChg>
      <pc:sldChg chg="addSp delSp modSp">
        <pc:chgData name="Guest User" userId="" providerId="Windows Live" clId="Web-{E2F9E1E3-FB9C-42BF-92F9-E17FE35F4656}" dt="2020-07-03T12:23:12.802" v="135" actId="20577"/>
        <pc:sldMkLst>
          <pc:docMk/>
          <pc:sldMk cId="3295977416" sldId="261"/>
        </pc:sldMkLst>
        <pc:spChg chg="del">
          <ac:chgData name="Guest User" userId="" providerId="Windows Live" clId="Web-{E2F9E1E3-FB9C-42BF-92F9-E17FE35F4656}" dt="2020-07-03T12:17:32.769" v="15"/>
          <ac:spMkLst>
            <pc:docMk/>
            <pc:sldMk cId="3295977416" sldId="261"/>
            <ac:spMk id="2" creationId="{05D64704-C949-4F99-BF7A-37100E58C045}"/>
          </ac:spMkLst>
        </pc:spChg>
        <pc:spChg chg="mod">
          <ac:chgData name="Guest User" userId="" providerId="Windows Live" clId="Web-{E2F9E1E3-FB9C-42BF-92F9-E17FE35F4656}" dt="2020-07-03T12:23:12.802" v="135" actId="20577"/>
          <ac:spMkLst>
            <pc:docMk/>
            <pc:sldMk cId="3295977416" sldId="261"/>
            <ac:spMk id="3" creationId="{EA3F5E5D-E5F1-4B57-A663-F27DB0F0F679}"/>
          </ac:spMkLst>
        </pc:spChg>
        <pc:spChg chg="add del mod">
          <ac:chgData name="Guest User" userId="" providerId="Windows Live" clId="Web-{E2F9E1E3-FB9C-42BF-92F9-E17FE35F4656}" dt="2020-07-03T12:17:29.410" v="12" actId="20577"/>
          <ac:spMkLst>
            <pc:docMk/>
            <pc:sldMk cId="3295977416" sldId="261"/>
            <ac:spMk id="6" creationId="{3D79AD67-BEBC-4179-A799-C8B51283DDC5}"/>
          </ac:spMkLst>
        </pc:spChg>
      </pc:sldChg>
      <pc:sldChg chg="modSp">
        <pc:chgData name="Guest User" userId="" providerId="Windows Live" clId="Web-{E2F9E1E3-FB9C-42BF-92F9-E17FE35F4656}" dt="2020-07-03T12:25:31.287" v="190" actId="20577"/>
        <pc:sldMkLst>
          <pc:docMk/>
          <pc:sldMk cId="3722242891" sldId="262"/>
        </pc:sldMkLst>
        <pc:spChg chg="mod">
          <ac:chgData name="Guest User" userId="" providerId="Windows Live" clId="Web-{E2F9E1E3-FB9C-42BF-92F9-E17FE35F4656}" dt="2020-07-03T12:25:31.287" v="190" actId="20577"/>
          <ac:spMkLst>
            <pc:docMk/>
            <pc:sldMk cId="3722242891" sldId="262"/>
            <ac:spMk id="3" creationId="{0FABAB40-A568-4768-B056-776A43130509}"/>
          </ac:spMkLst>
        </pc:spChg>
      </pc:sldChg>
      <pc:sldChg chg="addSp modSp">
        <pc:chgData name="Guest User" userId="" providerId="Windows Live" clId="Web-{E2F9E1E3-FB9C-42BF-92F9-E17FE35F4656}" dt="2020-07-03T12:32:56.195" v="383" actId="20577"/>
        <pc:sldMkLst>
          <pc:docMk/>
          <pc:sldMk cId="372092990" sldId="263"/>
        </pc:sldMkLst>
        <pc:spChg chg="add mod">
          <ac:chgData name="Guest User" userId="" providerId="Windows Live" clId="Web-{E2F9E1E3-FB9C-42BF-92F9-E17FE35F4656}" dt="2020-07-03T12:26:09.818" v="199" actId="20577"/>
          <ac:spMkLst>
            <pc:docMk/>
            <pc:sldMk cId="372092990" sldId="263"/>
            <ac:spMk id="2" creationId="{CB85B530-8860-40BF-B747-8A79A4810C64}"/>
          </ac:spMkLst>
        </pc:spChg>
        <pc:spChg chg="mod">
          <ac:chgData name="Guest User" userId="" providerId="Windows Live" clId="Web-{E2F9E1E3-FB9C-42BF-92F9-E17FE35F4656}" dt="2020-07-03T12:32:56.195" v="383" actId="20577"/>
          <ac:spMkLst>
            <pc:docMk/>
            <pc:sldMk cId="372092990" sldId="263"/>
            <ac:spMk id="3" creationId="{02D5F117-EDF8-4276-958B-9CEE29ACABE8}"/>
          </ac:spMkLst>
        </pc:spChg>
      </pc:sldChg>
      <pc:sldChg chg="modSp">
        <pc:chgData name="Guest User" userId="" providerId="Windows Live" clId="Web-{E2F9E1E3-FB9C-42BF-92F9-E17FE35F4656}" dt="2020-07-03T12:35:33.555" v="459" actId="20577"/>
        <pc:sldMkLst>
          <pc:docMk/>
          <pc:sldMk cId="2703307693" sldId="264"/>
        </pc:sldMkLst>
        <pc:spChg chg="mod">
          <ac:chgData name="Guest User" userId="" providerId="Windows Live" clId="Web-{E2F9E1E3-FB9C-42BF-92F9-E17FE35F4656}" dt="2020-07-03T12:32:56.367" v="389" actId="20577"/>
          <ac:spMkLst>
            <pc:docMk/>
            <pc:sldMk cId="2703307693" sldId="264"/>
            <ac:spMk id="2" creationId="{3B8CBD2B-FA0D-4085-B5C0-9CDA02A0D18C}"/>
          </ac:spMkLst>
        </pc:spChg>
        <pc:spChg chg="mod">
          <ac:chgData name="Guest User" userId="" providerId="Windows Live" clId="Web-{E2F9E1E3-FB9C-42BF-92F9-E17FE35F4656}" dt="2020-07-03T12:35:33.555" v="459" actId="20577"/>
          <ac:spMkLst>
            <pc:docMk/>
            <pc:sldMk cId="2703307693" sldId="264"/>
            <ac:spMk id="3" creationId="{BE408C22-E794-4FF6-A0FB-AC85365E38B9}"/>
          </ac:spMkLst>
        </pc:spChg>
      </pc:sldChg>
      <pc:sldChg chg="modSp">
        <pc:chgData name="Guest User" userId="" providerId="Windows Live" clId="Web-{E2F9E1E3-FB9C-42BF-92F9-E17FE35F4656}" dt="2020-07-03T12:37:31.837" v="540" actId="20577"/>
        <pc:sldMkLst>
          <pc:docMk/>
          <pc:sldMk cId="3677979266" sldId="265"/>
        </pc:sldMkLst>
        <pc:spChg chg="mod">
          <ac:chgData name="Guest User" userId="" providerId="Windows Live" clId="Web-{E2F9E1E3-FB9C-42BF-92F9-E17FE35F4656}" dt="2020-07-03T12:37:31.837" v="540" actId="20577"/>
          <ac:spMkLst>
            <pc:docMk/>
            <pc:sldMk cId="3677979266" sldId="265"/>
            <ac:spMk id="3" creationId="{ABD6BB9C-72F6-4AD1-9544-36742EB94E44}"/>
          </ac:spMkLst>
        </pc:spChg>
      </pc:sldChg>
      <pc:sldChg chg="modSp">
        <pc:chgData name="Guest User" userId="" providerId="Windows Live" clId="Web-{E2F9E1E3-FB9C-42BF-92F9-E17FE35F4656}" dt="2020-07-03T12:40:20.087" v="671" actId="20577"/>
        <pc:sldMkLst>
          <pc:docMk/>
          <pc:sldMk cId="3478627913" sldId="266"/>
        </pc:sldMkLst>
        <pc:spChg chg="mod">
          <ac:chgData name="Guest User" userId="" providerId="Windows Live" clId="Web-{E2F9E1E3-FB9C-42BF-92F9-E17FE35F4656}" dt="2020-07-03T12:40:20.087" v="671" actId="20577"/>
          <ac:spMkLst>
            <pc:docMk/>
            <pc:sldMk cId="3478627913" sldId="266"/>
            <ac:spMk id="3" creationId="{453B264C-D889-4AA6-A163-D010AC71750C}"/>
          </ac:spMkLst>
        </pc:spChg>
      </pc:sldChg>
    </pc:docChg>
  </pc:docChgLst>
  <pc:docChgLst>
    <pc:chgData name="subhash tiwari" userId="a4bc0e175691e12d" providerId="Windows Live" clId="Web-{6F327302-FBC9-4A29-A39F-1A6ABB2FDDAA}"/>
    <pc:docChg chg="modSld">
      <pc:chgData name="subhash tiwari" userId="a4bc0e175691e12d" providerId="Windows Live" clId="Web-{6F327302-FBC9-4A29-A39F-1A6ABB2FDDAA}" dt="2020-07-03T09:25:02.962" v="1299" actId="20577"/>
      <pc:docMkLst>
        <pc:docMk/>
      </pc:docMkLst>
      <pc:sldChg chg="modSp">
        <pc:chgData name="subhash tiwari" userId="a4bc0e175691e12d" providerId="Windows Live" clId="Web-{6F327302-FBC9-4A29-A39F-1A6ABB2FDDAA}" dt="2020-07-03T08:59:54.030" v="79" actId="20577"/>
        <pc:sldMkLst>
          <pc:docMk/>
          <pc:sldMk cId="2331156895" sldId="257"/>
        </pc:sldMkLst>
        <pc:spChg chg="mod">
          <ac:chgData name="subhash tiwari" userId="a4bc0e175691e12d" providerId="Windows Live" clId="Web-{6F327302-FBC9-4A29-A39F-1A6ABB2FDDAA}" dt="2020-07-03T08:58:22.517" v="18" actId="20577"/>
          <ac:spMkLst>
            <pc:docMk/>
            <pc:sldMk cId="2331156895" sldId="257"/>
            <ac:spMk id="2" creationId="{048CA2AB-5F4B-4F6F-871A-C901127FF68C}"/>
          </ac:spMkLst>
        </pc:spChg>
        <pc:spChg chg="mod">
          <ac:chgData name="subhash tiwari" userId="a4bc0e175691e12d" providerId="Windows Live" clId="Web-{6F327302-FBC9-4A29-A39F-1A6ABB2FDDAA}" dt="2020-07-03T08:59:54.030" v="79" actId="20577"/>
          <ac:spMkLst>
            <pc:docMk/>
            <pc:sldMk cId="2331156895" sldId="257"/>
            <ac:spMk id="3" creationId="{383AAE97-39C4-4BAC-9804-ABF85AE6908B}"/>
          </ac:spMkLst>
        </pc:spChg>
      </pc:sldChg>
      <pc:sldChg chg="modSp">
        <pc:chgData name="subhash tiwari" userId="a4bc0e175691e12d" providerId="Windows Live" clId="Web-{6F327302-FBC9-4A29-A39F-1A6ABB2FDDAA}" dt="2020-07-03T09:03:55.364" v="132" actId="20577"/>
        <pc:sldMkLst>
          <pc:docMk/>
          <pc:sldMk cId="3433088604" sldId="258"/>
        </pc:sldMkLst>
        <pc:spChg chg="mod">
          <ac:chgData name="subhash tiwari" userId="a4bc0e175691e12d" providerId="Windows Live" clId="Web-{6F327302-FBC9-4A29-A39F-1A6ABB2FDDAA}" dt="2020-07-03T09:03:55.364" v="132" actId="20577"/>
          <ac:spMkLst>
            <pc:docMk/>
            <pc:sldMk cId="3433088604" sldId="258"/>
            <ac:spMk id="3" creationId="{D2DDC5C0-15F0-4E86-AACD-7650F19FD4B0}"/>
          </ac:spMkLst>
        </pc:spChg>
      </pc:sldChg>
      <pc:sldChg chg="addSp modSp">
        <pc:chgData name="subhash tiwari" userId="a4bc0e175691e12d" providerId="Windows Live" clId="Web-{6F327302-FBC9-4A29-A39F-1A6ABB2FDDAA}" dt="2020-07-03T09:06:28.911" v="211" actId="20577"/>
        <pc:sldMkLst>
          <pc:docMk/>
          <pc:sldMk cId="610823520" sldId="259"/>
        </pc:sldMkLst>
        <pc:spChg chg="add mod">
          <ac:chgData name="subhash tiwari" userId="a4bc0e175691e12d" providerId="Windows Live" clId="Web-{6F327302-FBC9-4A29-A39F-1A6ABB2FDDAA}" dt="2020-07-03T09:04:39.255" v="138" actId="20577"/>
          <ac:spMkLst>
            <pc:docMk/>
            <pc:sldMk cId="610823520" sldId="259"/>
            <ac:spMk id="2" creationId="{3CE4D379-B373-4B00-A868-9C4DDBEA5C1B}"/>
          </ac:spMkLst>
        </pc:spChg>
        <pc:spChg chg="mod">
          <ac:chgData name="subhash tiwari" userId="a4bc0e175691e12d" providerId="Windows Live" clId="Web-{6F327302-FBC9-4A29-A39F-1A6ABB2FDDAA}" dt="2020-07-03T09:06:28.911" v="211" actId="20577"/>
          <ac:spMkLst>
            <pc:docMk/>
            <pc:sldMk cId="610823520" sldId="259"/>
            <ac:spMk id="3" creationId="{E5A53594-4C45-422A-8E15-65A7F7F7C4D9}"/>
          </ac:spMkLst>
        </pc:spChg>
      </pc:sldChg>
      <pc:sldChg chg="modSp">
        <pc:chgData name="subhash tiwari" userId="a4bc0e175691e12d" providerId="Windows Live" clId="Web-{6F327302-FBC9-4A29-A39F-1A6ABB2FDDAA}" dt="2020-07-03T09:09:19.319" v="366" actId="20577"/>
        <pc:sldMkLst>
          <pc:docMk/>
          <pc:sldMk cId="2125275204" sldId="260"/>
        </pc:sldMkLst>
        <pc:spChg chg="mod">
          <ac:chgData name="subhash tiwari" userId="a4bc0e175691e12d" providerId="Windows Live" clId="Web-{6F327302-FBC9-4A29-A39F-1A6ABB2FDDAA}" dt="2020-07-03T09:09:19.319" v="366" actId="20577"/>
          <ac:spMkLst>
            <pc:docMk/>
            <pc:sldMk cId="2125275204" sldId="260"/>
            <ac:spMk id="3" creationId="{C82690DF-7C20-4303-A121-221D8842A70E}"/>
          </ac:spMkLst>
        </pc:spChg>
      </pc:sldChg>
      <pc:sldChg chg="addSp modSp">
        <pc:chgData name="subhash tiwari" userId="a4bc0e175691e12d" providerId="Windows Live" clId="Web-{6F327302-FBC9-4A29-A39F-1A6ABB2FDDAA}" dt="2020-07-03T09:12:49.616" v="473" actId="20577"/>
        <pc:sldMkLst>
          <pc:docMk/>
          <pc:sldMk cId="3295977416" sldId="261"/>
        </pc:sldMkLst>
        <pc:spChg chg="add mod">
          <ac:chgData name="subhash tiwari" userId="a4bc0e175691e12d" providerId="Windows Live" clId="Web-{6F327302-FBC9-4A29-A39F-1A6ABB2FDDAA}" dt="2020-07-03T09:10:26.850" v="373" actId="20577"/>
          <ac:spMkLst>
            <pc:docMk/>
            <pc:sldMk cId="3295977416" sldId="261"/>
            <ac:spMk id="2" creationId="{05D64704-C949-4F99-BF7A-37100E58C045}"/>
          </ac:spMkLst>
        </pc:spChg>
        <pc:spChg chg="mod">
          <ac:chgData name="subhash tiwari" userId="a4bc0e175691e12d" providerId="Windows Live" clId="Web-{6F327302-FBC9-4A29-A39F-1A6ABB2FDDAA}" dt="2020-07-03T09:12:49.616" v="473" actId="20577"/>
          <ac:spMkLst>
            <pc:docMk/>
            <pc:sldMk cId="3295977416" sldId="261"/>
            <ac:spMk id="3" creationId="{EA3F5E5D-E5F1-4B57-A663-F27DB0F0F679}"/>
          </ac:spMkLst>
        </pc:spChg>
        <pc:spChg chg="add mod">
          <ac:chgData name="subhash tiwari" userId="a4bc0e175691e12d" providerId="Windows Live" clId="Web-{6F327302-FBC9-4A29-A39F-1A6ABB2FDDAA}" dt="2020-07-03T09:10:38.506" v="377" actId="20577"/>
          <ac:spMkLst>
            <pc:docMk/>
            <pc:sldMk cId="3295977416" sldId="261"/>
            <ac:spMk id="6" creationId="{3D79AD67-BEBC-4179-A799-C8B51283DDC5}"/>
          </ac:spMkLst>
        </pc:spChg>
      </pc:sldChg>
      <pc:sldChg chg="modSp">
        <pc:chgData name="subhash tiwari" userId="a4bc0e175691e12d" providerId="Windows Live" clId="Web-{6F327302-FBC9-4A29-A39F-1A6ABB2FDDAA}" dt="2020-07-03T09:25:02.962" v="1298" actId="20577"/>
        <pc:sldMkLst>
          <pc:docMk/>
          <pc:sldMk cId="3478627913" sldId="266"/>
        </pc:sldMkLst>
        <pc:spChg chg="mod">
          <ac:chgData name="subhash tiwari" userId="a4bc0e175691e12d" providerId="Windows Live" clId="Web-{6F327302-FBC9-4A29-A39F-1A6ABB2FDDAA}" dt="2020-07-03T09:25:02.962" v="1298" actId="20577"/>
          <ac:spMkLst>
            <pc:docMk/>
            <pc:sldMk cId="3478627913" sldId="266"/>
            <ac:spMk id="3" creationId="{453B264C-D889-4AA6-A163-D010AC71750C}"/>
          </ac:spMkLst>
        </pc:spChg>
      </pc:sldChg>
    </pc:docChg>
  </pc:docChgLst>
  <pc:docChgLst>
    <pc:chgData name="subhash tiwari" userId="a4bc0e175691e12d" providerId="Windows Live" clId="Web-{017CC332-3D2A-4649-A191-31D0307B0CB6}"/>
    <pc:docChg chg="modSld">
      <pc:chgData name="subhash tiwari" userId="a4bc0e175691e12d" providerId="Windows Live" clId="Web-{017CC332-3D2A-4649-A191-31D0307B0CB6}" dt="2020-07-03T08:31:07.823" v="5" actId="20577"/>
      <pc:docMkLst>
        <pc:docMk/>
      </pc:docMkLst>
      <pc:sldChg chg="modSp">
        <pc:chgData name="subhash tiwari" userId="a4bc0e175691e12d" providerId="Windows Live" clId="Web-{017CC332-3D2A-4649-A191-31D0307B0CB6}" dt="2020-07-03T08:31:07.823" v="4" actId="20577"/>
        <pc:sldMkLst>
          <pc:docMk/>
          <pc:sldMk cId="109857222" sldId="256"/>
        </pc:sldMkLst>
        <pc:spChg chg="mod">
          <ac:chgData name="subhash tiwari" userId="a4bc0e175691e12d" providerId="Windows Live" clId="Web-{017CC332-3D2A-4649-A191-31D0307B0CB6}" dt="2020-07-03T08:31:07.823" v="4" actId="20577"/>
          <ac:spMkLst>
            <pc:docMk/>
            <pc:sldMk cId="109857222" sldId="256"/>
            <ac:spMk id="2" creationId="{00000000-0000-0000-0000-000000000000}"/>
          </ac:spMkLst>
        </pc:spChg>
      </pc:sldChg>
    </pc:docChg>
  </pc:docChgLst>
  <pc:docChgLst>
    <pc:chgData name="subhash tiwari" userId="a4bc0e175691e12d" providerId="Windows Live" clId="Web-{AECB6933-0615-4BF7-8564-C1B984E9A7C4}"/>
    <pc:docChg chg="addSld modSld">
      <pc:chgData name="subhash tiwari" userId="a4bc0e175691e12d" providerId="Windows Live" clId="Web-{AECB6933-0615-4BF7-8564-C1B984E9A7C4}" dt="2020-07-03T08:54:08.710" v="121"/>
      <pc:docMkLst>
        <pc:docMk/>
      </pc:docMkLst>
      <pc:sldChg chg="addSp delSp modSp">
        <pc:chgData name="subhash tiwari" userId="a4bc0e175691e12d" providerId="Windows Live" clId="Web-{AECB6933-0615-4BF7-8564-C1B984E9A7C4}" dt="2020-07-03T08:54:08.710" v="121"/>
        <pc:sldMkLst>
          <pc:docMk/>
          <pc:sldMk cId="109857222" sldId="256"/>
        </pc:sldMkLst>
        <pc:spChg chg="mod">
          <ac:chgData name="subhash tiwari" userId="a4bc0e175691e12d" providerId="Windows Live" clId="Web-{AECB6933-0615-4BF7-8564-C1B984E9A7C4}" dt="2020-07-03T08:54:02.601" v="118" actId="20577"/>
          <ac:spMkLst>
            <pc:docMk/>
            <pc:sldMk cId="109857222" sldId="256"/>
            <ac:spMk id="2" creationId="{00000000-0000-0000-0000-000000000000}"/>
          </ac:spMkLst>
        </pc:spChg>
        <pc:spChg chg="del">
          <ac:chgData name="subhash tiwari" userId="a4bc0e175691e12d" providerId="Windows Live" clId="Web-{AECB6933-0615-4BF7-8564-C1B984E9A7C4}" dt="2020-07-03T08:54:05.085" v="120"/>
          <ac:spMkLst>
            <pc:docMk/>
            <pc:sldMk cId="109857222" sldId="256"/>
            <ac:spMk id="3" creationId="{00000000-0000-0000-0000-000000000000}"/>
          </ac:spMkLst>
        </pc:spChg>
        <pc:spChg chg="add del mod">
          <ac:chgData name="subhash tiwari" userId="a4bc0e175691e12d" providerId="Windows Live" clId="Web-{AECB6933-0615-4BF7-8564-C1B984E9A7C4}" dt="2020-07-03T08:54:08.710" v="121"/>
          <ac:spMkLst>
            <pc:docMk/>
            <pc:sldMk cId="109857222" sldId="256"/>
            <ac:spMk id="5" creationId="{49E6E72C-A68F-4C8C-9ACF-55D51304F2E8}"/>
          </ac:spMkLst>
        </pc:spChg>
      </pc:sldChg>
      <pc:sldChg chg="modSp">
        <pc:chgData name="subhash tiwari" userId="a4bc0e175691e12d" providerId="Windows Live" clId="Web-{AECB6933-0615-4BF7-8564-C1B984E9A7C4}" dt="2020-07-03T08:37:03.771" v="24" actId="20577"/>
        <pc:sldMkLst>
          <pc:docMk/>
          <pc:sldMk cId="2331156895" sldId="257"/>
        </pc:sldMkLst>
        <pc:spChg chg="mod">
          <ac:chgData name="subhash tiwari" userId="a4bc0e175691e12d" providerId="Windows Live" clId="Web-{AECB6933-0615-4BF7-8564-C1B984E9A7C4}" dt="2020-07-03T08:37:03.771" v="24" actId="20577"/>
          <ac:spMkLst>
            <pc:docMk/>
            <pc:sldMk cId="2331156895" sldId="257"/>
            <ac:spMk id="3" creationId="{383AAE97-39C4-4BAC-9804-ABF85AE6908B}"/>
          </ac:spMkLst>
        </pc:spChg>
      </pc:sldChg>
      <pc:sldChg chg="modSp">
        <pc:chgData name="subhash tiwari" userId="a4bc0e175691e12d" providerId="Windows Live" clId="Web-{AECB6933-0615-4BF7-8564-C1B984E9A7C4}" dt="2020-07-03T08:40:09.037" v="58" actId="20577"/>
        <pc:sldMkLst>
          <pc:docMk/>
          <pc:sldMk cId="3433088604" sldId="258"/>
        </pc:sldMkLst>
        <pc:spChg chg="mod">
          <ac:chgData name="subhash tiwari" userId="a4bc0e175691e12d" providerId="Windows Live" clId="Web-{AECB6933-0615-4BF7-8564-C1B984E9A7C4}" dt="2020-07-03T08:40:09.037" v="58" actId="20577"/>
          <ac:spMkLst>
            <pc:docMk/>
            <pc:sldMk cId="3433088604" sldId="258"/>
            <ac:spMk id="3" creationId="{D2DDC5C0-15F0-4E86-AACD-7650F19FD4B0}"/>
          </ac:spMkLst>
        </pc:spChg>
      </pc:sldChg>
      <pc:sldChg chg="modSp">
        <pc:chgData name="subhash tiwari" userId="a4bc0e175691e12d" providerId="Windows Live" clId="Web-{AECB6933-0615-4BF7-8564-C1B984E9A7C4}" dt="2020-07-03T08:40:52.694" v="62" actId="20577"/>
        <pc:sldMkLst>
          <pc:docMk/>
          <pc:sldMk cId="610823520" sldId="259"/>
        </pc:sldMkLst>
        <pc:spChg chg="mod">
          <ac:chgData name="subhash tiwari" userId="a4bc0e175691e12d" providerId="Windows Live" clId="Web-{AECB6933-0615-4BF7-8564-C1B984E9A7C4}" dt="2020-07-03T08:40:52.694" v="62" actId="20577"/>
          <ac:spMkLst>
            <pc:docMk/>
            <pc:sldMk cId="610823520" sldId="259"/>
            <ac:spMk id="3" creationId="{E5A53594-4C45-422A-8E15-65A7F7F7C4D9}"/>
          </ac:spMkLst>
        </pc:spChg>
      </pc:sldChg>
      <pc:sldChg chg="modSp">
        <pc:chgData name="subhash tiwari" userId="a4bc0e175691e12d" providerId="Windows Live" clId="Web-{AECB6933-0615-4BF7-8564-C1B984E9A7C4}" dt="2020-07-03T08:44:43.116" v="68" actId="20577"/>
        <pc:sldMkLst>
          <pc:docMk/>
          <pc:sldMk cId="372092990" sldId="263"/>
        </pc:sldMkLst>
        <pc:spChg chg="mod">
          <ac:chgData name="subhash tiwari" userId="a4bc0e175691e12d" providerId="Windows Live" clId="Web-{AECB6933-0615-4BF7-8564-C1B984E9A7C4}" dt="2020-07-03T08:44:43.116" v="68" actId="20577"/>
          <ac:spMkLst>
            <pc:docMk/>
            <pc:sldMk cId="372092990" sldId="263"/>
            <ac:spMk id="3" creationId="{02D5F117-EDF8-4276-958B-9CEE29ACABE8}"/>
          </ac:spMkLst>
        </pc:spChg>
      </pc:sldChg>
      <pc:sldChg chg="modSp">
        <pc:chgData name="subhash tiwari" userId="a4bc0e175691e12d" providerId="Windows Live" clId="Web-{AECB6933-0615-4BF7-8564-C1B984E9A7C4}" dt="2020-07-03T08:45:33.866" v="74" actId="20577"/>
        <pc:sldMkLst>
          <pc:docMk/>
          <pc:sldMk cId="2703307693" sldId="264"/>
        </pc:sldMkLst>
        <pc:spChg chg="mod">
          <ac:chgData name="subhash tiwari" userId="a4bc0e175691e12d" providerId="Windows Live" clId="Web-{AECB6933-0615-4BF7-8564-C1B984E9A7C4}" dt="2020-07-03T08:45:33.866" v="74" actId="20577"/>
          <ac:spMkLst>
            <pc:docMk/>
            <pc:sldMk cId="2703307693" sldId="264"/>
            <ac:spMk id="3" creationId="{BE408C22-E794-4FF6-A0FB-AC85365E38B9}"/>
          </ac:spMkLst>
        </pc:spChg>
      </pc:sldChg>
      <pc:sldChg chg="modSp">
        <pc:chgData name="subhash tiwari" userId="a4bc0e175691e12d" providerId="Windows Live" clId="Web-{AECB6933-0615-4BF7-8564-C1B984E9A7C4}" dt="2020-07-03T08:46:41.116" v="82" actId="20577"/>
        <pc:sldMkLst>
          <pc:docMk/>
          <pc:sldMk cId="3677979266" sldId="265"/>
        </pc:sldMkLst>
        <pc:spChg chg="mod">
          <ac:chgData name="subhash tiwari" userId="a4bc0e175691e12d" providerId="Windows Live" clId="Web-{AECB6933-0615-4BF7-8564-C1B984E9A7C4}" dt="2020-07-03T08:46:41.116" v="82" actId="20577"/>
          <ac:spMkLst>
            <pc:docMk/>
            <pc:sldMk cId="3677979266" sldId="265"/>
            <ac:spMk id="3" creationId="{ABD6BB9C-72F6-4AD1-9544-36742EB94E44}"/>
          </ac:spMkLst>
        </pc:spChg>
      </pc:sldChg>
      <pc:sldChg chg="delSp new">
        <pc:chgData name="subhash tiwari" userId="a4bc0e175691e12d" providerId="Windows Live" clId="Web-{AECB6933-0615-4BF7-8564-C1B984E9A7C4}" dt="2020-07-03T08:47:31.960" v="85"/>
        <pc:sldMkLst>
          <pc:docMk/>
          <pc:sldMk cId="3478627913" sldId="266"/>
        </pc:sldMkLst>
        <pc:spChg chg="del">
          <ac:chgData name="subhash tiwari" userId="a4bc0e175691e12d" providerId="Windows Live" clId="Web-{AECB6933-0615-4BF7-8564-C1B984E9A7C4}" dt="2020-07-03T08:47:31.960" v="85"/>
          <ac:spMkLst>
            <pc:docMk/>
            <pc:sldMk cId="3478627913" sldId="266"/>
            <ac:spMk id="2" creationId="{8935A98B-6F3B-44FA-B172-9B40F3ACA189}"/>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1727"/>
          </a:xfrm>
          <a:prstGeom prst="rect">
            <a:avLst/>
          </a:prstGeom>
        </p:spPr>
        <p:txBody>
          <a:bodyPr vert="horz" lIns="96661" tIns="48331" rIns="96661" bIns="48331" rtlCol="0"/>
          <a:lstStyle>
            <a:lvl1pPr algn="r">
              <a:defRPr sz="1300"/>
            </a:lvl1pPr>
          </a:lstStyle>
          <a:p>
            <a:fld id="{8F89990C-7F95-4199-9C0A-82DF00E5F4D6}" type="datetimeFigureOut">
              <a:rPr lang="en-US" smtClean="0"/>
              <a:pPr/>
              <a:t>11/22/2021</a:t>
            </a:fld>
            <a:endParaRPr lang="en-US"/>
          </a:p>
        </p:txBody>
      </p:sp>
      <p:sp>
        <p:nvSpPr>
          <p:cNvPr id="4" name="Footer Placeholder 3"/>
          <p:cNvSpPr>
            <a:spLocks noGrp="1"/>
          </p:cNvSpPr>
          <p:nvPr>
            <p:ph type="ftr" sz="quarter" idx="2"/>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1726"/>
          </a:xfrm>
          <a:prstGeom prst="rect">
            <a:avLst/>
          </a:prstGeom>
        </p:spPr>
        <p:txBody>
          <a:bodyPr vert="horz" lIns="96661" tIns="48331" rIns="96661" bIns="48331" rtlCol="0" anchor="b"/>
          <a:lstStyle>
            <a:lvl1pPr algn="r">
              <a:defRPr sz="1300"/>
            </a:lvl1pPr>
          </a:lstStyle>
          <a:p>
            <a:fld id="{A51B45F6-BDA2-4C09-B591-49D8601CEF6A}" type="slidenum">
              <a:rPr lang="en-US" smtClean="0"/>
              <a:pPr/>
              <a:t>‹#›</a:t>
            </a:fld>
            <a:endParaRPr lang="en-US"/>
          </a:p>
        </p:txBody>
      </p:sp>
    </p:spTree>
    <p:extLst>
      <p:ext uri="{BB962C8B-B14F-4D97-AF65-F5344CB8AC3E}">
        <p14:creationId xmlns:p14="http://schemas.microsoft.com/office/powerpoint/2010/main" xmlns="" val="36565460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6661" tIns="48331" rIns="96661" bIns="48331" rtlCol="0"/>
          <a:lstStyle>
            <a:lvl1pPr algn="r">
              <a:defRPr sz="1300"/>
            </a:lvl1pPr>
          </a:lstStyle>
          <a:p>
            <a:fld id="{6260777A-A2DE-4F37-8943-35B1EAC89E8B}" type="datetimeFigureOut">
              <a:rPr lang="en-US" smtClean="0"/>
              <a:t>11/22/2021</a:t>
            </a:fld>
            <a:endParaRPr lang="en-US"/>
          </a:p>
        </p:txBody>
      </p:sp>
      <p:sp>
        <p:nvSpPr>
          <p:cNvPr id="4" name="Slide Image Placeholder 3"/>
          <p:cNvSpPr>
            <a:spLocks noGrp="1" noRot="1" noChangeAspect="1"/>
          </p:cNvSpPr>
          <p:nvPr>
            <p:ph type="sldImg" idx="2"/>
          </p:nvPr>
        </p:nvSpPr>
        <p:spPr>
          <a:xfrm>
            <a:off x="2411413" y="720725"/>
            <a:ext cx="2492375" cy="3600450"/>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6661" tIns="48331" rIns="96661" bIns="4833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119474"/>
            <a:ext cx="3169920" cy="480060"/>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6661" tIns="48331" rIns="96661" bIns="48331" rtlCol="0" anchor="b"/>
          <a:lstStyle>
            <a:lvl1pPr algn="r">
              <a:defRPr sz="1300"/>
            </a:lvl1pPr>
          </a:lstStyle>
          <a:p>
            <a:fld id="{3F7D2FA7-67C5-4956-9563-7B7E9A4AD693}"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8ca4002b88_0_0:notes"/>
          <p:cNvSpPr>
            <a:spLocks noGrp="1" noRot="1" noChangeAspect="1"/>
          </p:cNvSpPr>
          <p:nvPr>
            <p:ph type="sldImg" idx="2"/>
          </p:nvPr>
        </p:nvSpPr>
        <p:spPr>
          <a:xfrm>
            <a:off x="2535238" y="1200150"/>
            <a:ext cx="2244725" cy="32400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8ca4002b88_0_0:notes"/>
          <p:cNvSpPr txBox="1">
            <a:spLocks noGrp="1"/>
          </p:cNvSpPr>
          <p:nvPr>
            <p:ph type="body" idx="1"/>
          </p:nvPr>
        </p:nvSpPr>
        <p:spPr>
          <a:xfrm>
            <a:off x="731520" y="4620578"/>
            <a:ext cx="5852160" cy="3780630"/>
          </a:xfrm>
          <a:prstGeom prst="rect">
            <a:avLst/>
          </a:prstGeom>
        </p:spPr>
        <p:txBody>
          <a:bodyPr spcFirstLastPara="1" wrap="square" lIns="96645" tIns="48309" rIns="96645" bIns="48309" anchor="t" anchorCtr="0">
            <a:noAutofit/>
          </a:bodyPr>
          <a:lstStyle/>
          <a:p>
            <a:endParaRPr/>
          </a:p>
        </p:txBody>
      </p:sp>
      <p:sp>
        <p:nvSpPr>
          <p:cNvPr id="222" name="Google Shape;222;g8ca4002b88_0_0:notes"/>
          <p:cNvSpPr txBox="1">
            <a:spLocks noGrp="1"/>
          </p:cNvSpPr>
          <p:nvPr>
            <p:ph type="sldNum" idx="12"/>
          </p:nvPr>
        </p:nvSpPr>
        <p:spPr>
          <a:xfrm>
            <a:off x="4143587" y="9119474"/>
            <a:ext cx="3169920" cy="481635"/>
          </a:xfrm>
          <a:prstGeom prst="rect">
            <a:avLst/>
          </a:prstGeom>
        </p:spPr>
        <p:txBody>
          <a:bodyPr spcFirstLastPara="1" wrap="square" lIns="96645" tIns="48309" rIns="96645" bIns="48309" anchor="b" anchorCtr="0">
            <a:noAutofit/>
          </a:bodyPr>
          <a:lstStyle/>
          <a:p>
            <a:pPr>
              <a:buClr>
                <a:srgbClr val="000000"/>
              </a:buClr>
            </a:pPr>
            <a:fld id="{00000000-1234-1234-1234-123412341234}" type="slidenum">
              <a:rPr lang="en-US"/>
              <a:pPr>
                <a:buClr>
                  <a:srgbClr val="000000"/>
                </a:buClr>
              </a:pPr>
              <a:t>91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8cad6894f7_4_19:notes"/>
          <p:cNvSpPr>
            <a:spLocks noGrp="1" noRot="1" noChangeAspect="1"/>
          </p:cNvSpPr>
          <p:nvPr>
            <p:ph type="sldImg" idx="2"/>
          </p:nvPr>
        </p:nvSpPr>
        <p:spPr>
          <a:xfrm>
            <a:off x="2535238" y="1200150"/>
            <a:ext cx="2244725" cy="32400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8cad6894f7_4_19:notes"/>
          <p:cNvSpPr txBox="1">
            <a:spLocks noGrp="1"/>
          </p:cNvSpPr>
          <p:nvPr>
            <p:ph type="body" idx="1"/>
          </p:nvPr>
        </p:nvSpPr>
        <p:spPr>
          <a:xfrm>
            <a:off x="731520" y="4620578"/>
            <a:ext cx="5852160" cy="3780630"/>
          </a:xfrm>
          <a:prstGeom prst="rect">
            <a:avLst/>
          </a:prstGeom>
        </p:spPr>
        <p:txBody>
          <a:bodyPr spcFirstLastPara="1" wrap="square" lIns="96645" tIns="48309" rIns="96645" bIns="48309" anchor="t" anchorCtr="0">
            <a:noAutofit/>
          </a:bodyPr>
          <a:lstStyle/>
          <a:p>
            <a:endParaRPr/>
          </a:p>
        </p:txBody>
      </p:sp>
      <p:sp>
        <p:nvSpPr>
          <p:cNvPr id="292" name="Google Shape;292;g8cad6894f7_4_19:notes"/>
          <p:cNvSpPr txBox="1">
            <a:spLocks noGrp="1"/>
          </p:cNvSpPr>
          <p:nvPr>
            <p:ph type="sldNum" idx="12"/>
          </p:nvPr>
        </p:nvSpPr>
        <p:spPr>
          <a:xfrm>
            <a:off x="4143587" y="9119474"/>
            <a:ext cx="3169920" cy="481635"/>
          </a:xfrm>
          <a:prstGeom prst="rect">
            <a:avLst/>
          </a:prstGeom>
        </p:spPr>
        <p:txBody>
          <a:bodyPr spcFirstLastPara="1" wrap="square" lIns="96645" tIns="48309" rIns="96645" bIns="48309" anchor="b" anchorCtr="0">
            <a:noAutofit/>
          </a:bodyPr>
          <a:lstStyle/>
          <a:p>
            <a:pPr>
              <a:buClr>
                <a:srgbClr val="000000"/>
              </a:buClr>
            </a:pPr>
            <a:fld id="{00000000-1234-1234-1234-123412341234}" type="slidenum">
              <a:rPr lang="en-US"/>
              <a:pPr>
                <a:buClr>
                  <a:srgbClr val="000000"/>
                </a:buClr>
              </a:pPr>
              <a:t>100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8ca4002b88_0_8:notes"/>
          <p:cNvSpPr>
            <a:spLocks noGrp="1" noRot="1" noChangeAspect="1"/>
          </p:cNvSpPr>
          <p:nvPr>
            <p:ph type="sldImg" idx="2"/>
          </p:nvPr>
        </p:nvSpPr>
        <p:spPr>
          <a:xfrm>
            <a:off x="2535238" y="1200150"/>
            <a:ext cx="2244725" cy="32400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8ca4002b88_0_8:notes"/>
          <p:cNvSpPr txBox="1">
            <a:spLocks noGrp="1"/>
          </p:cNvSpPr>
          <p:nvPr>
            <p:ph type="body" idx="1"/>
          </p:nvPr>
        </p:nvSpPr>
        <p:spPr>
          <a:xfrm>
            <a:off x="731520" y="4620578"/>
            <a:ext cx="5852160" cy="3780630"/>
          </a:xfrm>
          <a:prstGeom prst="rect">
            <a:avLst/>
          </a:prstGeom>
        </p:spPr>
        <p:txBody>
          <a:bodyPr spcFirstLastPara="1" wrap="square" lIns="96645" tIns="48309" rIns="96645" bIns="48309" anchor="t" anchorCtr="0">
            <a:noAutofit/>
          </a:bodyPr>
          <a:lstStyle/>
          <a:p>
            <a:endParaRPr/>
          </a:p>
        </p:txBody>
      </p:sp>
      <p:sp>
        <p:nvSpPr>
          <p:cNvPr id="299" name="Google Shape;299;g8ca4002b88_0_8:notes"/>
          <p:cNvSpPr txBox="1">
            <a:spLocks noGrp="1"/>
          </p:cNvSpPr>
          <p:nvPr>
            <p:ph type="sldNum" idx="12"/>
          </p:nvPr>
        </p:nvSpPr>
        <p:spPr>
          <a:xfrm>
            <a:off x="4143587" y="9119474"/>
            <a:ext cx="3169920" cy="481635"/>
          </a:xfrm>
          <a:prstGeom prst="rect">
            <a:avLst/>
          </a:prstGeom>
        </p:spPr>
        <p:txBody>
          <a:bodyPr spcFirstLastPara="1" wrap="square" lIns="96645" tIns="48309" rIns="96645" bIns="48309" anchor="b" anchorCtr="0">
            <a:noAutofit/>
          </a:bodyPr>
          <a:lstStyle/>
          <a:p>
            <a:pPr>
              <a:buClr>
                <a:srgbClr val="000000"/>
              </a:buClr>
            </a:pPr>
            <a:fld id="{00000000-1234-1234-1234-123412341234}" type="slidenum">
              <a:rPr lang="en-US"/>
              <a:pPr>
                <a:buClr>
                  <a:srgbClr val="000000"/>
                </a:buClr>
              </a:pPr>
              <a:t>101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8cad6894f7_4_25:notes"/>
          <p:cNvSpPr>
            <a:spLocks noGrp="1" noRot="1" noChangeAspect="1"/>
          </p:cNvSpPr>
          <p:nvPr>
            <p:ph type="sldImg" idx="2"/>
          </p:nvPr>
        </p:nvSpPr>
        <p:spPr>
          <a:xfrm>
            <a:off x="2535238" y="1200150"/>
            <a:ext cx="2244725" cy="32400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8cad6894f7_4_25:notes"/>
          <p:cNvSpPr txBox="1">
            <a:spLocks noGrp="1"/>
          </p:cNvSpPr>
          <p:nvPr>
            <p:ph type="body" idx="1"/>
          </p:nvPr>
        </p:nvSpPr>
        <p:spPr>
          <a:xfrm>
            <a:off x="731520" y="4620578"/>
            <a:ext cx="5852160" cy="3780630"/>
          </a:xfrm>
          <a:prstGeom prst="rect">
            <a:avLst/>
          </a:prstGeom>
        </p:spPr>
        <p:txBody>
          <a:bodyPr spcFirstLastPara="1" wrap="square" lIns="96645" tIns="48309" rIns="96645" bIns="48309" anchor="t" anchorCtr="0">
            <a:noAutofit/>
          </a:bodyPr>
          <a:lstStyle/>
          <a:p>
            <a:endParaRPr/>
          </a:p>
        </p:txBody>
      </p:sp>
      <p:sp>
        <p:nvSpPr>
          <p:cNvPr id="307" name="Google Shape;307;g8cad6894f7_4_25:notes"/>
          <p:cNvSpPr txBox="1">
            <a:spLocks noGrp="1"/>
          </p:cNvSpPr>
          <p:nvPr>
            <p:ph type="sldNum" idx="12"/>
          </p:nvPr>
        </p:nvSpPr>
        <p:spPr>
          <a:xfrm>
            <a:off x="4143587" y="9119474"/>
            <a:ext cx="3169920" cy="481635"/>
          </a:xfrm>
          <a:prstGeom prst="rect">
            <a:avLst/>
          </a:prstGeom>
        </p:spPr>
        <p:txBody>
          <a:bodyPr spcFirstLastPara="1" wrap="square" lIns="96645" tIns="48309" rIns="96645" bIns="48309" anchor="b" anchorCtr="0">
            <a:noAutofit/>
          </a:bodyPr>
          <a:lstStyle/>
          <a:p>
            <a:pPr>
              <a:buClr>
                <a:srgbClr val="000000"/>
              </a:buClr>
            </a:pPr>
            <a:fld id="{00000000-1234-1234-1234-123412341234}" type="slidenum">
              <a:rPr lang="en-US"/>
              <a:pPr>
                <a:buClr>
                  <a:srgbClr val="000000"/>
                </a:buClr>
              </a:pPr>
              <a:t>102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8cad6894f7_4_31:notes"/>
          <p:cNvSpPr>
            <a:spLocks noGrp="1" noRot="1" noChangeAspect="1"/>
          </p:cNvSpPr>
          <p:nvPr>
            <p:ph type="sldImg" idx="2"/>
          </p:nvPr>
        </p:nvSpPr>
        <p:spPr>
          <a:xfrm>
            <a:off x="2535238" y="1200150"/>
            <a:ext cx="2244725" cy="32400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8cad6894f7_4_31:notes"/>
          <p:cNvSpPr txBox="1">
            <a:spLocks noGrp="1"/>
          </p:cNvSpPr>
          <p:nvPr>
            <p:ph type="body" idx="1"/>
          </p:nvPr>
        </p:nvSpPr>
        <p:spPr>
          <a:xfrm>
            <a:off x="731520" y="4620578"/>
            <a:ext cx="5852160" cy="3780630"/>
          </a:xfrm>
          <a:prstGeom prst="rect">
            <a:avLst/>
          </a:prstGeom>
        </p:spPr>
        <p:txBody>
          <a:bodyPr spcFirstLastPara="1" wrap="square" lIns="96645" tIns="48309" rIns="96645" bIns="48309" anchor="t" anchorCtr="0">
            <a:noAutofit/>
          </a:bodyPr>
          <a:lstStyle/>
          <a:p>
            <a:endParaRPr/>
          </a:p>
        </p:txBody>
      </p:sp>
      <p:sp>
        <p:nvSpPr>
          <p:cNvPr id="314" name="Google Shape;314;g8cad6894f7_4_31:notes"/>
          <p:cNvSpPr txBox="1">
            <a:spLocks noGrp="1"/>
          </p:cNvSpPr>
          <p:nvPr>
            <p:ph type="sldNum" idx="12"/>
          </p:nvPr>
        </p:nvSpPr>
        <p:spPr>
          <a:xfrm>
            <a:off x="4143587" y="9119474"/>
            <a:ext cx="3169920" cy="481635"/>
          </a:xfrm>
          <a:prstGeom prst="rect">
            <a:avLst/>
          </a:prstGeom>
        </p:spPr>
        <p:txBody>
          <a:bodyPr spcFirstLastPara="1" wrap="square" lIns="96645" tIns="48309" rIns="96645" bIns="48309" anchor="b" anchorCtr="0">
            <a:noAutofit/>
          </a:bodyPr>
          <a:lstStyle/>
          <a:p>
            <a:pPr>
              <a:buClr>
                <a:srgbClr val="000000"/>
              </a:buClr>
            </a:pPr>
            <a:fld id="{00000000-1234-1234-1234-123412341234}" type="slidenum">
              <a:rPr lang="en-US"/>
              <a:pPr>
                <a:buClr>
                  <a:srgbClr val="000000"/>
                </a:buClr>
              </a:pPr>
              <a:t>103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8cad6894f7_4_38:notes"/>
          <p:cNvSpPr>
            <a:spLocks noGrp="1" noRot="1" noChangeAspect="1"/>
          </p:cNvSpPr>
          <p:nvPr>
            <p:ph type="sldImg" idx="2"/>
          </p:nvPr>
        </p:nvSpPr>
        <p:spPr>
          <a:xfrm>
            <a:off x="2535238" y="1200150"/>
            <a:ext cx="2244725" cy="32400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8cad6894f7_4_38:notes"/>
          <p:cNvSpPr txBox="1">
            <a:spLocks noGrp="1"/>
          </p:cNvSpPr>
          <p:nvPr>
            <p:ph type="body" idx="1"/>
          </p:nvPr>
        </p:nvSpPr>
        <p:spPr>
          <a:xfrm>
            <a:off x="731520" y="4620578"/>
            <a:ext cx="5852160" cy="3780630"/>
          </a:xfrm>
          <a:prstGeom prst="rect">
            <a:avLst/>
          </a:prstGeom>
        </p:spPr>
        <p:txBody>
          <a:bodyPr spcFirstLastPara="1" wrap="square" lIns="96645" tIns="48309" rIns="96645" bIns="48309" anchor="t" anchorCtr="0">
            <a:noAutofit/>
          </a:bodyPr>
          <a:lstStyle/>
          <a:p>
            <a:endParaRPr/>
          </a:p>
        </p:txBody>
      </p:sp>
      <p:sp>
        <p:nvSpPr>
          <p:cNvPr id="322" name="Google Shape;322;g8cad6894f7_4_38:notes"/>
          <p:cNvSpPr txBox="1">
            <a:spLocks noGrp="1"/>
          </p:cNvSpPr>
          <p:nvPr>
            <p:ph type="sldNum" idx="12"/>
          </p:nvPr>
        </p:nvSpPr>
        <p:spPr>
          <a:xfrm>
            <a:off x="4143587" y="9119474"/>
            <a:ext cx="3169920" cy="481635"/>
          </a:xfrm>
          <a:prstGeom prst="rect">
            <a:avLst/>
          </a:prstGeom>
        </p:spPr>
        <p:txBody>
          <a:bodyPr spcFirstLastPara="1" wrap="square" lIns="96645" tIns="48309" rIns="96645" bIns="48309" anchor="b" anchorCtr="0">
            <a:noAutofit/>
          </a:bodyPr>
          <a:lstStyle/>
          <a:p>
            <a:pPr>
              <a:buClr>
                <a:srgbClr val="000000"/>
              </a:buClr>
            </a:pPr>
            <a:fld id="{00000000-1234-1234-1234-123412341234}" type="slidenum">
              <a:rPr lang="en-US"/>
              <a:pPr>
                <a:buClr>
                  <a:srgbClr val="000000"/>
                </a:buClr>
              </a:pPr>
              <a:t>104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30:notes"/>
          <p:cNvSpPr txBox="1">
            <a:spLocks noGrp="1"/>
          </p:cNvSpPr>
          <p:nvPr>
            <p:ph type="body" idx="1"/>
          </p:nvPr>
        </p:nvSpPr>
        <p:spPr>
          <a:xfrm>
            <a:off x="731520" y="4620577"/>
            <a:ext cx="5852160" cy="3780473"/>
          </a:xfrm>
          <a:prstGeom prst="rect">
            <a:avLst/>
          </a:prstGeom>
        </p:spPr>
        <p:txBody>
          <a:bodyPr spcFirstLastPara="1" wrap="square" lIns="96645" tIns="48309" rIns="96645" bIns="48309" anchor="t" anchorCtr="0">
            <a:noAutofit/>
          </a:bodyPr>
          <a:lstStyle/>
          <a:p>
            <a:endParaRPr/>
          </a:p>
        </p:txBody>
      </p:sp>
      <p:sp>
        <p:nvSpPr>
          <p:cNvPr id="328" name="Google Shape;328;p30:notes"/>
          <p:cNvSpPr>
            <a:spLocks noGrp="1" noRot="1" noChangeAspect="1"/>
          </p:cNvSpPr>
          <p:nvPr>
            <p:ph type="sldImg" idx="2"/>
          </p:nvPr>
        </p:nvSpPr>
        <p:spPr>
          <a:xfrm>
            <a:off x="2535238" y="1200150"/>
            <a:ext cx="224472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8cb318535c_1_3:notes"/>
          <p:cNvSpPr>
            <a:spLocks noGrp="1" noRot="1" noChangeAspect="1"/>
          </p:cNvSpPr>
          <p:nvPr>
            <p:ph type="sldImg" idx="2"/>
          </p:nvPr>
        </p:nvSpPr>
        <p:spPr>
          <a:xfrm>
            <a:off x="2535238" y="1200150"/>
            <a:ext cx="2244725" cy="32400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8cb318535c_1_3:notes"/>
          <p:cNvSpPr txBox="1">
            <a:spLocks noGrp="1"/>
          </p:cNvSpPr>
          <p:nvPr>
            <p:ph type="body" idx="1"/>
          </p:nvPr>
        </p:nvSpPr>
        <p:spPr>
          <a:xfrm>
            <a:off x="731520" y="4620578"/>
            <a:ext cx="5852160" cy="3780630"/>
          </a:xfrm>
          <a:prstGeom prst="rect">
            <a:avLst/>
          </a:prstGeom>
        </p:spPr>
        <p:txBody>
          <a:bodyPr spcFirstLastPara="1" wrap="square" lIns="96645" tIns="48309" rIns="96645" bIns="48309" anchor="t" anchorCtr="0">
            <a:noAutofit/>
          </a:bodyPr>
          <a:lstStyle/>
          <a:p>
            <a:endParaRPr/>
          </a:p>
        </p:txBody>
      </p:sp>
      <p:sp>
        <p:nvSpPr>
          <p:cNvPr id="335" name="Google Shape;335;g8cb318535c_1_3:notes"/>
          <p:cNvSpPr txBox="1">
            <a:spLocks noGrp="1"/>
          </p:cNvSpPr>
          <p:nvPr>
            <p:ph type="sldNum" idx="12"/>
          </p:nvPr>
        </p:nvSpPr>
        <p:spPr>
          <a:xfrm>
            <a:off x="4143587" y="9119474"/>
            <a:ext cx="3169920" cy="481635"/>
          </a:xfrm>
          <a:prstGeom prst="rect">
            <a:avLst/>
          </a:prstGeom>
        </p:spPr>
        <p:txBody>
          <a:bodyPr spcFirstLastPara="1" wrap="square" lIns="96645" tIns="48309" rIns="96645" bIns="48309" anchor="b" anchorCtr="0">
            <a:noAutofit/>
          </a:bodyPr>
          <a:lstStyle/>
          <a:p>
            <a:pPr>
              <a:buClr>
                <a:srgbClr val="000000"/>
              </a:buClr>
            </a:pPr>
            <a:fld id="{00000000-1234-1234-1234-123412341234}" type="slidenum">
              <a:rPr lang="en-US"/>
              <a:pPr>
                <a:buClr>
                  <a:srgbClr val="000000"/>
                </a:buClr>
              </a:pPr>
              <a:t>106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8cb318535c_1_9:notes"/>
          <p:cNvSpPr>
            <a:spLocks noGrp="1" noRot="1" noChangeAspect="1"/>
          </p:cNvSpPr>
          <p:nvPr>
            <p:ph type="sldImg" idx="2"/>
          </p:nvPr>
        </p:nvSpPr>
        <p:spPr>
          <a:xfrm>
            <a:off x="2535238" y="1200150"/>
            <a:ext cx="2244725" cy="32400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8cb318535c_1_9:notes"/>
          <p:cNvSpPr txBox="1">
            <a:spLocks noGrp="1"/>
          </p:cNvSpPr>
          <p:nvPr>
            <p:ph type="body" idx="1"/>
          </p:nvPr>
        </p:nvSpPr>
        <p:spPr>
          <a:xfrm>
            <a:off x="731520" y="4620578"/>
            <a:ext cx="5852160" cy="3780630"/>
          </a:xfrm>
          <a:prstGeom prst="rect">
            <a:avLst/>
          </a:prstGeom>
        </p:spPr>
        <p:txBody>
          <a:bodyPr spcFirstLastPara="1" wrap="square" lIns="96645" tIns="48309" rIns="96645" bIns="48309" anchor="t" anchorCtr="0">
            <a:noAutofit/>
          </a:bodyPr>
          <a:lstStyle/>
          <a:p>
            <a:endParaRPr/>
          </a:p>
        </p:txBody>
      </p:sp>
      <p:sp>
        <p:nvSpPr>
          <p:cNvPr id="342" name="Google Shape;342;g8cb318535c_1_9:notes"/>
          <p:cNvSpPr txBox="1">
            <a:spLocks noGrp="1"/>
          </p:cNvSpPr>
          <p:nvPr>
            <p:ph type="sldNum" idx="12"/>
          </p:nvPr>
        </p:nvSpPr>
        <p:spPr>
          <a:xfrm>
            <a:off x="4143587" y="9119474"/>
            <a:ext cx="3169920" cy="481635"/>
          </a:xfrm>
          <a:prstGeom prst="rect">
            <a:avLst/>
          </a:prstGeom>
        </p:spPr>
        <p:txBody>
          <a:bodyPr spcFirstLastPara="1" wrap="square" lIns="96645" tIns="48309" rIns="96645" bIns="48309" anchor="b" anchorCtr="0">
            <a:noAutofit/>
          </a:bodyPr>
          <a:lstStyle/>
          <a:p>
            <a:pPr>
              <a:buClr>
                <a:srgbClr val="000000"/>
              </a:buClr>
            </a:pPr>
            <a:fld id="{00000000-1234-1234-1234-123412341234}" type="slidenum">
              <a:rPr lang="en-US"/>
              <a:pPr>
                <a:buClr>
                  <a:srgbClr val="000000"/>
                </a:buClr>
              </a:pPr>
              <a:t>107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8cad6894f7_4_44:notes"/>
          <p:cNvSpPr>
            <a:spLocks noGrp="1" noRot="1" noChangeAspect="1"/>
          </p:cNvSpPr>
          <p:nvPr>
            <p:ph type="sldImg" idx="2"/>
          </p:nvPr>
        </p:nvSpPr>
        <p:spPr>
          <a:xfrm>
            <a:off x="2535238" y="1200150"/>
            <a:ext cx="2244725" cy="32400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8cad6894f7_4_44:notes"/>
          <p:cNvSpPr txBox="1">
            <a:spLocks noGrp="1"/>
          </p:cNvSpPr>
          <p:nvPr>
            <p:ph type="body" idx="1"/>
          </p:nvPr>
        </p:nvSpPr>
        <p:spPr>
          <a:xfrm>
            <a:off x="731520" y="4620578"/>
            <a:ext cx="5852160" cy="3780630"/>
          </a:xfrm>
          <a:prstGeom prst="rect">
            <a:avLst/>
          </a:prstGeom>
        </p:spPr>
        <p:txBody>
          <a:bodyPr spcFirstLastPara="1" wrap="square" lIns="96645" tIns="48309" rIns="96645" bIns="48309" anchor="t" anchorCtr="0">
            <a:noAutofit/>
          </a:bodyPr>
          <a:lstStyle/>
          <a:p>
            <a:endParaRPr/>
          </a:p>
        </p:txBody>
      </p:sp>
      <p:sp>
        <p:nvSpPr>
          <p:cNvPr id="349" name="Google Shape;349;g8cad6894f7_4_44:notes"/>
          <p:cNvSpPr txBox="1">
            <a:spLocks noGrp="1"/>
          </p:cNvSpPr>
          <p:nvPr>
            <p:ph type="sldNum" idx="12"/>
          </p:nvPr>
        </p:nvSpPr>
        <p:spPr>
          <a:xfrm>
            <a:off x="4143587" y="9119474"/>
            <a:ext cx="3169920" cy="481635"/>
          </a:xfrm>
          <a:prstGeom prst="rect">
            <a:avLst/>
          </a:prstGeom>
        </p:spPr>
        <p:txBody>
          <a:bodyPr spcFirstLastPara="1" wrap="square" lIns="96645" tIns="48309" rIns="96645" bIns="48309" anchor="b" anchorCtr="0">
            <a:noAutofit/>
          </a:bodyPr>
          <a:lstStyle/>
          <a:p>
            <a:pPr>
              <a:buClr>
                <a:srgbClr val="000000"/>
              </a:buClr>
            </a:pPr>
            <a:fld id="{00000000-1234-1234-1234-123412341234}" type="slidenum">
              <a:rPr lang="en-US"/>
              <a:pPr>
                <a:buClr>
                  <a:srgbClr val="000000"/>
                </a:buClr>
              </a:pPr>
              <a:t>108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8cad6894f7_4_50:notes"/>
          <p:cNvSpPr>
            <a:spLocks noGrp="1" noRot="1" noChangeAspect="1"/>
          </p:cNvSpPr>
          <p:nvPr>
            <p:ph type="sldImg" idx="2"/>
          </p:nvPr>
        </p:nvSpPr>
        <p:spPr>
          <a:xfrm>
            <a:off x="2535238" y="1200150"/>
            <a:ext cx="2244725" cy="32400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8cad6894f7_4_50:notes"/>
          <p:cNvSpPr txBox="1">
            <a:spLocks noGrp="1"/>
          </p:cNvSpPr>
          <p:nvPr>
            <p:ph type="body" idx="1"/>
          </p:nvPr>
        </p:nvSpPr>
        <p:spPr>
          <a:xfrm>
            <a:off x="731520" y="4620578"/>
            <a:ext cx="5852160" cy="3780630"/>
          </a:xfrm>
          <a:prstGeom prst="rect">
            <a:avLst/>
          </a:prstGeom>
        </p:spPr>
        <p:txBody>
          <a:bodyPr spcFirstLastPara="1" wrap="square" lIns="96645" tIns="48309" rIns="96645" bIns="48309" anchor="t" anchorCtr="0">
            <a:noAutofit/>
          </a:bodyPr>
          <a:lstStyle/>
          <a:p>
            <a:endParaRPr/>
          </a:p>
        </p:txBody>
      </p:sp>
      <p:sp>
        <p:nvSpPr>
          <p:cNvPr id="356" name="Google Shape;356;g8cad6894f7_4_50:notes"/>
          <p:cNvSpPr txBox="1">
            <a:spLocks noGrp="1"/>
          </p:cNvSpPr>
          <p:nvPr>
            <p:ph type="sldNum" idx="12"/>
          </p:nvPr>
        </p:nvSpPr>
        <p:spPr>
          <a:xfrm>
            <a:off x="4143587" y="9119474"/>
            <a:ext cx="3169920" cy="481635"/>
          </a:xfrm>
          <a:prstGeom prst="rect">
            <a:avLst/>
          </a:prstGeom>
        </p:spPr>
        <p:txBody>
          <a:bodyPr spcFirstLastPara="1" wrap="square" lIns="96645" tIns="48309" rIns="96645" bIns="48309" anchor="b" anchorCtr="0">
            <a:noAutofit/>
          </a:bodyPr>
          <a:lstStyle/>
          <a:p>
            <a:pPr>
              <a:buClr>
                <a:srgbClr val="000000"/>
              </a:buClr>
            </a:pPr>
            <a:fld id="{00000000-1234-1234-1234-123412341234}" type="slidenum">
              <a:rPr lang="en-US"/>
              <a:pPr>
                <a:buClr>
                  <a:srgbClr val="000000"/>
                </a:buClr>
              </a:pPr>
              <a:t>109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8ca4002b88_0_17:notes"/>
          <p:cNvSpPr>
            <a:spLocks noGrp="1" noRot="1" noChangeAspect="1"/>
          </p:cNvSpPr>
          <p:nvPr>
            <p:ph type="sldImg" idx="2"/>
          </p:nvPr>
        </p:nvSpPr>
        <p:spPr>
          <a:xfrm>
            <a:off x="2535238" y="1200150"/>
            <a:ext cx="2244725" cy="32400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8ca4002b88_0_17:notes"/>
          <p:cNvSpPr txBox="1">
            <a:spLocks noGrp="1"/>
          </p:cNvSpPr>
          <p:nvPr>
            <p:ph type="body" idx="1"/>
          </p:nvPr>
        </p:nvSpPr>
        <p:spPr>
          <a:xfrm>
            <a:off x="731520" y="4620578"/>
            <a:ext cx="5852160" cy="3780630"/>
          </a:xfrm>
          <a:prstGeom prst="rect">
            <a:avLst/>
          </a:prstGeom>
        </p:spPr>
        <p:txBody>
          <a:bodyPr spcFirstLastPara="1" wrap="square" lIns="96645" tIns="48309" rIns="96645" bIns="48309" anchor="t" anchorCtr="0">
            <a:noAutofit/>
          </a:bodyPr>
          <a:lstStyle/>
          <a:p>
            <a:endParaRPr/>
          </a:p>
        </p:txBody>
      </p:sp>
      <p:sp>
        <p:nvSpPr>
          <p:cNvPr id="229" name="Google Shape;229;g8ca4002b88_0_17:notes"/>
          <p:cNvSpPr txBox="1">
            <a:spLocks noGrp="1"/>
          </p:cNvSpPr>
          <p:nvPr>
            <p:ph type="sldNum" idx="12"/>
          </p:nvPr>
        </p:nvSpPr>
        <p:spPr>
          <a:xfrm>
            <a:off x="4143587" y="9119474"/>
            <a:ext cx="3169920" cy="481635"/>
          </a:xfrm>
          <a:prstGeom prst="rect">
            <a:avLst/>
          </a:prstGeom>
        </p:spPr>
        <p:txBody>
          <a:bodyPr spcFirstLastPara="1" wrap="square" lIns="96645" tIns="48309" rIns="96645" bIns="48309" anchor="b" anchorCtr="0">
            <a:noAutofit/>
          </a:bodyPr>
          <a:lstStyle/>
          <a:p>
            <a:pPr>
              <a:buClr>
                <a:srgbClr val="000000"/>
              </a:buClr>
            </a:pPr>
            <a:fld id="{00000000-1234-1234-1234-123412341234}" type="slidenum">
              <a:rPr lang="en-US"/>
              <a:pPr>
                <a:buClr>
                  <a:srgbClr val="000000"/>
                </a:buClr>
              </a:pPr>
              <a:t>92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8cad6894f7_4_57:notes"/>
          <p:cNvSpPr>
            <a:spLocks noGrp="1" noRot="1" noChangeAspect="1"/>
          </p:cNvSpPr>
          <p:nvPr>
            <p:ph type="sldImg" idx="2"/>
          </p:nvPr>
        </p:nvSpPr>
        <p:spPr>
          <a:xfrm>
            <a:off x="2535238" y="1200150"/>
            <a:ext cx="2244725" cy="32400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8cad6894f7_4_57:notes"/>
          <p:cNvSpPr txBox="1">
            <a:spLocks noGrp="1"/>
          </p:cNvSpPr>
          <p:nvPr>
            <p:ph type="body" idx="1"/>
          </p:nvPr>
        </p:nvSpPr>
        <p:spPr>
          <a:xfrm>
            <a:off x="731520" y="4620578"/>
            <a:ext cx="5852160" cy="3780630"/>
          </a:xfrm>
          <a:prstGeom prst="rect">
            <a:avLst/>
          </a:prstGeom>
        </p:spPr>
        <p:txBody>
          <a:bodyPr spcFirstLastPara="1" wrap="square" lIns="96645" tIns="48309" rIns="96645" bIns="48309" anchor="t" anchorCtr="0">
            <a:noAutofit/>
          </a:bodyPr>
          <a:lstStyle/>
          <a:p>
            <a:endParaRPr/>
          </a:p>
        </p:txBody>
      </p:sp>
      <p:sp>
        <p:nvSpPr>
          <p:cNvPr id="364" name="Google Shape;364;g8cad6894f7_4_57:notes"/>
          <p:cNvSpPr txBox="1">
            <a:spLocks noGrp="1"/>
          </p:cNvSpPr>
          <p:nvPr>
            <p:ph type="sldNum" idx="12"/>
          </p:nvPr>
        </p:nvSpPr>
        <p:spPr>
          <a:xfrm>
            <a:off x="4143587" y="9119474"/>
            <a:ext cx="3169920" cy="481635"/>
          </a:xfrm>
          <a:prstGeom prst="rect">
            <a:avLst/>
          </a:prstGeom>
        </p:spPr>
        <p:txBody>
          <a:bodyPr spcFirstLastPara="1" wrap="square" lIns="96645" tIns="48309" rIns="96645" bIns="48309" anchor="b" anchorCtr="0">
            <a:noAutofit/>
          </a:bodyPr>
          <a:lstStyle/>
          <a:p>
            <a:pPr>
              <a:buClr>
                <a:srgbClr val="000000"/>
              </a:buClr>
            </a:pPr>
            <a:fld id="{00000000-1234-1234-1234-123412341234}" type="slidenum">
              <a:rPr lang="en-US"/>
              <a:pPr>
                <a:buClr>
                  <a:srgbClr val="000000"/>
                </a:buClr>
              </a:pPr>
              <a:t>110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8cad6894f7_4_64:notes"/>
          <p:cNvSpPr>
            <a:spLocks noGrp="1" noRot="1" noChangeAspect="1"/>
          </p:cNvSpPr>
          <p:nvPr>
            <p:ph type="sldImg" idx="2"/>
          </p:nvPr>
        </p:nvSpPr>
        <p:spPr>
          <a:xfrm>
            <a:off x="2535238" y="1200150"/>
            <a:ext cx="2244725" cy="32400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8cad6894f7_4_64:notes"/>
          <p:cNvSpPr txBox="1">
            <a:spLocks noGrp="1"/>
          </p:cNvSpPr>
          <p:nvPr>
            <p:ph type="body" idx="1"/>
          </p:nvPr>
        </p:nvSpPr>
        <p:spPr>
          <a:xfrm>
            <a:off x="731520" y="4620578"/>
            <a:ext cx="5852160" cy="3780630"/>
          </a:xfrm>
          <a:prstGeom prst="rect">
            <a:avLst/>
          </a:prstGeom>
        </p:spPr>
        <p:txBody>
          <a:bodyPr spcFirstLastPara="1" wrap="square" lIns="96645" tIns="48309" rIns="96645" bIns="48309" anchor="t" anchorCtr="0">
            <a:noAutofit/>
          </a:bodyPr>
          <a:lstStyle/>
          <a:p>
            <a:endParaRPr/>
          </a:p>
        </p:txBody>
      </p:sp>
      <p:sp>
        <p:nvSpPr>
          <p:cNvPr id="372" name="Google Shape;372;g8cad6894f7_4_64:notes"/>
          <p:cNvSpPr txBox="1">
            <a:spLocks noGrp="1"/>
          </p:cNvSpPr>
          <p:nvPr>
            <p:ph type="sldNum" idx="12"/>
          </p:nvPr>
        </p:nvSpPr>
        <p:spPr>
          <a:xfrm>
            <a:off x="4143587" y="9119474"/>
            <a:ext cx="3169920" cy="481635"/>
          </a:xfrm>
          <a:prstGeom prst="rect">
            <a:avLst/>
          </a:prstGeom>
        </p:spPr>
        <p:txBody>
          <a:bodyPr spcFirstLastPara="1" wrap="square" lIns="96645" tIns="48309" rIns="96645" bIns="48309" anchor="b" anchorCtr="0">
            <a:noAutofit/>
          </a:bodyPr>
          <a:lstStyle/>
          <a:p>
            <a:pPr>
              <a:buClr>
                <a:srgbClr val="000000"/>
              </a:buClr>
            </a:pPr>
            <a:fld id="{00000000-1234-1234-1234-123412341234}" type="slidenum">
              <a:rPr lang="en-US"/>
              <a:pPr>
                <a:buClr>
                  <a:srgbClr val="000000"/>
                </a:buClr>
              </a:pPr>
              <a:t>111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8cad6894f7_4_70:notes"/>
          <p:cNvSpPr>
            <a:spLocks noGrp="1" noRot="1" noChangeAspect="1"/>
          </p:cNvSpPr>
          <p:nvPr>
            <p:ph type="sldImg" idx="2"/>
          </p:nvPr>
        </p:nvSpPr>
        <p:spPr>
          <a:xfrm>
            <a:off x="2535238" y="1200150"/>
            <a:ext cx="2244725" cy="32400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8cad6894f7_4_70:notes"/>
          <p:cNvSpPr txBox="1">
            <a:spLocks noGrp="1"/>
          </p:cNvSpPr>
          <p:nvPr>
            <p:ph type="body" idx="1"/>
          </p:nvPr>
        </p:nvSpPr>
        <p:spPr>
          <a:xfrm>
            <a:off x="731520" y="4620578"/>
            <a:ext cx="5852160" cy="3780630"/>
          </a:xfrm>
          <a:prstGeom prst="rect">
            <a:avLst/>
          </a:prstGeom>
        </p:spPr>
        <p:txBody>
          <a:bodyPr spcFirstLastPara="1" wrap="square" lIns="96645" tIns="48309" rIns="96645" bIns="48309" anchor="t" anchorCtr="0">
            <a:noAutofit/>
          </a:bodyPr>
          <a:lstStyle/>
          <a:p>
            <a:endParaRPr/>
          </a:p>
        </p:txBody>
      </p:sp>
      <p:sp>
        <p:nvSpPr>
          <p:cNvPr id="379" name="Google Shape;379;g8cad6894f7_4_70:notes"/>
          <p:cNvSpPr txBox="1">
            <a:spLocks noGrp="1"/>
          </p:cNvSpPr>
          <p:nvPr>
            <p:ph type="sldNum" idx="12"/>
          </p:nvPr>
        </p:nvSpPr>
        <p:spPr>
          <a:xfrm>
            <a:off x="4143587" y="9119474"/>
            <a:ext cx="3169920" cy="481635"/>
          </a:xfrm>
          <a:prstGeom prst="rect">
            <a:avLst/>
          </a:prstGeom>
        </p:spPr>
        <p:txBody>
          <a:bodyPr spcFirstLastPara="1" wrap="square" lIns="96645" tIns="48309" rIns="96645" bIns="48309" anchor="b" anchorCtr="0">
            <a:noAutofit/>
          </a:bodyPr>
          <a:lstStyle/>
          <a:p>
            <a:pPr>
              <a:buClr>
                <a:srgbClr val="000000"/>
              </a:buClr>
            </a:pPr>
            <a:fld id="{00000000-1234-1234-1234-123412341234}" type="slidenum">
              <a:rPr lang="en-US"/>
              <a:pPr>
                <a:buClr>
                  <a:srgbClr val="000000"/>
                </a:buClr>
              </a:pPr>
              <a:t>112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p36:notes"/>
          <p:cNvSpPr txBox="1">
            <a:spLocks noGrp="1"/>
          </p:cNvSpPr>
          <p:nvPr>
            <p:ph type="body" idx="1"/>
          </p:nvPr>
        </p:nvSpPr>
        <p:spPr>
          <a:xfrm>
            <a:off x="731520" y="4620577"/>
            <a:ext cx="5852160" cy="3780473"/>
          </a:xfrm>
          <a:prstGeom prst="rect">
            <a:avLst/>
          </a:prstGeom>
        </p:spPr>
        <p:txBody>
          <a:bodyPr spcFirstLastPara="1" wrap="square" lIns="96645" tIns="48309" rIns="96645" bIns="48309" anchor="t" anchorCtr="0">
            <a:noAutofit/>
          </a:bodyPr>
          <a:lstStyle/>
          <a:p>
            <a:endParaRPr/>
          </a:p>
        </p:txBody>
      </p:sp>
      <p:sp>
        <p:nvSpPr>
          <p:cNvPr id="385" name="Google Shape;385;p36:notes"/>
          <p:cNvSpPr>
            <a:spLocks noGrp="1" noRot="1" noChangeAspect="1"/>
          </p:cNvSpPr>
          <p:nvPr>
            <p:ph type="sldImg" idx="2"/>
          </p:nvPr>
        </p:nvSpPr>
        <p:spPr>
          <a:xfrm>
            <a:off x="2535238" y="1200150"/>
            <a:ext cx="224472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37:notes"/>
          <p:cNvSpPr txBox="1">
            <a:spLocks noGrp="1"/>
          </p:cNvSpPr>
          <p:nvPr>
            <p:ph type="body" idx="1"/>
          </p:nvPr>
        </p:nvSpPr>
        <p:spPr>
          <a:xfrm>
            <a:off x="731520" y="4620577"/>
            <a:ext cx="5852160" cy="3780473"/>
          </a:xfrm>
          <a:prstGeom prst="rect">
            <a:avLst/>
          </a:prstGeom>
        </p:spPr>
        <p:txBody>
          <a:bodyPr spcFirstLastPara="1" wrap="square" lIns="96645" tIns="48309" rIns="96645" bIns="48309" anchor="t" anchorCtr="0">
            <a:noAutofit/>
          </a:bodyPr>
          <a:lstStyle/>
          <a:p>
            <a:endParaRPr/>
          </a:p>
        </p:txBody>
      </p:sp>
      <p:sp>
        <p:nvSpPr>
          <p:cNvPr id="392" name="Google Shape;392;p37:notes"/>
          <p:cNvSpPr>
            <a:spLocks noGrp="1" noRot="1" noChangeAspect="1"/>
          </p:cNvSpPr>
          <p:nvPr>
            <p:ph type="sldImg" idx="2"/>
          </p:nvPr>
        </p:nvSpPr>
        <p:spPr>
          <a:xfrm>
            <a:off x="2535238" y="1200150"/>
            <a:ext cx="224472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38:notes"/>
          <p:cNvSpPr txBox="1">
            <a:spLocks noGrp="1"/>
          </p:cNvSpPr>
          <p:nvPr>
            <p:ph type="body" idx="1"/>
          </p:nvPr>
        </p:nvSpPr>
        <p:spPr>
          <a:xfrm>
            <a:off x="731520" y="4620577"/>
            <a:ext cx="5852160" cy="3780473"/>
          </a:xfrm>
          <a:prstGeom prst="rect">
            <a:avLst/>
          </a:prstGeom>
        </p:spPr>
        <p:txBody>
          <a:bodyPr spcFirstLastPara="1" wrap="square" lIns="96645" tIns="48309" rIns="96645" bIns="48309" anchor="t" anchorCtr="0">
            <a:noAutofit/>
          </a:bodyPr>
          <a:lstStyle/>
          <a:p>
            <a:endParaRPr/>
          </a:p>
        </p:txBody>
      </p:sp>
      <p:sp>
        <p:nvSpPr>
          <p:cNvPr id="398" name="Google Shape;398;p38:notes"/>
          <p:cNvSpPr>
            <a:spLocks noGrp="1" noRot="1" noChangeAspect="1"/>
          </p:cNvSpPr>
          <p:nvPr>
            <p:ph type="sldImg" idx="2"/>
          </p:nvPr>
        </p:nvSpPr>
        <p:spPr>
          <a:xfrm>
            <a:off x="2535238" y="1200150"/>
            <a:ext cx="224472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39:notes"/>
          <p:cNvSpPr txBox="1">
            <a:spLocks noGrp="1"/>
          </p:cNvSpPr>
          <p:nvPr>
            <p:ph type="body" idx="1"/>
          </p:nvPr>
        </p:nvSpPr>
        <p:spPr>
          <a:xfrm>
            <a:off x="731520" y="4620577"/>
            <a:ext cx="5852160" cy="3780473"/>
          </a:xfrm>
          <a:prstGeom prst="rect">
            <a:avLst/>
          </a:prstGeom>
        </p:spPr>
        <p:txBody>
          <a:bodyPr spcFirstLastPara="1" wrap="square" lIns="96645" tIns="48309" rIns="96645" bIns="48309" anchor="t" anchorCtr="0">
            <a:noAutofit/>
          </a:bodyPr>
          <a:lstStyle/>
          <a:p>
            <a:endParaRPr/>
          </a:p>
        </p:txBody>
      </p:sp>
      <p:sp>
        <p:nvSpPr>
          <p:cNvPr id="405" name="Google Shape;405;p39:notes"/>
          <p:cNvSpPr>
            <a:spLocks noGrp="1" noRot="1" noChangeAspect="1"/>
          </p:cNvSpPr>
          <p:nvPr>
            <p:ph type="sldImg" idx="2"/>
          </p:nvPr>
        </p:nvSpPr>
        <p:spPr>
          <a:xfrm>
            <a:off x="2535238" y="1200150"/>
            <a:ext cx="2244725" cy="32400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8cad6894f7_2_45: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endParaRPr/>
          </a:p>
        </p:txBody>
      </p:sp>
      <p:sp>
        <p:nvSpPr>
          <p:cNvPr id="412" name="Google Shape;412;g8cad6894f7_2_45:notes"/>
          <p:cNvSpPr>
            <a:spLocks noGrp="1" noRot="1" noChangeAspect="1"/>
          </p:cNvSpPr>
          <p:nvPr>
            <p:ph type="sldImg" idx="2"/>
          </p:nvPr>
        </p:nvSpPr>
        <p:spPr>
          <a:xfrm>
            <a:off x="2411413" y="720725"/>
            <a:ext cx="2492375"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8cad6894f7_2_133:notes"/>
          <p:cNvSpPr txBox="1">
            <a:spLocks noGrp="1"/>
          </p:cNvSpPr>
          <p:nvPr>
            <p:ph type="body" idx="1"/>
          </p:nvPr>
        </p:nvSpPr>
        <p:spPr>
          <a:xfrm>
            <a:off x="731520" y="4560570"/>
            <a:ext cx="5852160" cy="4320540"/>
          </a:xfrm>
          <a:prstGeom prst="rect">
            <a:avLst/>
          </a:prstGeom>
        </p:spPr>
        <p:txBody>
          <a:bodyPr spcFirstLastPara="1" wrap="square" lIns="96645" tIns="48309" rIns="96645" bIns="48309" anchor="t" anchorCtr="0">
            <a:noAutofit/>
          </a:bodyPr>
          <a:lstStyle/>
          <a:p>
            <a:endParaRPr/>
          </a:p>
        </p:txBody>
      </p:sp>
      <p:sp>
        <p:nvSpPr>
          <p:cNvPr id="420" name="Google Shape;420;g8cad6894f7_2_133:notes"/>
          <p:cNvSpPr>
            <a:spLocks noGrp="1" noRot="1" noChangeAspect="1"/>
          </p:cNvSpPr>
          <p:nvPr>
            <p:ph type="sldImg" idx="2"/>
          </p:nvPr>
        </p:nvSpPr>
        <p:spPr>
          <a:xfrm>
            <a:off x="2411413" y="720725"/>
            <a:ext cx="2492375"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8cad6894f7_6_0:notes"/>
          <p:cNvSpPr>
            <a:spLocks noGrp="1" noRot="1" noChangeAspect="1"/>
          </p:cNvSpPr>
          <p:nvPr>
            <p:ph type="sldImg" idx="2"/>
          </p:nvPr>
        </p:nvSpPr>
        <p:spPr>
          <a:xfrm>
            <a:off x="2535238" y="1200150"/>
            <a:ext cx="2244725" cy="32400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8cad6894f7_6_0:notes"/>
          <p:cNvSpPr txBox="1">
            <a:spLocks noGrp="1"/>
          </p:cNvSpPr>
          <p:nvPr>
            <p:ph type="body" idx="1"/>
          </p:nvPr>
        </p:nvSpPr>
        <p:spPr>
          <a:xfrm>
            <a:off x="731520" y="4620578"/>
            <a:ext cx="5852160" cy="3780630"/>
          </a:xfrm>
          <a:prstGeom prst="rect">
            <a:avLst/>
          </a:prstGeom>
        </p:spPr>
        <p:txBody>
          <a:bodyPr spcFirstLastPara="1" wrap="square" lIns="96645" tIns="48309" rIns="96645" bIns="48309" anchor="t" anchorCtr="0">
            <a:noAutofit/>
          </a:bodyPr>
          <a:lstStyle/>
          <a:p>
            <a:endParaRPr/>
          </a:p>
        </p:txBody>
      </p:sp>
      <p:sp>
        <p:nvSpPr>
          <p:cNvPr id="428" name="Google Shape;428;g8cad6894f7_6_0:notes"/>
          <p:cNvSpPr txBox="1">
            <a:spLocks noGrp="1"/>
          </p:cNvSpPr>
          <p:nvPr>
            <p:ph type="sldNum" idx="12"/>
          </p:nvPr>
        </p:nvSpPr>
        <p:spPr>
          <a:xfrm>
            <a:off x="4143587" y="9119474"/>
            <a:ext cx="3169920" cy="481635"/>
          </a:xfrm>
          <a:prstGeom prst="rect">
            <a:avLst/>
          </a:prstGeom>
        </p:spPr>
        <p:txBody>
          <a:bodyPr spcFirstLastPara="1" wrap="square" lIns="96645" tIns="48309" rIns="96645" bIns="48309" anchor="b" anchorCtr="0">
            <a:noAutofit/>
          </a:bodyPr>
          <a:lstStyle/>
          <a:p>
            <a:pPr>
              <a:buClr>
                <a:srgbClr val="000000"/>
              </a:buClr>
            </a:pPr>
            <a:fld id="{00000000-1234-1234-1234-123412341234}" type="slidenum">
              <a:rPr lang="en-US"/>
              <a:pPr>
                <a:buClr>
                  <a:srgbClr val="000000"/>
                </a:buClr>
              </a:pPr>
              <a:t>119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8ca4002b88_0_44:notes"/>
          <p:cNvSpPr>
            <a:spLocks noGrp="1" noRot="1" noChangeAspect="1"/>
          </p:cNvSpPr>
          <p:nvPr>
            <p:ph type="sldImg" idx="2"/>
          </p:nvPr>
        </p:nvSpPr>
        <p:spPr>
          <a:xfrm>
            <a:off x="2535238" y="1200150"/>
            <a:ext cx="2244725" cy="32400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8ca4002b88_0_44:notes"/>
          <p:cNvSpPr txBox="1">
            <a:spLocks noGrp="1"/>
          </p:cNvSpPr>
          <p:nvPr>
            <p:ph type="body" idx="1"/>
          </p:nvPr>
        </p:nvSpPr>
        <p:spPr>
          <a:xfrm>
            <a:off x="731520" y="4620578"/>
            <a:ext cx="5852160" cy="3780630"/>
          </a:xfrm>
          <a:prstGeom prst="rect">
            <a:avLst/>
          </a:prstGeom>
        </p:spPr>
        <p:txBody>
          <a:bodyPr spcFirstLastPara="1" wrap="square" lIns="96645" tIns="48309" rIns="96645" bIns="48309" anchor="t" anchorCtr="0">
            <a:noAutofit/>
          </a:bodyPr>
          <a:lstStyle/>
          <a:p>
            <a:endParaRPr/>
          </a:p>
        </p:txBody>
      </p:sp>
      <p:sp>
        <p:nvSpPr>
          <p:cNvPr id="237" name="Google Shape;237;g8ca4002b88_0_44:notes"/>
          <p:cNvSpPr txBox="1">
            <a:spLocks noGrp="1"/>
          </p:cNvSpPr>
          <p:nvPr>
            <p:ph type="sldNum" idx="12"/>
          </p:nvPr>
        </p:nvSpPr>
        <p:spPr>
          <a:xfrm>
            <a:off x="4143587" y="9119474"/>
            <a:ext cx="3169920" cy="481635"/>
          </a:xfrm>
          <a:prstGeom prst="rect">
            <a:avLst/>
          </a:prstGeom>
        </p:spPr>
        <p:txBody>
          <a:bodyPr spcFirstLastPara="1" wrap="square" lIns="96645" tIns="48309" rIns="96645" bIns="48309" anchor="b" anchorCtr="0">
            <a:noAutofit/>
          </a:bodyPr>
          <a:lstStyle/>
          <a:p>
            <a:pPr>
              <a:buClr>
                <a:srgbClr val="000000"/>
              </a:buClr>
            </a:pPr>
            <a:fld id="{00000000-1234-1234-1234-123412341234}" type="slidenum">
              <a:rPr lang="en-US"/>
              <a:pPr>
                <a:buClr>
                  <a:srgbClr val="000000"/>
                </a:buClr>
              </a:pPr>
              <a:t>93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8cad6894f7_8_1:notes"/>
          <p:cNvSpPr>
            <a:spLocks noGrp="1" noRot="1" noChangeAspect="1"/>
          </p:cNvSpPr>
          <p:nvPr>
            <p:ph type="sldImg" idx="2"/>
          </p:nvPr>
        </p:nvSpPr>
        <p:spPr>
          <a:xfrm>
            <a:off x="2535238" y="1200150"/>
            <a:ext cx="2244725" cy="32400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8cad6894f7_8_1:notes"/>
          <p:cNvSpPr txBox="1">
            <a:spLocks noGrp="1"/>
          </p:cNvSpPr>
          <p:nvPr>
            <p:ph type="body" idx="1"/>
          </p:nvPr>
        </p:nvSpPr>
        <p:spPr>
          <a:xfrm>
            <a:off x="731520" y="4620578"/>
            <a:ext cx="5852160" cy="3780630"/>
          </a:xfrm>
          <a:prstGeom prst="rect">
            <a:avLst/>
          </a:prstGeom>
        </p:spPr>
        <p:txBody>
          <a:bodyPr spcFirstLastPara="1" wrap="square" lIns="96645" tIns="48309" rIns="96645" bIns="48309" anchor="t" anchorCtr="0">
            <a:noAutofit/>
          </a:bodyPr>
          <a:lstStyle/>
          <a:p>
            <a:endParaRPr/>
          </a:p>
        </p:txBody>
      </p:sp>
      <p:sp>
        <p:nvSpPr>
          <p:cNvPr id="436" name="Google Shape;436;g8cad6894f7_8_1:notes"/>
          <p:cNvSpPr txBox="1">
            <a:spLocks noGrp="1"/>
          </p:cNvSpPr>
          <p:nvPr>
            <p:ph type="sldNum" idx="12"/>
          </p:nvPr>
        </p:nvSpPr>
        <p:spPr>
          <a:xfrm>
            <a:off x="4143587" y="9119474"/>
            <a:ext cx="3169920" cy="481635"/>
          </a:xfrm>
          <a:prstGeom prst="rect">
            <a:avLst/>
          </a:prstGeom>
        </p:spPr>
        <p:txBody>
          <a:bodyPr spcFirstLastPara="1" wrap="square" lIns="96645" tIns="48309" rIns="96645" bIns="48309" anchor="b" anchorCtr="0">
            <a:noAutofit/>
          </a:bodyPr>
          <a:lstStyle/>
          <a:p>
            <a:pPr>
              <a:buClr>
                <a:srgbClr val="000000"/>
              </a:buClr>
            </a:pPr>
            <a:fld id="{00000000-1234-1234-1234-123412341234}" type="slidenum">
              <a:rPr lang="en-US"/>
              <a:pPr>
                <a:buClr>
                  <a:srgbClr val="000000"/>
                </a:buClr>
              </a:pPr>
              <a:t>120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8cad6894f7_8_9:notes"/>
          <p:cNvSpPr>
            <a:spLocks noGrp="1" noRot="1" noChangeAspect="1"/>
          </p:cNvSpPr>
          <p:nvPr>
            <p:ph type="sldImg" idx="2"/>
          </p:nvPr>
        </p:nvSpPr>
        <p:spPr>
          <a:xfrm>
            <a:off x="2535238" y="1200150"/>
            <a:ext cx="2244725" cy="32400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8cad6894f7_8_9:notes"/>
          <p:cNvSpPr txBox="1">
            <a:spLocks noGrp="1"/>
          </p:cNvSpPr>
          <p:nvPr>
            <p:ph type="body" idx="1"/>
          </p:nvPr>
        </p:nvSpPr>
        <p:spPr>
          <a:xfrm>
            <a:off x="731520" y="4620578"/>
            <a:ext cx="5852160" cy="3780630"/>
          </a:xfrm>
          <a:prstGeom prst="rect">
            <a:avLst/>
          </a:prstGeom>
        </p:spPr>
        <p:txBody>
          <a:bodyPr spcFirstLastPara="1" wrap="square" lIns="96645" tIns="48309" rIns="96645" bIns="48309" anchor="t" anchorCtr="0">
            <a:noAutofit/>
          </a:bodyPr>
          <a:lstStyle/>
          <a:p>
            <a:endParaRPr/>
          </a:p>
        </p:txBody>
      </p:sp>
      <p:sp>
        <p:nvSpPr>
          <p:cNvPr id="444" name="Google Shape;444;g8cad6894f7_8_9:notes"/>
          <p:cNvSpPr txBox="1">
            <a:spLocks noGrp="1"/>
          </p:cNvSpPr>
          <p:nvPr>
            <p:ph type="sldNum" idx="12"/>
          </p:nvPr>
        </p:nvSpPr>
        <p:spPr>
          <a:xfrm>
            <a:off x="4143587" y="9119474"/>
            <a:ext cx="3169920" cy="481635"/>
          </a:xfrm>
          <a:prstGeom prst="rect">
            <a:avLst/>
          </a:prstGeom>
        </p:spPr>
        <p:txBody>
          <a:bodyPr spcFirstLastPara="1" wrap="square" lIns="96645" tIns="48309" rIns="96645" bIns="48309" anchor="b" anchorCtr="0">
            <a:noAutofit/>
          </a:bodyPr>
          <a:lstStyle/>
          <a:p>
            <a:pPr>
              <a:buClr>
                <a:srgbClr val="000000"/>
              </a:buClr>
            </a:pPr>
            <a:fld id="{00000000-1234-1234-1234-123412341234}" type="slidenum">
              <a:rPr lang="en-US"/>
              <a:pPr>
                <a:buClr>
                  <a:srgbClr val="000000"/>
                </a:buClr>
              </a:pPr>
              <a:t>121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8cad6894f7_8_17:notes"/>
          <p:cNvSpPr>
            <a:spLocks noGrp="1" noRot="1" noChangeAspect="1"/>
          </p:cNvSpPr>
          <p:nvPr>
            <p:ph type="sldImg" idx="2"/>
          </p:nvPr>
        </p:nvSpPr>
        <p:spPr>
          <a:xfrm>
            <a:off x="2535238" y="1200150"/>
            <a:ext cx="2244725" cy="32400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8cad6894f7_8_17:notes"/>
          <p:cNvSpPr txBox="1">
            <a:spLocks noGrp="1"/>
          </p:cNvSpPr>
          <p:nvPr>
            <p:ph type="body" idx="1"/>
          </p:nvPr>
        </p:nvSpPr>
        <p:spPr>
          <a:xfrm>
            <a:off x="731520" y="4620578"/>
            <a:ext cx="5852160" cy="3780630"/>
          </a:xfrm>
          <a:prstGeom prst="rect">
            <a:avLst/>
          </a:prstGeom>
        </p:spPr>
        <p:txBody>
          <a:bodyPr spcFirstLastPara="1" wrap="square" lIns="96645" tIns="48309" rIns="96645" bIns="48309" anchor="t" anchorCtr="0">
            <a:noAutofit/>
          </a:bodyPr>
          <a:lstStyle/>
          <a:p>
            <a:endParaRPr/>
          </a:p>
        </p:txBody>
      </p:sp>
      <p:sp>
        <p:nvSpPr>
          <p:cNvPr id="452" name="Google Shape;452;g8cad6894f7_8_17:notes"/>
          <p:cNvSpPr txBox="1">
            <a:spLocks noGrp="1"/>
          </p:cNvSpPr>
          <p:nvPr>
            <p:ph type="sldNum" idx="12"/>
          </p:nvPr>
        </p:nvSpPr>
        <p:spPr>
          <a:xfrm>
            <a:off x="4143587" y="9119474"/>
            <a:ext cx="3169920" cy="481635"/>
          </a:xfrm>
          <a:prstGeom prst="rect">
            <a:avLst/>
          </a:prstGeom>
        </p:spPr>
        <p:txBody>
          <a:bodyPr spcFirstLastPara="1" wrap="square" lIns="96645" tIns="48309" rIns="96645" bIns="48309" anchor="b" anchorCtr="0">
            <a:noAutofit/>
          </a:bodyPr>
          <a:lstStyle/>
          <a:p>
            <a:pPr>
              <a:buClr>
                <a:srgbClr val="000000"/>
              </a:buClr>
            </a:pPr>
            <a:fld id="{00000000-1234-1234-1234-123412341234}" type="slidenum">
              <a:rPr lang="en-US"/>
              <a:pPr>
                <a:buClr>
                  <a:srgbClr val="000000"/>
                </a:buClr>
              </a:pPr>
              <a:t>122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8cad6894f7_8_25:notes"/>
          <p:cNvSpPr>
            <a:spLocks noGrp="1" noRot="1" noChangeAspect="1"/>
          </p:cNvSpPr>
          <p:nvPr>
            <p:ph type="sldImg" idx="2"/>
          </p:nvPr>
        </p:nvSpPr>
        <p:spPr>
          <a:xfrm>
            <a:off x="2535238" y="1200150"/>
            <a:ext cx="2244725" cy="32400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8cad6894f7_8_25:notes"/>
          <p:cNvSpPr txBox="1">
            <a:spLocks noGrp="1"/>
          </p:cNvSpPr>
          <p:nvPr>
            <p:ph type="body" idx="1"/>
          </p:nvPr>
        </p:nvSpPr>
        <p:spPr>
          <a:xfrm>
            <a:off x="731520" y="4620578"/>
            <a:ext cx="5852160" cy="3780630"/>
          </a:xfrm>
          <a:prstGeom prst="rect">
            <a:avLst/>
          </a:prstGeom>
        </p:spPr>
        <p:txBody>
          <a:bodyPr spcFirstLastPara="1" wrap="square" lIns="96645" tIns="48309" rIns="96645" bIns="48309" anchor="t" anchorCtr="0">
            <a:noAutofit/>
          </a:bodyPr>
          <a:lstStyle/>
          <a:p>
            <a:endParaRPr/>
          </a:p>
        </p:txBody>
      </p:sp>
      <p:sp>
        <p:nvSpPr>
          <p:cNvPr id="460" name="Google Shape;460;g8cad6894f7_8_25:notes"/>
          <p:cNvSpPr txBox="1">
            <a:spLocks noGrp="1"/>
          </p:cNvSpPr>
          <p:nvPr>
            <p:ph type="sldNum" idx="12"/>
          </p:nvPr>
        </p:nvSpPr>
        <p:spPr>
          <a:xfrm>
            <a:off x="4143587" y="9119474"/>
            <a:ext cx="3169920" cy="481635"/>
          </a:xfrm>
          <a:prstGeom prst="rect">
            <a:avLst/>
          </a:prstGeom>
        </p:spPr>
        <p:txBody>
          <a:bodyPr spcFirstLastPara="1" wrap="square" lIns="96645" tIns="48309" rIns="96645" bIns="48309" anchor="b" anchorCtr="0">
            <a:noAutofit/>
          </a:bodyPr>
          <a:lstStyle/>
          <a:p>
            <a:pPr>
              <a:buClr>
                <a:srgbClr val="000000"/>
              </a:buClr>
            </a:pPr>
            <a:fld id="{00000000-1234-1234-1234-123412341234}" type="slidenum">
              <a:rPr lang="en-US"/>
              <a:pPr>
                <a:buClr>
                  <a:srgbClr val="000000"/>
                </a:buClr>
              </a:pPr>
              <a:t>123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8cad6894f7_8_35:notes"/>
          <p:cNvSpPr>
            <a:spLocks noGrp="1" noRot="1" noChangeAspect="1"/>
          </p:cNvSpPr>
          <p:nvPr>
            <p:ph type="sldImg" idx="2"/>
          </p:nvPr>
        </p:nvSpPr>
        <p:spPr>
          <a:xfrm>
            <a:off x="2535238" y="1200150"/>
            <a:ext cx="2244725" cy="32400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8cad6894f7_8_35:notes"/>
          <p:cNvSpPr txBox="1">
            <a:spLocks noGrp="1"/>
          </p:cNvSpPr>
          <p:nvPr>
            <p:ph type="body" idx="1"/>
          </p:nvPr>
        </p:nvSpPr>
        <p:spPr>
          <a:xfrm>
            <a:off x="731520" y="4620578"/>
            <a:ext cx="5852160" cy="3780630"/>
          </a:xfrm>
          <a:prstGeom prst="rect">
            <a:avLst/>
          </a:prstGeom>
        </p:spPr>
        <p:txBody>
          <a:bodyPr spcFirstLastPara="1" wrap="square" lIns="96645" tIns="48309" rIns="96645" bIns="48309" anchor="t" anchorCtr="0">
            <a:noAutofit/>
          </a:bodyPr>
          <a:lstStyle/>
          <a:p>
            <a:endParaRPr/>
          </a:p>
        </p:txBody>
      </p:sp>
      <p:sp>
        <p:nvSpPr>
          <p:cNvPr id="469" name="Google Shape;469;g8cad6894f7_8_35:notes"/>
          <p:cNvSpPr txBox="1">
            <a:spLocks noGrp="1"/>
          </p:cNvSpPr>
          <p:nvPr>
            <p:ph type="sldNum" idx="12"/>
          </p:nvPr>
        </p:nvSpPr>
        <p:spPr>
          <a:xfrm>
            <a:off x="4143587" y="9119474"/>
            <a:ext cx="3169920" cy="481635"/>
          </a:xfrm>
          <a:prstGeom prst="rect">
            <a:avLst/>
          </a:prstGeom>
        </p:spPr>
        <p:txBody>
          <a:bodyPr spcFirstLastPara="1" wrap="square" lIns="96645" tIns="48309" rIns="96645" bIns="48309" anchor="b" anchorCtr="0">
            <a:noAutofit/>
          </a:bodyPr>
          <a:lstStyle/>
          <a:p>
            <a:pPr>
              <a:buClr>
                <a:srgbClr val="000000"/>
              </a:buClr>
            </a:pPr>
            <a:fld id="{00000000-1234-1234-1234-123412341234}" type="slidenum">
              <a:rPr lang="en-US"/>
              <a:pPr>
                <a:buClr>
                  <a:srgbClr val="000000"/>
                </a:buClr>
              </a:pPr>
              <a:t>124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8cad6894f7_8_44:notes"/>
          <p:cNvSpPr>
            <a:spLocks noGrp="1" noRot="1" noChangeAspect="1"/>
          </p:cNvSpPr>
          <p:nvPr>
            <p:ph type="sldImg" idx="2"/>
          </p:nvPr>
        </p:nvSpPr>
        <p:spPr>
          <a:xfrm>
            <a:off x="2535238" y="1200150"/>
            <a:ext cx="2244725" cy="32400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8cad6894f7_8_44:notes"/>
          <p:cNvSpPr txBox="1">
            <a:spLocks noGrp="1"/>
          </p:cNvSpPr>
          <p:nvPr>
            <p:ph type="body" idx="1"/>
          </p:nvPr>
        </p:nvSpPr>
        <p:spPr>
          <a:xfrm>
            <a:off x="731520" y="4620578"/>
            <a:ext cx="5852160" cy="3780630"/>
          </a:xfrm>
          <a:prstGeom prst="rect">
            <a:avLst/>
          </a:prstGeom>
        </p:spPr>
        <p:txBody>
          <a:bodyPr spcFirstLastPara="1" wrap="square" lIns="96645" tIns="48309" rIns="96645" bIns="48309" anchor="t" anchorCtr="0">
            <a:noAutofit/>
          </a:bodyPr>
          <a:lstStyle/>
          <a:p>
            <a:endParaRPr/>
          </a:p>
        </p:txBody>
      </p:sp>
      <p:sp>
        <p:nvSpPr>
          <p:cNvPr id="478" name="Google Shape;478;g8cad6894f7_8_44:notes"/>
          <p:cNvSpPr txBox="1">
            <a:spLocks noGrp="1"/>
          </p:cNvSpPr>
          <p:nvPr>
            <p:ph type="sldNum" idx="12"/>
          </p:nvPr>
        </p:nvSpPr>
        <p:spPr>
          <a:xfrm>
            <a:off x="4143587" y="9119474"/>
            <a:ext cx="3169920" cy="481635"/>
          </a:xfrm>
          <a:prstGeom prst="rect">
            <a:avLst/>
          </a:prstGeom>
        </p:spPr>
        <p:txBody>
          <a:bodyPr spcFirstLastPara="1" wrap="square" lIns="96645" tIns="48309" rIns="96645" bIns="48309" anchor="b" anchorCtr="0">
            <a:noAutofit/>
          </a:bodyPr>
          <a:lstStyle/>
          <a:p>
            <a:pPr>
              <a:buClr>
                <a:srgbClr val="000000"/>
              </a:buClr>
            </a:pPr>
            <a:fld id="{00000000-1234-1234-1234-123412341234}" type="slidenum">
              <a:rPr lang="en-US"/>
              <a:pPr>
                <a:buClr>
                  <a:srgbClr val="000000"/>
                </a:buClr>
              </a:pPr>
              <a:t>125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8cad6894f7_8_52:notes"/>
          <p:cNvSpPr>
            <a:spLocks noGrp="1" noRot="1" noChangeAspect="1"/>
          </p:cNvSpPr>
          <p:nvPr>
            <p:ph type="sldImg" idx="2"/>
          </p:nvPr>
        </p:nvSpPr>
        <p:spPr>
          <a:xfrm>
            <a:off x="2535238" y="1200150"/>
            <a:ext cx="2244725" cy="32400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8cad6894f7_8_52:notes"/>
          <p:cNvSpPr txBox="1">
            <a:spLocks noGrp="1"/>
          </p:cNvSpPr>
          <p:nvPr>
            <p:ph type="body" idx="1"/>
          </p:nvPr>
        </p:nvSpPr>
        <p:spPr>
          <a:xfrm>
            <a:off x="731520" y="4620578"/>
            <a:ext cx="5852160" cy="3780630"/>
          </a:xfrm>
          <a:prstGeom prst="rect">
            <a:avLst/>
          </a:prstGeom>
        </p:spPr>
        <p:txBody>
          <a:bodyPr spcFirstLastPara="1" wrap="square" lIns="96645" tIns="48309" rIns="96645" bIns="48309" anchor="t" anchorCtr="0">
            <a:noAutofit/>
          </a:bodyPr>
          <a:lstStyle/>
          <a:p>
            <a:endParaRPr/>
          </a:p>
        </p:txBody>
      </p:sp>
      <p:sp>
        <p:nvSpPr>
          <p:cNvPr id="486" name="Google Shape;486;g8cad6894f7_8_52:notes"/>
          <p:cNvSpPr txBox="1">
            <a:spLocks noGrp="1"/>
          </p:cNvSpPr>
          <p:nvPr>
            <p:ph type="sldNum" idx="12"/>
          </p:nvPr>
        </p:nvSpPr>
        <p:spPr>
          <a:xfrm>
            <a:off x="4143587" y="9119474"/>
            <a:ext cx="3169920" cy="481635"/>
          </a:xfrm>
          <a:prstGeom prst="rect">
            <a:avLst/>
          </a:prstGeom>
        </p:spPr>
        <p:txBody>
          <a:bodyPr spcFirstLastPara="1" wrap="square" lIns="96645" tIns="48309" rIns="96645" bIns="48309" anchor="b" anchorCtr="0">
            <a:noAutofit/>
          </a:bodyPr>
          <a:lstStyle/>
          <a:p>
            <a:pPr>
              <a:buClr>
                <a:srgbClr val="000000"/>
              </a:buClr>
            </a:pPr>
            <a:fld id="{00000000-1234-1234-1234-123412341234}" type="slidenum">
              <a:rPr lang="en-US"/>
              <a:pPr>
                <a:buClr>
                  <a:srgbClr val="000000"/>
                </a:buClr>
              </a:pPr>
              <a:t>126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8cad6894f7_8_61:notes"/>
          <p:cNvSpPr>
            <a:spLocks noGrp="1" noRot="1" noChangeAspect="1"/>
          </p:cNvSpPr>
          <p:nvPr>
            <p:ph type="sldImg" idx="2"/>
          </p:nvPr>
        </p:nvSpPr>
        <p:spPr>
          <a:xfrm>
            <a:off x="2535238" y="1200150"/>
            <a:ext cx="2244725" cy="32400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8cad6894f7_8_61:notes"/>
          <p:cNvSpPr txBox="1">
            <a:spLocks noGrp="1"/>
          </p:cNvSpPr>
          <p:nvPr>
            <p:ph type="body" idx="1"/>
          </p:nvPr>
        </p:nvSpPr>
        <p:spPr>
          <a:xfrm>
            <a:off x="731520" y="4620578"/>
            <a:ext cx="5852160" cy="3780630"/>
          </a:xfrm>
          <a:prstGeom prst="rect">
            <a:avLst/>
          </a:prstGeom>
        </p:spPr>
        <p:txBody>
          <a:bodyPr spcFirstLastPara="1" wrap="square" lIns="96645" tIns="48309" rIns="96645" bIns="48309" anchor="t" anchorCtr="0">
            <a:noAutofit/>
          </a:bodyPr>
          <a:lstStyle/>
          <a:p>
            <a:endParaRPr/>
          </a:p>
        </p:txBody>
      </p:sp>
      <p:sp>
        <p:nvSpPr>
          <p:cNvPr id="493" name="Google Shape;493;g8cad6894f7_8_61:notes"/>
          <p:cNvSpPr txBox="1">
            <a:spLocks noGrp="1"/>
          </p:cNvSpPr>
          <p:nvPr>
            <p:ph type="sldNum" idx="12"/>
          </p:nvPr>
        </p:nvSpPr>
        <p:spPr>
          <a:xfrm>
            <a:off x="4143587" y="9119474"/>
            <a:ext cx="3169920" cy="481635"/>
          </a:xfrm>
          <a:prstGeom prst="rect">
            <a:avLst/>
          </a:prstGeom>
        </p:spPr>
        <p:txBody>
          <a:bodyPr spcFirstLastPara="1" wrap="square" lIns="96645" tIns="48309" rIns="96645" bIns="48309" anchor="b" anchorCtr="0">
            <a:noAutofit/>
          </a:bodyPr>
          <a:lstStyle/>
          <a:p>
            <a:pPr>
              <a:buClr>
                <a:srgbClr val="000000"/>
              </a:buClr>
            </a:pPr>
            <a:fld id="{00000000-1234-1234-1234-123412341234}" type="slidenum">
              <a:rPr lang="en-US"/>
              <a:pPr>
                <a:buClr>
                  <a:srgbClr val="000000"/>
                </a:buClr>
              </a:pPr>
              <a:t>127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8cad6894f7_8_69:notes"/>
          <p:cNvSpPr>
            <a:spLocks noGrp="1" noRot="1" noChangeAspect="1"/>
          </p:cNvSpPr>
          <p:nvPr>
            <p:ph type="sldImg" idx="2"/>
          </p:nvPr>
        </p:nvSpPr>
        <p:spPr>
          <a:xfrm>
            <a:off x="2535238" y="1200150"/>
            <a:ext cx="2244725" cy="32400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8cad6894f7_8_69:notes"/>
          <p:cNvSpPr txBox="1">
            <a:spLocks noGrp="1"/>
          </p:cNvSpPr>
          <p:nvPr>
            <p:ph type="body" idx="1"/>
          </p:nvPr>
        </p:nvSpPr>
        <p:spPr>
          <a:xfrm>
            <a:off x="731520" y="4620578"/>
            <a:ext cx="5852160" cy="3780630"/>
          </a:xfrm>
          <a:prstGeom prst="rect">
            <a:avLst/>
          </a:prstGeom>
        </p:spPr>
        <p:txBody>
          <a:bodyPr spcFirstLastPara="1" wrap="square" lIns="96645" tIns="48309" rIns="96645" bIns="48309" anchor="t" anchorCtr="0">
            <a:noAutofit/>
          </a:bodyPr>
          <a:lstStyle/>
          <a:p>
            <a:endParaRPr/>
          </a:p>
        </p:txBody>
      </p:sp>
      <p:sp>
        <p:nvSpPr>
          <p:cNvPr id="500" name="Google Shape;500;g8cad6894f7_8_69:notes"/>
          <p:cNvSpPr txBox="1">
            <a:spLocks noGrp="1"/>
          </p:cNvSpPr>
          <p:nvPr>
            <p:ph type="sldNum" idx="12"/>
          </p:nvPr>
        </p:nvSpPr>
        <p:spPr>
          <a:xfrm>
            <a:off x="4143587" y="9119474"/>
            <a:ext cx="3169920" cy="481635"/>
          </a:xfrm>
          <a:prstGeom prst="rect">
            <a:avLst/>
          </a:prstGeom>
        </p:spPr>
        <p:txBody>
          <a:bodyPr spcFirstLastPara="1" wrap="square" lIns="96645" tIns="48309" rIns="96645" bIns="48309" anchor="b" anchorCtr="0">
            <a:noAutofit/>
          </a:bodyPr>
          <a:lstStyle/>
          <a:p>
            <a:pPr>
              <a:buClr>
                <a:srgbClr val="000000"/>
              </a:buClr>
            </a:pPr>
            <a:fld id="{00000000-1234-1234-1234-123412341234}" type="slidenum">
              <a:rPr lang="en-US"/>
              <a:pPr>
                <a:buClr>
                  <a:srgbClr val="000000"/>
                </a:buClr>
              </a:pPr>
              <a:t>128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8cad6894f7_8_77:notes"/>
          <p:cNvSpPr>
            <a:spLocks noGrp="1" noRot="1" noChangeAspect="1"/>
          </p:cNvSpPr>
          <p:nvPr>
            <p:ph type="sldImg" idx="2"/>
          </p:nvPr>
        </p:nvSpPr>
        <p:spPr>
          <a:xfrm>
            <a:off x="2535238" y="1200150"/>
            <a:ext cx="2244725" cy="32400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8cad6894f7_8_77:notes"/>
          <p:cNvSpPr txBox="1">
            <a:spLocks noGrp="1"/>
          </p:cNvSpPr>
          <p:nvPr>
            <p:ph type="body" idx="1"/>
          </p:nvPr>
        </p:nvSpPr>
        <p:spPr>
          <a:xfrm>
            <a:off x="731520" y="4620578"/>
            <a:ext cx="5852160" cy="3780630"/>
          </a:xfrm>
          <a:prstGeom prst="rect">
            <a:avLst/>
          </a:prstGeom>
        </p:spPr>
        <p:txBody>
          <a:bodyPr spcFirstLastPara="1" wrap="square" lIns="96645" tIns="48309" rIns="96645" bIns="48309" anchor="t" anchorCtr="0">
            <a:noAutofit/>
          </a:bodyPr>
          <a:lstStyle/>
          <a:p>
            <a:endParaRPr/>
          </a:p>
        </p:txBody>
      </p:sp>
      <p:sp>
        <p:nvSpPr>
          <p:cNvPr id="508" name="Google Shape;508;g8cad6894f7_8_77:notes"/>
          <p:cNvSpPr txBox="1">
            <a:spLocks noGrp="1"/>
          </p:cNvSpPr>
          <p:nvPr>
            <p:ph type="sldNum" idx="12"/>
          </p:nvPr>
        </p:nvSpPr>
        <p:spPr>
          <a:xfrm>
            <a:off x="4143587" y="9119474"/>
            <a:ext cx="3169920" cy="481635"/>
          </a:xfrm>
          <a:prstGeom prst="rect">
            <a:avLst/>
          </a:prstGeom>
        </p:spPr>
        <p:txBody>
          <a:bodyPr spcFirstLastPara="1" wrap="square" lIns="96645" tIns="48309" rIns="96645" bIns="48309" anchor="b" anchorCtr="0">
            <a:noAutofit/>
          </a:bodyPr>
          <a:lstStyle/>
          <a:p>
            <a:pPr>
              <a:buClr>
                <a:srgbClr val="000000"/>
              </a:buClr>
            </a:pPr>
            <a:fld id="{00000000-1234-1234-1234-123412341234}" type="slidenum">
              <a:rPr lang="en-US"/>
              <a:pPr>
                <a:buClr>
                  <a:srgbClr val="000000"/>
                </a:buClr>
              </a:pPr>
              <a:t>129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8ca4002b88_0_70:notes"/>
          <p:cNvSpPr>
            <a:spLocks noGrp="1" noRot="1" noChangeAspect="1"/>
          </p:cNvSpPr>
          <p:nvPr>
            <p:ph type="sldImg" idx="2"/>
          </p:nvPr>
        </p:nvSpPr>
        <p:spPr>
          <a:xfrm>
            <a:off x="2535238" y="1200150"/>
            <a:ext cx="2244725" cy="32400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8ca4002b88_0_70:notes"/>
          <p:cNvSpPr txBox="1">
            <a:spLocks noGrp="1"/>
          </p:cNvSpPr>
          <p:nvPr>
            <p:ph type="body" idx="1"/>
          </p:nvPr>
        </p:nvSpPr>
        <p:spPr>
          <a:xfrm>
            <a:off x="731520" y="4620578"/>
            <a:ext cx="5852160" cy="3780630"/>
          </a:xfrm>
          <a:prstGeom prst="rect">
            <a:avLst/>
          </a:prstGeom>
        </p:spPr>
        <p:txBody>
          <a:bodyPr spcFirstLastPara="1" wrap="square" lIns="96645" tIns="48309" rIns="96645" bIns="48309" anchor="t" anchorCtr="0">
            <a:noAutofit/>
          </a:bodyPr>
          <a:lstStyle/>
          <a:p>
            <a:endParaRPr/>
          </a:p>
        </p:txBody>
      </p:sp>
      <p:sp>
        <p:nvSpPr>
          <p:cNvPr id="245" name="Google Shape;245;g8ca4002b88_0_70:notes"/>
          <p:cNvSpPr txBox="1">
            <a:spLocks noGrp="1"/>
          </p:cNvSpPr>
          <p:nvPr>
            <p:ph type="sldNum" idx="12"/>
          </p:nvPr>
        </p:nvSpPr>
        <p:spPr>
          <a:xfrm>
            <a:off x="4143587" y="9119474"/>
            <a:ext cx="3169920" cy="481635"/>
          </a:xfrm>
          <a:prstGeom prst="rect">
            <a:avLst/>
          </a:prstGeom>
        </p:spPr>
        <p:txBody>
          <a:bodyPr spcFirstLastPara="1" wrap="square" lIns="96645" tIns="48309" rIns="96645" bIns="48309" anchor="b" anchorCtr="0">
            <a:noAutofit/>
          </a:bodyPr>
          <a:lstStyle/>
          <a:p>
            <a:pPr>
              <a:buClr>
                <a:srgbClr val="000000"/>
              </a:buClr>
            </a:pPr>
            <a:fld id="{00000000-1234-1234-1234-123412341234}" type="slidenum">
              <a:rPr lang="en-US"/>
              <a:pPr>
                <a:buClr>
                  <a:srgbClr val="000000"/>
                </a:buClr>
              </a:pPr>
              <a:t>94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8cad6894f7_2_6:notes"/>
          <p:cNvSpPr>
            <a:spLocks noGrp="1" noRot="1" noChangeAspect="1"/>
          </p:cNvSpPr>
          <p:nvPr>
            <p:ph type="sldImg" idx="2"/>
          </p:nvPr>
        </p:nvSpPr>
        <p:spPr>
          <a:xfrm>
            <a:off x="2535238" y="1200150"/>
            <a:ext cx="2244725" cy="32400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8cad6894f7_2_6:notes"/>
          <p:cNvSpPr txBox="1">
            <a:spLocks noGrp="1"/>
          </p:cNvSpPr>
          <p:nvPr>
            <p:ph type="body" idx="1"/>
          </p:nvPr>
        </p:nvSpPr>
        <p:spPr>
          <a:xfrm>
            <a:off x="731520" y="4620578"/>
            <a:ext cx="5852160" cy="3780630"/>
          </a:xfrm>
          <a:prstGeom prst="rect">
            <a:avLst/>
          </a:prstGeom>
        </p:spPr>
        <p:txBody>
          <a:bodyPr spcFirstLastPara="1" wrap="square" lIns="96645" tIns="48309" rIns="96645" bIns="48309" anchor="t" anchorCtr="0">
            <a:noAutofit/>
          </a:bodyPr>
          <a:lstStyle/>
          <a:p>
            <a:endParaRPr/>
          </a:p>
        </p:txBody>
      </p:sp>
      <p:sp>
        <p:nvSpPr>
          <p:cNvPr id="515" name="Google Shape;515;g8cad6894f7_2_6:notes"/>
          <p:cNvSpPr txBox="1">
            <a:spLocks noGrp="1"/>
          </p:cNvSpPr>
          <p:nvPr>
            <p:ph type="sldNum" idx="12"/>
          </p:nvPr>
        </p:nvSpPr>
        <p:spPr>
          <a:xfrm>
            <a:off x="4143587" y="9119474"/>
            <a:ext cx="3169920" cy="481635"/>
          </a:xfrm>
          <a:prstGeom prst="rect">
            <a:avLst/>
          </a:prstGeom>
        </p:spPr>
        <p:txBody>
          <a:bodyPr spcFirstLastPara="1" wrap="square" lIns="96645" tIns="48309" rIns="96645" bIns="48309" anchor="b" anchorCtr="0">
            <a:noAutofit/>
          </a:bodyPr>
          <a:lstStyle/>
          <a:p>
            <a:pPr>
              <a:buClr>
                <a:srgbClr val="000000"/>
              </a:buClr>
            </a:pPr>
            <a:fld id="{00000000-1234-1234-1234-123412341234}" type="slidenum">
              <a:rPr lang="en-US"/>
              <a:pPr>
                <a:buClr>
                  <a:srgbClr val="000000"/>
                </a:buClr>
              </a:pPr>
              <a:t>130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8cad6894f7_2_15:notes"/>
          <p:cNvSpPr>
            <a:spLocks noGrp="1" noRot="1" noChangeAspect="1"/>
          </p:cNvSpPr>
          <p:nvPr>
            <p:ph type="sldImg" idx="2"/>
          </p:nvPr>
        </p:nvSpPr>
        <p:spPr>
          <a:xfrm>
            <a:off x="2535238" y="1200150"/>
            <a:ext cx="2244725" cy="32400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8cad6894f7_2_15:notes"/>
          <p:cNvSpPr txBox="1">
            <a:spLocks noGrp="1"/>
          </p:cNvSpPr>
          <p:nvPr>
            <p:ph type="body" idx="1"/>
          </p:nvPr>
        </p:nvSpPr>
        <p:spPr>
          <a:xfrm>
            <a:off x="731520" y="4620578"/>
            <a:ext cx="5852160" cy="3780630"/>
          </a:xfrm>
          <a:prstGeom prst="rect">
            <a:avLst/>
          </a:prstGeom>
        </p:spPr>
        <p:txBody>
          <a:bodyPr spcFirstLastPara="1" wrap="square" lIns="96645" tIns="48309" rIns="96645" bIns="48309" anchor="t" anchorCtr="0">
            <a:noAutofit/>
          </a:bodyPr>
          <a:lstStyle/>
          <a:p>
            <a:endParaRPr/>
          </a:p>
        </p:txBody>
      </p:sp>
      <p:sp>
        <p:nvSpPr>
          <p:cNvPr id="523" name="Google Shape;523;g8cad6894f7_2_15:notes"/>
          <p:cNvSpPr txBox="1">
            <a:spLocks noGrp="1"/>
          </p:cNvSpPr>
          <p:nvPr>
            <p:ph type="sldNum" idx="12"/>
          </p:nvPr>
        </p:nvSpPr>
        <p:spPr>
          <a:xfrm>
            <a:off x="4143587" y="9119474"/>
            <a:ext cx="3169920" cy="481635"/>
          </a:xfrm>
          <a:prstGeom prst="rect">
            <a:avLst/>
          </a:prstGeom>
        </p:spPr>
        <p:txBody>
          <a:bodyPr spcFirstLastPara="1" wrap="square" lIns="96645" tIns="48309" rIns="96645" bIns="48309" anchor="b" anchorCtr="0">
            <a:noAutofit/>
          </a:bodyPr>
          <a:lstStyle/>
          <a:p>
            <a:pPr>
              <a:buClr>
                <a:srgbClr val="000000"/>
              </a:buClr>
            </a:pPr>
            <a:fld id="{00000000-1234-1234-1234-123412341234}" type="slidenum">
              <a:rPr lang="en-US"/>
              <a:pPr>
                <a:buClr>
                  <a:srgbClr val="000000"/>
                </a:buClr>
              </a:pPr>
              <a:t>131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8cad6894f7_2_24:notes"/>
          <p:cNvSpPr>
            <a:spLocks noGrp="1" noRot="1" noChangeAspect="1"/>
          </p:cNvSpPr>
          <p:nvPr>
            <p:ph type="sldImg" idx="2"/>
          </p:nvPr>
        </p:nvSpPr>
        <p:spPr>
          <a:xfrm>
            <a:off x="2535238" y="1200150"/>
            <a:ext cx="2244725" cy="32400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8cad6894f7_2_24:notes"/>
          <p:cNvSpPr txBox="1">
            <a:spLocks noGrp="1"/>
          </p:cNvSpPr>
          <p:nvPr>
            <p:ph type="body" idx="1"/>
          </p:nvPr>
        </p:nvSpPr>
        <p:spPr>
          <a:xfrm>
            <a:off x="731520" y="4620578"/>
            <a:ext cx="5852160" cy="3780630"/>
          </a:xfrm>
          <a:prstGeom prst="rect">
            <a:avLst/>
          </a:prstGeom>
        </p:spPr>
        <p:txBody>
          <a:bodyPr spcFirstLastPara="1" wrap="square" lIns="96645" tIns="48309" rIns="96645" bIns="48309" anchor="t" anchorCtr="0">
            <a:noAutofit/>
          </a:bodyPr>
          <a:lstStyle/>
          <a:p>
            <a:endParaRPr/>
          </a:p>
        </p:txBody>
      </p:sp>
      <p:sp>
        <p:nvSpPr>
          <p:cNvPr id="531" name="Google Shape;531;g8cad6894f7_2_24:notes"/>
          <p:cNvSpPr txBox="1">
            <a:spLocks noGrp="1"/>
          </p:cNvSpPr>
          <p:nvPr>
            <p:ph type="sldNum" idx="12"/>
          </p:nvPr>
        </p:nvSpPr>
        <p:spPr>
          <a:xfrm>
            <a:off x="4143587" y="9119474"/>
            <a:ext cx="3169920" cy="481635"/>
          </a:xfrm>
          <a:prstGeom prst="rect">
            <a:avLst/>
          </a:prstGeom>
        </p:spPr>
        <p:txBody>
          <a:bodyPr spcFirstLastPara="1" wrap="square" lIns="96645" tIns="48309" rIns="96645" bIns="48309" anchor="b" anchorCtr="0">
            <a:noAutofit/>
          </a:bodyPr>
          <a:lstStyle/>
          <a:p>
            <a:pPr>
              <a:buClr>
                <a:srgbClr val="000000"/>
              </a:buClr>
            </a:pPr>
            <a:fld id="{00000000-1234-1234-1234-123412341234}" type="slidenum">
              <a:rPr lang="en-US"/>
              <a:pPr>
                <a:buClr>
                  <a:srgbClr val="000000"/>
                </a:buClr>
              </a:pPr>
              <a:t>132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8cad6894f7_2_37:notes"/>
          <p:cNvSpPr>
            <a:spLocks noGrp="1" noRot="1" noChangeAspect="1"/>
          </p:cNvSpPr>
          <p:nvPr>
            <p:ph type="sldImg" idx="2"/>
          </p:nvPr>
        </p:nvSpPr>
        <p:spPr>
          <a:xfrm>
            <a:off x="2535238" y="1200150"/>
            <a:ext cx="2244725" cy="32400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8cad6894f7_2_37:notes"/>
          <p:cNvSpPr txBox="1">
            <a:spLocks noGrp="1"/>
          </p:cNvSpPr>
          <p:nvPr>
            <p:ph type="body" idx="1"/>
          </p:nvPr>
        </p:nvSpPr>
        <p:spPr>
          <a:xfrm>
            <a:off x="731520" y="4620578"/>
            <a:ext cx="5852160" cy="3780630"/>
          </a:xfrm>
          <a:prstGeom prst="rect">
            <a:avLst/>
          </a:prstGeom>
        </p:spPr>
        <p:txBody>
          <a:bodyPr spcFirstLastPara="1" wrap="square" lIns="96645" tIns="48309" rIns="96645" bIns="48309" anchor="t" anchorCtr="0">
            <a:noAutofit/>
          </a:bodyPr>
          <a:lstStyle/>
          <a:p>
            <a:endParaRPr/>
          </a:p>
        </p:txBody>
      </p:sp>
      <p:sp>
        <p:nvSpPr>
          <p:cNvPr id="539" name="Google Shape;539;g8cad6894f7_2_37:notes"/>
          <p:cNvSpPr txBox="1">
            <a:spLocks noGrp="1"/>
          </p:cNvSpPr>
          <p:nvPr>
            <p:ph type="sldNum" idx="12"/>
          </p:nvPr>
        </p:nvSpPr>
        <p:spPr>
          <a:xfrm>
            <a:off x="4143587" y="9119474"/>
            <a:ext cx="3169920" cy="481635"/>
          </a:xfrm>
          <a:prstGeom prst="rect">
            <a:avLst/>
          </a:prstGeom>
        </p:spPr>
        <p:txBody>
          <a:bodyPr spcFirstLastPara="1" wrap="square" lIns="96645" tIns="48309" rIns="96645" bIns="48309" anchor="b" anchorCtr="0">
            <a:noAutofit/>
          </a:bodyPr>
          <a:lstStyle/>
          <a:p>
            <a:pPr>
              <a:buClr>
                <a:srgbClr val="000000"/>
              </a:buClr>
            </a:pPr>
            <a:fld id="{00000000-1234-1234-1234-123412341234}" type="slidenum">
              <a:rPr lang="en-US"/>
              <a:pPr>
                <a:buClr>
                  <a:srgbClr val="000000"/>
                </a:buClr>
              </a:pPr>
              <a:t>133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6: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endParaRPr/>
          </a:p>
        </p:txBody>
      </p:sp>
      <p:sp>
        <p:nvSpPr>
          <p:cNvPr id="116" name="Google Shape;116;p6:notes"/>
          <p:cNvSpPr>
            <a:spLocks noGrp="1" noRot="1" noChangeAspect="1"/>
          </p:cNvSpPr>
          <p:nvPr>
            <p:ph type="sldImg" idx="2"/>
          </p:nvPr>
        </p:nvSpPr>
        <p:spPr>
          <a:xfrm>
            <a:off x="2411413" y="720725"/>
            <a:ext cx="2492375"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7: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endParaRPr/>
          </a:p>
        </p:txBody>
      </p:sp>
      <p:sp>
        <p:nvSpPr>
          <p:cNvPr id="122" name="Google Shape;122;p7:notes"/>
          <p:cNvSpPr>
            <a:spLocks noGrp="1" noRot="1" noChangeAspect="1"/>
          </p:cNvSpPr>
          <p:nvPr>
            <p:ph type="sldImg" idx="2"/>
          </p:nvPr>
        </p:nvSpPr>
        <p:spPr>
          <a:xfrm>
            <a:off x="2411413" y="720725"/>
            <a:ext cx="2492375"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8: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endParaRPr/>
          </a:p>
        </p:txBody>
      </p:sp>
      <p:sp>
        <p:nvSpPr>
          <p:cNvPr id="128" name="Google Shape;128;p8:notes"/>
          <p:cNvSpPr>
            <a:spLocks noGrp="1" noRot="1" noChangeAspect="1"/>
          </p:cNvSpPr>
          <p:nvPr>
            <p:ph type="sldImg" idx="2"/>
          </p:nvPr>
        </p:nvSpPr>
        <p:spPr>
          <a:xfrm>
            <a:off x="2411413" y="720725"/>
            <a:ext cx="2492375"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9: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endParaRPr/>
          </a:p>
        </p:txBody>
      </p:sp>
      <p:sp>
        <p:nvSpPr>
          <p:cNvPr id="134" name="Google Shape;134;p9:notes"/>
          <p:cNvSpPr>
            <a:spLocks noGrp="1" noRot="1" noChangeAspect="1"/>
          </p:cNvSpPr>
          <p:nvPr>
            <p:ph type="sldImg" idx="2"/>
          </p:nvPr>
        </p:nvSpPr>
        <p:spPr>
          <a:xfrm>
            <a:off x="2411413" y="720725"/>
            <a:ext cx="2492375"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0: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endParaRPr/>
          </a:p>
        </p:txBody>
      </p:sp>
      <p:sp>
        <p:nvSpPr>
          <p:cNvPr id="142" name="Google Shape;142;p10:notes"/>
          <p:cNvSpPr>
            <a:spLocks noGrp="1" noRot="1" noChangeAspect="1"/>
          </p:cNvSpPr>
          <p:nvPr>
            <p:ph type="sldImg" idx="2"/>
          </p:nvPr>
        </p:nvSpPr>
        <p:spPr>
          <a:xfrm>
            <a:off x="2411413" y="720725"/>
            <a:ext cx="2492375"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6: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endParaRPr/>
          </a:p>
        </p:txBody>
      </p:sp>
      <p:sp>
        <p:nvSpPr>
          <p:cNvPr id="116" name="Google Shape;116;p6:notes"/>
          <p:cNvSpPr>
            <a:spLocks noGrp="1" noRot="1" noChangeAspect="1"/>
          </p:cNvSpPr>
          <p:nvPr>
            <p:ph type="sldImg" idx="2"/>
          </p:nvPr>
        </p:nvSpPr>
        <p:spPr>
          <a:xfrm>
            <a:off x="2411413" y="720725"/>
            <a:ext cx="2492375"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8ca4002b88_0_90:notes"/>
          <p:cNvSpPr>
            <a:spLocks noGrp="1" noRot="1" noChangeAspect="1"/>
          </p:cNvSpPr>
          <p:nvPr>
            <p:ph type="sldImg" idx="2"/>
          </p:nvPr>
        </p:nvSpPr>
        <p:spPr>
          <a:xfrm>
            <a:off x="2535238" y="1200150"/>
            <a:ext cx="2244725" cy="32400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8ca4002b88_0_90:notes"/>
          <p:cNvSpPr txBox="1">
            <a:spLocks noGrp="1"/>
          </p:cNvSpPr>
          <p:nvPr>
            <p:ph type="body" idx="1"/>
          </p:nvPr>
        </p:nvSpPr>
        <p:spPr>
          <a:xfrm>
            <a:off x="731520" y="4620578"/>
            <a:ext cx="5852160" cy="3780630"/>
          </a:xfrm>
          <a:prstGeom prst="rect">
            <a:avLst/>
          </a:prstGeom>
        </p:spPr>
        <p:txBody>
          <a:bodyPr spcFirstLastPara="1" wrap="square" lIns="96645" tIns="48309" rIns="96645" bIns="48309" anchor="t" anchorCtr="0">
            <a:noAutofit/>
          </a:bodyPr>
          <a:lstStyle/>
          <a:p>
            <a:endParaRPr/>
          </a:p>
        </p:txBody>
      </p:sp>
      <p:sp>
        <p:nvSpPr>
          <p:cNvPr id="254" name="Google Shape;254;g8ca4002b88_0_90:notes"/>
          <p:cNvSpPr txBox="1">
            <a:spLocks noGrp="1"/>
          </p:cNvSpPr>
          <p:nvPr>
            <p:ph type="sldNum" idx="12"/>
          </p:nvPr>
        </p:nvSpPr>
        <p:spPr>
          <a:xfrm>
            <a:off x="4143587" y="9119474"/>
            <a:ext cx="3169920" cy="481635"/>
          </a:xfrm>
          <a:prstGeom prst="rect">
            <a:avLst/>
          </a:prstGeom>
        </p:spPr>
        <p:txBody>
          <a:bodyPr spcFirstLastPara="1" wrap="square" lIns="96645" tIns="48309" rIns="96645" bIns="48309" anchor="b" anchorCtr="0">
            <a:noAutofit/>
          </a:bodyPr>
          <a:lstStyle/>
          <a:p>
            <a:pPr>
              <a:buClr>
                <a:srgbClr val="000000"/>
              </a:buClr>
            </a:pPr>
            <a:fld id="{00000000-1234-1234-1234-123412341234}" type="slidenum">
              <a:rPr lang="en-US"/>
              <a:pPr>
                <a:buClr>
                  <a:srgbClr val="000000"/>
                </a:buClr>
              </a:pPr>
              <a:t>95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8ca4002b88_0_101:notes"/>
          <p:cNvSpPr>
            <a:spLocks noGrp="1" noRot="1" noChangeAspect="1"/>
          </p:cNvSpPr>
          <p:nvPr>
            <p:ph type="sldImg" idx="2"/>
          </p:nvPr>
        </p:nvSpPr>
        <p:spPr>
          <a:xfrm>
            <a:off x="2535238" y="1200150"/>
            <a:ext cx="2244725" cy="32400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8ca4002b88_0_101:notes"/>
          <p:cNvSpPr txBox="1">
            <a:spLocks noGrp="1"/>
          </p:cNvSpPr>
          <p:nvPr>
            <p:ph type="body" idx="1"/>
          </p:nvPr>
        </p:nvSpPr>
        <p:spPr>
          <a:xfrm>
            <a:off x="731520" y="4620578"/>
            <a:ext cx="5852160" cy="3780630"/>
          </a:xfrm>
          <a:prstGeom prst="rect">
            <a:avLst/>
          </a:prstGeom>
        </p:spPr>
        <p:txBody>
          <a:bodyPr spcFirstLastPara="1" wrap="square" lIns="96645" tIns="48309" rIns="96645" bIns="48309" anchor="t" anchorCtr="0">
            <a:noAutofit/>
          </a:bodyPr>
          <a:lstStyle/>
          <a:p>
            <a:endParaRPr/>
          </a:p>
        </p:txBody>
      </p:sp>
      <p:sp>
        <p:nvSpPr>
          <p:cNvPr id="262" name="Google Shape;262;g8ca4002b88_0_101:notes"/>
          <p:cNvSpPr txBox="1">
            <a:spLocks noGrp="1"/>
          </p:cNvSpPr>
          <p:nvPr>
            <p:ph type="sldNum" idx="12"/>
          </p:nvPr>
        </p:nvSpPr>
        <p:spPr>
          <a:xfrm>
            <a:off x="4143587" y="9119474"/>
            <a:ext cx="3169920" cy="481635"/>
          </a:xfrm>
          <a:prstGeom prst="rect">
            <a:avLst/>
          </a:prstGeom>
        </p:spPr>
        <p:txBody>
          <a:bodyPr spcFirstLastPara="1" wrap="square" lIns="96645" tIns="48309" rIns="96645" bIns="48309" anchor="b" anchorCtr="0">
            <a:noAutofit/>
          </a:bodyPr>
          <a:lstStyle/>
          <a:p>
            <a:pPr>
              <a:buClr>
                <a:srgbClr val="000000"/>
              </a:buClr>
            </a:pPr>
            <a:fld id="{00000000-1234-1234-1234-123412341234}" type="slidenum">
              <a:rPr lang="en-US"/>
              <a:pPr>
                <a:buClr>
                  <a:srgbClr val="000000"/>
                </a:buClr>
              </a:pPr>
              <a:t>96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8cad6894f7_4_0:notes"/>
          <p:cNvSpPr>
            <a:spLocks noGrp="1" noRot="1" noChangeAspect="1"/>
          </p:cNvSpPr>
          <p:nvPr>
            <p:ph type="sldImg" idx="2"/>
          </p:nvPr>
        </p:nvSpPr>
        <p:spPr>
          <a:xfrm>
            <a:off x="2535238" y="1200150"/>
            <a:ext cx="2244725" cy="32400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8cad6894f7_4_0:notes"/>
          <p:cNvSpPr txBox="1">
            <a:spLocks noGrp="1"/>
          </p:cNvSpPr>
          <p:nvPr>
            <p:ph type="body" idx="1"/>
          </p:nvPr>
        </p:nvSpPr>
        <p:spPr>
          <a:xfrm>
            <a:off x="731520" y="4620578"/>
            <a:ext cx="5852160" cy="3780630"/>
          </a:xfrm>
          <a:prstGeom prst="rect">
            <a:avLst/>
          </a:prstGeom>
        </p:spPr>
        <p:txBody>
          <a:bodyPr spcFirstLastPara="1" wrap="square" lIns="96645" tIns="48309" rIns="96645" bIns="48309" anchor="t" anchorCtr="0">
            <a:noAutofit/>
          </a:bodyPr>
          <a:lstStyle/>
          <a:p>
            <a:endParaRPr/>
          </a:p>
        </p:txBody>
      </p:sp>
      <p:sp>
        <p:nvSpPr>
          <p:cNvPr id="270" name="Google Shape;270;g8cad6894f7_4_0:notes"/>
          <p:cNvSpPr txBox="1">
            <a:spLocks noGrp="1"/>
          </p:cNvSpPr>
          <p:nvPr>
            <p:ph type="sldNum" idx="12"/>
          </p:nvPr>
        </p:nvSpPr>
        <p:spPr>
          <a:xfrm>
            <a:off x="4143587" y="9119474"/>
            <a:ext cx="3169920" cy="481635"/>
          </a:xfrm>
          <a:prstGeom prst="rect">
            <a:avLst/>
          </a:prstGeom>
        </p:spPr>
        <p:txBody>
          <a:bodyPr spcFirstLastPara="1" wrap="square" lIns="96645" tIns="48309" rIns="96645" bIns="48309" anchor="b" anchorCtr="0">
            <a:noAutofit/>
          </a:bodyPr>
          <a:lstStyle/>
          <a:p>
            <a:pPr>
              <a:buClr>
                <a:srgbClr val="000000"/>
              </a:buClr>
            </a:pPr>
            <a:fld id="{00000000-1234-1234-1234-123412341234}" type="slidenum">
              <a:rPr lang="en-US"/>
              <a:pPr>
                <a:buClr>
                  <a:srgbClr val="000000"/>
                </a:buClr>
              </a:pPr>
              <a:t>97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8cad6894f7_4_6:notes"/>
          <p:cNvSpPr>
            <a:spLocks noGrp="1" noRot="1" noChangeAspect="1"/>
          </p:cNvSpPr>
          <p:nvPr>
            <p:ph type="sldImg" idx="2"/>
          </p:nvPr>
        </p:nvSpPr>
        <p:spPr>
          <a:xfrm>
            <a:off x="2535238" y="1200150"/>
            <a:ext cx="2244725" cy="32400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8cad6894f7_4_6:notes"/>
          <p:cNvSpPr txBox="1">
            <a:spLocks noGrp="1"/>
          </p:cNvSpPr>
          <p:nvPr>
            <p:ph type="body" idx="1"/>
          </p:nvPr>
        </p:nvSpPr>
        <p:spPr>
          <a:xfrm>
            <a:off x="731520" y="4620578"/>
            <a:ext cx="5852160" cy="3780630"/>
          </a:xfrm>
          <a:prstGeom prst="rect">
            <a:avLst/>
          </a:prstGeom>
        </p:spPr>
        <p:txBody>
          <a:bodyPr spcFirstLastPara="1" wrap="square" lIns="96645" tIns="48309" rIns="96645" bIns="48309" anchor="t" anchorCtr="0">
            <a:noAutofit/>
          </a:bodyPr>
          <a:lstStyle/>
          <a:p>
            <a:endParaRPr/>
          </a:p>
        </p:txBody>
      </p:sp>
      <p:sp>
        <p:nvSpPr>
          <p:cNvPr id="277" name="Google Shape;277;g8cad6894f7_4_6:notes"/>
          <p:cNvSpPr txBox="1">
            <a:spLocks noGrp="1"/>
          </p:cNvSpPr>
          <p:nvPr>
            <p:ph type="sldNum" idx="12"/>
          </p:nvPr>
        </p:nvSpPr>
        <p:spPr>
          <a:xfrm>
            <a:off x="4143587" y="9119474"/>
            <a:ext cx="3169920" cy="481635"/>
          </a:xfrm>
          <a:prstGeom prst="rect">
            <a:avLst/>
          </a:prstGeom>
        </p:spPr>
        <p:txBody>
          <a:bodyPr spcFirstLastPara="1" wrap="square" lIns="96645" tIns="48309" rIns="96645" bIns="48309" anchor="b" anchorCtr="0">
            <a:noAutofit/>
          </a:bodyPr>
          <a:lstStyle/>
          <a:p>
            <a:pPr>
              <a:buClr>
                <a:srgbClr val="000000"/>
              </a:buClr>
            </a:pPr>
            <a:fld id="{00000000-1234-1234-1234-123412341234}" type="slidenum">
              <a:rPr lang="en-US"/>
              <a:pPr>
                <a:buClr>
                  <a:srgbClr val="000000"/>
                </a:buClr>
              </a:pPr>
              <a:t>98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8cad6894f7_4_13:notes"/>
          <p:cNvSpPr>
            <a:spLocks noGrp="1" noRot="1" noChangeAspect="1"/>
          </p:cNvSpPr>
          <p:nvPr>
            <p:ph type="sldImg" idx="2"/>
          </p:nvPr>
        </p:nvSpPr>
        <p:spPr>
          <a:xfrm>
            <a:off x="2535238" y="1200150"/>
            <a:ext cx="2244725" cy="32400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8cad6894f7_4_13:notes"/>
          <p:cNvSpPr txBox="1">
            <a:spLocks noGrp="1"/>
          </p:cNvSpPr>
          <p:nvPr>
            <p:ph type="body" idx="1"/>
          </p:nvPr>
        </p:nvSpPr>
        <p:spPr>
          <a:xfrm>
            <a:off x="731520" y="4620578"/>
            <a:ext cx="5852160" cy="3780630"/>
          </a:xfrm>
          <a:prstGeom prst="rect">
            <a:avLst/>
          </a:prstGeom>
        </p:spPr>
        <p:txBody>
          <a:bodyPr spcFirstLastPara="1" wrap="square" lIns="96645" tIns="48309" rIns="96645" bIns="48309" anchor="t" anchorCtr="0">
            <a:noAutofit/>
          </a:bodyPr>
          <a:lstStyle/>
          <a:p>
            <a:endParaRPr/>
          </a:p>
        </p:txBody>
      </p:sp>
      <p:sp>
        <p:nvSpPr>
          <p:cNvPr id="285" name="Google Shape;285;g8cad6894f7_4_13:notes"/>
          <p:cNvSpPr txBox="1">
            <a:spLocks noGrp="1"/>
          </p:cNvSpPr>
          <p:nvPr>
            <p:ph type="sldNum" idx="12"/>
          </p:nvPr>
        </p:nvSpPr>
        <p:spPr>
          <a:xfrm>
            <a:off x="4143587" y="9119474"/>
            <a:ext cx="3169920" cy="481635"/>
          </a:xfrm>
          <a:prstGeom prst="rect">
            <a:avLst/>
          </a:prstGeom>
        </p:spPr>
        <p:txBody>
          <a:bodyPr spcFirstLastPara="1" wrap="square" lIns="96645" tIns="48309" rIns="96645" bIns="48309" anchor="b" anchorCtr="0">
            <a:noAutofit/>
          </a:bodyPr>
          <a:lstStyle/>
          <a:p>
            <a:pPr>
              <a:buClr>
                <a:srgbClr val="000000"/>
              </a:buClr>
            </a:pPr>
            <a:fld id="{00000000-1234-1234-1234-123412341234}" type="slidenum">
              <a:rPr lang="en-US"/>
              <a:pPr>
                <a:buClr>
                  <a:srgbClr val="000000"/>
                </a:buClr>
              </a:pPr>
              <a:t>99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1" y="1621191"/>
            <a:ext cx="5829300" cy="3448756"/>
          </a:xfrm>
        </p:spPr>
        <p:txBody>
          <a:bodyPr anchor="b"/>
          <a:lstStyle>
            <a:lvl1pPr algn="ctr">
              <a:defRPr sz="4500"/>
            </a:lvl1pPr>
          </a:lstStyle>
          <a:p>
            <a:r>
              <a:rPr lang="en-US" smtClean="0"/>
              <a:t>Click to edit Master title style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pPr/>
              <a:t>11/22/2021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2054567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915544" y="1426284"/>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pPr/>
              <a:t>11/22/2021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4106346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pPr/>
              <a:t>11/22/2021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1748412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71489" y="527403"/>
            <a:ext cx="4350544" cy="839487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pPr/>
              <a:t>11/22/2021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4279866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pPr/>
              <a:t>11/22/2021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1552473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7" y="2469624"/>
            <a:ext cx="5915025" cy="4120620"/>
          </a:xfrm>
        </p:spPr>
        <p:txBody>
          <a:bodyPr anchor="b"/>
          <a:lstStyle>
            <a:lvl1pPr>
              <a:defRPr sz="4500"/>
            </a:lvl1pPr>
          </a:lstStyle>
          <a:p>
            <a:r>
              <a:rPr lang="en-US" smtClean="0"/>
              <a:t>Click to edit Master title style</a:t>
            </a:r>
            <a:endParaRPr lang="en-US" dirty="0"/>
          </a:p>
        </p:txBody>
      </p:sp>
      <p:sp>
        <p:nvSpPr>
          <p:cNvPr id="3" name="Text Placeholder 2"/>
          <p:cNvSpPr>
            <a:spLocks noGrp="1"/>
          </p:cNvSpPr>
          <p:nvPr>
            <p:ph type="body" idx="1"/>
          </p:nvPr>
        </p:nvSpPr>
        <p:spPr>
          <a:xfrm>
            <a:off x="467917" y="6629227"/>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pPr/>
              <a:t>11/22/2021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27871112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471489" y="1088571"/>
            <a:ext cx="2914650" cy="783370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3471863" y="1088571"/>
            <a:ext cx="2914650" cy="783370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pPr/>
              <a:t>11/22/2021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2162569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2" y="527405"/>
            <a:ext cx="5915025" cy="1914702"/>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472382"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72382" y="3618442"/>
            <a:ext cx="2901255" cy="53221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3471864"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3471864" y="3618442"/>
            <a:ext cx="2915543" cy="532218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pPr/>
              <a:t>11/22/2021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1066278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pPr/>
              <a:t>11/22/2021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pPr/>
              <a:t>‹#›</a:t>
            </a:fld>
            <a:endParaRPr lang="en-US"/>
          </a:p>
        </p:txBody>
      </p:sp>
      <p:sp>
        <p:nvSpPr>
          <p:cNvPr id="6" name="Picture Placeholder 2"/>
          <p:cNvSpPr>
            <a:spLocks noGrp="1" noChangeAspect="1"/>
          </p:cNvSpPr>
          <p:nvPr>
            <p:ph type="pic" idx="1"/>
          </p:nvPr>
        </p:nvSpPr>
        <p:spPr>
          <a:xfrm>
            <a:off x="471490" y="1074057"/>
            <a:ext cx="5915918" cy="7982857"/>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Tree>
    <p:extLst>
      <p:ext uri="{BB962C8B-B14F-4D97-AF65-F5344CB8AC3E}">
        <p14:creationId xmlns:p14="http://schemas.microsoft.com/office/powerpoint/2010/main" xmlns="" val="2598184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pPr/>
              <a:t>11/22/2021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284948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pPr/>
              <a:t>11/22/2021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677828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smtClean="0"/>
              <a:t>Click to edit Master title style</a:t>
            </a:r>
            <a:endParaRPr lang="en-US" dirty="0"/>
          </a:p>
        </p:txBody>
      </p:sp>
      <p:sp>
        <p:nvSpPr>
          <p:cNvPr id="3" name="Content Placeholder 2"/>
          <p:cNvSpPr>
            <a:spLocks noGrp="1"/>
          </p:cNvSpPr>
          <p:nvPr>
            <p:ph idx="1"/>
          </p:nvPr>
        </p:nvSpPr>
        <p:spPr>
          <a:xfrm>
            <a:off x="2915544" y="1426284"/>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pPr/>
              <a:t>11/22/2021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943821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l="-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266148"/>
            <a:ext cx="5915025" cy="561166"/>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71488" y="1030514"/>
            <a:ext cx="5915025" cy="7891766"/>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71489" y="9181398"/>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846CE7D5-CF57-46EF-B807-FDD0502418D4}" type="datetimeFigureOut">
              <a:rPr lang="en-US" smtClean="0"/>
              <a:pPr/>
              <a:t>11/22/2021</a:t>
            </a:fld>
            <a:endParaRPr lang="en-US"/>
          </a:p>
        </p:txBody>
      </p:sp>
      <p:sp>
        <p:nvSpPr>
          <p:cNvPr id="5" name="Footer Placeholder 4"/>
          <p:cNvSpPr>
            <a:spLocks noGrp="1"/>
          </p:cNvSpPr>
          <p:nvPr>
            <p:ph type="ftr" sz="quarter" idx="3"/>
          </p:nvPr>
        </p:nvSpPr>
        <p:spPr>
          <a:xfrm>
            <a:off x="2271713" y="9181398"/>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9181398"/>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xmlns="" val="408445644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84" r:id="rId6"/>
    <p:sldLayoutId id="2147483678" r:id="rId7"/>
    <p:sldLayoutId id="2147483679" r:id="rId8"/>
    <p:sldLayoutId id="2147483680" r:id="rId9"/>
    <p:sldLayoutId id="2147483681" r:id="rId10"/>
    <p:sldLayoutId id="2147483682" r:id="rId11"/>
    <p:sldLayoutId id="2147483683" r:id="rId12"/>
  </p:sldLayoutIdLst>
  <p:txStyles>
    <p:titleStyle>
      <a:lvl1pPr algn="l" defTabSz="685800" rtl="0" eaLnBrk="1" latinLnBrk="0" hangingPunct="1">
        <a:lnSpc>
          <a:spcPct val="90000"/>
        </a:lnSpc>
        <a:spcBef>
          <a:spcPct val="0"/>
        </a:spcBef>
        <a:buNone/>
        <a:defRPr sz="2800" b="1" kern="1200">
          <a:solidFill>
            <a:schemeClr val="accent6">
              <a:lumMod val="75000"/>
            </a:schemeClr>
          </a:solidFill>
          <a:latin typeface="+mj-lt"/>
          <a:ea typeface="+mj-ea"/>
          <a:cs typeface="+mj-cs"/>
        </a:defRPr>
      </a:lvl1pPr>
    </p:titleStyle>
    <p:bodyStyle>
      <a:lvl1pPr marL="171450" indent="-171450" algn="l" defTabSz="685800" rtl="0" eaLnBrk="1" latinLnBrk="0" hangingPunct="1">
        <a:lnSpc>
          <a:spcPct val="90000"/>
        </a:lnSpc>
        <a:spcBef>
          <a:spcPts val="750"/>
        </a:spcBef>
        <a:buFontTx/>
        <a:buBlip>
          <a:blip r:embed="rId15"/>
        </a:buBlip>
        <a:defRPr sz="1600" kern="1200">
          <a:solidFill>
            <a:schemeClr val="accent6">
              <a:lumMod val="75000"/>
            </a:schemeClr>
          </a:solidFill>
          <a:latin typeface="+mn-lt"/>
          <a:ea typeface="+mn-ea"/>
          <a:cs typeface="+mn-cs"/>
        </a:defRPr>
      </a:lvl1pPr>
      <a:lvl2pPr marL="514350" indent="-171450" algn="l" defTabSz="685800" rtl="0" eaLnBrk="1" latinLnBrk="0" hangingPunct="1">
        <a:lnSpc>
          <a:spcPct val="90000"/>
        </a:lnSpc>
        <a:spcBef>
          <a:spcPts val="375"/>
        </a:spcBef>
        <a:buFontTx/>
        <a:buBlip>
          <a:blip r:embed="rId15"/>
        </a:buBlip>
        <a:defRPr sz="1200" kern="1200">
          <a:solidFill>
            <a:schemeClr val="accent6">
              <a:lumMod val="75000"/>
            </a:schemeClr>
          </a:solidFill>
          <a:latin typeface="+mn-lt"/>
          <a:ea typeface="+mn-ea"/>
          <a:cs typeface="+mn-cs"/>
        </a:defRPr>
      </a:lvl2pPr>
      <a:lvl3pPr marL="857250" indent="-171450" algn="l" defTabSz="685800" rtl="0" eaLnBrk="1" latinLnBrk="0" hangingPunct="1">
        <a:lnSpc>
          <a:spcPct val="90000"/>
        </a:lnSpc>
        <a:spcBef>
          <a:spcPts val="375"/>
        </a:spcBef>
        <a:buFontTx/>
        <a:buBlip>
          <a:blip r:embed="rId15"/>
        </a:buBlip>
        <a:defRPr sz="1100" kern="1200">
          <a:solidFill>
            <a:schemeClr val="accent6">
              <a:lumMod val="75000"/>
            </a:schemeClr>
          </a:solidFill>
          <a:latin typeface="+mn-lt"/>
          <a:ea typeface="+mn-ea"/>
          <a:cs typeface="+mn-cs"/>
        </a:defRPr>
      </a:lvl3pPr>
      <a:lvl4pPr marL="1200150" indent="-171450" algn="l" defTabSz="685800" rtl="0" eaLnBrk="1" latinLnBrk="0" hangingPunct="1">
        <a:lnSpc>
          <a:spcPct val="90000"/>
        </a:lnSpc>
        <a:spcBef>
          <a:spcPts val="375"/>
        </a:spcBef>
        <a:buFontTx/>
        <a:buBlip>
          <a:blip r:embed="rId15"/>
        </a:buBlip>
        <a:defRPr sz="1050" kern="1200">
          <a:solidFill>
            <a:schemeClr val="accent6">
              <a:lumMod val="75000"/>
            </a:schemeClr>
          </a:solidFill>
          <a:latin typeface="+mn-lt"/>
          <a:ea typeface="+mn-ea"/>
          <a:cs typeface="+mn-cs"/>
        </a:defRPr>
      </a:lvl4pPr>
      <a:lvl5pPr marL="1543050" indent="-171450" algn="l" defTabSz="685800" rtl="0" eaLnBrk="1" latinLnBrk="0" hangingPunct="1">
        <a:lnSpc>
          <a:spcPct val="90000"/>
        </a:lnSpc>
        <a:spcBef>
          <a:spcPts val="375"/>
        </a:spcBef>
        <a:buFontTx/>
        <a:buBlip>
          <a:blip r:embed="rId15"/>
        </a:buBlip>
        <a:defRPr sz="1050" kern="1200">
          <a:solidFill>
            <a:schemeClr val="accent6">
              <a:lumMod val="75000"/>
            </a:schemeClr>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1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hyperlink" Target="https://annals.math.princeton.edu/wp-content/uploads/annals-v160-n2-p12.pdf" TargetMode="Externa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emf"/><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00.emf"/><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emf"/><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05.emf"/><Relationship Id="rId2" Type="http://schemas.openxmlformats.org/officeDocument/2006/relationships/image" Target="../media/image104.emf"/><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wmf"/><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23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139.emf"/><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140.emf"/><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141.emf"/><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143.emf"/><Relationship Id="rId2" Type="http://schemas.openxmlformats.org/officeDocument/2006/relationships/image" Target="../media/image142.emf"/><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144.emf"/><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145.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146.emf"/><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hyperlink" Target="mailto:Jones@Yet-Another-Host.com" TargetMode="External"/><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148.emf"/><Relationship Id="rId2" Type="http://schemas.openxmlformats.org/officeDocument/2006/relationships/image" Target="../media/image147.emf"/><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149.emf"/><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150.emf"/><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 Id="rId5" Type="http://schemas.openxmlformats.org/officeDocument/2006/relationships/image" Target="../media/image20.emf"/><Relationship Id="rId4" Type="http://schemas.openxmlformats.org/officeDocument/2006/relationships/image" Target="../media/image19.emf"/></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9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CS8792-CRYPTOGRAPHY AND NETWORK SECURITY</a:t>
            </a:r>
            <a:br>
              <a:rPr lang="en-US" dirty="0" smtClean="0"/>
            </a:br>
            <a:r>
              <a:rPr lang="en-US" dirty="0" smtClean="0"/>
              <a:t>Unit-I</a:t>
            </a:r>
            <a:endParaRPr lang="en-US" dirty="0"/>
          </a:p>
        </p:txBody>
      </p:sp>
      <p:sp>
        <p:nvSpPr>
          <p:cNvPr id="3" name="Subtitle 2"/>
          <p:cNvSpPr>
            <a:spLocks noGrp="1"/>
          </p:cNvSpPr>
          <p:nvPr>
            <p:ph type="subTitle" idx="1"/>
          </p:nvPr>
        </p:nvSpPr>
        <p:spPr>
          <a:xfrm>
            <a:off x="857250" y="5202943"/>
            <a:ext cx="5143500" cy="3619969"/>
          </a:xfrm>
        </p:spPr>
        <p:txBody>
          <a:bodyPr>
            <a:normAutofit fontScale="85000" lnSpcReduction="20000"/>
          </a:bodyPr>
          <a:lstStyle/>
          <a:p>
            <a:r>
              <a:rPr lang="en-US" dirty="0" smtClean="0"/>
              <a:t>Department: Computer Science and Engineering</a:t>
            </a:r>
          </a:p>
          <a:p>
            <a:r>
              <a:rPr lang="en-US" dirty="0" smtClean="0"/>
              <a:t>&amp;</a:t>
            </a:r>
          </a:p>
          <a:p>
            <a:r>
              <a:rPr lang="en-US" dirty="0" smtClean="0"/>
              <a:t>    Information Technology</a:t>
            </a:r>
          </a:p>
          <a:p>
            <a:r>
              <a:rPr lang="en-US" dirty="0" smtClean="0"/>
              <a:t>     Batch/Year  : 2017-2021/IV</a:t>
            </a:r>
            <a:br>
              <a:rPr lang="en-US" dirty="0" smtClean="0"/>
            </a:br>
            <a:endParaRPr lang="en-US" dirty="0" smtClean="0"/>
          </a:p>
          <a:p>
            <a:r>
              <a:rPr lang="en-US" dirty="0" smtClean="0"/>
              <a:t>Created by:</a:t>
            </a:r>
          </a:p>
          <a:p>
            <a:r>
              <a:rPr lang="en-US" dirty="0" smtClean="0"/>
              <a:t> </a:t>
            </a:r>
            <a:r>
              <a:rPr lang="en-US" dirty="0" err="1" smtClean="0"/>
              <a:t>Dr.A.Thilagavathy</a:t>
            </a:r>
            <a:endParaRPr lang="en-US" dirty="0" smtClean="0"/>
          </a:p>
          <a:p>
            <a:r>
              <a:rPr lang="en-US" dirty="0" err="1" smtClean="0"/>
              <a:t>Dr.G.Amudha</a:t>
            </a:r>
            <a:endParaRPr lang="en-US" dirty="0" smtClean="0"/>
          </a:p>
          <a:p>
            <a:r>
              <a:rPr lang="en-US" dirty="0" err="1" smtClean="0"/>
              <a:t>Dr.D.Praveena</a:t>
            </a:r>
            <a:endParaRPr lang="en-US" dirty="0" smtClean="0"/>
          </a:p>
          <a:p>
            <a:r>
              <a:rPr lang="en-US" dirty="0" smtClean="0"/>
              <a:t>Ms. S. A. </a:t>
            </a:r>
            <a:r>
              <a:rPr lang="en-US" dirty="0" err="1" smtClean="0"/>
              <a:t>Angarayarkanni</a:t>
            </a:r>
            <a:endParaRPr lang="en-US" dirty="0" smtClean="0"/>
          </a:p>
          <a:p>
            <a:r>
              <a:rPr lang="en-US" dirty="0" smtClean="0"/>
              <a:t>Mr. A. </a:t>
            </a:r>
            <a:r>
              <a:rPr lang="en-US" dirty="0" err="1" smtClean="0"/>
              <a:t>Madhu</a:t>
            </a:r>
            <a:r>
              <a:rPr lang="en-US" dirty="0" smtClean="0"/>
              <a:t/>
            </a:r>
            <a:br>
              <a:rPr lang="en-US" dirty="0" smtClean="0"/>
            </a:br>
            <a:endParaRPr lang="en-US" dirty="0" smtClean="0"/>
          </a:p>
          <a:p>
            <a:r>
              <a:rPr lang="en-US" dirty="0" smtClean="0"/>
              <a:t>Date: 29-07-2020</a:t>
            </a:r>
            <a:br>
              <a:rPr lang="en-US" dirty="0" smtClean="0"/>
            </a:br>
            <a:endParaRPr lang="en-US" dirty="0" smtClean="0"/>
          </a:p>
        </p:txBody>
      </p:sp>
    </p:spTree>
    <p:extLst>
      <p:ext uri="{BB962C8B-B14F-4D97-AF65-F5344CB8AC3E}">
        <p14:creationId xmlns:p14="http://schemas.microsoft.com/office/powerpoint/2010/main" xmlns="" val="13717774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lnSpc>
                <a:spcPct val="150000"/>
              </a:lnSpc>
              <a:spcBef>
                <a:spcPts val="0"/>
              </a:spcBef>
              <a:buNone/>
            </a:pPr>
            <a:r>
              <a:rPr lang="en-US" sz="1400" b="1" dirty="0" smtClean="0">
                <a:latin typeface="Tahoma" pitchFamily="34" charset="0"/>
                <a:ea typeface="Tahoma" pitchFamily="34" charset="0"/>
                <a:cs typeface="Tahoma" pitchFamily="34" charset="0"/>
              </a:rPr>
              <a:t>   Digital Rights Management (DRM)</a:t>
            </a:r>
          </a:p>
          <a:p>
            <a:pPr algn="just">
              <a:lnSpc>
                <a:spcPct val="150000"/>
              </a:lnSpc>
              <a:spcBef>
                <a:spcPts val="0"/>
              </a:spcBef>
              <a:buNone/>
            </a:pPr>
            <a:r>
              <a:rPr lang="en-US" sz="1200" dirty="0" smtClean="0">
                <a:latin typeface="Tahoma" pitchFamily="34" charset="0"/>
                <a:ea typeface="Tahoma" pitchFamily="34" charset="0"/>
                <a:cs typeface="Tahoma" pitchFamily="34" charset="0"/>
              </a:rPr>
              <a:t>    Digital Rights Management refers to systems and procedures that </a:t>
            </a:r>
            <a:r>
              <a:rPr lang="en-US" sz="1200" dirty="0" err="1" smtClean="0">
                <a:latin typeface="Tahoma" pitchFamily="34" charset="0"/>
                <a:ea typeface="Tahoma" pitchFamily="34" charset="0"/>
                <a:cs typeface="Tahoma" pitchFamily="34" charset="0"/>
              </a:rPr>
              <a:t>ensurethat</a:t>
            </a:r>
            <a:r>
              <a:rPr lang="en-US" sz="1200" dirty="0" smtClean="0">
                <a:latin typeface="Tahoma" pitchFamily="34" charset="0"/>
                <a:ea typeface="Tahoma" pitchFamily="34" charset="0"/>
                <a:cs typeface="Tahoma" pitchFamily="34" charset="0"/>
              </a:rPr>
              <a:t> holders of digital rights are clearly identified and receive the stipulated payment for their works. The systems and procedures may also impose further restrictions on the use of digital objects, such as inhibiting printing or prohibiting further distribution.</a:t>
            </a:r>
          </a:p>
          <a:p>
            <a:pPr algn="just">
              <a:lnSpc>
                <a:spcPct val="150000"/>
              </a:lnSpc>
              <a:spcBef>
                <a:spcPts val="0"/>
              </a:spcBef>
              <a:buNone/>
            </a:pPr>
            <a:r>
              <a:rPr lang="en-US" sz="1200" dirty="0" smtClean="0">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Objectives  of DRM systems </a:t>
            </a:r>
          </a:p>
          <a:p>
            <a:pPr algn="just">
              <a:lnSpc>
                <a:spcPct val="150000"/>
              </a:lnSpc>
              <a:spcBef>
                <a:spcPts val="0"/>
              </a:spcBef>
            </a:pPr>
            <a:r>
              <a:rPr lang="en-US" sz="1200" dirty="0" smtClean="0">
                <a:latin typeface="Tahoma" pitchFamily="34" charset="0"/>
                <a:ea typeface="Tahoma" pitchFamily="34" charset="0"/>
                <a:cs typeface="Tahoma" pitchFamily="34" charset="0"/>
              </a:rPr>
              <a:t>Provide persistent content protection against unauthorized access to the digital content, limiting access to only those with the proper authorization.</a:t>
            </a:r>
          </a:p>
          <a:p>
            <a:pPr algn="just">
              <a:lnSpc>
                <a:spcPct val="150000"/>
              </a:lnSpc>
              <a:spcBef>
                <a:spcPts val="0"/>
              </a:spcBef>
            </a:pPr>
            <a:r>
              <a:rPr lang="en-US" sz="1200" dirty="0" smtClean="0">
                <a:latin typeface="Tahoma" pitchFamily="34" charset="0"/>
                <a:ea typeface="Tahoma" pitchFamily="34" charset="0"/>
                <a:cs typeface="Tahoma" pitchFamily="34" charset="0"/>
              </a:rPr>
              <a:t>Support a variety of digital content types (e.g., music files, video streams, digital books, images).</a:t>
            </a:r>
          </a:p>
          <a:p>
            <a:pPr algn="just">
              <a:lnSpc>
                <a:spcPct val="150000"/>
              </a:lnSpc>
              <a:spcBef>
                <a:spcPts val="0"/>
              </a:spcBef>
            </a:pPr>
            <a:r>
              <a:rPr lang="en-US" sz="1200" dirty="0" smtClean="0">
                <a:latin typeface="Tahoma" pitchFamily="34" charset="0"/>
                <a:ea typeface="Tahoma" pitchFamily="34" charset="0"/>
                <a:cs typeface="Tahoma" pitchFamily="34" charset="0"/>
              </a:rPr>
              <a:t>Support content use on a variety of platforms, (e.g., PCs, PDAs, iPods, mobile phones).</a:t>
            </a:r>
          </a:p>
          <a:p>
            <a:pPr algn="just">
              <a:lnSpc>
                <a:spcPct val="150000"/>
              </a:lnSpc>
              <a:spcBef>
                <a:spcPts val="0"/>
              </a:spcBef>
            </a:pPr>
            <a:r>
              <a:rPr lang="en-US" sz="1200" dirty="0" smtClean="0">
                <a:latin typeface="Tahoma" pitchFamily="34" charset="0"/>
                <a:ea typeface="Tahoma" pitchFamily="34" charset="0"/>
                <a:cs typeface="Tahoma" pitchFamily="34" charset="0"/>
              </a:rPr>
              <a:t>Support content distribution on a variety of media, including CD-ROMs, DVDs, and flash memory.</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r>
              <a:rPr lang="en-US" sz="1200" dirty="0" smtClean="0">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DRM Components</a:t>
            </a:r>
          </a:p>
          <a:p>
            <a:pPr algn="just">
              <a:lnSpc>
                <a:spcPct val="150000"/>
              </a:lnSpc>
              <a:spcBef>
                <a:spcPts val="0"/>
              </a:spcBef>
            </a:pPr>
            <a:r>
              <a:rPr lang="en-US" sz="1200" b="1" dirty="0" smtClean="0">
                <a:latin typeface="Tahoma" pitchFamily="34" charset="0"/>
                <a:ea typeface="Tahoma" pitchFamily="34" charset="0"/>
                <a:cs typeface="Tahoma" pitchFamily="34" charset="0"/>
              </a:rPr>
              <a:t>Content provider</a:t>
            </a:r>
            <a:r>
              <a:rPr lang="en-US" sz="1200" dirty="0" smtClean="0">
                <a:latin typeface="Tahoma" pitchFamily="34" charset="0"/>
                <a:ea typeface="Tahoma" pitchFamily="34" charset="0"/>
                <a:cs typeface="Tahoma" pitchFamily="34" charset="0"/>
              </a:rPr>
              <a:t>: Holds the digital rights of the content and wants to protect these rights</a:t>
            </a:r>
          </a:p>
          <a:p>
            <a:pPr algn="just">
              <a:lnSpc>
                <a:spcPct val="150000"/>
              </a:lnSpc>
              <a:spcBef>
                <a:spcPts val="0"/>
              </a:spcBef>
            </a:pPr>
            <a:r>
              <a:rPr lang="en-US" sz="1200" b="1" dirty="0" smtClean="0">
                <a:latin typeface="Tahoma" pitchFamily="34" charset="0"/>
                <a:ea typeface="Tahoma" pitchFamily="34" charset="0"/>
                <a:cs typeface="Tahoma" pitchFamily="34" charset="0"/>
              </a:rPr>
              <a:t>Distributor</a:t>
            </a:r>
            <a:r>
              <a:rPr lang="en-US" sz="1200" dirty="0" smtClean="0">
                <a:latin typeface="Tahoma" pitchFamily="34" charset="0"/>
                <a:ea typeface="Tahoma" pitchFamily="34" charset="0"/>
                <a:cs typeface="Tahoma" pitchFamily="34" charset="0"/>
              </a:rPr>
              <a:t>: Provides distribution channels, such as an online shop or a Web retailer.</a:t>
            </a:r>
          </a:p>
          <a:p>
            <a:pPr algn="just">
              <a:lnSpc>
                <a:spcPct val="150000"/>
              </a:lnSpc>
              <a:spcBef>
                <a:spcPts val="0"/>
              </a:spcBef>
            </a:pPr>
            <a:r>
              <a:rPr lang="en-US" sz="1200" b="1" dirty="0" smtClean="0">
                <a:latin typeface="Tahoma" pitchFamily="34" charset="0"/>
                <a:ea typeface="Tahoma" pitchFamily="34" charset="0"/>
                <a:cs typeface="Tahoma" pitchFamily="34" charset="0"/>
              </a:rPr>
              <a:t>Consumer:</a:t>
            </a:r>
            <a:r>
              <a:rPr lang="en-US" sz="1200" dirty="0" smtClean="0">
                <a:latin typeface="Tahoma" pitchFamily="34" charset="0"/>
                <a:ea typeface="Tahoma" pitchFamily="34" charset="0"/>
                <a:cs typeface="Tahoma" pitchFamily="34" charset="0"/>
              </a:rPr>
              <a:t> Uses the system to access the digital content by retrieving downloadable or streaming content through the distribution channel and then paying for the digital license</a:t>
            </a:r>
          </a:p>
          <a:p>
            <a:pPr algn="just">
              <a:lnSpc>
                <a:spcPct val="150000"/>
              </a:lnSpc>
              <a:spcBef>
                <a:spcPts val="0"/>
              </a:spcBef>
            </a:pPr>
            <a:r>
              <a:rPr lang="en-US" sz="1200" b="1" dirty="0" smtClean="0">
                <a:latin typeface="Tahoma" pitchFamily="34" charset="0"/>
                <a:ea typeface="Tahoma" pitchFamily="34" charset="0"/>
                <a:cs typeface="Tahoma" pitchFamily="34" charset="0"/>
              </a:rPr>
              <a:t>Clearinghouse:</a:t>
            </a:r>
            <a:r>
              <a:rPr lang="en-US" sz="1200" dirty="0" smtClean="0">
                <a:latin typeface="Tahoma" pitchFamily="34" charset="0"/>
                <a:ea typeface="Tahoma" pitchFamily="34" charset="0"/>
                <a:cs typeface="Tahoma" pitchFamily="34" charset="0"/>
              </a:rPr>
              <a:t> Handles the financial transaction for issuing the digital license to the consumer and pays royalty fees to the content provider and distribution fees to the distributor accordingly</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a:latin typeface="Tahoma" pitchFamily="34" charset="0"/>
              <a:ea typeface="Tahoma" pitchFamily="34" charset="0"/>
              <a:cs typeface="Tahoma" pitchFamily="34"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4"/>
          <p:cNvSpPr txBox="1">
            <a:spLocks noGrp="1"/>
          </p:cNvSpPr>
          <p:nvPr>
            <p:ph type="title"/>
          </p:nvPr>
        </p:nvSpPr>
        <p:spPr>
          <a:xfrm>
            <a:off x="471488" y="266148"/>
            <a:ext cx="5915100" cy="561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95" name="Google Shape;295;p44"/>
          <p:cNvSpPr txBox="1">
            <a:spLocks noGrp="1"/>
          </p:cNvSpPr>
          <p:nvPr>
            <p:ph type="body" idx="1"/>
          </p:nvPr>
        </p:nvSpPr>
        <p:spPr>
          <a:xfrm>
            <a:off x="471488" y="1030514"/>
            <a:ext cx="5915100" cy="7891800"/>
          </a:xfrm>
          <a:prstGeom prst="rect">
            <a:avLst/>
          </a:prstGeom>
        </p:spPr>
        <p:txBody>
          <a:bodyPr spcFirstLastPara="1" wrap="square" lIns="91425" tIns="45700" rIns="91425" bIns="45700" anchor="t" anchorCtr="0">
            <a:noAutofit/>
          </a:bodyPr>
          <a:lstStyle/>
          <a:p>
            <a:pPr marL="0" lvl="0" indent="0" algn="just" rtl="0">
              <a:lnSpc>
                <a:spcPct val="100000"/>
              </a:lnSpc>
              <a:spcBef>
                <a:spcPts val="0"/>
              </a:spcBef>
              <a:spcAft>
                <a:spcPts val="0"/>
              </a:spcAft>
              <a:buClr>
                <a:schemeClr val="dk1"/>
              </a:buClr>
              <a:buFont typeface="Arial"/>
              <a:buNone/>
            </a:pPr>
            <a:endParaRPr sz="1200">
              <a:latin typeface="Tahoma"/>
              <a:ea typeface="Tahoma"/>
              <a:cs typeface="Tahoma"/>
              <a:sym typeface="Tahoma"/>
            </a:endParaRPr>
          </a:p>
          <a:p>
            <a:pPr marL="0" lvl="0" indent="0" algn="just" rtl="0">
              <a:lnSpc>
                <a:spcPct val="150000"/>
              </a:lnSpc>
              <a:spcBef>
                <a:spcPts val="0"/>
              </a:spcBef>
              <a:spcAft>
                <a:spcPts val="0"/>
              </a:spcAft>
              <a:buClr>
                <a:schemeClr val="dk1"/>
              </a:buClr>
              <a:buFont typeface="Arial"/>
              <a:buNone/>
            </a:pPr>
            <a:r>
              <a:rPr lang="en-US" sz="1200">
                <a:latin typeface="Tahoma"/>
                <a:ea typeface="Tahoma"/>
                <a:cs typeface="Tahoma"/>
                <a:sym typeface="Tahoma"/>
              </a:rPr>
              <a:t>In diffusion each plain text digit affects many cipher text digits. It is also equivalent that each cipher text digit is affected by many plain text digits. In a block cipher this function can be achieved by performing repeated permutation followed by the implementation of any function on the permutated input. Hence, statistical relationship between plain text and cipher text becomes complex.</a:t>
            </a:r>
            <a:endParaRPr sz="1400">
              <a:solidFill>
                <a:schemeClr val="dk1"/>
              </a:solidFill>
              <a:latin typeface="Arial"/>
              <a:ea typeface="Arial"/>
              <a:cs typeface="Arial"/>
              <a:sym typeface="Arial"/>
            </a:endParaRPr>
          </a:p>
          <a:p>
            <a:pPr marL="0" lvl="0" indent="0" algn="just" rtl="0">
              <a:lnSpc>
                <a:spcPct val="150000"/>
              </a:lnSpc>
              <a:spcBef>
                <a:spcPts val="0"/>
              </a:spcBef>
              <a:spcAft>
                <a:spcPts val="0"/>
              </a:spcAft>
              <a:buClr>
                <a:schemeClr val="dk1"/>
              </a:buClr>
              <a:buFont typeface="Arial"/>
              <a:buNone/>
            </a:pPr>
            <a:r>
              <a:rPr lang="en-US" sz="1200">
                <a:latin typeface="Tahoma"/>
                <a:ea typeface="Tahoma"/>
                <a:cs typeface="Tahoma"/>
                <a:sym typeface="Tahoma"/>
              </a:rPr>
              <a:t> </a:t>
            </a:r>
            <a:endParaRPr sz="1400">
              <a:solidFill>
                <a:schemeClr val="dk1"/>
              </a:solidFill>
              <a:latin typeface="Arial"/>
              <a:ea typeface="Arial"/>
              <a:cs typeface="Arial"/>
              <a:sym typeface="Arial"/>
            </a:endParaRPr>
          </a:p>
          <a:p>
            <a:pPr marL="0" lvl="0" indent="0" algn="just" rtl="0">
              <a:lnSpc>
                <a:spcPct val="150000"/>
              </a:lnSpc>
              <a:spcBef>
                <a:spcPts val="0"/>
              </a:spcBef>
              <a:spcAft>
                <a:spcPts val="0"/>
              </a:spcAft>
              <a:buClr>
                <a:schemeClr val="dk1"/>
              </a:buClr>
              <a:buFont typeface="Arial"/>
              <a:buNone/>
            </a:pPr>
            <a:r>
              <a:rPr lang="en-US" sz="1200">
                <a:latin typeface="Tahoma"/>
                <a:ea typeface="Tahoma"/>
                <a:cs typeface="Tahoma"/>
                <a:sym typeface="Tahoma"/>
              </a:rPr>
              <a:t>	In confusion statistical relationship between cipher text and the key becomes more complex to thwart attempts to discover the key used for encryption process. If suppose an attacker tries to get the pattern used in the key based on the cipher text generated also not able to get the original key due to confusion involved in the substitution algorithms.</a:t>
            </a:r>
            <a:endParaRPr sz="1400">
              <a:solidFill>
                <a:schemeClr val="dk1"/>
              </a:solidFill>
              <a:latin typeface="Arial"/>
              <a:ea typeface="Arial"/>
              <a:cs typeface="Arial"/>
              <a:sym typeface="Arial"/>
            </a:endParaRPr>
          </a:p>
          <a:p>
            <a:pPr marL="0" lvl="0" indent="0" algn="just" rtl="0">
              <a:lnSpc>
                <a:spcPct val="150000"/>
              </a:lnSpc>
              <a:spcBef>
                <a:spcPts val="0"/>
              </a:spcBef>
              <a:spcAft>
                <a:spcPts val="0"/>
              </a:spcAft>
              <a:buClr>
                <a:schemeClr val="dk1"/>
              </a:buClr>
              <a:buFont typeface="Arial"/>
              <a:buNone/>
            </a:pPr>
            <a:r>
              <a:rPr lang="en-US" sz="1200">
                <a:latin typeface="Tahoma"/>
                <a:ea typeface="Tahoma"/>
                <a:cs typeface="Tahoma"/>
                <a:sym typeface="Tahoma"/>
              </a:rPr>
              <a:t> </a:t>
            </a:r>
            <a:endParaRPr sz="1400">
              <a:solidFill>
                <a:schemeClr val="dk1"/>
              </a:solidFill>
              <a:latin typeface="Arial"/>
              <a:ea typeface="Arial"/>
              <a:cs typeface="Arial"/>
              <a:sym typeface="Arial"/>
            </a:endParaRPr>
          </a:p>
          <a:p>
            <a:pPr marL="0" lvl="0" indent="0" algn="l" rtl="0">
              <a:lnSpc>
                <a:spcPct val="150000"/>
              </a:lnSpc>
              <a:spcBef>
                <a:spcPts val="0"/>
              </a:spcBef>
              <a:spcAft>
                <a:spcPts val="0"/>
              </a:spcAft>
              <a:buClr>
                <a:schemeClr val="dk1"/>
              </a:buClr>
              <a:buFont typeface="Arial"/>
              <a:buNone/>
            </a:pPr>
            <a:r>
              <a:rPr lang="en-US" sz="1400" b="1">
                <a:latin typeface="Tahoma"/>
                <a:ea typeface="Tahoma"/>
                <a:cs typeface="Tahoma"/>
                <a:sym typeface="Tahoma"/>
              </a:rPr>
              <a:t>Feistel Cipher Structure</a:t>
            </a:r>
            <a:endParaRPr sz="1400">
              <a:latin typeface="Tahoma"/>
              <a:ea typeface="Tahoma"/>
              <a:cs typeface="Tahoma"/>
              <a:sym typeface="Tahoma"/>
            </a:endParaRPr>
          </a:p>
          <a:p>
            <a:pPr marL="0" lvl="0" indent="0" algn="l" rtl="0">
              <a:lnSpc>
                <a:spcPct val="150000"/>
              </a:lnSpc>
              <a:spcBef>
                <a:spcPts val="0"/>
              </a:spcBef>
              <a:spcAft>
                <a:spcPts val="0"/>
              </a:spcAft>
              <a:buClr>
                <a:schemeClr val="dk1"/>
              </a:buClr>
              <a:buFont typeface="Arial"/>
              <a:buNone/>
            </a:pPr>
            <a:r>
              <a:rPr lang="en-US" sz="1800" b="1">
                <a:latin typeface="Tahoma"/>
                <a:ea typeface="Tahoma"/>
                <a:cs typeface="Tahoma"/>
                <a:sym typeface="Tahoma"/>
              </a:rPr>
              <a:t> </a:t>
            </a:r>
            <a:endParaRPr sz="1800">
              <a:latin typeface="Tahoma"/>
              <a:ea typeface="Tahoma"/>
              <a:cs typeface="Tahoma"/>
              <a:sym typeface="Tahoma"/>
            </a:endParaRPr>
          </a:p>
          <a:p>
            <a:pPr marL="0" lvl="0" indent="0" algn="just" rtl="0">
              <a:lnSpc>
                <a:spcPct val="150000"/>
              </a:lnSpc>
              <a:spcBef>
                <a:spcPts val="0"/>
              </a:spcBef>
              <a:spcAft>
                <a:spcPts val="0"/>
              </a:spcAft>
              <a:buClr>
                <a:schemeClr val="dk1"/>
              </a:buClr>
              <a:buFont typeface="Arial"/>
              <a:buNone/>
            </a:pPr>
            <a:r>
              <a:rPr lang="en-US" sz="1200">
                <a:latin typeface="Tahoma"/>
                <a:ea typeface="Tahoma"/>
                <a:cs typeface="Tahoma"/>
                <a:sym typeface="Tahoma"/>
              </a:rPr>
              <a:t>As discussed earlier in the block cipher there are block of inputs provided as an input along with the key. Consider the plain text block is of length 2w bits and a key K. This 2w input block is divided into two halves as left part </a:t>
            </a:r>
            <a:r>
              <a:rPr lang="en-US" sz="1200" i="1">
                <a:latin typeface="Tahoma"/>
                <a:ea typeface="Tahoma"/>
                <a:cs typeface="Tahoma"/>
                <a:sym typeface="Tahoma"/>
              </a:rPr>
              <a:t>L</a:t>
            </a:r>
            <a:r>
              <a:rPr lang="en-US" sz="1200">
                <a:latin typeface="Tahoma"/>
                <a:ea typeface="Tahoma"/>
                <a:cs typeface="Tahoma"/>
                <a:sym typeface="Tahoma"/>
              </a:rPr>
              <a:t>0 and right part </a:t>
            </a:r>
            <a:r>
              <a:rPr lang="en-US" sz="1200" i="1">
                <a:latin typeface="Tahoma"/>
                <a:ea typeface="Tahoma"/>
                <a:cs typeface="Tahoma"/>
                <a:sym typeface="Tahoma"/>
              </a:rPr>
              <a:t>R</a:t>
            </a:r>
            <a:r>
              <a:rPr lang="en-US" sz="1200">
                <a:latin typeface="Tahoma"/>
                <a:ea typeface="Tahoma"/>
                <a:cs typeface="Tahoma"/>
                <a:sym typeface="Tahoma"/>
              </a:rPr>
              <a:t>0. Based on the number of rounds these two halves will be passed for processing. Finally these two halves will combine to generate the output block.</a:t>
            </a:r>
            <a:endParaRPr sz="1800" b="1">
              <a:solidFill>
                <a:schemeClr val="dk1"/>
              </a:solidFill>
            </a:endParaRPr>
          </a:p>
          <a:p>
            <a:pPr marL="0" lvl="0" indent="0" algn="l" rtl="0">
              <a:lnSpc>
                <a:spcPct val="100000"/>
              </a:lnSpc>
              <a:spcBef>
                <a:spcPts val="0"/>
              </a:spcBef>
              <a:spcAft>
                <a:spcPts val="0"/>
              </a:spcAft>
              <a:buClr>
                <a:schemeClr val="dk1"/>
              </a:buClr>
              <a:buFont typeface="Arial"/>
              <a:buNone/>
            </a:pPr>
            <a:endParaRPr sz="1800" b="1">
              <a:solidFill>
                <a:schemeClr val="dk1"/>
              </a:solidFill>
            </a:endParaRPr>
          </a:p>
          <a:p>
            <a:pPr marL="0" lvl="0" indent="0" algn="l" rtl="0">
              <a:lnSpc>
                <a:spcPct val="100000"/>
              </a:lnSpc>
              <a:spcBef>
                <a:spcPts val="0"/>
              </a:spcBef>
              <a:spcAft>
                <a:spcPts val="0"/>
              </a:spcAft>
              <a:buClr>
                <a:schemeClr val="dk1"/>
              </a:buClr>
              <a:buFont typeface="Arial"/>
              <a:buNone/>
            </a:pPr>
            <a:endParaRPr sz="1800" b="1">
              <a:solidFill>
                <a:schemeClr val="dk1"/>
              </a:solidFill>
            </a:endParaRPr>
          </a:p>
          <a:p>
            <a:pPr marL="0" lvl="0" indent="0" algn="l" rtl="0">
              <a:lnSpc>
                <a:spcPct val="100000"/>
              </a:lnSpc>
              <a:spcBef>
                <a:spcPts val="0"/>
              </a:spcBef>
              <a:spcAft>
                <a:spcPts val="0"/>
              </a:spcAft>
              <a:buClr>
                <a:schemeClr val="dk1"/>
              </a:buClr>
              <a:buFont typeface="Arial"/>
              <a:buNone/>
            </a:pPr>
            <a:endParaRPr sz="1800" b="1">
              <a:solidFill>
                <a:schemeClr val="dk1"/>
              </a:solidFill>
            </a:endParaRPr>
          </a:p>
          <a:p>
            <a:pPr marL="0" lvl="0" indent="0" algn="l" rtl="0">
              <a:lnSpc>
                <a:spcPct val="100000"/>
              </a:lnSpc>
              <a:spcBef>
                <a:spcPts val="0"/>
              </a:spcBef>
              <a:spcAft>
                <a:spcPts val="0"/>
              </a:spcAft>
              <a:buClr>
                <a:schemeClr val="dk1"/>
              </a:buClr>
              <a:buFont typeface="Arial"/>
              <a:buNone/>
            </a:pPr>
            <a:endParaRPr sz="1800" b="1">
              <a:solidFill>
                <a:schemeClr val="dk1"/>
              </a:solidFill>
            </a:endParaRPr>
          </a:p>
          <a:p>
            <a:pPr marL="0" lvl="0" indent="0" algn="l" rtl="0">
              <a:lnSpc>
                <a:spcPct val="100000"/>
              </a:lnSpc>
              <a:spcBef>
                <a:spcPts val="0"/>
              </a:spcBef>
              <a:spcAft>
                <a:spcPts val="0"/>
              </a:spcAft>
              <a:buClr>
                <a:schemeClr val="dk1"/>
              </a:buClr>
              <a:buFont typeface="Arial"/>
              <a:buNone/>
            </a:pPr>
            <a:endParaRPr sz="1800" b="1">
              <a:solidFill>
                <a:schemeClr val="dk1"/>
              </a:solidFill>
            </a:endParaRPr>
          </a:p>
          <a:p>
            <a:pPr marL="0" lvl="0" indent="0" algn="l" rtl="0">
              <a:lnSpc>
                <a:spcPct val="100000"/>
              </a:lnSpc>
              <a:spcBef>
                <a:spcPts val="0"/>
              </a:spcBef>
              <a:spcAft>
                <a:spcPts val="0"/>
              </a:spcAft>
              <a:buClr>
                <a:schemeClr val="dk1"/>
              </a:buClr>
              <a:buFont typeface="Arial"/>
              <a:buNone/>
            </a:pPr>
            <a:endParaRPr sz="1800" b="1">
              <a:solidFill>
                <a:schemeClr val="dk1"/>
              </a:solidFill>
            </a:endParaRPr>
          </a:p>
          <a:p>
            <a:pPr marL="0" lvl="0" indent="0" algn="l" rtl="0">
              <a:lnSpc>
                <a:spcPct val="100000"/>
              </a:lnSpc>
              <a:spcBef>
                <a:spcPts val="0"/>
              </a:spcBef>
              <a:spcAft>
                <a:spcPts val="0"/>
              </a:spcAft>
              <a:buClr>
                <a:schemeClr val="dk1"/>
              </a:buClr>
              <a:buFont typeface="Arial"/>
              <a:buNone/>
            </a:pPr>
            <a:endParaRPr sz="1800" b="1">
              <a:solidFill>
                <a:schemeClr val="dk1"/>
              </a:solidFill>
            </a:endParaRPr>
          </a:p>
          <a:p>
            <a:pPr marL="0" lvl="0" indent="0" algn="l" rtl="0">
              <a:lnSpc>
                <a:spcPct val="100000"/>
              </a:lnSpc>
              <a:spcBef>
                <a:spcPts val="0"/>
              </a:spcBef>
              <a:spcAft>
                <a:spcPts val="0"/>
              </a:spcAft>
              <a:buClr>
                <a:schemeClr val="dk1"/>
              </a:buClr>
              <a:buFont typeface="Arial"/>
              <a:buNone/>
            </a:pPr>
            <a:endParaRPr sz="1800" b="1">
              <a:solidFill>
                <a:schemeClr val="dk1"/>
              </a:solidFill>
            </a:endParaRPr>
          </a:p>
          <a:p>
            <a:pPr marL="0" lvl="0" indent="0" algn="l" rtl="0">
              <a:lnSpc>
                <a:spcPct val="100000"/>
              </a:lnSpc>
              <a:spcBef>
                <a:spcPts val="0"/>
              </a:spcBef>
              <a:spcAft>
                <a:spcPts val="0"/>
              </a:spcAft>
              <a:buClr>
                <a:schemeClr val="dk1"/>
              </a:buClr>
              <a:buFont typeface="Arial"/>
              <a:buNone/>
            </a:pPr>
            <a:endParaRPr sz="1800" b="1">
              <a:solidFill>
                <a:schemeClr val="dk1"/>
              </a:solidFill>
            </a:endParaRPr>
          </a:p>
          <a:p>
            <a:pPr marL="0" lvl="0" indent="0" algn="l" rtl="0">
              <a:lnSpc>
                <a:spcPct val="100000"/>
              </a:lnSpc>
              <a:spcBef>
                <a:spcPts val="0"/>
              </a:spcBef>
              <a:spcAft>
                <a:spcPts val="0"/>
              </a:spcAft>
              <a:buClr>
                <a:schemeClr val="dk1"/>
              </a:buClr>
              <a:buFont typeface="Arial"/>
              <a:buNone/>
            </a:pPr>
            <a:endParaRPr sz="1800" b="1">
              <a:solidFill>
                <a:schemeClr val="dk1"/>
              </a:solidFill>
            </a:endParaRPr>
          </a:p>
          <a:p>
            <a:pPr marL="0" lvl="0" indent="0" algn="l" rtl="0">
              <a:lnSpc>
                <a:spcPct val="100000"/>
              </a:lnSpc>
              <a:spcBef>
                <a:spcPts val="0"/>
              </a:spcBef>
              <a:spcAft>
                <a:spcPts val="0"/>
              </a:spcAft>
              <a:buClr>
                <a:schemeClr val="dk1"/>
              </a:buClr>
              <a:buFont typeface="Arial"/>
              <a:buNone/>
            </a:pPr>
            <a:endParaRPr sz="1800" b="1">
              <a:solidFill>
                <a:schemeClr val="dk1"/>
              </a:solidFill>
            </a:endParaRPr>
          </a:p>
          <a:p>
            <a:pPr marL="0" lvl="0" indent="0" algn="l" rtl="0">
              <a:lnSpc>
                <a:spcPct val="100000"/>
              </a:lnSpc>
              <a:spcBef>
                <a:spcPts val="0"/>
              </a:spcBef>
              <a:spcAft>
                <a:spcPts val="0"/>
              </a:spcAft>
              <a:buClr>
                <a:schemeClr val="dk1"/>
              </a:buClr>
              <a:buFont typeface="Arial"/>
              <a:buNone/>
            </a:pPr>
            <a:endParaRPr sz="1800" b="1">
              <a:solidFill>
                <a:schemeClr val="dk1"/>
              </a:solidFill>
            </a:endParaRPr>
          </a:p>
          <a:p>
            <a:pPr marL="0" lvl="0" indent="0" algn="l" rtl="0">
              <a:lnSpc>
                <a:spcPct val="100000"/>
              </a:lnSpc>
              <a:spcBef>
                <a:spcPts val="0"/>
              </a:spcBef>
              <a:spcAft>
                <a:spcPts val="0"/>
              </a:spcAft>
              <a:buClr>
                <a:schemeClr val="dk1"/>
              </a:buClr>
              <a:buFont typeface="Arial"/>
              <a:buNone/>
            </a:pPr>
            <a:endParaRPr sz="1800" b="1">
              <a:solidFill>
                <a:schemeClr val="dk1"/>
              </a:solidFill>
            </a:endParaRPr>
          </a:p>
          <a:p>
            <a:pPr marL="0" lvl="0" indent="0" algn="l" rtl="0">
              <a:lnSpc>
                <a:spcPct val="100000"/>
              </a:lnSpc>
              <a:spcBef>
                <a:spcPts val="0"/>
              </a:spcBef>
              <a:spcAft>
                <a:spcPts val="0"/>
              </a:spcAft>
              <a:buClr>
                <a:schemeClr val="dk1"/>
              </a:buClr>
              <a:buFont typeface="Arial"/>
              <a:buNone/>
            </a:pPr>
            <a:endParaRPr sz="1800" b="1">
              <a:solidFill>
                <a:schemeClr val="dk1"/>
              </a:solidFill>
            </a:endParaRPr>
          </a:p>
          <a:p>
            <a:pPr marL="0" lvl="0" indent="0" algn="l" rtl="0">
              <a:lnSpc>
                <a:spcPct val="100000"/>
              </a:lnSpc>
              <a:spcBef>
                <a:spcPts val="0"/>
              </a:spcBef>
              <a:spcAft>
                <a:spcPts val="0"/>
              </a:spcAft>
              <a:buClr>
                <a:schemeClr val="dk1"/>
              </a:buClr>
              <a:buFont typeface="Arial"/>
              <a:buNone/>
            </a:pPr>
            <a:endParaRPr sz="1800" b="1">
              <a:solidFill>
                <a:schemeClr val="dk1"/>
              </a:solidFill>
            </a:endParaRPr>
          </a:p>
          <a:p>
            <a:pPr marL="0" lvl="0" indent="0" algn="l" rtl="0">
              <a:lnSpc>
                <a:spcPct val="100000"/>
              </a:lnSpc>
              <a:spcBef>
                <a:spcPts val="0"/>
              </a:spcBef>
              <a:spcAft>
                <a:spcPts val="0"/>
              </a:spcAft>
              <a:buClr>
                <a:schemeClr val="dk1"/>
              </a:buClr>
              <a:buFont typeface="Arial"/>
              <a:buNone/>
            </a:pPr>
            <a:endParaRPr sz="1800" b="1">
              <a:solidFill>
                <a:schemeClr val="dk1"/>
              </a:solidFill>
            </a:endParaRPr>
          </a:p>
          <a:p>
            <a:pPr marL="0" lvl="0" indent="0" algn="l" rtl="0">
              <a:lnSpc>
                <a:spcPct val="100000"/>
              </a:lnSpc>
              <a:spcBef>
                <a:spcPts val="0"/>
              </a:spcBef>
              <a:spcAft>
                <a:spcPts val="0"/>
              </a:spcAft>
              <a:buClr>
                <a:schemeClr val="dk1"/>
              </a:buClr>
              <a:buFont typeface="Arial"/>
              <a:buNone/>
            </a:pPr>
            <a:endParaRPr sz="1800" b="1">
              <a:solidFill>
                <a:schemeClr val="dk1"/>
              </a:solidFill>
            </a:endParaRPr>
          </a:p>
          <a:p>
            <a:pPr marL="0" lvl="0" indent="0" algn="l" rtl="0">
              <a:lnSpc>
                <a:spcPct val="100000"/>
              </a:lnSpc>
              <a:spcBef>
                <a:spcPts val="0"/>
              </a:spcBef>
              <a:spcAft>
                <a:spcPts val="0"/>
              </a:spcAft>
              <a:buClr>
                <a:schemeClr val="dk1"/>
              </a:buClr>
              <a:buFont typeface="Arial"/>
              <a:buNone/>
            </a:pPr>
            <a:endParaRPr sz="1800" b="1">
              <a:solidFill>
                <a:schemeClr val="dk1"/>
              </a:solidFill>
            </a:endParaRPr>
          </a:p>
          <a:p>
            <a:pPr marL="0" lvl="0" indent="0" algn="l" rtl="0">
              <a:lnSpc>
                <a:spcPct val="100000"/>
              </a:lnSpc>
              <a:spcBef>
                <a:spcPts val="0"/>
              </a:spcBef>
              <a:spcAft>
                <a:spcPts val="0"/>
              </a:spcAft>
              <a:buClr>
                <a:schemeClr val="dk1"/>
              </a:buClr>
              <a:buFont typeface="Arial"/>
              <a:buNone/>
            </a:pPr>
            <a:endParaRPr sz="1800" b="1">
              <a:solidFill>
                <a:schemeClr val="dk1"/>
              </a:solidFill>
            </a:endParaRPr>
          </a:p>
          <a:p>
            <a:pPr marL="0" lvl="0" indent="0" algn="l" rtl="0">
              <a:lnSpc>
                <a:spcPct val="100000"/>
              </a:lnSpc>
              <a:spcBef>
                <a:spcPts val="0"/>
              </a:spcBef>
              <a:spcAft>
                <a:spcPts val="0"/>
              </a:spcAft>
              <a:buClr>
                <a:schemeClr val="dk1"/>
              </a:buClr>
              <a:buFont typeface="Arial"/>
              <a:buNone/>
            </a:pPr>
            <a:endParaRPr sz="1800" b="1">
              <a:solidFill>
                <a:schemeClr val="dk1"/>
              </a:solidFill>
            </a:endParaRPr>
          </a:p>
          <a:p>
            <a:pPr marL="0" lvl="0" indent="0" algn="l" rtl="0">
              <a:lnSpc>
                <a:spcPct val="100000"/>
              </a:lnSpc>
              <a:spcBef>
                <a:spcPts val="0"/>
              </a:spcBef>
              <a:spcAft>
                <a:spcPts val="0"/>
              </a:spcAft>
              <a:buClr>
                <a:schemeClr val="dk1"/>
              </a:buClr>
              <a:buFont typeface="Arial"/>
              <a:buNone/>
            </a:pPr>
            <a:endParaRPr sz="1800" b="1">
              <a:solidFill>
                <a:schemeClr val="dk1"/>
              </a:solidFill>
            </a:endParaRPr>
          </a:p>
          <a:p>
            <a:pPr marL="0" lvl="0" indent="0" algn="l" rtl="0">
              <a:lnSpc>
                <a:spcPct val="100000"/>
              </a:lnSpc>
              <a:spcBef>
                <a:spcPts val="0"/>
              </a:spcBef>
              <a:spcAft>
                <a:spcPts val="0"/>
              </a:spcAft>
              <a:buClr>
                <a:schemeClr val="dk1"/>
              </a:buClr>
              <a:buFont typeface="Arial"/>
              <a:buNone/>
            </a:pPr>
            <a:endParaRPr sz="1200" b="1">
              <a:solidFill>
                <a:schemeClr val="dk1"/>
              </a:solidFill>
              <a:latin typeface="Tahoma"/>
              <a:ea typeface="Tahoma"/>
              <a:cs typeface="Tahoma"/>
              <a:sym typeface="Tahoma"/>
            </a:endParaRPr>
          </a:p>
          <a:p>
            <a:pPr marL="0" lvl="0" indent="0" algn="l" rtl="0">
              <a:lnSpc>
                <a:spcPct val="100000"/>
              </a:lnSpc>
              <a:spcBef>
                <a:spcPts val="0"/>
              </a:spcBef>
              <a:spcAft>
                <a:spcPts val="0"/>
              </a:spcAft>
              <a:buClr>
                <a:schemeClr val="dk1"/>
              </a:buClr>
              <a:buFont typeface="Arial"/>
              <a:buNone/>
            </a:pPr>
            <a:r>
              <a:rPr lang="en-US" sz="1200">
                <a:latin typeface="Tahoma"/>
                <a:ea typeface="Tahoma"/>
                <a:cs typeface="Tahoma"/>
                <a:sym typeface="Tahoma"/>
              </a:rPr>
              <a:t>As depicted in the diagram above, all the rounds will have the same structure. </a:t>
            </a:r>
            <a:endParaRPr sz="1400">
              <a:solidFill>
                <a:schemeClr val="dk1"/>
              </a:solidFill>
              <a:latin typeface="Arial"/>
              <a:ea typeface="Arial"/>
              <a:cs typeface="Arial"/>
              <a:sym typeface="Arial"/>
            </a:endParaRPr>
          </a:p>
          <a:p>
            <a:pPr marL="0" lvl="0" indent="0" algn="l" rtl="0">
              <a:lnSpc>
                <a:spcPct val="100000"/>
              </a:lnSpc>
              <a:spcBef>
                <a:spcPts val="0"/>
              </a:spcBef>
              <a:spcAft>
                <a:spcPts val="0"/>
              </a:spcAft>
              <a:buClr>
                <a:schemeClr val="dk1"/>
              </a:buClr>
              <a:buFont typeface="Arial"/>
              <a:buNone/>
            </a:pPr>
            <a:endParaRPr sz="1800" b="1">
              <a:solidFill>
                <a:schemeClr val="dk1"/>
              </a:solidFill>
            </a:endParaRPr>
          </a:p>
          <a:p>
            <a:pPr marL="0" lvl="0" indent="0" algn="l" rtl="0">
              <a:lnSpc>
                <a:spcPct val="100000"/>
              </a:lnSpc>
              <a:spcBef>
                <a:spcPts val="0"/>
              </a:spcBef>
              <a:spcAft>
                <a:spcPts val="0"/>
              </a:spcAft>
              <a:buClr>
                <a:schemeClr val="dk1"/>
              </a:buClr>
              <a:buFont typeface="Arial"/>
              <a:buNone/>
            </a:pPr>
            <a:endParaRPr sz="1800" b="1">
              <a:solidFill>
                <a:schemeClr val="dk1"/>
              </a:solidFill>
            </a:endParaRPr>
          </a:p>
          <a:p>
            <a:pPr marL="0" lvl="0" indent="0" algn="l" rtl="0">
              <a:lnSpc>
                <a:spcPct val="100000"/>
              </a:lnSpc>
              <a:spcBef>
                <a:spcPts val="0"/>
              </a:spcBef>
              <a:spcAft>
                <a:spcPts val="0"/>
              </a:spcAft>
              <a:buClr>
                <a:schemeClr val="dk1"/>
              </a:buClr>
              <a:buFont typeface="Arial"/>
              <a:buNone/>
            </a:pPr>
            <a:endParaRPr sz="1800" b="1">
              <a:solidFill>
                <a:schemeClr val="dk1"/>
              </a:solidFill>
            </a:endParaRPr>
          </a:p>
          <a:p>
            <a:pPr marL="0" lvl="0" indent="0" algn="l" rtl="0">
              <a:lnSpc>
                <a:spcPct val="100000"/>
              </a:lnSpc>
              <a:spcBef>
                <a:spcPts val="0"/>
              </a:spcBef>
              <a:spcAft>
                <a:spcPts val="0"/>
              </a:spcAft>
              <a:buClr>
                <a:schemeClr val="dk1"/>
              </a:buClr>
              <a:buFont typeface="Arial"/>
              <a:buNone/>
            </a:pPr>
            <a:endParaRPr sz="1800" b="1">
              <a:solidFill>
                <a:schemeClr val="dk1"/>
              </a:solidFill>
            </a:endParaRPr>
          </a:p>
          <a:p>
            <a:pPr marL="0" lvl="0" indent="0" algn="l" rtl="0">
              <a:lnSpc>
                <a:spcPct val="100000"/>
              </a:lnSpc>
              <a:spcBef>
                <a:spcPts val="0"/>
              </a:spcBef>
              <a:spcAft>
                <a:spcPts val="0"/>
              </a:spcAft>
              <a:buClr>
                <a:schemeClr val="dk1"/>
              </a:buClr>
              <a:buFont typeface="Arial"/>
              <a:buNone/>
            </a:pPr>
            <a:endParaRPr sz="1800" b="1">
              <a:solidFill>
                <a:schemeClr val="dk1"/>
              </a:solidFill>
            </a:endParaRPr>
          </a:p>
          <a:p>
            <a:pPr marL="0" lvl="0" indent="0" algn="l" rtl="0">
              <a:lnSpc>
                <a:spcPct val="100000"/>
              </a:lnSpc>
              <a:spcBef>
                <a:spcPts val="0"/>
              </a:spcBef>
              <a:spcAft>
                <a:spcPts val="0"/>
              </a:spcAft>
              <a:buClr>
                <a:schemeClr val="dk1"/>
              </a:buClr>
              <a:buFont typeface="Arial"/>
              <a:buNone/>
            </a:pPr>
            <a:endParaRPr sz="1800" b="1">
              <a:solidFill>
                <a:schemeClr val="dk1"/>
              </a:solidFill>
            </a:endParaRPr>
          </a:p>
          <a:p>
            <a:pPr marL="0" lvl="0" indent="0" algn="l" rtl="0">
              <a:lnSpc>
                <a:spcPct val="100000"/>
              </a:lnSpc>
              <a:spcBef>
                <a:spcPts val="0"/>
              </a:spcBef>
              <a:spcAft>
                <a:spcPts val="0"/>
              </a:spcAft>
              <a:buClr>
                <a:schemeClr val="dk1"/>
              </a:buClr>
              <a:buFont typeface="Arial"/>
              <a:buNone/>
            </a:pPr>
            <a:endParaRPr sz="1800" b="1">
              <a:solidFill>
                <a:schemeClr val="dk1"/>
              </a:solidFill>
            </a:endParaRPr>
          </a:p>
          <a:p>
            <a:pPr marL="0" lvl="0" indent="0" algn="l" rtl="0">
              <a:lnSpc>
                <a:spcPct val="100000"/>
              </a:lnSpc>
              <a:spcBef>
                <a:spcPts val="0"/>
              </a:spcBef>
              <a:spcAft>
                <a:spcPts val="0"/>
              </a:spcAft>
              <a:buClr>
                <a:schemeClr val="dk1"/>
              </a:buClr>
              <a:buFont typeface="Arial"/>
              <a:buNone/>
            </a:pPr>
            <a:endParaRPr sz="1800" b="1">
              <a:solidFill>
                <a:schemeClr val="dk1"/>
              </a:solidFill>
            </a:endParaRPr>
          </a:p>
          <a:p>
            <a:pPr marL="0" lvl="0" indent="0" algn="l" rtl="0">
              <a:lnSpc>
                <a:spcPct val="100000"/>
              </a:lnSpc>
              <a:spcBef>
                <a:spcPts val="0"/>
              </a:spcBef>
              <a:spcAft>
                <a:spcPts val="0"/>
              </a:spcAft>
              <a:buClr>
                <a:schemeClr val="dk1"/>
              </a:buClr>
              <a:buFont typeface="Arial"/>
              <a:buNone/>
            </a:pPr>
            <a:endParaRPr sz="1800" b="1">
              <a:solidFill>
                <a:schemeClr val="dk1"/>
              </a:solidFill>
            </a:endParaRPr>
          </a:p>
          <a:p>
            <a:pPr marL="0" lvl="0" indent="0" algn="l" rtl="0">
              <a:lnSpc>
                <a:spcPct val="100000"/>
              </a:lnSpc>
              <a:spcBef>
                <a:spcPts val="0"/>
              </a:spcBef>
              <a:spcAft>
                <a:spcPts val="0"/>
              </a:spcAft>
              <a:buClr>
                <a:schemeClr val="dk1"/>
              </a:buClr>
              <a:buFont typeface="Arial"/>
              <a:buNone/>
            </a:pPr>
            <a:endParaRPr sz="1800" b="1">
              <a:solidFill>
                <a:schemeClr val="dk1"/>
              </a:solidFill>
            </a:endParaRPr>
          </a:p>
          <a:p>
            <a:pPr marL="0" lvl="0" indent="0" algn="l" rtl="0">
              <a:lnSpc>
                <a:spcPct val="100000"/>
              </a:lnSpc>
              <a:spcBef>
                <a:spcPts val="0"/>
              </a:spcBef>
              <a:spcAft>
                <a:spcPts val="0"/>
              </a:spcAft>
              <a:buClr>
                <a:schemeClr val="dk1"/>
              </a:buClr>
              <a:buFont typeface="Arial"/>
              <a:buNone/>
            </a:pPr>
            <a:endParaRPr sz="1800" b="1">
              <a:solidFill>
                <a:schemeClr val="dk1"/>
              </a:solidFill>
            </a:endParaRPr>
          </a:p>
          <a:p>
            <a:pPr marL="0" lvl="0" indent="0" algn="l" rtl="0">
              <a:lnSpc>
                <a:spcPct val="100000"/>
              </a:lnSpc>
              <a:spcBef>
                <a:spcPts val="0"/>
              </a:spcBef>
              <a:spcAft>
                <a:spcPts val="0"/>
              </a:spcAft>
              <a:buClr>
                <a:schemeClr val="dk1"/>
              </a:buClr>
              <a:buFont typeface="Arial"/>
              <a:buNone/>
            </a:pPr>
            <a:endParaRPr sz="1800" b="1">
              <a:solidFill>
                <a:schemeClr val="dk1"/>
              </a:solidFill>
            </a:endParaRPr>
          </a:p>
          <a:p>
            <a:pPr marL="0" lvl="0" indent="0" algn="l" rtl="0">
              <a:lnSpc>
                <a:spcPct val="100000"/>
              </a:lnSpc>
              <a:spcBef>
                <a:spcPts val="0"/>
              </a:spcBef>
              <a:spcAft>
                <a:spcPts val="0"/>
              </a:spcAft>
              <a:buClr>
                <a:schemeClr val="dk1"/>
              </a:buClr>
              <a:buFont typeface="Arial"/>
              <a:buNone/>
            </a:pPr>
            <a:endParaRPr sz="1800">
              <a:solidFill>
                <a:schemeClr val="dk1"/>
              </a:solidFill>
            </a:endParaRPr>
          </a:p>
          <a:p>
            <a:pPr marL="0" lvl="0" indent="0" algn="l" rtl="0">
              <a:lnSpc>
                <a:spcPct val="100000"/>
              </a:lnSpc>
              <a:spcBef>
                <a:spcPts val="0"/>
              </a:spcBef>
              <a:spcAft>
                <a:spcPts val="0"/>
              </a:spcAft>
              <a:buClr>
                <a:schemeClr val="dk1"/>
              </a:buClr>
              <a:buFont typeface="Arial"/>
              <a:buNone/>
            </a:pPr>
            <a:r>
              <a:rPr lang="en-US" sz="1800" b="1">
                <a:solidFill>
                  <a:schemeClr val="dk1"/>
                </a:solidFill>
              </a:rPr>
              <a:t> </a:t>
            </a:r>
            <a:endParaRPr sz="1800">
              <a:solidFill>
                <a:schemeClr val="dk1"/>
              </a:solidFill>
            </a:endParaRPr>
          </a:p>
          <a:p>
            <a:pPr marL="0" lvl="0" indent="0" algn="just" rtl="0">
              <a:lnSpc>
                <a:spcPct val="100000"/>
              </a:lnSpc>
              <a:spcBef>
                <a:spcPts val="0"/>
              </a:spcBef>
              <a:spcAft>
                <a:spcPts val="0"/>
              </a:spcAft>
              <a:buClr>
                <a:schemeClr val="dk1"/>
              </a:buClr>
              <a:buFont typeface="Arial"/>
              <a:buNone/>
            </a:pPr>
            <a:endParaRPr sz="1200">
              <a:latin typeface="Tahoma"/>
              <a:ea typeface="Tahoma"/>
              <a:cs typeface="Tahoma"/>
              <a:sym typeface="Tahoma"/>
            </a:endParaRPr>
          </a:p>
          <a:p>
            <a:pPr marL="0" lvl="0" indent="0" algn="l" rtl="0">
              <a:spcBef>
                <a:spcPts val="750"/>
              </a:spcBef>
              <a:spcAft>
                <a:spcPts val="0"/>
              </a:spcAft>
              <a:buNone/>
            </a:pP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5"/>
          <p:cNvSpPr txBox="1">
            <a:spLocks noGrp="1"/>
          </p:cNvSpPr>
          <p:nvPr>
            <p:ph type="title"/>
          </p:nvPr>
        </p:nvSpPr>
        <p:spPr>
          <a:xfrm>
            <a:off x="471488" y="266148"/>
            <a:ext cx="5915100" cy="561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302" name="Google Shape;302;p45"/>
          <p:cNvSpPr txBox="1">
            <a:spLocks noGrp="1"/>
          </p:cNvSpPr>
          <p:nvPr>
            <p:ph type="body" idx="1"/>
          </p:nvPr>
        </p:nvSpPr>
        <p:spPr>
          <a:xfrm>
            <a:off x="471488" y="1030514"/>
            <a:ext cx="5915100" cy="7891800"/>
          </a:xfrm>
          <a:prstGeom prst="rect">
            <a:avLst/>
          </a:prstGeom>
        </p:spPr>
        <p:txBody>
          <a:bodyPr spcFirstLastPara="1" wrap="square" lIns="91425" tIns="45700" rIns="91425" bIns="45700" anchor="t" anchorCtr="0">
            <a:noAutofit/>
          </a:bodyPr>
          <a:lstStyle/>
          <a:p>
            <a:pPr marL="0" lvl="0" indent="0" algn="just" rtl="0">
              <a:lnSpc>
                <a:spcPct val="150000"/>
              </a:lnSpc>
              <a:spcBef>
                <a:spcPts val="0"/>
              </a:spcBef>
              <a:spcAft>
                <a:spcPts val="0"/>
              </a:spcAft>
              <a:buClr>
                <a:schemeClr val="dk1"/>
              </a:buClr>
              <a:buFont typeface="Arial"/>
              <a:buNone/>
            </a:pPr>
            <a:r>
              <a:rPr lang="en-US" sz="1200">
                <a:latin typeface="Tahoma"/>
                <a:ea typeface="Tahoma"/>
                <a:cs typeface="Tahoma"/>
                <a:sym typeface="Tahoma"/>
              </a:rPr>
              <a:t>Each round </a:t>
            </a:r>
            <a:r>
              <a:rPr lang="en-US" sz="1200" i="1">
                <a:latin typeface="Tahoma"/>
                <a:ea typeface="Tahoma"/>
                <a:cs typeface="Tahoma"/>
                <a:sym typeface="Tahoma"/>
              </a:rPr>
              <a:t>i </a:t>
            </a:r>
            <a:r>
              <a:rPr lang="en-US" sz="1200">
                <a:latin typeface="Tahoma"/>
                <a:ea typeface="Tahoma"/>
                <a:cs typeface="Tahoma"/>
                <a:sym typeface="Tahoma"/>
              </a:rPr>
              <a:t>has as inputs </a:t>
            </a:r>
            <a:r>
              <a:rPr lang="en-US" sz="1200" i="1">
                <a:latin typeface="Tahoma"/>
                <a:ea typeface="Tahoma"/>
                <a:cs typeface="Tahoma"/>
                <a:sym typeface="Tahoma"/>
              </a:rPr>
              <a:t>Li-1 </a:t>
            </a:r>
            <a:r>
              <a:rPr lang="en-US" sz="1200">
                <a:latin typeface="Tahoma"/>
                <a:ea typeface="Tahoma"/>
                <a:cs typeface="Tahoma"/>
                <a:sym typeface="Tahoma"/>
              </a:rPr>
              <a:t>and </a:t>
            </a:r>
            <a:r>
              <a:rPr lang="en-US" sz="1200" i="1">
                <a:latin typeface="Tahoma"/>
                <a:ea typeface="Tahoma"/>
                <a:cs typeface="Tahoma"/>
                <a:sym typeface="Tahoma"/>
              </a:rPr>
              <a:t>Ri-1</a:t>
            </a:r>
            <a:r>
              <a:rPr lang="en-US" sz="1200">
                <a:latin typeface="Tahoma"/>
                <a:ea typeface="Tahoma"/>
                <a:cs typeface="Tahoma"/>
                <a:sym typeface="Tahoma"/>
              </a:rPr>
              <a:t>, extracted from the previous round, a</a:t>
            </a:r>
            <a:endParaRPr sz="1400">
              <a:solidFill>
                <a:schemeClr val="dk1"/>
              </a:solidFill>
              <a:latin typeface="Arial"/>
              <a:ea typeface="Arial"/>
              <a:cs typeface="Arial"/>
              <a:sym typeface="Arial"/>
            </a:endParaRPr>
          </a:p>
          <a:p>
            <a:pPr marL="0" lvl="0" indent="0" algn="just" rtl="0">
              <a:lnSpc>
                <a:spcPct val="150000"/>
              </a:lnSpc>
              <a:spcBef>
                <a:spcPts val="0"/>
              </a:spcBef>
              <a:spcAft>
                <a:spcPts val="0"/>
              </a:spcAft>
              <a:buClr>
                <a:schemeClr val="dk1"/>
              </a:buClr>
              <a:buFont typeface="Arial"/>
              <a:buNone/>
            </a:pPr>
            <a:r>
              <a:rPr lang="en-US" sz="1200">
                <a:latin typeface="Tahoma"/>
                <a:ea typeface="Tahoma"/>
                <a:cs typeface="Tahoma"/>
                <a:sym typeface="Tahoma"/>
              </a:rPr>
              <a:t>subkey </a:t>
            </a:r>
            <a:r>
              <a:rPr lang="en-US" sz="1200" i="1">
                <a:latin typeface="Tahoma"/>
                <a:ea typeface="Tahoma"/>
                <a:cs typeface="Tahoma"/>
                <a:sym typeface="Tahoma"/>
              </a:rPr>
              <a:t>Ki</a:t>
            </a:r>
            <a:r>
              <a:rPr lang="en-US" sz="1200">
                <a:latin typeface="Tahoma"/>
                <a:ea typeface="Tahoma"/>
                <a:cs typeface="Tahoma"/>
                <a:sym typeface="Tahoma"/>
              </a:rPr>
              <a:t>, generated from the overall </a:t>
            </a:r>
            <a:r>
              <a:rPr lang="en-US" sz="1200" i="1">
                <a:latin typeface="Tahoma"/>
                <a:ea typeface="Tahoma"/>
                <a:cs typeface="Tahoma"/>
                <a:sym typeface="Tahoma"/>
              </a:rPr>
              <a:t>K</a:t>
            </a:r>
            <a:r>
              <a:rPr lang="en-US" sz="1200">
                <a:latin typeface="Tahoma"/>
                <a:ea typeface="Tahoma"/>
                <a:cs typeface="Tahoma"/>
                <a:sym typeface="Tahoma"/>
              </a:rPr>
              <a:t>. Sub keys generated are different from each other and it is also not same as original key K. This is depicted in the below diagram.</a:t>
            </a:r>
            <a:endParaRPr sz="1400">
              <a:solidFill>
                <a:schemeClr val="dk1"/>
              </a:solidFill>
              <a:latin typeface="Arial"/>
              <a:ea typeface="Arial"/>
              <a:cs typeface="Arial"/>
              <a:sym typeface="Arial"/>
            </a:endParaRPr>
          </a:p>
          <a:p>
            <a:pPr marL="0" lvl="0" indent="0" algn="just" rtl="0">
              <a:lnSpc>
                <a:spcPct val="150000"/>
              </a:lnSpc>
              <a:spcBef>
                <a:spcPts val="0"/>
              </a:spcBef>
              <a:spcAft>
                <a:spcPts val="0"/>
              </a:spcAft>
              <a:buClr>
                <a:schemeClr val="dk1"/>
              </a:buClr>
              <a:buFont typeface="Arial"/>
              <a:buNone/>
            </a:pPr>
            <a:endParaRPr sz="1400" b="1">
              <a:latin typeface="Tahoma"/>
              <a:ea typeface="Tahoma"/>
              <a:cs typeface="Tahoma"/>
              <a:sym typeface="Tahoma"/>
            </a:endParaRPr>
          </a:p>
          <a:p>
            <a:pPr marL="0" lvl="0" indent="0" algn="just" rtl="0">
              <a:lnSpc>
                <a:spcPct val="150000"/>
              </a:lnSpc>
              <a:spcBef>
                <a:spcPts val="0"/>
              </a:spcBef>
              <a:spcAft>
                <a:spcPts val="0"/>
              </a:spcAft>
              <a:buClr>
                <a:schemeClr val="dk1"/>
              </a:buClr>
              <a:buFont typeface="Arial"/>
              <a:buNone/>
            </a:pPr>
            <a:r>
              <a:rPr lang="en-US" sz="1400" b="1">
                <a:latin typeface="Tahoma"/>
                <a:ea typeface="Tahoma"/>
                <a:cs typeface="Tahoma"/>
                <a:sym typeface="Tahoma"/>
              </a:rPr>
              <a:t>Figure Classical Feistel Network</a:t>
            </a:r>
            <a:endParaRPr sz="1400">
              <a:solidFill>
                <a:schemeClr val="dk1"/>
              </a:solidFill>
              <a:latin typeface="Arial"/>
              <a:ea typeface="Arial"/>
              <a:cs typeface="Arial"/>
              <a:sym typeface="Arial"/>
            </a:endParaRPr>
          </a:p>
          <a:p>
            <a:pPr marL="0" lvl="0" indent="0" algn="just" rtl="0">
              <a:lnSpc>
                <a:spcPct val="150000"/>
              </a:lnSpc>
              <a:spcBef>
                <a:spcPts val="0"/>
              </a:spcBef>
              <a:spcAft>
                <a:spcPts val="0"/>
              </a:spcAft>
              <a:buClr>
                <a:schemeClr val="dk1"/>
              </a:buClr>
              <a:buFont typeface="Arial"/>
              <a:buNone/>
            </a:pPr>
            <a:endParaRPr sz="1800" b="1">
              <a:solidFill>
                <a:schemeClr val="dk1"/>
              </a:solidFill>
            </a:endParaRPr>
          </a:p>
          <a:p>
            <a:pPr marL="0" lvl="0" indent="0" algn="just" rtl="0">
              <a:lnSpc>
                <a:spcPct val="150000"/>
              </a:lnSpc>
              <a:spcBef>
                <a:spcPts val="750"/>
              </a:spcBef>
              <a:spcAft>
                <a:spcPts val="0"/>
              </a:spcAft>
              <a:buNone/>
            </a:pPr>
            <a:endParaRPr/>
          </a:p>
        </p:txBody>
      </p:sp>
      <p:pic>
        <p:nvPicPr>
          <p:cNvPr id="303" name="Google Shape;303;p45"/>
          <p:cNvPicPr preferRelativeResize="0"/>
          <p:nvPr/>
        </p:nvPicPr>
        <p:blipFill rotWithShape="1">
          <a:blip r:embed="rId3">
            <a:alphaModFix/>
          </a:blip>
          <a:srcRect/>
          <a:stretch/>
        </p:blipFill>
        <p:spPr>
          <a:xfrm>
            <a:off x="1789161" y="2403231"/>
            <a:ext cx="3279677" cy="6100224"/>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6"/>
          <p:cNvSpPr txBox="1">
            <a:spLocks noGrp="1"/>
          </p:cNvSpPr>
          <p:nvPr>
            <p:ph type="title"/>
          </p:nvPr>
        </p:nvSpPr>
        <p:spPr>
          <a:xfrm>
            <a:off x="471488" y="266148"/>
            <a:ext cx="5915100" cy="561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310" name="Google Shape;310;p46"/>
          <p:cNvSpPr txBox="1">
            <a:spLocks noGrp="1"/>
          </p:cNvSpPr>
          <p:nvPr>
            <p:ph type="body" idx="1"/>
          </p:nvPr>
        </p:nvSpPr>
        <p:spPr>
          <a:xfrm>
            <a:off x="471488" y="1030514"/>
            <a:ext cx="5915100" cy="7891800"/>
          </a:xfrm>
          <a:prstGeom prst="rect">
            <a:avLst/>
          </a:prstGeom>
        </p:spPr>
        <p:txBody>
          <a:bodyPr spcFirstLastPara="1" wrap="square" lIns="91425" tIns="45700" rIns="91425" bIns="45700" anchor="t" anchorCtr="0">
            <a:noAutofit/>
          </a:bodyPr>
          <a:lstStyle/>
          <a:p>
            <a:pPr marL="0" lvl="0" indent="0" algn="just" rtl="0">
              <a:lnSpc>
                <a:spcPct val="150000"/>
              </a:lnSpc>
              <a:spcBef>
                <a:spcPts val="0"/>
              </a:spcBef>
              <a:spcAft>
                <a:spcPts val="0"/>
              </a:spcAft>
              <a:buClr>
                <a:schemeClr val="dk1"/>
              </a:buClr>
              <a:buFont typeface="Arial"/>
              <a:buNone/>
            </a:pPr>
            <a:endParaRPr sz="1200">
              <a:latin typeface="Tahoma"/>
              <a:ea typeface="Tahoma"/>
              <a:cs typeface="Tahoma"/>
              <a:sym typeface="Tahoma"/>
            </a:endParaRPr>
          </a:p>
          <a:p>
            <a:pPr marL="0" lvl="0" indent="0" algn="just" rtl="0">
              <a:lnSpc>
                <a:spcPct val="150000"/>
              </a:lnSpc>
              <a:spcBef>
                <a:spcPts val="0"/>
              </a:spcBef>
              <a:spcAft>
                <a:spcPts val="0"/>
              </a:spcAft>
              <a:buClr>
                <a:schemeClr val="dk1"/>
              </a:buClr>
              <a:buFont typeface="Arial"/>
              <a:buNone/>
            </a:pPr>
            <a:r>
              <a:rPr lang="en-US" sz="1200">
                <a:latin typeface="Tahoma"/>
                <a:ea typeface="Tahoma"/>
                <a:cs typeface="Tahoma"/>
                <a:sym typeface="Tahoma"/>
              </a:rPr>
              <a:t>	A round function F is performed on the right half of the input and exclusive-OR operation is performed on the output of the function F and left half of the data. Round function performs the same functionality in each round but the key used in each round varies. This is termed as substitution followed by permutation where the two halves of the data are interchanged. This feistel structure is similar to the substitution-permutation network (SPN) proposed by Shannon.</a:t>
            </a:r>
            <a:endParaRPr sz="1400">
              <a:solidFill>
                <a:schemeClr val="dk1"/>
              </a:solidFill>
              <a:latin typeface="Arial"/>
              <a:ea typeface="Arial"/>
              <a:cs typeface="Arial"/>
              <a:sym typeface="Arial"/>
            </a:endParaRPr>
          </a:p>
          <a:p>
            <a:pPr marL="0" lvl="0" indent="0" algn="just" rtl="0">
              <a:lnSpc>
                <a:spcPct val="150000"/>
              </a:lnSpc>
              <a:spcBef>
                <a:spcPts val="0"/>
              </a:spcBef>
              <a:spcAft>
                <a:spcPts val="0"/>
              </a:spcAft>
              <a:buClr>
                <a:schemeClr val="dk1"/>
              </a:buClr>
              <a:buFont typeface="Arial"/>
              <a:buNone/>
            </a:pPr>
            <a:r>
              <a:rPr lang="en-US" sz="1200">
                <a:latin typeface="Tahoma"/>
                <a:ea typeface="Tahoma"/>
                <a:cs typeface="Tahoma"/>
                <a:sym typeface="Tahoma"/>
              </a:rPr>
              <a:t> </a:t>
            </a:r>
            <a:endParaRPr sz="1400">
              <a:solidFill>
                <a:schemeClr val="dk1"/>
              </a:solidFill>
              <a:latin typeface="Arial"/>
              <a:ea typeface="Arial"/>
              <a:cs typeface="Arial"/>
              <a:sym typeface="Arial"/>
            </a:endParaRPr>
          </a:p>
          <a:p>
            <a:pPr marL="0" lvl="0" indent="0" algn="just" rtl="0">
              <a:lnSpc>
                <a:spcPct val="150000"/>
              </a:lnSpc>
              <a:spcBef>
                <a:spcPts val="0"/>
              </a:spcBef>
              <a:spcAft>
                <a:spcPts val="0"/>
              </a:spcAft>
              <a:buClr>
                <a:schemeClr val="dk1"/>
              </a:buClr>
              <a:buFont typeface="Arial"/>
              <a:buNone/>
            </a:pPr>
            <a:r>
              <a:rPr lang="en-US" sz="1200">
                <a:latin typeface="Tahoma"/>
                <a:ea typeface="Tahoma"/>
                <a:cs typeface="Tahoma"/>
                <a:sym typeface="Tahoma"/>
              </a:rPr>
              <a:t>Working of the feistel structure is based on the following parameters like </a:t>
            </a:r>
            <a:endParaRPr sz="1400">
              <a:solidFill>
                <a:schemeClr val="dk1"/>
              </a:solidFill>
              <a:latin typeface="Arial"/>
              <a:ea typeface="Arial"/>
              <a:cs typeface="Arial"/>
              <a:sym typeface="Arial"/>
            </a:endParaRPr>
          </a:p>
          <a:p>
            <a:pPr marL="0" lvl="0" indent="0" algn="just" rtl="0">
              <a:lnSpc>
                <a:spcPct val="150000"/>
              </a:lnSpc>
              <a:spcBef>
                <a:spcPts val="0"/>
              </a:spcBef>
              <a:spcAft>
                <a:spcPts val="0"/>
              </a:spcAft>
              <a:buClr>
                <a:schemeClr val="dk1"/>
              </a:buClr>
              <a:buFont typeface="Arial"/>
              <a:buNone/>
            </a:pPr>
            <a:r>
              <a:rPr lang="en-US" sz="1200" b="1">
                <a:latin typeface="Tahoma"/>
                <a:ea typeface="Tahoma"/>
                <a:cs typeface="Tahoma"/>
                <a:sym typeface="Tahoma"/>
              </a:rPr>
              <a:t>1. Block size</a:t>
            </a:r>
            <a:endParaRPr sz="1400">
              <a:solidFill>
                <a:schemeClr val="dk1"/>
              </a:solidFill>
              <a:latin typeface="Arial"/>
              <a:ea typeface="Arial"/>
              <a:cs typeface="Arial"/>
              <a:sym typeface="Arial"/>
            </a:endParaRPr>
          </a:p>
          <a:p>
            <a:pPr marL="914400" lvl="0" indent="0" algn="just" rtl="0">
              <a:lnSpc>
                <a:spcPct val="150000"/>
              </a:lnSpc>
              <a:spcBef>
                <a:spcPts val="0"/>
              </a:spcBef>
              <a:spcAft>
                <a:spcPts val="0"/>
              </a:spcAft>
              <a:buClr>
                <a:schemeClr val="dk1"/>
              </a:buClr>
              <a:buFont typeface="Arial"/>
              <a:buNone/>
            </a:pPr>
            <a:r>
              <a:rPr lang="en-US" sz="1200">
                <a:latin typeface="Tahoma"/>
                <a:ea typeface="Tahoma"/>
                <a:cs typeface="Tahoma"/>
                <a:sym typeface="Tahoma"/>
              </a:rPr>
              <a:t>Larger block size makes the algorithm more secured. As length of the input to be processed is more the speed of the encryption / decryption process gets reduced.</a:t>
            </a:r>
            <a:endParaRPr sz="1400">
              <a:solidFill>
                <a:schemeClr val="dk1"/>
              </a:solidFill>
              <a:latin typeface="Arial"/>
              <a:ea typeface="Arial"/>
              <a:cs typeface="Arial"/>
              <a:sym typeface="Arial"/>
            </a:endParaRPr>
          </a:p>
          <a:p>
            <a:pPr marL="0" lvl="0" indent="0" algn="just" rtl="0">
              <a:lnSpc>
                <a:spcPct val="150000"/>
              </a:lnSpc>
              <a:spcBef>
                <a:spcPts val="0"/>
              </a:spcBef>
              <a:spcAft>
                <a:spcPts val="0"/>
              </a:spcAft>
              <a:buClr>
                <a:schemeClr val="dk1"/>
              </a:buClr>
              <a:buFont typeface="Arial"/>
              <a:buNone/>
            </a:pPr>
            <a:r>
              <a:rPr lang="en-US" sz="1200" b="1">
                <a:latin typeface="Tahoma"/>
                <a:ea typeface="Tahoma"/>
                <a:cs typeface="Tahoma"/>
                <a:sym typeface="Tahoma"/>
              </a:rPr>
              <a:t>2.  Key size</a:t>
            </a:r>
            <a:endParaRPr sz="1400">
              <a:solidFill>
                <a:schemeClr val="dk1"/>
              </a:solidFill>
              <a:latin typeface="Arial"/>
              <a:ea typeface="Arial"/>
              <a:cs typeface="Arial"/>
              <a:sym typeface="Arial"/>
            </a:endParaRPr>
          </a:p>
          <a:p>
            <a:pPr marL="914400" lvl="0" indent="0" algn="just" rtl="0">
              <a:lnSpc>
                <a:spcPct val="150000"/>
              </a:lnSpc>
              <a:spcBef>
                <a:spcPts val="0"/>
              </a:spcBef>
              <a:spcAft>
                <a:spcPts val="0"/>
              </a:spcAft>
              <a:buClr>
                <a:schemeClr val="dk1"/>
              </a:buClr>
              <a:buFont typeface="Arial"/>
              <a:buNone/>
            </a:pPr>
            <a:r>
              <a:rPr lang="en-US" sz="1200">
                <a:latin typeface="Tahoma"/>
                <a:ea typeface="Tahoma"/>
                <a:cs typeface="Tahoma"/>
                <a:sym typeface="Tahoma"/>
              </a:rPr>
              <a:t>When key size is more, it is tough for performing brute force attacks.</a:t>
            </a:r>
            <a:endParaRPr sz="1400">
              <a:solidFill>
                <a:schemeClr val="dk1"/>
              </a:solidFill>
              <a:latin typeface="Arial"/>
              <a:ea typeface="Arial"/>
              <a:cs typeface="Arial"/>
              <a:sym typeface="Arial"/>
            </a:endParaRPr>
          </a:p>
          <a:p>
            <a:pPr marL="0" lvl="0" indent="0" algn="just" rtl="0">
              <a:lnSpc>
                <a:spcPct val="150000"/>
              </a:lnSpc>
              <a:spcBef>
                <a:spcPts val="0"/>
              </a:spcBef>
              <a:spcAft>
                <a:spcPts val="0"/>
              </a:spcAft>
              <a:buClr>
                <a:schemeClr val="dk1"/>
              </a:buClr>
              <a:buFont typeface="Arial"/>
              <a:buNone/>
            </a:pPr>
            <a:r>
              <a:rPr lang="en-US" sz="1200" b="1">
                <a:latin typeface="Tahoma"/>
                <a:ea typeface="Tahoma"/>
                <a:cs typeface="Tahoma"/>
                <a:sym typeface="Tahoma"/>
              </a:rPr>
              <a:t>3. Number of rounds</a:t>
            </a:r>
            <a:endParaRPr sz="1400">
              <a:solidFill>
                <a:schemeClr val="dk1"/>
              </a:solidFill>
              <a:latin typeface="Arial"/>
              <a:ea typeface="Arial"/>
              <a:cs typeface="Arial"/>
              <a:sym typeface="Arial"/>
            </a:endParaRPr>
          </a:p>
          <a:p>
            <a:pPr marL="914400" lvl="0" indent="0" algn="just" rtl="0">
              <a:lnSpc>
                <a:spcPct val="150000"/>
              </a:lnSpc>
              <a:spcBef>
                <a:spcPts val="0"/>
              </a:spcBef>
              <a:spcAft>
                <a:spcPts val="0"/>
              </a:spcAft>
              <a:buClr>
                <a:schemeClr val="dk1"/>
              </a:buClr>
              <a:buFont typeface="Arial"/>
              <a:buNone/>
            </a:pPr>
            <a:r>
              <a:rPr lang="en-US" sz="1200">
                <a:latin typeface="Tahoma"/>
                <a:ea typeface="Tahoma"/>
                <a:cs typeface="Tahoma"/>
                <a:sym typeface="Tahoma"/>
              </a:rPr>
              <a:t>More number of rounds increases the security of the algorithm. A typical size incorporated is 16 rounds.</a:t>
            </a:r>
            <a:endParaRPr sz="1400">
              <a:solidFill>
                <a:schemeClr val="dk1"/>
              </a:solidFill>
              <a:latin typeface="Arial"/>
              <a:ea typeface="Arial"/>
              <a:cs typeface="Arial"/>
              <a:sym typeface="Arial"/>
            </a:endParaRPr>
          </a:p>
          <a:p>
            <a:pPr marL="0" lvl="0" indent="0" algn="just" rtl="0">
              <a:lnSpc>
                <a:spcPct val="150000"/>
              </a:lnSpc>
              <a:spcBef>
                <a:spcPts val="0"/>
              </a:spcBef>
              <a:spcAft>
                <a:spcPts val="0"/>
              </a:spcAft>
              <a:buClr>
                <a:schemeClr val="dk1"/>
              </a:buClr>
              <a:buFont typeface="Arial"/>
              <a:buNone/>
            </a:pPr>
            <a:r>
              <a:rPr lang="en-US" sz="1200" b="1">
                <a:latin typeface="Tahoma"/>
                <a:ea typeface="Tahoma"/>
                <a:cs typeface="Tahoma"/>
                <a:sym typeface="Tahoma"/>
              </a:rPr>
              <a:t>4. Subkey generation algorithm </a:t>
            </a:r>
            <a:endParaRPr sz="1400">
              <a:solidFill>
                <a:schemeClr val="dk1"/>
              </a:solidFill>
              <a:latin typeface="Arial"/>
              <a:ea typeface="Arial"/>
              <a:cs typeface="Arial"/>
              <a:sym typeface="Arial"/>
            </a:endParaRPr>
          </a:p>
          <a:p>
            <a:pPr marL="457200" lvl="0" indent="0" algn="just" rtl="0">
              <a:lnSpc>
                <a:spcPct val="150000"/>
              </a:lnSpc>
              <a:spcBef>
                <a:spcPts val="0"/>
              </a:spcBef>
              <a:spcAft>
                <a:spcPts val="0"/>
              </a:spcAft>
              <a:buClr>
                <a:schemeClr val="dk1"/>
              </a:buClr>
              <a:buFont typeface="Arial"/>
              <a:buNone/>
            </a:pPr>
            <a:r>
              <a:rPr lang="en-US" sz="1200">
                <a:latin typeface="Tahoma"/>
                <a:ea typeface="Tahoma"/>
                <a:cs typeface="Tahoma"/>
                <a:sym typeface="Tahoma"/>
              </a:rPr>
              <a:t>           This algorithm should be so complex such that cryptanalysis is difficult to perform.</a:t>
            </a:r>
            <a:endParaRPr sz="1400">
              <a:solidFill>
                <a:schemeClr val="dk1"/>
              </a:solidFill>
              <a:latin typeface="Arial"/>
              <a:ea typeface="Arial"/>
              <a:cs typeface="Arial"/>
              <a:sym typeface="Arial"/>
            </a:endParaRPr>
          </a:p>
          <a:p>
            <a:pPr marL="0" lvl="0" indent="0" algn="just" rtl="0">
              <a:lnSpc>
                <a:spcPct val="150000"/>
              </a:lnSpc>
              <a:spcBef>
                <a:spcPts val="0"/>
              </a:spcBef>
              <a:spcAft>
                <a:spcPts val="0"/>
              </a:spcAft>
              <a:buClr>
                <a:schemeClr val="dk1"/>
              </a:buClr>
              <a:buFont typeface="Arial"/>
              <a:buNone/>
            </a:pPr>
            <a:r>
              <a:rPr lang="en-US" sz="1200" b="1">
                <a:latin typeface="Tahoma"/>
                <a:ea typeface="Tahoma"/>
                <a:cs typeface="Tahoma"/>
                <a:sym typeface="Tahoma"/>
              </a:rPr>
              <a:t>5. Round function</a:t>
            </a:r>
            <a:endParaRPr sz="1400">
              <a:solidFill>
                <a:schemeClr val="dk1"/>
              </a:solidFill>
              <a:latin typeface="Arial"/>
              <a:ea typeface="Arial"/>
              <a:cs typeface="Arial"/>
              <a:sym typeface="Arial"/>
            </a:endParaRPr>
          </a:p>
          <a:p>
            <a:pPr marL="914400" lvl="0" indent="0" algn="just" rtl="0">
              <a:lnSpc>
                <a:spcPct val="150000"/>
              </a:lnSpc>
              <a:spcBef>
                <a:spcPts val="0"/>
              </a:spcBef>
              <a:spcAft>
                <a:spcPts val="0"/>
              </a:spcAft>
              <a:buClr>
                <a:schemeClr val="dk1"/>
              </a:buClr>
              <a:buFont typeface="Arial"/>
              <a:buNone/>
            </a:pPr>
            <a:r>
              <a:rPr lang="en-US" sz="1200">
                <a:latin typeface="Tahoma"/>
                <a:ea typeface="Tahoma"/>
                <a:cs typeface="Tahoma"/>
                <a:sym typeface="Tahoma"/>
              </a:rPr>
              <a:t>Same as sub key generation algorithm , this function should be too complex to make greater resistance to cryptanalysis.</a:t>
            </a:r>
            <a:endParaRPr sz="1400">
              <a:solidFill>
                <a:schemeClr val="dk1"/>
              </a:solidFill>
              <a:latin typeface="Arial"/>
              <a:ea typeface="Arial"/>
              <a:cs typeface="Arial"/>
              <a:sym typeface="Arial"/>
            </a:endParaRPr>
          </a:p>
          <a:p>
            <a:pPr marL="0" lvl="0" indent="0" algn="just" rtl="0">
              <a:lnSpc>
                <a:spcPct val="150000"/>
              </a:lnSpc>
              <a:spcBef>
                <a:spcPts val="0"/>
              </a:spcBef>
              <a:spcAft>
                <a:spcPts val="0"/>
              </a:spcAft>
              <a:buClr>
                <a:schemeClr val="dk1"/>
              </a:buClr>
              <a:buFont typeface="Arial"/>
              <a:buNone/>
            </a:pPr>
            <a:r>
              <a:rPr lang="en-US" sz="1200">
                <a:latin typeface="Tahoma"/>
                <a:ea typeface="Tahoma"/>
                <a:cs typeface="Tahoma"/>
                <a:sym typeface="Tahoma"/>
              </a:rPr>
              <a:t> </a:t>
            </a:r>
            <a:endParaRPr sz="1200">
              <a:latin typeface="Tahoma"/>
              <a:ea typeface="Tahoma"/>
              <a:cs typeface="Tahoma"/>
              <a:sym typeface="Tahoma"/>
            </a:endParaRPr>
          </a:p>
          <a:p>
            <a:pPr marL="0" lvl="0" indent="0" algn="l" rtl="0">
              <a:spcBef>
                <a:spcPts val="750"/>
              </a:spcBef>
              <a:spcAft>
                <a:spcPts val="0"/>
              </a:spcAft>
              <a:buNone/>
            </a:pP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7"/>
          <p:cNvSpPr txBox="1">
            <a:spLocks noGrp="1"/>
          </p:cNvSpPr>
          <p:nvPr>
            <p:ph type="title"/>
          </p:nvPr>
        </p:nvSpPr>
        <p:spPr>
          <a:xfrm>
            <a:off x="471488" y="266148"/>
            <a:ext cx="5915100" cy="561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317" name="Google Shape;317;p47"/>
          <p:cNvSpPr txBox="1">
            <a:spLocks noGrp="1"/>
          </p:cNvSpPr>
          <p:nvPr>
            <p:ph type="body" idx="1"/>
          </p:nvPr>
        </p:nvSpPr>
        <p:spPr>
          <a:xfrm>
            <a:off x="471488" y="1030514"/>
            <a:ext cx="5915100" cy="7891800"/>
          </a:xfrm>
          <a:prstGeom prst="rect">
            <a:avLst/>
          </a:prstGeom>
        </p:spPr>
        <p:txBody>
          <a:bodyPr spcFirstLastPara="1" wrap="square" lIns="91425" tIns="45700" rIns="91425" bIns="45700" anchor="t" anchorCtr="0">
            <a:noAutofit/>
          </a:bodyPr>
          <a:lstStyle/>
          <a:p>
            <a:pPr marL="0" lvl="0" indent="0" algn="just" rtl="0">
              <a:lnSpc>
                <a:spcPct val="150000"/>
              </a:lnSpc>
              <a:spcBef>
                <a:spcPts val="0"/>
              </a:spcBef>
              <a:spcAft>
                <a:spcPts val="0"/>
              </a:spcAft>
              <a:buClr>
                <a:schemeClr val="dk1"/>
              </a:buClr>
              <a:buSzPts val="1100"/>
              <a:buFont typeface="Arial"/>
              <a:buNone/>
            </a:pPr>
            <a:r>
              <a:rPr lang="en-US" sz="1200">
                <a:latin typeface="Tahoma"/>
                <a:ea typeface="Tahoma"/>
                <a:cs typeface="Tahoma"/>
                <a:sym typeface="Tahoma"/>
              </a:rPr>
              <a:t>There are two other considerations in the design of a Feistel cipher:</a:t>
            </a:r>
            <a:endParaRPr sz="1400">
              <a:solidFill>
                <a:schemeClr val="dk1"/>
              </a:solidFill>
              <a:latin typeface="Arial"/>
              <a:ea typeface="Arial"/>
              <a:cs typeface="Arial"/>
              <a:sym typeface="Arial"/>
            </a:endParaRPr>
          </a:p>
          <a:p>
            <a:pPr marL="685800" lvl="0" indent="0" algn="just" rtl="0">
              <a:lnSpc>
                <a:spcPct val="150000"/>
              </a:lnSpc>
              <a:spcBef>
                <a:spcPts val="0"/>
              </a:spcBef>
              <a:spcAft>
                <a:spcPts val="0"/>
              </a:spcAft>
              <a:buClr>
                <a:schemeClr val="dk1"/>
              </a:buClr>
              <a:buSzPts val="1100"/>
              <a:buFont typeface="Arial"/>
              <a:buNone/>
            </a:pPr>
            <a:r>
              <a:rPr lang="en-US" sz="1200">
                <a:latin typeface="Tahoma"/>
                <a:ea typeface="Tahoma"/>
                <a:cs typeface="Tahoma"/>
                <a:sym typeface="Tahoma"/>
              </a:rPr>
              <a:t> Fast software encryption/decryption</a:t>
            </a:r>
            <a:endParaRPr sz="1400">
              <a:solidFill>
                <a:schemeClr val="dk1"/>
              </a:solidFill>
              <a:latin typeface="Arial"/>
              <a:ea typeface="Arial"/>
              <a:cs typeface="Arial"/>
              <a:sym typeface="Arial"/>
            </a:endParaRPr>
          </a:p>
          <a:p>
            <a:pPr marL="685800" lvl="0" indent="0" algn="just" rtl="0">
              <a:lnSpc>
                <a:spcPct val="150000"/>
              </a:lnSpc>
              <a:spcBef>
                <a:spcPts val="0"/>
              </a:spcBef>
              <a:spcAft>
                <a:spcPts val="0"/>
              </a:spcAft>
              <a:buClr>
                <a:schemeClr val="dk1"/>
              </a:buClr>
              <a:buSzPts val="1100"/>
              <a:buFont typeface="Arial"/>
              <a:buNone/>
            </a:pPr>
            <a:r>
              <a:rPr lang="en-US" sz="1200">
                <a:latin typeface="Tahoma"/>
                <a:ea typeface="Tahoma"/>
                <a:cs typeface="Tahoma"/>
                <a:sym typeface="Tahoma"/>
              </a:rPr>
              <a:t> Ease of analysis</a:t>
            </a:r>
            <a:endParaRPr sz="1400">
              <a:solidFill>
                <a:schemeClr val="dk1"/>
              </a:solidFill>
              <a:latin typeface="Arial"/>
              <a:ea typeface="Arial"/>
              <a:cs typeface="Arial"/>
              <a:sym typeface="Arial"/>
            </a:endParaRPr>
          </a:p>
          <a:p>
            <a:pPr marL="0" lvl="0" indent="0" algn="just" rtl="0">
              <a:lnSpc>
                <a:spcPct val="150000"/>
              </a:lnSpc>
              <a:spcBef>
                <a:spcPts val="0"/>
              </a:spcBef>
              <a:spcAft>
                <a:spcPts val="0"/>
              </a:spcAft>
              <a:buClr>
                <a:schemeClr val="dk1"/>
              </a:buClr>
              <a:buSzPts val="1100"/>
              <a:buFont typeface="Arial"/>
              <a:buNone/>
            </a:pPr>
            <a:r>
              <a:rPr lang="en-US" sz="1400" b="1">
                <a:latin typeface="Tahoma"/>
                <a:ea typeface="Tahoma"/>
                <a:cs typeface="Tahoma"/>
                <a:sym typeface="Tahoma"/>
              </a:rPr>
              <a:t>Feistel Decryption Algorithm</a:t>
            </a:r>
            <a:endParaRPr sz="1400">
              <a:latin typeface="Tahoma"/>
              <a:ea typeface="Tahoma"/>
              <a:cs typeface="Tahoma"/>
              <a:sym typeface="Tahoma"/>
            </a:endParaRPr>
          </a:p>
          <a:p>
            <a:pPr marL="0" lvl="0" indent="0" algn="just" rtl="0">
              <a:lnSpc>
                <a:spcPct val="150000"/>
              </a:lnSpc>
              <a:spcBef>
                <a:spcPts val="0"/>
              </a:spcBef>
              <a:spcAft>
                <a:spcPts val="0"/>
              </a:spcAft>
              <a:buNone/>
            </a:pPr>
            <a:r>
              <a:rPr lang="en-US" sz="1200">
                <a:latin typeface="Tahoma"/>
                <a:ea typeface="Tahoma"/>
                <a:cs typeface="Tahoma"/>
                <a:sym typeface="Tahoma"/>
              </a:rPr>
              <a:t> 	Similar to the encryption process depicted in the above diagram, the decryption process accepts cipher text as input and the key is provided in reverse order. That is, use </a:t>
            </a:r>
            <a:r>
              <a:rPr lang="en-US" sz="1200" i="1">
                <a:latin typeface="Tahoma"/>
                <a:ea typeface="Tahoma"/>
                <a:cs typeface="Tahoma"/>
                <a:sym typeface="Tahoma"/>
              </a:rPr>
              <a:t>K</a:t>
            </a:r>
            <a:r>
              <a:rPr lang="en-US" sz="1200" i="1" baseline="-25000">
                <a:latin typeface="Tahoma"/>
                <a:ea typeface="Tahoma"/>
                <a:cs typeface="Tahoma"/>
                <a:sym typeface="Tahoma"/>
              </a:rPr>
              <a:t>n</a:t>
            </a:r>
            <a:r>
              <a:rPr lang="en-US" sz="1200" i="1">
                <a:latin typeface="Tahoma"/>
                <a:ea typeface="Tahoma"/>
                <a:cs typeface="Tahoma"/>
                <a:sym typeface="Tahoma"/>
              </a:rPr>
              <a:t> </a:t>
            </a:r>
            <a:r>
              <a:rPr lang="en-US" sz="1200">
                <a:latin typeface="Tahoma"/>
                <a:ea typeface="Tahoma"/>
                <a:cs typeface="Tahoma"/>
                <a:sym typeface="Tahoma"/>
              </a:rPr>
              <a:t>in the first round, </a:t>
            </a:r>
            <a:r>
              <a:rPr lang="en-US" sz="1200" i="1">
                <a:latin typeface="Tahoma"/>
                <a:ea typeface="Tahoma"/>
                <a:cs typeface="Tahoma"/>
                <a:sym typeface="Tahoma"/>
              </a:rPr>
              <a:t>K</a:t>
            </a:r>
            <a:r>
              <a:rPr lang="en-US" sz="1200" i="1" baseline="-25000">
                <a:latin typeface="Tahoma"/>
                <a:ea typeface="Tahoma"/>
                <a:cs typeface="Tahoma"/>
                <a:sym typeface="Tahoma"/>
              </a:rPr>
              <a:t>n-1</a:t>
            </a:r>
            <a:r>
              <a:rPr lang="en-US" sz="1200" i="1">
                <a:latin typeface="Tahoma"/>
                <a:ea typeface="Tahoma"/>
                <a:cs typeface="Tahoma"/>
                <a:sym typeface="Tahoma"/>
              </a:rPr>
              <a:t> </a:t>
            </a:r>
            <a:r>
              <a:rPr lang="en-US" sz="1200">
                <a:latin typeface="Tahoma"/>
                <a:ea typeface="Tahoma"/>
                <a:cs typeface="Tahoma"/>
                <a:sym typeface="Tahoma"/>
              </a:rPr>
              <a:t>in the second round, and so on until </a:t>
            </a:r>
            <a:r>
              <a:rPr lang="en-US" sz="1200" i="1">
                <a:latin typeface="Tahoma"/>
                <a:ea typeface="Tahoma"/>
                <a:cs typeface="Tahoma"/>
                <a:sym typeface="Tahoma"/>
              </a:rPr>
              <a:t>K</a:t>
            </a:r>
            <a:r>
              <a:rPr lang="en-US" sz="1200" baseline="-25000">
                <a:latin typeface="Tahoma"/>
                <a:ea typeface="Tahoma"/>
                <a:cs typeface="Tahoma"/>
                <a:sym typeface="Tahoma"/>
              </a:rPr>
              <a:t>1</a:t>
            </a:r>
            <a:r>
              <a:rPr lang="en-US" sz="1200">
                <a:latin typeface="Tahoma"/>
                <a:ea typeface="Tahoma"/>
                <a:cs typeface="Tahoma"/>
                <a:sym typeface="Tahoma"/>
              </a:rPr>
              <a:t> is used in the last round. Same algorithm is used for both encryption and decryption. </a:t>
            </a:r>
            <a:endParaRPr sz="1200">
              <a:latin typeface="Tahoma"/>
              <a:ea typeface="Tahoma"/>
              <a:cs typeface="Tahoma"/>
              <a:sym typeface="Tahoma"/>
            </a:endParaRPr>
          </a:p>
          <a:p>
            <a:pPr marL="0" lvl="0" indent="0" algn="just" rtl="0">
              <a:lnSpc>
                <a:spcPct val="150000"/>
              </a:lnSpc>
              <a:spcBef>
                <a:spcPts val="0"/>
              </a:spcBef>
              <a:spcAft>
                <a:spcPts val="0"/>
              </a:spcAft>
              <a:buClr>
                <a:schemeClr val="dk1"/>
              </a:buClr>
              <a:buSzPts val="1100"/>
              <a:buFont typeface="Arial"/>
              <a:buNone/>
            </a:pPr>
            <a:endParaRPr sz="1200">
              <a:latin typeface="Tahoma"/>
              <a:ea typeface="Tahoma"/>
              <a:cs typeface="Tahoma"/>
              <a:sym typeface="Tahoma"/>
            </a:endParaRPr>
          </a:p>
          <a:p>
            <a:pPr marL="0" lvl="0" indent="0" algn="l" rtl="0">
              <a:spcBef>
                <a:spcPts val="750"/>
              </a:spcBef>
              <a:spcAft>
                <a:spcPts val="0"/>
              </a:spcAft>
              <a:buNone/>
            </a:pPr>
            <a:endParaRPr/>
          </a:p>
        </p:txBody>
      </p:sp>
      <p:pic>
        <p:nvPicPr>
          <p:cNvPr id="318" name="Google Shape;318;p47"/>
          <p:cNvPicPr preferRelativeResize="0"/>
          <p:nvPr/>
        </p:nvPicPr>
        <p:blipFill rotWithShape="1">
          <a:blip r:embed="rId3">
            <a:alphaModFix/>
          </a:blip>
          <a:srcRect/>
          <a:stretch/>
        </p:blipFill>
        <p:spPr>
          <a:xfrm>
            <a:off x="1500200" y="3324227"/>
            <a:ext cx="3555275" cy="6010901"/>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8"/>
          <p:cNvSpPr txBox="1">
            <a:spLocks noGrp="1"/>
          </p:cNvSpPr>
          <p:nvPr>
            <p:ph type="title"/>
          </p:nvPr>
        </p:nvSpPr>
        <p:spPr>
          <a:xfrm>
            <a:off x="471488" y="266148"/>
            <a:ext cx="5915100" cy="561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325" name="Google Shape;325;p48"/>
          <p:cNvSpPr txBox="1">
            <a:spLocks noGrp="1"/>
          </p:cNvSpPr>
          <p:nvPr>
            <p:ph type="body" idx="1"/>
          </p:nvPr>
        </p:nvSpPr>
        <p:spPr>
          <a:xfrm>
            <a:off x="471488" y="1030514"/>
            <a:ext cx="5915100" cy="7891800"/>
          </a:xfrm>
          <a:prstGeom prst="rect">
            <a:avLst/>
          </a:prstGeom>
        </p:spPr>
        <p:txBody>
          <a:bodyPr spcFirstLastPara="1" wrap="square" lIns="91425" tIns="45700" rIns="91425" bIns="45700" anchor="t" anchorCtr="0">
            <a:noAutofit/>
          </a:bodyPr>
          <a:lstStyle/>
          <a:p>
            <a:pPr marL="0" lvl="0" indent="0" algn="just" rtl="0">
              <a:lnSpc>
                <a:spcPct val="150000"/>
              </a:lnSpc>
              <a:spcBef>
                <a:spcPts val="0"/>
              </a:spcBef>
              <a:spcAft>
                <a:spcPts val="0"/>
              </a:spcAft>
              <a:buClr>
                <a:schemeClr val="dk1"/>
              </a:buClr>
              <a:buFont typeface="Arial"/>
              <a:buNone/>
            </a:pPr>
            <a:r>
              <a:rPr lang="en-US" sz="1200">
                <a:latin typeface="Tahoma"/>
                <a:ea typeface="Tahoma"/>
                <a:cs typeface="Tahoma"/>
                <a:sym typeface="Tahoma"/>
              </a:rPr>
              <a:t>Above diagram shows that the encryption process is from top to bottom and the decryption process is shown in the right side of the diagram. To differentiate the data provided for the encryption and decryption it is specified as LE</a:t>
            </a:r>
            <a:r>
              <a:rPr lang="en-US" sz="1200" i="1" baseline="-25000">
                <a:latin typeface="Tahoma"/>
                <a:ea typeface="Tahoma"/>
                <a:cs typeface="Tahoma"/>
                <a:sym typeface="Tahoma"/>
              </a:rPr>
              <a:t>i </a:t>
            </a:r>
            <a:r>
              <a:rPr lang="en-US" sz="1200">
                <a:latin typeface="Tahoma"/>
                <a:ea typeface="Tahoma"/>
                <a:cs typeface="Tahoma"/>
                <a:sym typeface="Tahoma"/>
              </a:rPr>
              <a:t>and RE</a:t>
            </a:r>
            <a:r>
              <a:rPr lang="en-US" sz="1200" i="1" baseline="-25000">
                <a:latin typeface="Tahoma"/>
                <a:ea typeface="Tahoma"/>
                <a:cs typeface="Tahoma"/>
                <a:sym typeface="Tahoma"/>
              </a:rPr>
              <a:t>i </a:t>
            </a:r>
            <a:r>
              <a:rPr lang="en-US" sz="1200">
                <a:latin typeface="Tahoma"/>
                <a:ea typeface="Tahoma"/>
                <a:cs typeface="Tahoma"/>
                <a:sym typeface="Tahoma"/>
              </a:rPr>
              <a:t>for data in the encryption algorithm and </a:t>
            </a:r>
            <a:r>
              <a:rPr lang="en-US" sz="1200" i="1">
                <a:latin typeface="Tahoma"/>
                <a:ea typeface="Tahoma"/>
                <a:cs typeface="Tahoma"/>
                <a:sym typeface="Tahoma"/>
              </a:rPr>
              <a:t>LD</a:t>
            </a:r>
            <a:r>
              <a:rPr lang="en-US" sz="1200" i="1" baseline="-25000">
                <a:latin typeface="Tahoma"/>
                <a:ea typeface="Tahoma"/>
                <a:cs typeface="Tahoma"/>
                <a:sym typeface="Tahoma"/>
              </a:rPr>
              <a:t>i </a:t>
            </a:r>
            <a:r>
              <a:rPr lang="en-US" sz="1200">
                <a:latin typeface="Tahoma"/>
                <a:ea typeface="Tahoma"/>
                <a:cs typeface="Tahoma"/>
                <a:sym typeface="Tahoma"/>
              </a:rPr>
              <a:t>and RD</a:t>
            </a:r>
            <a:r>
              <a:rPr lang="en-US" sz="1200" i="1" baseline="-25000">
                <a:latin typeface="Tahoma"/>
                <a:ea typeface="Tahoma"/>
                <a:cs typeface="Tahoma"/>
                <a:sym typeface="Tahoma"/>
              </a:rPr>
              <a:t>i</a:t>
            </a:r>
            <a:r>
              <a:rPr lang="en-US" sz="1200" baseline="-25000">
                <a:latin typeface="Tahoma"/>
                <a:ea typeface="Tahoma"/>
                <a:cs typeface="Tahoma"/>
                <a:sym typeface="Tahoma"/>
              </a:rPr>
              <a:t> </a:t>
            </a:r>
            <a:r>
              <a:rPr lang="en-US" sz="1200">
                <a:latin typeface="Tahoma"/>
                <a:ea typeface="Tahoma"/>
                <a:cs typeface="Tahoma"/>
                <a:sym typeface="Tahoma"/>
              </a:rPr>
              <a:t>in the decryption algorithm. Finally after the last round the two halves output are swapped.</a:t>
            </a:r>
            <a:endParaRPr sz="1400">
              <a:solidFill>
                <a:schemeClr val="dk1"/>
              </a:solidFill>
              <a:latin typeface="Arial"/>
              <a:ea typeface="Arial"/>
              <a:cs typeface="Arial"/>
              <a:sym typeface="Arial"/>
            </a:endParaRPr>
          </a:p>
          <a:p>
            <a:pPr marL="0" lvl="0" indent="0" algn="just" rtl="0">
              <a:lnSpc>
                <a:spcPct val="150000"/>
              </a:lnSpc>
              <a:spcBef>
                <a:spcPts val="0"/>
              </a:spcBef>
              <a:spcAft>
                <a:spcPts val="0"/>
              </a:spcAft>
              <a:buClr>
                <a:schemeClr val="dk1"/>
              </a:buClr>
              <a:buFont typeface="Arial"/>
              <a:buNone/>
            </a:pPr>
            <a:r>
              <a:rPr lang="en-US" sz="1200">
                <a:latin typeface="Tahoma"/>
                <a:ea typeface="Tahoma"/>
                <a:cs typeface="Tahoma"/>
                <a:sym typeface="Tahoma"/>
              </a:rPr>
              <a:t> </a:t>
            </a:r>
            <a:endParaRPr sz="1400">
              <a:solidFill>
                <a:schemeClr val="dk1"/>
              </a:solidFill>
              <a:latin typeface="Arial"/>
              <a:ea typeface="Arial"/>
              <a:cs typeface="Arial"/>
              <a:sym typeface="Arial"/>
            </a:endParaRPr>
          </a:p>
          <a:p>
            <a:pPr marL="0" lvl="0" indent="0" algn="just" rtl="0">
              <a:lnSpc>
                <a:spcPct val="150000"/>
              </a:lnSpc>
              <a:spcBef>
                <a:spcPts val="0"/>
              </a:spcBef>
              <a:spcAft>
                <a:spcPts val="0"/>
              </a:spcAft>
              <a:buClr>
                <a:schemeClr val="dk1"/>
              </a:buClr>
              <a:buFont typeface="Arial"/>
              <a:buNone/>
            </a:pPr>
            <a:r>
              <a:rPr lang="en-US" sz="1200">
                <a:latin typeface="Tahoma"/>
                <a:ea typeface="Tahoma"/>
                <a:cs typeface="Tahoma"/>
                <a:sym typeface="Tahoma"/>
              </a:rPr>
              <a:t>For the </a:t>
            </a:r>
            <a:r>
              <a:rPr lang="en-US" sz="1200" i="1">
                <a:latin typeface="Tahoma"/>
                <a:ea typeface="Tahoma"/>
                <a:cs typeface="Tahoma"/>
                <a:sym typeface="Tahoma"/>
              </a:rPr>
              <a:t>i</a:t>
            </a:r>
            <a:r>
              <a:rPr lang="en-US" sz="1200">
                <a:latin typeface="Tahoma"/>
                <a:ea typeface="Tahoma"/>
                <a:cs typeface="Tahoma"/>
                <a:sym typeface="Tahoma"/>
              </a:rPr>
              <a:t>th iteration of the encryption algorithm,</a:t>
            </a:r>
            <a:endParaRPr sz="1400">
              <a:solidFill>
                <a:schemeClr val="dk1"/>
              </a:solidFill>
              <a:latin typeface="Arial"/>
              <a:ea typeface="Arial"/>
              <a:cs typeface="Arial"/>
              <a:sym typeface="Arial"/>
            </a:endParaRPr>
          </a:p>
          <a:p>
            <a:pPr marL="0" lvl="0" indent="0" algn="just" rtl="0">
              <a:lnSpc>
                <a:spcPct val="150000"/>
              </a:lnSpc>
              <a:spcBef>
                <a:spcPts val="0"/>
              </a:spcBef>
              <a:spcAft>
                <a:spcPts val="0"/>
              </a:spcAft>
              <a:buClr>
                <a:schemeClr val="dk1"/>
              </a:buClr>
              <a:buFont typeface="Arial"/>
              <a:buNone/>
            </a:pPr>
            <a:r>
              <a:rPr lang="en-US" sz="1200">
                <a:latin typeface="Tahoma"/>
                <a:ea typeface="Tahoma"/>
                <a:cs typeface="Tahoma"/>
                <a:sym typeface="Tahoma"/>
              </a:rPr>
              <a:t>LE</a:t>
            </a:r>
            <a:r>
              <a:rPr lang="en-US" sz="1200" i="1" baseline="-25000">
                <a:latin typeface="Tahoma"/>
                <a:ea typeface="Tahoma"/>
                <a:cs typeface="Tahoma"/>
                <a:sym typeface="Tahoma"/>
              </a:rPr>
              <a:t>i </a:t>
            </a:r>
            <a:r>
              <a:rPr lang="en-US" sz="1200">
                <a:latin typeface="Tahoma"/>
                <a:ea typeface="Tahoma"/>
                <a:cs typeface="Tahoma"/>
                <a:sym typeface="Tahoma"/>
              </a:rPr>
              <a:t>= RE</a:t>
            </a:r>
            <a:r>
              <a:rPr lang="en-US" sz="1200" i="1" baseline="-25000">
                <a:latin typeface="Tahoma"/>
                <a:ea typeface="Tahoma"/>
                <a:cs typeface="Tahoma"/>
                <a:sym typeface="Tahoma"/>
              </a:rPr>
              <a:t>i-1</a:t>
            </a:r>
            <a:endParaRPr sz="1200" baseline="-25000">
              <a:latin typeface="Tahoma"/>
              <a:ea typeface="Tahoma"/>
              <a:cs typeface="Tahoma"/>
              <a:sym typeface="Tahoma"/>
            </a:endParaRPr>
          </a:p>
          <a:p>
            <a:pPr marL="0" lvl="0" indent="0" algn="just" rtl="0">
              <a:lnSpc>
                <a:spcPct val="150000"/>
              </a:lnSpc>
              <a:spcBef>
                <a:spcPts val="0"/>
              </a:spcBef>
              <a:spcAft>
                <a:spcPts val="0"/>
              </a:spcAft>
              <a:buClr>
                <a:schemeClr val="dk1"/>
              </a:buClr>
              <a:buFont typeface="Arial"/>
              <a:buNone/>
            </a:pPr>
            <a:r>
              <a:rPr lang="en-US" sz="1200">
                <a:latin typeface="Tahoma"/>
                <a:ea typeface="Tahoma"/>
                <a:cs typeface="Tahoma"/>
                <a:sym typeface="Tahoma"/>
              </a:rPr>
              <a:t>RE</a:t>
            </a:r>
            <a:r>
              <a:rPr lang="en-US" sz="1200" i="1" baseline="-25000">
                <a:latin typeface="Tahoma"/>
                <a:ea typeface="Tahoma"/>
                <a:cs typeface="Tahoma"/>
                <a:sym typeface="Tahoma"/>
              </a:rPr>
              <a:t>i </a:t>
            </a:r>
            <a:r>
              <a:rPr lang="en-US" sz="1200">
                <a:latin typeface="Tahoma"/>
                <a:ea typeface="Tahoma"/>
                <a:cs typeface="Tahoma"/>
                <a:sym typeface="Tahoma"/>
              </a:rPr>
              <a:t>=LE</a:t>
            </a:r>
            <a:r>
              <a:rPr lang="en-US" sz="1200" i="1" baseline="-25000">
                <a:latin typeface="Tahoma"/>
                <a:ea typeface="Tahoma"/>
                <a:cs typeface="Tahoma"/>
                <a:sym typeface="Tahoma"/>
              </a:rPr>
              <a:t>i</a:t>
            </a:r>
            <a:r>
              <a:rPr lang="en-US" sz="1200" baseline="-25000">
                <a:latin typeface="Tahoma"/>
                <a:ea typeface="Tahoma"/>
                <a:cs typeface="Tahoma"/>
                <a:sym typeface="Tahoma"/>
              </a:rPr>
              <a:t>-1</a:t>
            </a:r>
            <a:r>
              <a:rPr lang="en-US" sz="1200">
                <a:latin typeface="Tahoma"/>
                <a:ea typeface="Tahoma"/>
                <a:cs typeface="Tahoma"/>
                <a:sym typeface="Tahoma"/>
              </a:rPr>
              <a:t> x F(RE</a:t>
            </a:r>
            <a:r>
              <a:rPr lang="en-US" sz="1200" i="1" baseline="-25000">
                <a:latin typeface="Tahoma"/>
                <a:ea typeface="Tahoma"/>
                <a:cs typeface="Tahoma"/>
                <a:sym typeface="Tahoma"/>
              </a:rPr>
              <a:t>i</a:t>
            </a:r>
            <a:r>
              <a:rPr lang="en-US" sz="1200" baseline="-25000">
                <a:latin typeface="Tahoma"/>
                <a:ea typeface="Tahoma"/>
                <a:cs typeface="Tahoma"/>
                <a:sym typeface="Tahoma"/>
              </a:rPr>
              <a:t>-1</a:t>
            </a:r>
            <a:r>
              <a:rPr lang="en-US" sz="1200">
                <a:latin typeface="Tahoma"/>
                <a:ea typeface="Tahoma"/>
                <a:cs typeface="Tahoma"/>
                <a:sym typeface="Tahoma"/>
              </a:rPr>
              <a:t>, </a:t>
            </a:r>
            <a:r>
              <a:rPr lang="en-US" sz="1200" i="1">
                <a:latin typeface="Tahoma"/>
                <a:ea typeface="Tahoma"/>
                <a:cs typeface="Tahoma"/>
                <a:sym typeface="Tahoma"/>
              </a:rPr>
              <a:t>Ki</a:t>
            </a:r>
            <a:r>
              <a:rPr lang="en-US" sz="1200">
                <a:latin typeface="Tahoma"/>
                <a:ea typeface="Tahoma"/>
                <a:cs typeface="Tahoma"/>
                <a:sym typeface="Tahoma"/>
              </a:rPr>
              <a:t>)</a:t>
            </a:r>
            <a:endParaRPr sz="1400">
              <a:solidFill>
                <a:schemeClr val="dk1"/>
              </a:solidFill>
              <a:latin typeface="Arial"/>
              <a:ea typeface="Arial"/>
              <a:cs typeface="Arial"/>
              <a:sym typeface="Arial"/>
            </a:endParaRPr>
          </a:p>
          <a:p>
            <a:pPr marL="0" lvl="0" indent="0" algn="just" rtl="0">
              <a:lnSpc>
                <a:spcPct val="150000"/>
              </a:lnSpc>
              <a:spcBef>
                <a:spcPts val="0"/>
              </a:spcBef>
              <a:spcAft>
                <a:spcPts val="0"/>
              </a:spcAft>
              <a:buClr>
                <a:schemeClr val="dk1"/>
              </a:buClr>
              <a:buFont typeface="Arial"/>
              <a:buNone/>
            </a:pPr>
            <a:r>
              <a:rPr lang="en-US" sz="1200">
                <a:latin typeface="Tahoma"/>
                <a:ea typeface="Tahoma"/>
                <a:cs typeface="Tahoma"/>
                <a:sym typeface="Tahoma"/>
              </a:rPr>
              <a:t>Rearranging terms,</a:t>
            </a:r>
            <a:endParaRPr sz="1400">
              <a:solidFill>
                <a:schemeClr val="dk1"/>
              </a:solidFill>
              <a:latin typeface="Arial"/>
              <a:ea typeface="Arial"/>
              <a:cs typeface="Arial"/>
              <a:sym typeface="Arial"/>
            </a:endParaRPr>
          </a:p>
          <a:p>
            <a:pPr marL="0" lvl="0" indent="0" algn="just" rtl="0">
              <a:lnSpc>
                <a:spcPct val="150000"/>
              </a:lnSpc>
              <a:spcBef>
                <a:spcPts val="0"/>
              </a:spcBef>
              <a:spcAft>
                <a:spcPts val="0"/>
              </a:spcAft>
              <a:buClr>
                <a:schemeClr val="dk1"/>
              </a:buClr>
              <a:buFont typeface="Arial"/>
              <a:buNone/>
            </a:pPr>
            <a:r>
              <a:rPr lang="en-US" sz="1200">
                <a:latin typeface="Tahoma"/>
                <a:ea typeface="Tahoma"/>
                <a:cs typeface="Tahoma"/>
                <a:sym typeface="Tahoma"/>
              </a:rPr>
              <a:t>RE</a:t>
            </a:r>
            <a:r>
              <a:rPr lang="en-US" sz="1200" i="1" baseline="-25000">
                <a:latin typeface="Tahoma"/>
                <a:ea typeface="Tahoma"/>
                <a:cs typeface="Tahoma"/>
                <a:sym typeface="Tahoma"/>
              </a:rPr>
              <a:t>i</a:t>
            </a:r>
            <a:r>
              <a:rPr lang="en-US" sz="1200" baseline="-25000">
                <a:latin typeface="Tahoma"/>
                <a:ea typeface="Tahoma"/>
                <a:cs typeface="Tahoma"/>
                <a:sym typeface="Tahoma"/>
              </a:rPr>
              <a:t>-1</a:t>
            </a:r>
            <a:r>
              <a:rPr lang="en-US" sz="1200">
                <a:latin typeface="Tahoma"/>
                <a:ea typeface="Tahoma"/>
                <a:cs typeface="Tahoma"/>
                <a:sym typeface="Tahoma"/>
              </a:rPr>
              <a:t> = LE</a:t>
            </a:r>
            <a:r>
              <a:rPr lang="en-US" sz="1200" i="1" baseline="-25000">
                <a:latin typeface="Tahoma"/>
                <a:ea typeface="Tahoma"/>
                <a:cs typeface="Tahoma"/>
                <a:sym typeface="Tahoma"/>
              </a:rPr>
              <a:t>i</a:t>
            </a:r>
            <a:endParaRPr sz="1200" baseline="-25000">
              <a:latin typeface="Tahoma"/>
              <a:ea typeface="Tahoma"/>
              <a:cs typeface="Tahoma"/>
              <a:sym typeface="Tahoma"/>
            </a:endParaRPr>
          </a:p>
          <a:p>
            <a:pPr marL="0" lvl="0" indent="0" algn="just" rtl="0">
              <a:lnSpc>
                <a:spcPct val="150000"/>
              </a:lnSpc>
              <a:spcBef>
                <a:spcPts val="0"/>
              </a:spcBef>
              <a:spcAft>
                <a:spcPts val="0"/>
              </a:spcAft>
              <a:buClr>
                <a:schemeClr val="dk1"/>
              </a:buClr>
              <a:buFont typeface="Arial"/>
              <a:buNone/>
            </a:pPr>
            <a:r>
              <a:rPr lang="en-US" sz="1200">
                <a:latin typeface="Tahoma"/>
                <a:ea typeface="Tahoma"/>
                <a:cs typeface="Tahoma"/>
                <a:sym typeface="Tahoma"/>
              </a:rPr>
              <a:t>LE</a:t>
            </a:r>
            <a:r>
              <a:rPr lang="en-US" sz="1200" i="1" baseline="-25000">
                <a:latin typeface="Tahoma"/>
                <a:ea typeface="Tahoma"/>
                <a:cs typeface="Tahoma"/>
                <a:sym typeface="Tahoma"/>
              </a:rPr>
              <a:t>i</a:t>
            </a:r>
            <a:r>
              <a:rPr lang="en-US" sz="1200" baseline="-25000">
                <a:latin typeface="Tahoma"/>
                <a:ea typeface="Tahoma"/>
                <a:cs typeface="Tahoma"/>
                <a:sym typeface="Tahoma"/>
              </a:rPr>
              <a:t>-1 </a:t>
            </a:r>
            <a:r>
              <a:rPr lang="en-US" sz="1200">
                <a:latin typeface="Tahoma"/>
                <a:ea typeface="Tahoma"/>
                <a:cs typeface="Tahoma"/>
                <a:sym typeface="Tahoma"/>
              </a:rPr>
              <a:t>= RE</a:t>
            </a:r>
            <a:r>
              <a:rPr lang="en-US" sz="1200" i="1" baseline="-25000">
                <a:latin typeface="Tahoma"/>
                <a:ea typeface="Tahoma"/>
                <a:cs typeface="Tahoma"/>
                <a:sym typeface="Tahoma"/>
              </a:rPr>
              <a:t>i </a:t>
            </a:r>
            <a:r>
              <a:rPr lang="en-US" sz="1200">
                <a:latin typeface="Tahoma"/>
                <a:ea typeface="Tahoma"/>
                <a:cs typeface="Tahoma"/>
                <a:sym typeface="Tahoma"/>
              </a:rPr>
              <a:t>x F(RE</a:t>
            </a:r>
            <a:r>
              <a:rPr lang="en-US" sz="1200" i="1" baseline="-25000">
                <a:latin typeface="Tahoma"/>
                <a:ea typeface="Tahoma"/>
                <a:cs typeface="Tahoma"/>
                <a:sym typeface="Tahoma"/>
              </a:rPr>
              <a:t>i</a:t>
            </a:r>
            <a:r>
              <a:rPr lang="en-US" sz="1200" baseline="-25000">
                <a:latin typeface="Tahoma"/>
                <a:ea typeface="Tahoma"/>
                <a:cs typeface="Tahoma"/>
                <a:sym typeface="Tahoma"/>
              </a:rPr>
              <a:t>-1</a:t>
            </a:r>
            <a:r>
              <a:rPr lang="en-US" sz="1200">
                <a:latin typeface="Tahoma"/>
                <a:ea typeface="Tahoma"/>
                <a:cs typeface="Tahoma"/>
                <a:sym typeface="Tahoma"/>
              </a:rPr>
              <a:t>, </a:t>
            </a:r>
            <a:r>
              <a:rPr lang="en-US" sz="1200" i="1">
                <a:latin typeface="Tahoma"/>
                <a:ea typeface="Tahoma"/>
                <a:cs typeface="Tahoma"/>
                <a:sym typeface="Tahoma"/>
              </a:rPr>
              <a:t>Ki</a:t>
            </a:r>
            <a:r>
              <a:rPr lang="en-US" sz="1200" baseline="-25000">
                <a:latin typeface="Tahoma"/>
                <a:ea typeface="Tahoma"/>
                <a:cs typeface="Tahoma"/>
                <a:sym typeface="Tahoma"/>
              </a:rPr>
              <a:t>2</a:t>
            </a:r>
            <a:r>
              <a:rPr lang="en-US" sz="1200">
                <a:latin typeface="Tahoma"/>
                <a:ea typeface="Tahoma"/>
                <a:cs typeface="Tahoma"/>
                <a:sym typeface="Tahoma"/>
              </a:rPr>
              <a:t> = RE</a:t>
            </a:r>
            <a:r>
              <a:rPr lang="en-US" sz="1200" i="1" baseline="-25000">
                <a:latin typeface="Tahoma"/>
                <a:ea typeface="Tahoma"/>
                <a:cs typeface="Tahoma"/>
                <a:sym typeface="Tahoma"/>
              </a:rPr>
              <a:t>i </a:t>
            </a:r>
            <a:r>
              <a:rPr lang="en-US" sz="1200">
                <a:latin typeface="Tahoma"/>
                <a:ea typeface="Tahoma"/>
                <a:cs typeface="Tahoma"/>
                <a:sym typeface="Tahoma"/>
              </a:rPr>
              <a:t>x F(LE</a:t>
            </a:r>
            <a:r>
              <a:rPr lang="en-US" sz="1200" i="1">
                <a:latin typeface="Tahoma"/>
                <a:ea typeface="Tahoma"/>
                <a:cs typeface="Tahoma"/>
                <a:sym typeface="Tahoma"/>
              </a:rPr>
              <a:t>i</a:t>
            </a:r>
            <a:r>
              <a:rPr lang="en-US" sz="1200">
                <a:latin typeface="Tahoma"/>
                <a:ea typeface="Tahoma"/>
                <a:cs typeface="Tahoma"/>
                <a:sym typeface="Tahoma"/>
              </a:rPr>
              <a:t>, </a:t>
            </a:r>
            <a:r>
              <a:rPr lang="en-US" sz="1200" i="1">
                <a:latin typeface="Tahoma"/>
                <a:ea typeface="Tahoma"/>
                <a:cs typeface="Tahoma"/>
                <a:sym typeface="Tahoma"/>
              </a:rPr>
              <a:t>K</a:t>
            </a:r>
            <a:r>
              <a:rPr lang="en-US" sz="1200" i="1" baseline="-25000">
                <a:latin typeface="Tahoma"/>
                <a:ea typeface="Tahoma"/>
                <a:cs typeface="Tahoma"/>
                <a:sym typeface="Tahoma"/>
              </a:rPr>
              <a:t>i</a:t>
            </a:r>
            <a:r>
              <a:rPr lang="en-US" sz="1200">
                <a:latin typeface="Tahoma"/>
                <a:ea typeface="Tahoma"/>
                <a:cs typeface="Tahoma"/>
                <a:sym typeface="Tahoma"/>
              </a:rPr>
              <a:t>)</a:t>
            </a:r>
            <a:endParaRPr sz="1400">
              <a:solidFill>
                <a:schemeClr val="dk1"/>
              </a:solidFill>
              <a:latin typeface="Arial"/>
              <a:ea typeface="Arial"/>
              <a:cs typeface="Arial"/>
              <a:sym typeface="Arial"/>
            </a:endParaRPr>
          </a:p>
          <a:p>
            <a:pPr marL="0" lvl="0" indent="0" algn="just" rtl="0">
              <a:lnSpc>
                <a:spcPct val="150000"/>
              </a:lnSpc>
              <a:spcBef>
                <a:spcPts val="0"/>
              </a:spcBef>
              <a:spcAft>
                <a:spcPts val="0"/>
              </a:spcAft>
              <a:buClr>
                <a:schemeClr val="dk1"/>
              </a:buClr>
              <a:buFont typeface="Arial"/>
              <a:buNone/>
            </a:pPr>
            <a:endParaRPr sz="1200">
              <a:solidFill>
                <a:srgbClr val="333333"/>
              </a:solidFill>
              <a:latin typeface="Tahoma"/>
              <a:ea typeface="Tahoma"/>
              <a:cs typeface="Tahoma"/>
              <a:sym typeface="Tahoma"/>
            </a:endParaRPr>
          </a:p>
          <a:p>
            <a:pPr marL="0" lvl="0" indent="0" algn="just" rtl="0">
              <a:lnSpc>
                <a:spcPct val="150000"/>
              </a:lnSpc>
              <a:spcBef>
                <a:spcPts val="0"/>
              </a:spcBef>
              <a:spcAft>
                <a:spcPts val="0"/>
              </a:spcAft>
              <a:buClr>
                <a:schemeClr val="dk1"/>
              </a:buClr>
              <a:buFont typeface="Arial"/>
              <a:buNone/>
            </a:pPr>
            <a:r>
              <a:rPr lang="en-US" sz="1400" b="1">
                <a:latin typeface="Tahoma"/>
                <a:ea typeface="Tahoma"/>
                <a:cs typeface="Tahoma"/>
                <a:sym typeface="Tahoma"/>
              </a:rPr>
              <a:t>STRENGTH OF DES</a:t>
            </a:r>
            <a:endParaRPr sz="1400">
              <a:solidFill>
                <a:schemeClr val="dk1"/>
              </a:solidFill>
              <a:latin typeface="Arial"/>
              <a:ea typeface="Arial"/>
              <a:cs typeface="Arial"/>
              <a:sym typeface="Arial"/>
            </a:endParaRPr>
          </a:p>
          <a:p>
            <a:pPr marL="0" lvl="0" indent="0" algn="just" rtl="0">
              <a:lnSpc>
                <a:spcPct val="150000"/>
              </a:lnSpc>
              <a:spcBef>
                <a:spcPts val="0"/>
              </a:spcBef>
              <a:spcAft>
                <a:spcPts val="0"/>
              </a:spcAft>
              <a:buClr>
                <a:schemeClr val="dk1"/>
              </a:buClr>
              <a:buFont typeface="Arial"/>
              <a:buNone/>
            </a:pPr>
            <a:r>
              <a:rPr lang="en-US" sz="1200">
                <a:latin typeface="Tahoma"/>
                <a:ea typeface="Tahoma"/>
                <a:cs typeface="Tahoma"/>
                <a:sym typeface="Tahoma"/>
              </a:rPr>
              <a:t>There are security concern about key size and the nature of the algorithm of DES. </a:t>
            </a:r>
            <a:endParaRPr sz="1400">
              <a:solidFill>
                <a:schemeClr val="dk1"/>
              </a:solidFill>
              <a:latin typeface="Arial"/>
              <a:ea typeface="Arial"/>
              <a:cs typeface="Arial"/>
              <a:sym typeface="Arial"/>
            </a:endParaRPr>
          </a:p>
          <a:p>
            <a:pPr marL="0" lvl="0" indent="0" algn="just" rtl="0">
              <a:lnSpc>
                <a:spcPct val="150000"/>
              </a:lnSpc>
              <a:spcBef>
                <a:spcPts val="0"/>
              </a:spcBef>
              <a:spcAft>
                <a:spcPts val="0"/>
              </a:spcAft>
              <a:buClr>
                <a:schemeClr val="dk1"/>
              </a:buClr>
              <a:buFont typeface="Arial"/>
              <a:buNone/>
            </a:pPr>
            <a:r>
              <a:rPr lang="en-US" sz="1200" b="1">
                <a:latin typeface="Tahoma"/>
                <a:ea typeface="Tahoma"/>
                <a:cs typeface="Tahoma"/>
                <a:sym typeface="Tahoma"/>
              </a:rPr>
              <a:t>The Use of 56-Bit Keys</a:t>
            </a:r>
            <a:endParaRPr sz="1200">
              <a:latin typeface="Tahoma"/>
              <a:ea typeface="Tahoma"/>
              <a:cs typeface="Tahoma"/>
              <a:sym typeface="Tahoma"/>
            </a:endParaRPr>
          </a:p>
          <a:p>
            <a:pPr marL="0" lvl="0" indent="0" algn="just" rtl="0">
              <a:lnSpc>
                <a:spcPct val="150000"/>
              </a:lnSpc>
              <a:spcBef>
                <a:spcPts val="0"/>
              </a:spcBef>
              <a:spcAft>
                <a:spcPts val="0"/>
              </a:spcAft>
              <a:buClr>
                <a:schemeClr val="dk1"/>
              </a:buClr>
              <a:buFont typeface="Arial"/>
              <a:buNone/>
            </a:pPr>
            <a:r>
              <a:rPr lang="en-US" sz="1200">
                <a:latin typeface="Tahoma"/>
                <a:ea typeface="Tahoma"/>
                <a:cs typeface="Tahoma"/>
                <a:sym typeface="Tahoma"/>
              </a:rPr>
              <a:t>	In DES algorithm 56 bits are used as key size. So there are 2</a:t>
            </a:r>
            <a:r>
              <a:rPr lang="en-US" sz="1200" baseline="30000">
                <a:latin typeface="Tahoma"/>
                <a:ea typeface="Tahoma"/>
                <a:cs typeface="Tahoma"/>
                <a:sym typeface="Tahoma"/>
              </a:rPr>
              <a:t>56</a:t>
            </a:r>
            <a:r>
              <a:rPr lang="en-US" sz="1200">
                <a:latin typeface="Tahoma"/>
                <a:ea typeface="Tahoma"/>
                <a:cs typeface="Tahoma"/>
                <a:sym typeface="Tahoma"/>
              </a:rPr>
              <a:t> possible keys approximating to 7.2 * 10</a:t>
            </a:r>
            <a:r>
              <a:rPr lang="en-US" sz="1200" baseline="30000">
                <a:latin typeface="Tahoma"/>
                <a:ea typeface="Tahoma"/>
                <a:cs typeface="Tahoma"/>
                <a:sym typeface="Tahoma"/>
              </a:rPr>
              <a:t>16</a:t>
            </a:r>
            <a:r>
              <a:rPr lang="en-US" sz="1200">
                <a:latin typeface="Tahoma"/>
                <a:ea typeface="Tahoma"/>
                <a:cs typeface="Tahoma"/>
                <a:sym typeface="Tahoma"/>
              </a:rPr>
              <a:t>. So to perform brute force attack it is infeasible. Brute force attack is trying all combinations and trying to find the match. In order to break the cipher, a machine capable of performing one encryption per microsecond will take thousand years. As parallel processing comes into existence when 1 million machines are performing one encryption per one micro second parallel then it will take 10 hours to crack the cipher. But the cost incurred is more. It is proven that DES is insecure in July 1998 when Electronic Frontier Foundation has identified the key used in three days using DES cracker. Suppose the text message is compressed before encryption then performing brute force attack is difficult. To attack there is a necessity to know something about the expected plain text and to differentiate garble values from plain text messages.</a:t>
            </a:r>
            <a:endParaRPr sz="1400">
              <a:solidFill>
                <a:schemeClr val="dk1"/>
              </a:solidFill>
              <a:latin typeface="Arial"/>
              <a:ea typeface="Arial"/>
              <a:cs typeface="Arial"/>
              <a:sym typeface="Arial"/>
            </a:endParaRPr>
          </a:p>
          <a:p>
            <a:pPr marL="0" lvl="0" indent="0" algn="just" rtl="0">
              <a:lnSpc>
                <a:spcPct val="150000"/>
              </a:lnSpc>
              <a:spcBef>
                <a:spcPts val="0"/>
              </a:spcBef>
              <a:spcAft>
                <a:spcPts val="0"/>
              </a:spcAft>
              <a:buClr>
                <a:schemeClr val="dk1"/>
              </a:buClr>
              <a:buFont typeface="Arial"/>
              <a:buNone/>
            </a:pPr>
            <a:endParaRPr sz="1200">
              <a:latin typeface="Tahoma"/>
              <a:ea typeface="Tahoma"/>
              <a:cs typeface="Tahoma"/>
              <a:sym typeface="Tahoma"/>
            </a:endParaRPr>
          </a:p>
          <a:p>
            <a:pPr marL="0" lvl="0" indent="0" algn="just" rtl="0">
              <a:lnSpc>
                <a:spcPct val="150000"/>
              </a:lnSpc>
              <a:spcBef>
                <a:spcPts val="0"/>
              </a:spcBef>
              <a:spcAft>
                <a:spcPts val="0"/>
              </a:spcAft>
              <a:buClr>
                <a:schemeClr val="dk1"/>
              </a:buClr>
              <a:buFont typeface="Arial"/>
              <a:buNone/>
            </a:pPr>
            <a:endParaRPr sz="1400">
              <a:solidFill>
                <a:schemeClr val="dk1"/>
              </a:solidFill>
              <a:latin typeface="Arial"/>
              <a:ea typeface="Arial"/>
              <a:cs typeface="Arial"/>
              <a:sym typeface="Arial"/>
            </a:endParaRPr>
          </a:p>
          <a:p>
            <a:pPr marL="0" lvl="0" indent="0" algn="l" rtl="0">
              <a:spcBef>
                <a:spcPts val="750"/>
              </a:spcBef>
              <a:spcAft>
                <a:spcPts val="0"/>
              </a:spcAft>
              <a:buNone/>
            </a:pP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9"/>
          <p:cNvSpPr txBox="1">
            <a:spLocks noGrp="1"/>
          </p:cNvSpPr>
          <p:nvPr>
            <p:ph type="title"/>
          </p:nvPr>
        </p:nvSpPr>
        <p:spPr>
          <a:xfrm>
            <a:off x="471488" y="266148"/>
            <a:ext cx="5915025" cy="56116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548135"/>
              </a:buClr>
              <a:buSzPts val="2800"/>
              <a:buFont typeface="Calibri"/>
              <a:buNone/>
            </a:pPr>
            <a:endParaRPr/>
          </a:p>
        </p:txBody>
      </p:sp>
      <p:sp>
        <p:nvSpPr>
          <p:cNvPr id="331" name="Google Shape;331;p49"/>
          <p:cNvSpPr txBox="1">
            <a:spLocks noGrp="1"/>
          </p:cNvSpPr>
          <p:nvPr>
            <p:ph type="body" idx="1"/>
          </p:nvPr>
        </p:nvSpPr>
        <p:spPr>
          <a:xfrm>
            <a:off x="471488" y="1030514"/>
            <a:ext cx="5915025" cy="7891766"/>
          </a:xfrm>
          <a:prstGeom prst="rect">
            <a:avLst/>
          </a:prstGeom>
          <a:noFill/>
          <a:ln>
            <a:noFill/>
          </a:ln>
        </p:spPr>
        <p:txBody>
          <a:bodyPr spcFirstLastPara="1" wrap="square" lIns="91425" tIns="45700" rIns="91425" bIns="45700" anchor="t" anchorCtr="0">
            <a:noAutofit/>
          </a:bodyPr>
          <a:lstStyle/>
          <a:p>
            <a:pPr marL="0" lvl="0" indent="0" algn="just" rtl="0">
              <a:lnSpc>
                <a:spcPct val="150000"/>
              </a:lnSpc>
              <a:spcBef>
                <a:spcPts val="0"/>
              </a:spcBef>
              <a:spcAft>
                <a:spcPts val="0"/>
              </a:spcAft>
              <a:buClr>
                <a:schemeClr val="dk1"/>
              </a:buClr>
              <a:buFont typeface="Arial"/>
              <a:buNone/>
            </a:pPr>
            <a:r>
              <a:rPr lang="en-US" sz="1200" b="1">
                <a:latin typeface="Tahoma"/>
                <a:ea typeface="Tahoma"/>
                <a:cs typeface="Tahoma"/>
                <a:sym typeface="Tahoma"/>
              </a:rPr>
              <a:t>The Nature of the DES Algorithm</a:t>
            </a:r>
            <a:endParaRPr sz="1200">
              <a:latin typeface="Tahoma"/>
              <a:ea typeface="Tahoma"/>
              <a:cs typeface="Tahoma"/>
              <a:sym typeface="Tahoma"/>
            </a:endParaRPr>
          </a:p>
          <a:p>
            <a:pPr marL="0" lvl="0" indent="0" algn="just" rtl="0">
              <a:lnSpc>
                <a:spcPct val="150000"/>
              </a:lnSpc>
              <a:spcBef>
                <a:spcPts val="0"/>
              </a:spcBef>
              <a:spcAft>
                <a:spcPts val="0"/>
              </a:spcAft>
              <a:buClr>
                <a:schemeClr val="dk1"/>
              </a:buClr>
              <a:buFont typeface="Arial"/>
              <a:buNone/>
            </a:pPr>
            <a:r>
              <a:rPr lang="en-US" sz="1200" b="1">
                <a:latin typeface="Tahoma"/>
                <a:ea typeface="Tahoma"/>
                <a:cs typeface="Tahoma"/>
                <a:sym typeface="Tahoma"/>
              </a:rPr>
              <a:t> </a:t>
            </a:r>
            <a:endParaRPr sz="1200">
              <a:latin typeface="Tahoma"/>
              <a:ea typeface="Tahoma"/>
              <a:cs typeface="Tahoma"/>
              <a:sym typeface="Tahoma"/>
            </a:endParaRPr>
          </a:p>
          <a:p>
            <a:pPr marL="0" lvl="0" indent="0" algn="just" rtl="0">
              <a:lnSpc>
                <a:spcPct val="150000"/>
              </a:lnSpc>
              <a:spcBef>
                <a:spcPts val="0"/>
              </a:spcBef>
              <a:spcAft>
                <a:spcPts val="0"/>
              </a:spcAft>
              <a:buClr>
                <a:schemeClr val="dk1"/>
              </a:buClr>
              <a:buFont typeface="Arial"/>
              <a:buNone/>
            </a:pPr>
            <a:r>
              <a:rPr lang="en-US" sz="1200" b="1">
                <a:latin typeface="Tahoma"/>
                <a:ea typeface="Tahoma"/>
                <a:cs typeface="Tahoma"/>
                <a:sym typeface="Tahoma"/>
              </a:rPr>
              <a:t>	</a:t>
            </a:r>
            <a:r>
              <a:rPr lang="en-US" sz="1200">
                <a:latin typeface="Tahoma"/>
                <a:ea typeface="Tahoma"/>
                <a:cs typeface="Tahoma"/>
                <a:sym typeface="Tahoma"/>
              </a:rPr>
              <a:t>Other than brute force attack there is also an option to perform attack by analyzing the characteristics of DES algorithm. It is termed as cryptanalysis. Main focus is on the eight substitution tables (S–box) used. These S-boxes are constructed in such a way that cryptanalysis is possible if weakness in s-box is known. No one has so far succeeded in identifying the weakness in the S-box.</a:t>
            </a:r>
            <a:endParaRPr sz="1400">
              <a:solidFill>
                <a:schemeClr val="dk1"/>
              </a:solidFill>
              <a:latin typeface="Tahoma"/>
              <a:ea typeface="Tahoma"/>
              <a:cs typeface="Tahoma"/>
              <a:sym typeface="Tahoma"/>
            </a:endParaRPr>
          </a:p>
          <a:p>
            <a:pPr marL="0" lvl="0" indent="0" algn="just" rtl="0">
              <a:lnSpc>
                <a:spcPct val="150000"/>
              </a:lnSpc>
              <a:spcBef>
                <a:spcPts val="0"/>
              </a:spcBef>
              <a:spcAft>
                <a:spcPts val="0"/>
              </a:spcAft>
              <a:buClr>
                <a:srgbClr val="548135"/>
              </a:buClr>
              <a:buSzPts val="1200"/>
              <a:buFont typeface="Tahoma"/>
              <a:buNone/>
            </a:pPr>
            <a:r>
              <a:rPr lang="en-US" sz="1200" b="1">
                <a:latin typeface="Tahoma"/>
                <a:ea typeface="Tahoma"/>
                <a:cs typeface="Tahoma"/>
                <a:sym typeface="Tahoma"/>
              </a:rPr>
              <a:t>Timing Attacks</a:t>
            </a:r>
            <a:endParaRPr sz="1200">
              <a:latin typeface="Tahoma"/>
              <a:ea typeface="Tahoma"/>
              <a:cs typeface="Tahoma"/>
              <a:sym typeface="Tahoma"/>
            </a:endParaRPr>
          </a:p>
          <a:p>
            <a:pPr marL="0" lvl="0" indent="0" algn="just" rtl="0">
              <a:lnSpc>
                <a:spcPct val="150000"/>
              </a:lnSpc>
              <a:spcBef>
                <a:spcPts val="750"/>
              </a:spcBef>
              <a:spcAft>
                <a:spcPts val="0"/>
              </a:spcAft>
              <a:buClr>
                <a:srgbClr val="548135"/>
              </a:buClr>
              <a:buSzPts val="1200"/>
              <a:buFont typeface="Tahoma"/>
              <a:buNone/>
            </a:pPr>
            <a:r>
              <a:rPr lang="en-US" sz="1200">
                <a:latin typeface="Tahoma"/>
                <a:ea typeface="Tahoma"/>
                <a:cs typeface="Tahoma"/>
                <a:sym typeface="Tahoma"/>
              </a:rPr>
              <a:t>This type of attack is more prominent for public key algorithms. But it is also relevant for symmetric ciphers. How long the algorithms take to perform an operation provide the relationship between the key and the plain text. This makes the attacker possible  to crack the key.</a:t>
            </a:r>
            <a:endParaRPr sz="1200">
              <a:latin typeface="Tahoma"/>
              <a:ea typeface="Tahoma"/>
              <a:cs typeface="Tahoma"/>
              <a:sym typeface="Tahoma"/>
            </a:endParaRPr>
          </a:p>
          <a:p>
            <a:pPr marL="0" lvl="0" indent="0" algn="l" rtl="0">
              <a:lnSpc>
                <a:spcPct val="115000"/>
              </a:lnSpc>
              <a:spcBef>
                <a:spcPts val="1200"/>
              </a:spcBef>
              <a:spcAft>
                <a:spcPts val="0"/>
              </a:spcAft>
              <a:buClr>
                <a:schemeClr val="dk1"/>
              </a:buClr>
              <a:buSzPts val="1100"/>
              <a:buFont typeface="Arial"/>
              <a:buNone/>
            </a:pPr>
            <a:r>
              <a:rPr lang="en-US" sz="1200">
                <a:solidFill>
                  <a:srgbClr val="333333"/>
                </a:solidFill>
                <a:latin typeface="Tahoma"/>
                <a:ea typeface="Tahoma"/>
                <a:cs typeface="Tahoma"/>
                <a:sym typeface="Tahoma"/>
              </a:rPr>
              <a:t> </a:t>
            </a:r>
            <a:r>
              <a:rPr lang="en-US" sz="1400" b="1">
                <a:solidFill>
                  <a:srgbClr val="38761D"/>
                </a:solidFill>
                <a:latin typeface="Tahoma"/>
                <a:ea typeface="Tahoma"/>
                <a:cs typeface="Tahoma"/>
                <a:sym typeface="Tahoma"/>
              </a:rPr>
              <a:t>Differential and Linear Cryptanalysis</a:t>
            </a:r>
            <a:endParaRPr sz="1400" b="1">
              <a:solidFill>
                <a:srgbClr val="38761D"/>
              </a:solidFill>
              <a:latin typeface="Tahoma"/>
              <a:ea typeface="Tahoma"/>
              <a:cs typeface="Tahoma"/>
              <a:sym typeface="Tahoma"/>
            </a:endParaRPr>
          </a:p>
          <a:p>
            <a:pPr marL="0" lvl="0" indent="0" algn="l" rtl="0">
              <a:lnSpc>
                <a:spcPct val="150000"/>
              </a:lnSpc>
              <a:spcBef>
                <a:spcPts val="1200"/>
              </a:spcBef>
              <a:spcAft>
                <a:spcPts val="0"/>
              </a:spcAft>
              <a:buClr>
                <a:schemeClr val="dk1"/>
              </a:buClr>
              <a:buSzPts val="1100"/>
              <a:buFont typeface="Arial"/>
              <a:buNone/>
            </a:pPr>
            <a:r>
              <a:rPr lang="en-US" sz="1200">
                <a:solidFill>
                  <a:srgbClr val="38761D"/>
                </a:solidFill>
                <a:latin typeface="Tahoma"/>
                <a:ea typeface="Tahoma"/>
                <a:cs typeface="Tahoma"/>
                <a:sym typeface="Tahoma"/>
              </a:rPr>
              <a:t> Cryptanalysis is used to analyse and find the encrypted messages without knowing the key.</a:t>
            </a:r>
            <a:r>
              <a:rPr lang="en-US" sz="1200">
                <a:solidFill>
                  <a:srgbClr val="38761D"/>
                </a:solidFill>
                <a:highlight>
                  <a:srgbClr val="FFFFFF"/>
                </a:highlight>
                <a:latin typeface="Tahoma"/>
                <a:ea typeface="Tahoma"/>
                <a:cs typeface="Tahoma"/>
                <a:sym typeface="Tahoma"/>
              </a:rPr>
              <a:t> </a:t>
            </a:r>
            <a:r>
              <a:rPr lang="en-US" sz="1200">
                <a:solidFill>
                  <a:srgbClr val="38761D"/>
                </a:solidFill>
                <a:latin typeface="Tahoma"/>
                <a:ea typeface="Tahoma"/>
                <a:cs typeface="Tahoma"/>
                <a:sym typeface="Tahoma"/>
              </a:rPr>
              <a:t>There are two approaches in cryptanalysis as Differential and Linear Cryptanalysis</a:t>
            </a:r>
            <a:endParaRPr sz="1200">
              <a:solidFill>
                <a:srgbClr val="38761D"/>
              </a:solidFill>
              <a:latin typeface="Tahoma"/>
              <a:ea typeface="Tahoma"/>
              <a:cs typeface="Tahoma"/>
              <a:sym typeface="Tahoma"/>
            </a:endParaRPr>
          </a:p>
          <a:p>
            <a:pPr marL="0" lvl="0" indent="0" algn="l" rtl="0">
              <a:lnSpc>
                <a:spcPct val="150000"/>
              </a:lnSpc>
              <a:spcBef>
                <a:spcPts val="1200"/>
              </a:spcBef>
              <a:spcAft>
                <a:spcPts val="0"/>
              </a:spcAft>
              <a:buClr>
                <a:schemeClr val="dk1"/>
              </a:buClr>
              <a:buSzPts val="1100"/>
              <a:buFont typeface="Arial"/>
              <a:buNone/>
            </a:pPr>
            <a:r>
              <a:rPr lang="en-US" sz="1400" b="1">
                <a:solidFill>
                  <a:srgbClr val="38761D"/>
                </a:solidFill>
                <a:latin typeface="Tahoma"/>
                <a:ea typeface="Tahoma"/>
                <a:cs typeface="Tahoma"/>
                <a:sym typeface="Tahoma"/>
              </a:rPr>
              <a:t>Differential Cryptanalysis </a:t>
            </a:r>
            <a:endParaRPr sz="1400" b="1">
              <a:solidFill>
                <a:srgbClr val="38761D"/>
              </a:solidFill>
              <a:latin typeface="Tahoma"/>
              <a:ea typeface="Tahoma"/>
              <a:cs typeface="Tahoma"/>
              <a:sym typeface="Tahoma"/>
            </a:endParaRPr>
          </a:p>
          <a:p>
            <a:pPr marL="0" lvl="0" indent="0" algn="just" rtl="0">
              <a:lnSpc>
                <a:spcPct val="150000"/>
              </a:lnSpc>
              <a:spcBef>
                <a:spcPts val="1200"/>
              </a:spcBef>
              <a:spcAft>
                <a:spcPts val="0"/>
              </a:spcAft>
              <a:buClr>
                <a:schemeClr val="dk1"/>
              </a:buClr>
              <a:buSzPts val="1100"/>
              <a:buFont typeface="Arial"/>
              <a:buNone/>
            </a:pPr>
            <a:r>
              <a:rPr lang="en-US" sz="1200">
                <a:solidFill>
                  <a:srgbClr val="38761D"/>
                </a:solidFill>
                <a:latin typeface="Tahoma"/>
                <a:ea typeface="Tahoma"/>
                <a:cs typeface="Tahoma"/>
                <a:sym typeface="Tahoma"/>
              </a:rPr>
              <a:t>Trying to discover the non-random behavior of cipher text and using these hints trying to recover the secret key is termed as Differential Cryptanalysis. It uses collection of techniques to find the differences in the transformation performed.DES algorithm is cracked in less than 2</a:t>
            </a:r>
            <a:r>
              <a:rPr lang="en-US" sz="1200" baseline="30000">
                <a:solidFill>
                  <a:srgbClr val="38761D"/>
                </a:solidFill>
                <a:latin typeface="Tahoma"/>
                <a:ea typeface="Tahoma"/>
                <a:cs typeface="Tahoma"/>
                <a:sym typeface="Tahoma"/>
              </a:rPr>
              <a:t>55</a:t>
            </a:r>
            <a:r>
              <a:rPr lang="en-US" sz="1200">
                <a:solidFill>
                  <a:srgbClr val="38761D"/>
                </a:solidFill>
                <a:latin typeface="Tahoma"/>
                <a:ea typeface="Tahoma"/>
                <a:cs typeface="Tahoma"/>
                <a:sym typeface="Tahoma"/>
              </a:rPr>
              <a:t> complexity by using Differential Cryptanalysis. Cryptanalysis attack on Data Encryption Standard is performed by choosing 2</a:t>
            </a:r>
            <a:r>
              <a:rPr lang="en-US" sz="1200" baseline="30000">
                <a:solidFill>
                  <a:srgbClr val="38761D"/>
                </a:solidFill>
                <a:latin typeface="Tahoma"/>
                <a:ea typeface="Tahoma"/>
                <a:cs typeface="Tahoma"/>
                <a:sym typeface="Tahoma"/>
              </a:rPr>
              <a:t>47</a:t>
            </a:r>
            <a:r>
              <a:rPr lang="en-US" sz="1200">
                <a:solidFill>
                  <a:srgbClr val="38761D"/>
                </a:solidFill>
                <a:latin typeface="Tahoma"/>
                <a:ea typeface="Tahoma"/>
                <a:cs typeface="Tahoma"/>
                <a:sym typeface="Tahoma"/>
              </a:rPr>
              <a:t> plain texts. Behavior of pairs of plain text blocks along each round is observed to perform cryptanalysis.</a:t>
            </a:r>
            <a:endParaRPr sz="1200">
              <a:solidFill>
                <a:srgbClr val="38761D"/>
              </a:solidFill>
              <a:latin typeface="Tahoma"/>
              <a:ea typeface="Tahoma"/>
              <a:cs typeface="Tahoma"/>
              <a:sym typeface="Tahoma"/>
            </a:endParaRPr>
          </a:p>
          <a:p>
            <a:pPr marL="0" lvl="0" indent="0" algn="just" rtl="0">
              <a:lnSpc>
                <a:spcPct val="150000"/>
              </a:lnSpc>
              <a:spcBef>
                <a:spcPts val="750"/>
              </a:spcBef>
              <a:spcAft>
                <a:spcPts val="0"/>
              </a:spcAft>
              <a:buClr>
                <a:srgbClr val="548135"/>
              </a:buClr>
              <a:buSzPts val="1200"/>
              <a:buFont typeface="Tahoma"/>
              <a:buNone/>
            </a:pPr>
            <a:endParaRPr sz="1200">
              <a:solidFill>
                <a:srgbClr val="38761D"/>
              </a:solidFill>
              <a:latin typeface="Tahoma"/>
              <a:ea typeface="Tahoma"/>
              <a:cs typeface="Tahoma"/>
              <a:sym typeface="Tahoma"/>
            </a:endParaRPr>
          </a:p>
          <a:p>
            <a:pPr marL="0" lvl="0" indent="0" algn="just" rtl="0">
              <a:lnSpc>
                <a:spcPct val="150000"/>
              </a:lnSpc>
              <a:spcBef>
                <a:spcPts val="750"/>
              </a:spcBef>
              <a:spcAft>
                <a:spcPts val="0"/>
              </a:spcAft>
              <a:buClr>
                <a:srgbClr val="548135"/>
              </a:buClr>
              <a:buSzPts val="1200"/>
              <a:buFont typeface="Tahoma"/>
              <a:buNone/>
            </a:pPr>
            <a:endParaRPr sz="1200">
              <a:solidFill>
                <a:srgbClr val="38761D"/>
              </a:solidFill>
              <a:latin typeface="Tahoma"/>
              <a:ea typeface="Tahoma"/>
              <a:cs typeface="Tahoma"/>
              <a:sym typeface="Tahoma"/>
            </a:endParaRPr>
          </a:p>
          <a:p>
            <a:pPr marL="0" lvl="0" indent="0" algn="just" rtl="0">
              <a:lnSpc>
                <a:spcPct val="150000"/>
              </a:lnSpc>
              <a:spcBef>
                <a:spcPts val="750"/>
              </a:spcBef>
              <a:spcAft>
                <a:spcPts val="0"/>
              </a:spcAft>
              <a:buClr>
                <a:srgbClr val="548135"/>
              </a:buClr>
              <a:buSzPts val="1200"/>
              <a:buFont typeface="Tahoma"/>
              <a:buNone/>
            </a:pPr>
            <a:endParaRPr sz="1200">
              <a:solidFill>
                <a:srgbClr val="38761D"/>
              </a:solidFill>
              <a:latin typeface="Tahoma"/>
              <a:ea typeface="Tahoma"/>
              <a:cs typeface="Tahoma"/>
              <a:sym typeface="Tahoma"/>
            </a:endParaRPr>
          </a:p>
          <a:p>
            <a:pPr marL="0" lvl="0" indent="0" algn="just" rtl="0">
              <a:lnSpc>
                <a:spcPct val="150000"/>
              </a:lnSpc>
              <a:spcBef>
                <a:spcPts val="750"/>
              </a:spcBef>
              <a:spcAft>
                <a:spcPts val="0"/>
              </a:spcAft>
              <a:buClr>
                <a:srgbClr val="548135"/>
              </a:buClr>
              <a:buSzPts val="1200"/>
              <a:buFont typeface="Tahoma"/>
              <a:buNone/>
            </a:pPr>
            <a:endParaRPr>
              <a:latin typeface="Tahoma"/>
              <a:ea typeface="Tahoma"/>
              <a:cs typeface="Tahoma"/>
              <a:sym typeface="Tahoma"/>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0"/>
          <p:cNvSpPr txBox="1">
            <a:spLocks noGrp="1"/>
          </p:cNvSpPr>
          <p:nvPr>
            <p:ph type="title"/>
          </p:nvPr>
        </p:nvSpPr>
        <p:spPr>
          <a:xfrm>
            <a:off x="471488" y="266148"/>
            <a:ext cx="5915100" cy="561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338" name="Google Shape;338;p50"/>
          <p:cNvSpPr txBox="1">
            <a:spLocks noGrp="1"/>
          </p:cNvSpPr>
          <p:nvPr>
            <p:ph type="body" idx="1"/>
          </p:nvPr>
        </p:nvSpPr>
        <p:spPr>
          <a:xfrm>
            <a:off x="471488" y="1030514"/>
            <a:ext cx="5915100" cy="7891800"/>
          </a:xfrm>
          <a:prstGeom prst="rect">
            <a:avLst/>
          </a:prstGeom>
        </p:spPr>
        <p:txBody>
          <a:bodyPr spcFirstLastPara="1" wrap="square" lIns="91425" tIns="45700" rIns="91425" bIns="45700" anchor="t" anchorCtr="0">
            <a:noAutofit/>
          </a:bodyPr>
          <a:lstStyle/>
          <a:p>
            <a:pPr marL="0" lvl="0" indent="0" algn="just" rtl="0">
              <a:lnSpc>
                <a:spcPct val="150000"/>
              </a:lnSpc>
              <a:spcBef>
                <a:spcPts val="1200"/>
              </a:spcBef>
              <a:spcAft>
                <a:spcPts val="0"/>
              </a:spcAft>
              <a:buClr>
                <a:schemeClr val="dk1"/>
              </a:buClr>
              <a:buSzPts val="1100"/>
              <a:buFont typeface="Arial"/>
              <a:buNone/>
            </a:pPr>
            <a:r>
              <a:rPr lang="en-US" sz="1200">
                <a:solidFill>
                  <a:srgbClr val="38761D"/>
                </a:solidFill>
                <a:latin typeface="Tahoma"/>
                <a:ea typeface="Tahoma"/>
                <a:cs typeface="Tahoma"/>
                <a:sym typeface="Tahoma"/>
              </a:rPr>
              <a:t>Consider </a:t>
            </a:r>
            <a:r>
              <a:rPr lang="en-US" sz="1200" i="1">
                <a:solidFill>
                  <a:srgbClr val="38761D"/>
                </a:solidFill>
                <a:latin typeface="Tahoma"/>
                <a:ea typeface="Tahoma"/>
                <a:cs typeface="Tahoma"/>
                <a:sym typeface="Tahoma"/>
              </a:rPr>
              <a:t>x as XOR difference between x and x’. Then</a:t>
            </a:r>
            <a:endParaRPr sz="1200" i="1">
              <a:solidFill>
                <a:srgbClr val="38761D"/>
              </a:solidFill>
              <a:latin typeface="Tahoma"/>
              <a:ea typeface="Tahoma"/>
              <a:cs typeface="Tahoma"/>
              <a:sym typeface="Tahoma"/>
            </a:endParaRPr>
          </a:p>
          <a:p>
            <a:pPr marL="0" lvl="0" indent="0" algn="just" rtl="0">
              <a:lnSpc>
                <a:spcPct val="150000"/>
              </a:lnSpc>
              <a:spcBef>
                <a:spcPts val="1200"/>
              </a:spcBef>
              <a:spcAft>
                <a:spcPts val="0"/>
              </a:spcAft>
              <a:buClr>
                <a:schemeClr val="dk1"/>
              </a:buClr>
              <a:buSzPts val="1100"/>
              <a:buFont typeface="Arial"/>
              <a:buNone/>
            </a:pPr>
            <a:r>
              <a:rPr lang="en-US" sz="1200" i="1">
                <a:solidFill>
                  <a:srgbClr val="38761D"/>
                </a:solidFill>
                <a:latin typeface="Tahoma"/>
                <a:ea typeface="Tahoma"/>
                <a:cs typeface="Tahoma"/>
                <a:sym typeface="Tahoma"/>
              </a:rPr>
              <a:t> x </a:t>
            </a:r>
            <a:r>
              <a:rPr lang="en-US" sz="1200" i="1" baseline="-25000">
                <a:solidFill>
                  <a:srgbClr val="38761D"/>
                </a:solidFill>
                <a:latin typeface="Tahoma"/>
                <a:ea typeface="Tahoma"/>
                <a:cs typeface="Tahoma"/>
                <a:sym typeface="Tahoma"/>
              </a:rPr>
              <a:t>i+1</a:t>
            </a:r>
            <a:r>
              <a:rPr lang="en-US" sz="1200" i="1">
                <a:solidFill>
                  <a:srgbClr val="38761D"/>
                </a:solidFill>
                <a:latin typeface="Tahoma"/>
                <a:ea typeface="Tahoma"/>
                <a:cs typeface="Tahoma"/>
                <a:sym typeface="Tahoma"/>
              </a:rPr>
              <a:t> = x</a:t>
            </a:r>
            <a:r>
              <a:rPr lang="en-US" sz="1200" i="1" baseline="-25000">
                <a:solidFill>
                  <a:srgbClr val="38761D"/>
                </a:solidFill>
                <a:latin typeface="Tahoma"/>
                <a:ea typeface="Tahoma"/>
                <a:cs typeface="Tahoma"/>
                <a:sym typeface="Tahoma"/>
              </a:rPr>
              <a:t>i+1  </a:t>
            </a:r>
            <a:r>
              <a:rPr lang="en-US" sz="1200" i="1">
                <a:solidFill>
                  <a:srgbClr val="38761D"/>
                </a:solidFill>
                <a:latin typeface="Tahoma"/>
                <a:ea typeface="Tahoma"/>
                <a:cs typeface="Tahoma"/>
                <a:sym typeface="Tahoma"/>
              </a:rPr>
              <a:t>XOR x’</a:t>
            </a:r>
            <a:r>
              <a:rPr lang="en-US" sz="1200" i="1" baseline="-25000">
                <a:solidFill>
                  <a:srgbClr val="38761D"/>
                </a:solidFill>
                <a:latin typeface="Tahoma"/>
                <a:ea typeface="Tahoma"/>
                <a:cs typeface="Tahoma"/>
                <a:sym typeface="Tahoma"/>
              </a:rPr>
              <a:t>i+1</a:t>
            </a:r>
            <a:endParaRPr sz="1200" i="1" baseline="-25000">
              <a:solidFill>
                <a:srgbClr val="38761D"/>
              </a:solidFill>
              <a:latin typeface="Tahoma"/>
              <a:ea typeface="Tahoma"/>
              <a:cs typeface="Tahoma"/>
              <a:sym typeface="Tahoma"/>
            </a:endParaRPr>
          </a:p>
          <a:p>
            <a:pPr marL="0" lvl="0" indent="0" algn="just" rtl="0">
              <a:lnSpc>
                <a:spcPct val="150000"/>
              </a:lnSpc>
              <a:spcBef>
                <a:spcPts val="1200"/>
              </a:spcBef>
              <a:spcAft>
                <a:spcPts val="0"/>
              </a:spcAft>
              <a:buClr>
                <a:schemeClr val="dk1"/>
              </a:buClr>
              <a:buSzPts val="1100"/>
              <a:buFont typeface="Arial"/>
              <a:buNone/>
            </a:pPr>
            <a:r>
              <a:rPr lang="en-US" sz="1200" i="1" baseline="-25000">
                <a:solidFill>
                  <a:srgbClr val="38761D"/>
                </a:solidFill>
                <a:latin typeface="Tahoma"/>
                <a:ea typeface="Tahoma"/>
                <a:cs typeface="Tahoma"/>
                <a:sym typeface="Tahoma"/>
              </a:rPr>
              <a:t>        	</a:t>
            </a:r>
            <a:r>
              <a:rPr lang="en-US" sz="1200" i="1">
                <a:solidFill>
                  <a:srgbClr val="38761D"/>
                </a:solidFill>
                <a:latin typeface="Tahoma"/>
                <a:ea typeface="Tahoma"/>
                <a:cs typeface="Tahoma"/>
                <a:sym typeface="Tahoma"/>
              </a:rPr>
              <a:t>= [ x</a:t>
            </a:r>
            <a:r>
              <a:rPr lang="en-US" sz="1200" i="1" baseline="-25000">
                <a:solidFill>
                  <a:srgbClr val="38761D"/>
                </a:solidFill>
                <a:latin typeface="Tahoma"/>
                <a:ea typeface="Tahoma"/>
                <a:cs typeface="Tahoma"/>
                <a:sym typeface="Tahoma"/>
              </a:rPr>
              <a:t>i-1</a:t>
            </a:r>
            <a:r>
              <a:rPr lang="en-US" sz="1200" i="1">
                <a:solidFill>
                  <a:srgbClr val="38761D"/>
                </a:solidFill>
                <a:latin typeface="Tahoma"/>
                <a:ea typeface="Tahoma"/>
                <a:cs typeface="Tahoma"/>
                <a:sym typeface="Tahoma"/>
              </a:rPr>
              <a:t> XOR f(x</a:t>
            </a:r>
            <a:r>
              <a:rPr lang="en-US" sz="1200" i="1" baseline="-25000">
                <a:solidFill>
                  <a:srgbClr val="38761D"/>
                </a:solidFill>
                <a:latin typeface="Tahoma"/>
                <a:ea typeface="Tahoma"/>
                <a:cs typeface="Tahoma"/>
                <a:sym typeface="Tahoma"/>
              </a:rPr>
              <a:t>i </a:t>
            </a:r>
            <a:r>
              <a:rPr lang="en-US" sz="1200">
                <a:solidFill>
                  <a:srgbClr val="38761D"/>
                </a:solidFill>
                <a:latin typeface="Tahoma"/>
                <a:ea typeface="Tahoma"/>
                <a:cs typeface="Tahoma"/>
                <a:sym typeface="Tahoma"/>
              </a:rPr>
              <a:t>, K</a:t>
            </a:r>
            <a:r>
              <a:rPr lang="en-US" sz="1200" baseline="-25000">
                <a:solidFill>
                  <a:srgbClr val="38761D"/>
                </a:solidFill>
                <a:latin typeface="Tahoma"/>
                <a:ea typeface="Tahoma"/>
                <a:cs typeface="Tahoma"/>
                <a:sym typeface="Tahoma"/>
              </a:rPr>
              <a:t>i</a:t>
            </a:r>
            <a:r>
              <a:rPr lang="en-US" sz="1200">
                <a:solidFill>
                  <a:srgbClr val="38761D"/>
                </a:solidFill>
                <a:latin typeface="Tahoma"/>
                <a:ea typeface="Tahoma"/>
                <a:cs typeface="Tahoma"/>
                <a:sym typeface="Tahoma"/>
              </a:rPr>
              <a:t>)] XOR [x’</a:t>
            </a:r>
            <a:r>
              <a:rPr lang="en-US" sz="1200" baseline="-25000">
                <a:solidFill>
                  <a:srgbClr val="38761D"/>
                </a:solidFill>
                <a:latin typeface="Tahoma"/>
                <a:ea typeface="Tahoma"/>
                <a:cs typeface="Tahoma"/>
                <a:sym typeface="Tahoma"/>
              </a:rPr>
              <a:t>i-1 </a:t>
            </a:r>
            <a:r>
              <a:rPr lang="en-US" sz="1200">
                <a:solidFill>
                  <a:srgbClr val="38761D"/>
                </a:solidFill>
                <a:latin typeface="Tahoma"/>
                <a:ea typeface="Tahoma"/>
                <a:cs typeface="Tahoma"/>
                <a:sym typeface="Tahoma"/>
              </a:rPr>
              <a:t>XOR f(x’</a:t>
            </a:r>
            <a:r>
              <a:rPr lang="en-US" sz="1200" baseline="-25000">
                <a:solidFill>
                  <a:srgbClr val="38761D"/>
                </a:solidFill>
                <a:latin typeface="Tahoma"/>
                <a:ea typeface="Tahoma"/>
                <a:cs typeface="Tahoma"/>
                <a:sym typeface="Tahoma"/>
              </a:rPr>
              <a:t>i </a:t>
            </a:r>
            <a:r>
              <a:rPr lang="en-US" sz="1200">
                <a:solidFill>
                  <a:srgbClr val="38761D"/>
                </a:solidFill>
                <a:latin typeface="Tahoma"/>
                <a:ea typeface="Tahoma"/>
                <a:cs typeface="Tahoma"/>
                <a:sym typeface="Tahoma"/>
              </a:rPr>
              <a:t>,K</a:t>
            </a:r>
            <a:r>
              <a:rPr lang="en-US" sz="1200" baseline="-25000">
                <a:solidFill>
                  <a:srgbClr val="38761D"/>
                </a:solidFill>
                <a:latin typeface="Tahoma"/>
                <a:ea typeface="Tahoma"/>
                <a:cs typeface="Tahoma"/>
                <a:sym typeface="Tahoma"/>
              </a:rPr>
              <a:t>i</a:t>
            </a:r>
            <a:r>
              <a:rPr lang="en-US" sz="1200">
                <a:solidFill>
                  <a:srgbClr val="38761D"/>
                </a:solidFill>
                <a:latin typeface="Tahoma"/>
                <a:ea typeface="Tahoma"/>
                <a:cs typeface="Tahoma"/>
                <a:sym typeface="Tahoma"/>
              </a:rPr>
              <a:t>)]</a:t>
            </a:r>
            <a:endParaRPr sz="1200">
              <a:solidFill>
                <a:srgbClr val="38761D"/>
              </a:solidFill>
              <a:latin typeface="Tahoma"/>
              <a:ea typeface="Tahoma"/>
              <a:cs typeface="Tahoma"/>
              <a:sym typeface="Tahoma"/>
            </a:endParaRPr>
          </a:p>
          <a:p>
            <a:pPr marL="0" lvl="0" indent="0" algn="just" rtl="0">
              <a:lnSpc>
                <a:spcPct val="150000"/>
              </a:lnSpc>
              <a:spcBef>
                <a:spcPts val="1200"/>
              </a:spcBef>
              <a:spcAft>
                <a:spcPts val="0"/>
              </a:spcAft>
              <a:buClr>
                <a:schemeClr val="dk1"/>
              </a:buClr>
              <a:buSzPts val="1100"/>
              <a:buFont typeface="Arial"/>
              <a:buNone/>
            </a:pPr>
            <a:r>
              <a:rPr lang="en-US" sz="1200">
                <a:solidFill>
                  <a:srgbClr val="38761D"/>
                </a:solidFill>
                <a:latin typeface="Tahoma"/>
                <a:ea typeface="Tahoma"/>
                <a:cs typeface="Tahoma"/>
                <a:sym typeface="Tahoma"/>
              </a:rPr>
              <a:t>    	= </a:t>
            </a:r>
            <a:r>
              <a:rPr lang="en-US" sz="1200" i="1">
                <a:solidFill>
                  <a:srgbClr val="38761D"/>
                </a:solidFill>
                <a:latin typeface="Tahoma"/>
                <a:ea typeface="Tahoma"/>
                <a:cs typeface="Tahoma"/>
                <a:sym typeface="Tahoma"/>
              </a:rPr>
              <a:t>x </a:t>
            </a:r>
            <a:r>
              <a:rPr lang="en-US" sz="1200" i="1" baseline="-25000">
                <a:solidFill>
                  <a:srgbClr val="38761D"/>
                </a:solidFill>
                <a:latin typeface="Tahoma"/>
                <a:ea typeface="Tahoma"/>
                <a:cs typeface="Tahoma"/>
                <a:sym typeface="Tahoma"/>
              </a:rPr>
              <a:t>i-1</a:t>
            </a:r>
            <a:r>
              <a:rPr lang="en-US" sz="1200" i="1">
                <a:solidFill>
                  <a:srgbClr val="38761D"/>
                </a:solidFill>
                <a:latin typeface="Tahoma"/>
                <a:ea typeface="Tahoma"/>
                <a:cs typeface="Tahoma"/>
                <a:sym typeface="Tahoma"/>
              </a:rPr>
              <a:t> XOR [f(x</a:t>
            </a:r>
            <a:r>
              <a:rPr lang="en-US" sz="1200" i="1" baseline="-25000">
                <a:solidFill>
                  <a:srgbClr val="38761D"/>
                </a:solidFill>
                <a:latin typeface="Tahoma"/>
                <a:ea typeface="Tahoma"/>
                <a:cs typeface="Tahoma"/>
                <a:sym typeface="Tahoma"/>
              </a:rPr>
              <a:t>i</a:t>
            </a:r>
            <a:r>
              <a:rPr lang="en-US" sz="1200" i="1">
                <a:solidFill>
                  <a:srgbClr val="38761D"/>
                </a:solidFill>
                <a:latin typeface="Tahoma"/>
                <a:ea typeface="Tahoma"/>
                <a:cs typeface="Tahoma"/>
                <a:sym typeface="Tahoma"/>
              </a:rPr>
              <a:t>,K</a:t>
            </a:r>
            <a:r>
              <a:rPr lang="en-US" sz="1200" i="1" baseline="-25000">
                <a:solidFill>
                  <a:srgbClr val="38761D"/>
                </a:solidFill>
                <a:latin typeface="Tahoma"/>
                <a:ea typeface="Tahoma"/>
                <a:cs typeface="Tahoma"/>
                <a:sym typeface="Tahoma"/>
              </a:rPr>
              <a:t>i</a:t>
            </a:r>
            <a:r>
              <a:rPr lang="en-US" sz="1200" i="1">
                <a:solidFill>
                  <a:srgbClr val="38761D"/>
                </a:solidFill>
                <a:latin typeface="Tahoma"/>
                <a:ea typeface="Tahoma"/>
                <a:cs typeface="Tahoma"/>
                <a:sym typeface="Tahoma"/>
              </a:rPr>
              <a:t>) XOR f(x’</a:t>
            </a:r>
            <a:r>
              <a:rPr lang="en-US" sz="1200" i="1" baseline="-25000">
                <a:solidFill>
                  <a:srgbClr val="38761D"/>
                </a:solidFill>
                <a:latin typeface="Tahoma"/>
                <a:ea typeface="Tahoma"/>
                <a:cs typeface="Tahoma"/>
                <a:sym typeface="Tahoma"/>
              </a:rPr>
              <a:t>i, </a:t>
            </a:r>
            <a:r>
              <a:rPr lang="en-US" sz="1200">
                <a:solidFill>
                  <a:srgbClr val="38761D"/>
                </a:solidFill>
                <a:latin typeface="Tahoma"/>
                <a:ea typeface="Tahoma"/>
                <a:cs typeface="Tahoma"/>
                <a:sym typeface="Tahoma"/>
              </a:rPr>
              <a:t>K</a:t>
            </a:r>
            <a:r>
              <a:rPr lang="en-US" sz="1200" baseline="-25000">
                <a:solidFill>
                  <a:srgbClr val="38761D"/>
                </a:solidFill>
                <a:latin typeface="Tahoma"/>
                <a:ea typeface="Tahoma"/>
                <a:cs typeface="Tahoma"/>
                <a:sym typeface="Tahoma"/>
              </a:rPr>
              <a:t>i</a:t>
            </a:r>
            <a:r>
              <a:rPr lang="en-US" sz="1200">
                <a:solidFill>
                  <a:srgbClr val="38761D"/>
                </a:solidFill>
                <a:latin typeface="Tahoma"/>
                <a:ea typeface="Tahoma"/>
                <a:cs typeface="Tahoma"/>
                <a:sym typeface="Tahoma"/>
              </a:rPr>
              <a:t>)]</a:t>
            </a:r>
            <a:endParaRPr sz="1200">
              <a:solidFill>
                <a:srgbClr val="38761D"/>
              </a:solidFill>
              <a:latin typeface="Tahoma"/>
              <a:ea typeface="Tahoma"/>
              <a:cs typeface="Tahoma"/>
              <a:sym typeface="Tahoma"/>
            </a:endParaRPr>
          </a:p>
          <a:p>
            <a:pPr marL="0" lvl="0" indent="0" algn="just" rtl="0">
              <a:lnSpc>
                <a:spcPct val="150000"/>
              </a:lnSpc>
              <a:spcBef>
                <a:spcPts val="1200"/>
              </a:spcBef>
              <a:spcAft>
                <a:spcPts val="0"/>
              </a:spcAft>
              <a:buClr>
                <a:schemeClr val="dk1"/>
              </a:buClr>
              <a:buSzPts val="1100"/>
              <a:buFont typeface="Arial"/>
              <a:buNone/>
            </a:pPr>
            <a:r>
              <a:rPr lang="en-US" sz="1200">
                <a:solidFill>
                  <a:srgbClr val="38761D"/>
                </a:solidFill>
                <a:latin typeface="Tahoma"/>
                <a:ea typeface="Tahoma"/>
                <a:cs typeface="Tahoma"/>
                <a:sym typeface="Tahoma"/>
              </a:rPr>
              <a:t>If number of such differences is determined then it is possible to identify the sub keys used by comparing the probable difference and the actual difference.</a:t>
            </a:r>
            <a:endParaRPr sz="1200">
              <a:solidFill>
                <a:srgbClr val="38761D"/>
              </a:solidFill>
              <a:latin typeface="Tahoma"/>
              <a:ea typeface="Tahoma"/>
              <a:cs typeface="Tahoma"/>
              <a:sym typeface="Tahoma"/>
            </a:endParaRPr>
          </a:p>
          <a:p>
            <a:pPr marL="0" lvl="0" indent="0" algn="just" rtl="0">
              <a:lnSpc>
                <a:spcPct val="150000"/>
              </a:lnSpc>
              <a:spcBef>
                <a:spcPts val="1200"/>
              </a:spcBef>
              <a:spcAft>
                <a:spcPts val="0"/>
              </a:spcAft>
              <a:buClr>
                <a:schemeClr val="dk1"/>
              </a:buClr>
              <a:buSzPts val="1100"/>
              <a:buFont typeface="Arial"/>
              <a:buNone/>
            </a:pPr>
            <a:r>
              <a:rPr lang="en-US" sz="1400" b="1">
                <a:solidFill>
                  <a:srgbClr val="38761D"/>
                </a:solidFill>
                <a:latin typeface="Tahoma"/>
                <a:ea typeface="Tahoma"/>
                <a:cs typeface="Tahoma"/>
                <a:sym typeface="Tahoma"/>
              </a:rPr>
              <a:t> Linear Cryptanalysis</a:t>
            </a:r>
            <a:endParaRPr sz="1400" b="1">
              <a:solidFill>
                <a:srgbClr val="38761D"/>
              </a:solidFill>
              <a:latin typeface="Tahoma"/>
              <a:ea typeface="Tahoma"/>
              <a:cs typeface="Tahoma"/>
              <a:sym typeface="Tahoma"/>
            </a:endParaRPr>
          </a:p>
          <a:p>
            <a:pPr marL="0" lvl="0" indent="0" algn="just" rtl="0">
              <a:lnSpc>
                <a:spcPct val="150000"/>
              </a:lnSpc>
              <a:spcBef>
                <a:spcPts val="1200"/>
              </a:spcBef>
              <a:spcAft>
                <a:spcPts val="0"/>
              </a:spcAft>
              <a:buClr>
                <a:schemeClr val="dk1"/>
              </a:buClr>
              <a:buSzPts val="1100"/>
              <a:buFont typeface="Arial"/>
              <a:buNone/>
            </a:pPr>
            <a:r>
              <a:rPr lang="en-US" sz="1200">
                <a:solidFill>
                  <a:srgbClr val="38761D"/>
                </a:solidFill>
                <a:latin typeface="Tahoma"/>
                <a:ea typeface="Tahoma"/>
                <a:cs typeface="Tahoma"/>
                <a:sym typeface="Tahoma"/>
              </a:rPr>
              <a:t>Based on affine or linear approximations in the transformations performed this attack is possible. In this attack, instead of 2</a:t>
            </a:r>
            <a:r>
              <a:rPr lang="en-US" sz="1200" baseline="30000">
                <a:solidFill>
                  <a:srgbClr val="38761D"/>
                </a:solidFill>
                <a:latin typeface="Tahoma"/>
                <a:ea typeface="Tahoma"/>
                <a:cs typeface="Tahoma"/>
                <a:sym typeface="Tahoma"/>
              </a:rPr>
              <a:t>47</a:t>
            </a:r>
            <a:r>
              <a:rPr lang="en-US" sz="1200">
                <a:solidFill>
                  <a:srgbClr val="38761D"/>
                </a:solidFill>
                <a:latin typeface="Tahoma"/>
                <a:ea typeface="Tahoma"/>
                <a:cs typeface="Tahoma"/>
                <a:sym typeface="Tahoma"/>
              </a:rPr>
              <a:t> chosen plain texts as in case of differential cryptanalysis only 2</a:t>
            </a:r>
            <a:r>
              <a:rPr lang="en-US" sz="1200" baseline="30000">
                <a:solidFill>
                  <a:srgbClr val="38761D"/>
                </a:solidFill>
                <a:latin typeface="Tahoma"/>
                <a:ea typeface="Tahoma"/>
                <a:cs typeface="Tahoma"/>
                <a:sym typeface="Tahoma"/>
              </a:rPr>
              <a:t>43</a:t>
            </a:r>
            <a:r>
              <a:rPr lang="en-US" sz="1200">
                <a:solidFill>
                  <a:srgbClr val="38761D"/>
                </a:solidFill>
                <a:latin typeface="Tahoma"/>
                <a:ea typeface="Tahoma"/>
                <a:cs typeface="Tahoma"/>
                <a:sym typeface="Tahoma"/>
              </a:rPr>
              <a:t> known plaintexts are used to find the key.</a:t>
            </a:r>
            <a:endParaRPr sz="1200">
              <a:solidFill>
                <a:srgbClr val="38761D"/>
              </a:solidFill>
              <a:latin typeface="Tahoma"/>
              <a:ea typeface="Tahoma"/>
              <a:cs typeface="Tahoma"/>
              <a:sym typeface="Tahoma"/>
            </a:endParaRPr>
          </a:p>
          <a:p>
            <a:pPr marL="0" lvl="0" indent="0" algn="just" rtl="0">
              <a:lnSpc>
                <a:spcPct val="150000"/>
              </a:lnSpc>
              <a:spcBef>
                <a:spcPts val="1200"/>
              </a:spcBef>
              <a:spcAft>
                <a:spcPts val="0"/>
              </a:spcAft>
              <a:buClr>
                <a:schemeClr val="dk1"/>
              </a:buClr>
              <a:buSzPts val="1100"/>
              <a:buFont typeface="Arial"/>
              <a:buNone/>
            </a:pPr>
            <a:r>
              <a:rPr lang="en-US" sz="1200">
                <a:solidFill>
                  <a:srgbClr val="38761D"/>
                </a:solidFill>
                <a:latin typeface="Tahoma"/>
                <a:ea typeface="Tahoma"/>
                <a:cs typeface="Tahoma"/>
                <a:sym typeface="Tahoma"/>
              </a:rPr>
              <a:t> Consider n bits plain texts and cipher texts and m bit key which is labeled as P[1], ... P[</a:t>
            </a:r>
            <a:r>
              <a:rPr lang="en-US" sz="1200" i="1">
                <a:solidFill>
                  <a:srgbClr val="38761D"/>
                </a:solidFill>
                <a:latin typeface="Tahoma"/>
                <a:ea typeface="Tahoma"/>
                <a:cs typeface="Tahoma"/>
                <a:sym typeface="Tahoma"/>
              </a:rPr>
              <a:t>n</a:t>
            </a:r>
            <a:r>
              <a:rPr lang="en-US" sz="1200">
                <a:solidFill>
                  <a:srgbClr val="38761D"/>
                </a:solidFill>
                <a:latin typeface="Tahoma"/>
                <a:ea typeface="Tahoma"/>
                <a:cs typeface="Tahoma"/>
                <a:sym typeface="Tahoma"/>
              </a:rPr>
              <a:t>] , C[1], ... C[</a:t>
            </a:r>
            <a:r>
              <a:rPr lang="en-US" sz="1200" i="1">
                <a:solidFill>
                  <a:srgbClr val="38761D"/>
                </a:solidFill>
                <a:latin typeface="Tahoma"/>
                <a:ea typeface="Tahoma"/>
                <a:cs typeface="Tahoma"/>
                <a:sym typeface="Tahoma"/>
              </a:rPr>
              <a:t>n</a:t>
            </a:r>
            <a:r>
              <a:rPr lang="en-US" sz="1200">
                <a:solidFill>
                  <a:srgbClr val="38761D"/>
                </a:solidFill>
                <a:latin typeface="Tahoma"/>
                <a:ea typeface="Tahoma"/>
                <a:cs typeface="Tahoma"/>
                <a:sym typeface="Tahoma"/>
              </a:rPr>
              <a:t>], and K[1], ... K[</a:t>
            </a:r>
            <a:r>
              <a:rPr lang="en-US" sz="1200" i="1">
                <a:solidFill>
                  <a:srgbClr val="38761D"/>
                </a:solidFill>
                <a:latin typeface="Tahoma"/>
                <a:ea typeface="Tahoma"/>
                <a:cs typeface="Tahoma"/>
                <a:sym typeface="Tahoma"/>
              </a:rPr>
              <a:t>m</a:t>
            </a:r>
            <a:r>
              <a:rPr lang="en-US" sz="1200">
                <a:solidFill>
                  <a:srgbClr val="38761D"/>
                </a:solidFill>
                <a:latin typeface="Tahoma"/>
                <a:ea typeface="Tahoma"/>
                <a:cs typeface="Tahoma"/>
                <a:sym typeface="Tahoma"/>
              </a:rPr>
              <a:t>] respectively.</a:t>
            </a:r>
            <a:endParaRPr sz="1200">
              <a:solidFill>
                <a:srgbClr val="38761D"/>
              </a:solidFill>
              <a:latin typeface="Tahoma"/>
              <a:ea typeface="Tahoma"/>
              <a:cs typeface="Tahoma"/>
              <a:sym typeface="Tahoma"/>
            </a:endParaRPr>
          </a:p>
          <a:p>
            <a:pPr marL="0" lvl="0" indent="0" algn="just" rtl="0">
              <a:lnSpc>
                <a:spcPct val="150000"/>
              </a:lnSpc>
              <a:spcBef>
                <a:spcPts val="1200"/>
              </a:spcBef>
              <a:spcAft>
                <a:spcPts val="0"/>
              </a:spcAft>
              <a:buClr>
                <a:schemeClr val="dk1"/>
              </a:buClr>
              <a:buSzPts val="1100"/>
              <a:buFont typeface="Arial"/>
              <a:buNone/>
            </a:pPr>
            <a:r>
              <a:rPr lang="en-US" sz="1200">
                <a:solidFill>
                  <a:srgbClr val="38761D"/>
                </a:solidFill>
                <a:latin typeface="Tahoma"/>
                <a:ea typeface="Tahoma"/>
                <a:cs typeface="Tahoma"/>
                <a:sym typeface="Tahoma"/>
              </a:rPr>
              <a:t>Then define</a:t>
            </a:r>
            <a:endParaRPr sz="1200">
              <a:solidFill>
                <a:srgbClr val="38761D"/>
              </a:solidFill>
              <a:latin typeface="Tahoma"/>
              <a:ea typeface="Tahoma"/>
              <a:cs typeface="Tahoma"/>
              <a:sym typeface="Tahoma"/>
            </a:endParaRPr>
          </a:p>
          <a:p>
            <a:pPr marL="0" lvl="0" indent="0" algn="just" rtl="0">
              <a:lnSpc>
                <a:spcPct val="150000"/>
              </a:lnSpc>
              <a:spcBef>
                <a:spcPts val="1200"/>
              </a:spcBef>
              <a:spcAft>
                <a:spcPts val="0"/>
              </a:spcAft>
              <a:buClr>
                <a:schemeClr val="dk1"/>
              </a:buClr>
              <a:buSzPts val="1100"/>
              <a:buFont typeface="Arial"/>
              <a:buNone/>
            </a:pPr>
            <a:r>
              <a:rPr lang="en-US" sz="1200">
                <a:solidFill>
                  <a:srgbClr val="38761D"/>
                </a:solidFill>
                <a:latin typeface="Tahoma"/>
                <a:ea typeface="Tahoma"/>
                <a:cs typeface="Tahoma"/>
                <a:sym typeface="Tahoma"/>
              </a:rPr>
              <a:t>M[</a:t>
            </a:r>
            <a:r>
              <a:rPr lang="en-US" sz="1200" i="1">
                <a:solidFill>
                  <a:srgbClr val="38761D"/>
                </a:solidFill>
                <a:latin typeface="Tahoma"/>
                <a:ea typeface="Tahoma"/>
                <a:cs typeface="Tahoma"/>
                <a:sym typeface="Tahoma"/>
              </a:rPr>
              <a:t>i, j, ..., k</a:t>
            </a:r>
            <a:r>
              <a:rPr lang="en-US" sz="1200">
                <a:solidFill>
                  <a:srgbClr val="38761D"/>
                </a:solidFill>
                <a:latin typeface="Tahoma"/>
                <a:ea typeface="Tahoma"/>
                <a:cs typeface="Tahoma"/>
                <a:sym typeface="Tahoma"/>
              </a:rPr>
              <a:t>] = </a:t>
            </a:r>
            <a:r>
              <a:rPr lang="en-US" sz="1200" i="1">
                <a:solidFill>
                  <a:srgbClr val="38761D"/>
                </a:solidFill>
                <a:latin typeface="Tahoma"/>
                <a:ea typeface="Tahoma"/>
                <a:cs typeface="Tahoma"/>
                <a:sym typeface="Tahoma"/>
              </a:rPr>
              <a:t>M</a:t>
            </a:r>
            <a:r>
              <a:rPr lang="en-US" sz="1200">
                <a:solidFill>
                  <a:srgbClr val="38761D"/>
                </a:solidFill>
                <a:latin typeface="Tahoma"/>
                <a:ea typeface="Tahoma"/>
                <a:cs typeface="Tahoma"/>
                <a:sym typeface="Tahoma"/>
              </a:rPr>
              <a:t>[</a:t>
            </a:r>
            <a:r>
              <a:rPr lang="en-US" sz="1200" i="1">
                <a:solidFill>
                  <a:srgbClr val="38761D"/>
                </a:solidFill>
                <a:latin typeface="Tahoma"/>
                <a:ea typeface="Tahoma"/>
                <a:cs typeface="Tahoma"/>
                <a:sym typeface="Tahoma"/>
              </a:rPr>
              <a:t>i</a:t>
            </a:r>
            <a:r>
              <a:rPr lang="en-US" sz="1200">
                <a:solidFill>
                  <a:srgbClr val="38761D"/>
                </a:solidFill>
                <a:latin typeface="Tahoma"/>
                <a:ea typeface="Tahoma"/>
                <a:cs typeface="Tahoma"/>
                <a:sym typeface="Tahoma"/>
              </a:rPr>
              <a:t>] XOR  </a:t>
            </a:r>
            <a:r>
              <a:rPr lang="en-US" sz="1200" i="1">
                <a:solidFill>
                  <a:srgbClr val="38761D"/>
                </a:solidFill>
                <a:latin typeface="Tahoma"/>
                <a:ea typeface="Tahoma"/>
                <a:cs typeface="Tahoma"/>
                <a:sym typeface="Tahoma"/>
              </a:rPr>
              <a:t>M</a:t>
            </a:r>
            <a:r>
              <a:rPr lang="en-US" sz="1200">
                <a:solidFill>
                  <a:srgbClr val="38761D"/>
                </a:solidFill>
                <a:latin typeface="Tahoma"/>
                <a:ea typeface="Tahoma"/>
                <a:cs typeface="Tahoma"/>
                <a:sym typeface="Tahoma"/>
              </a:rPr>
              <a:t>[</a:t>
            </a:r>
            <a:r>
              <a:rPr lang="en-US" sz="1200" i="1">
                <a:solidFill>
                  <a:srgbClr val="38761D"/>
                </a:solidFill>
                <a:latin typeface="Tahoma"/>
                <a:ea typeface="Tahoma"/>
                <a:cs typeface="Tahoma"/>
                <a:sym typeface="Tahoma"/>
              </a:rPr>
              <a:t>j</a:t>
            </a:r>
            <a:r>
              <a:rPr lang="en-US" sz="1200">
                <a:solidFill>
                  <a:srgbClr val="38761D"/>
                </a:solidFill>
                <a:latin typeface="Tahoma"/>
                <a:ea typeface="Tahoma"/>
                <a:cs typeface="Tahoma"/>
                <a:sym typeface="Tahoma"/>
              </a:rPr>
              <a:t>] XOR ... </a:t>
            </a:r>
            <a:r>
              <a:rPr lang="en-US" sz="1200" i="1">
                <a:solidFill>
                  <a:srgbClr val="38761D"/>
                </a:solidFill>
                <a:latin typeface="Tahoma"/>
                <a:ea typeface="Tahoma"/>
                <a:cs typeface="Tahoma"/>
                <a:sym typeface="Tahoma"/>
              </a:rPr>
              <a:t>A</a:t>
            </a:r>
            <a:r>
              <a:rPr lang="en-US" sz="1200">
                <a:solidFill>
                  <a:srgbClr val="38761D"/>
                </a:solidFill>
                <a:latin typeface="Tahoma"/>
                <a:ea typeface="Tahoma"/>
                <a:cs typeface="Tahoma"/>
                <a:sym typeface="Tahoma"/>
              </a:rPr>
              <a:t>[</a:t>
            </a:r>
            <a:r>
              <a:rPr lang="en-US" sz="1200" i="1">
                <a:solidFill>
                  <a:srgbClr val="38761D"/>
                </a:solidFill>
                <a:latin typeface="Tahoma"/>
                <a:ea typeface="Tahoma"/>
                <a:cs typeface="Tahoma"/>
                <a:sym typeface="Tahoma"/>
              </a:rPr>
              <a:t>k</a:t>
            </a:r>
            <a:r>
              <a:rPr lang="en-US" sz="1200">
                <a:solidFill>
                  <a:srgbClr val="38761D"/>
                </a:solidFill>
                <a:latin typeface="Tahoma"/>
                <a:ea typeface="Tahoma"/>
                <a:cs typeface="Tahoma"/>
                <a:sym typeface="Tahoma"/>
              </a:rPr>
              <a:t>]</a:t>
            </a:r>
            <a:endParaRPr sz="1200">
              <a:solidFill>
                <a:srgbClr val="38761D"/>
              </a:solidFill>
              <a:latin typeface="Tahoma"/>
              <a:ea typeface="Tahoma"/>
              <a:cs typeface="Tahoma"/>
              <a:sym typeface="Tahoma"/>
            </a:endParaRPr>
          </a:p>
          <a:p>
            <a:pPr marL="0" lvl="0" indent="0" algn="just" rtl="0">
              <a:lnSpc>
                <a:spcPct val="150000"/>
              </a:lnSpc>
              <a:spcBef>
                <a:spcPts val="1200"/>
              </a:spcBef>
              <a:spcAft>
                <a:spcPts val="0"/>
              </a:spcAft>
              <a:buClr>
                <a:schemeClr val="dk1"/>
              </a:buClr>
              <a:buSzPts val="1100"/>
              <a:buFont typeface="Arial"/>
              <a:buNone/>
            </a:pPr>
            <a:r>
              <a:rPr lang="en-US" sz="1200">
                <a:solidFill>
                  <a:srgbClr val="38761D"/>
                </a:solidFill>
                <a:latin typeface="Tahoma"/>
                <a:ea typeface="Tahoma"/>
                <a:cs typeface="Tahoma"/>
                <a:sym typeface="Tahoma"/>
              </a:rPr>
              <a:t>Linear equation is formed as  </a:t>
            </a:r>
            <a:endParaRPr sz="1200">
              <a:solidFill>
                <a:srgbClr val="38761D"/>
              </a:solidFill>
              <a:latin typeface="Tahoma"/>
              <a:ea typeface="Tahoma"/>
              <a:cs typeface="Tahoma"/>
              <a:sym typeface="Tahoma"/>
            </a:endParaRPr>
          </a:p>
          <a:p>
            <a:pPr marL="0" lvl="0" indent="0" algn="just" rtl="0">
              <a:lnSpc>
                <a:spcPct val="150000"/>
              </a:lnSpc>
              <a:spcBef>
                <a:spcPts val="1200"/>
              </a:spcBef>
              <a:spcAft>
                <a:spcPts val="0"/>
              </a:spcAft>
              <a:buClr>
                <a:schemeClr val="dk1"/>
              </a:buClr>
              <a:buSzPts val="1100"/>
              <a:buFont typeface="Arial"/>
              <a:buNone/>
            </a:pPr>
            <a:r>
              <a:rPr lang="en-US" sz="1200">
                <a:solidFill>
                  <a:srgbClr val="38761D"/>
                </a:solidFill>
                <a:latin typeface="Tahoma"/>
                <a:ea typeface="Tahoma"/>
                <a:cs typeface="Tahoma"/>
                <a:sym typeface="Tahoma"/>
              </a:rPr>
              <a:t>P[1, 2, ..., a] XOR C[1, 2, ..., b] = K[1, 2, ..., c]</a:t>
            </a:r>
            <a:endParaRPr sz="1200">
              <a:solidFill>
                <a:srgbClr val="38761D"/>
              </a:solidFill>
              <a:latin typeface="Tahoma"/>
              <a:ea typeface="Tahoma"/>
              <a:cs typeface="Tahoma"/>
              <a:sym typeface="Tahoma"/>
            </a:endParaRPr>
          </a:p>
          <a:p>
            <a:pPr marL="0" lvl="0" indent="0" algn="just" rtl="0">
              <a:lnSpc>
                <a:spcPct val="150000"/>
              </a:lnSpc>
              <a:spcBef>
                <a:spcPts val="1200"/>
              </a:spcBef>
              <a:spcAft>
                <a:spcPts val="0"/>
              </a:spcAft>
              <a:buClr>
                <a:schemeClr val="dk1"/>
              </a:buClr>
              <a:buSzPts val="1100"/>
              <a:buFont typeface="Arial"/>
              <a:buNone/>
            </a:pPr>
            <a:r>
              <a:rPr lang="en-US" sz="1200">
                <a:solidFill>
                  <a:srgbClr val="38761D"/>
                </a:solidFill>
                <a:latin typeface="Tahoma"/>
                <a:ea typeface="Tahoma"/>
                <a:cs typeface="Tahoma"/>
                <a:sym typeface="Tahoma"/>
              </a:rPr>
              <a:t>  </a:t>
            </a:r>
            <a:endParaRPr sz="1200">
              <a:latin typeface="Tahoma"/>
              <a:ea typeface="Tahoma"/>
              <a:cs typeface="Tahoma"/>
              <a:sym typeface="Tahoma"/>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51"/>
          <p:cNvSpPr txBox="1">
            <a:spLocks noGrp="1"/>
          </p:cNvSpPr>
          <p:nvPr>
            <p:ph type="title"/>
          </p:nvPr>
        </p:nvSpPr>
        <p:spPr>
          <a:xfrm>
            <a:off x="471488" y="266148"/>
            <a:ext cx="5915100" cy="561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345" name="Google Shape;345;p51"/>
          <p:cNvSpPr txBox="1">
            <a:spLocks noGrp="1"/>
          </p:cNvSpPr>
          <p:nvPr>
            <p:ph type="body" idx="1"/>
          </p:nvPr>
        </p:nvSpPr>
        <p:spPr>
          <a:xfrm>
            <a:off x="471488" y="1030514"/>
            <a:ext cx="5915100" cy="7891800"/>
          </a:xfrm>
          <a:prstGeom prst="rect">
            <a:avLst/>
          </a:prstGeom>
        </p:spPr>
        <p:txBody>
          <a:bodyPr spcFirstLastPara="1" wrap="square" lIns="91425" tIns="45700" rIns="91425" bIns="45700" anchor="t" anchorCtr="0">
            <a:noAutofit/>
          </a:bodyPr>
          <a:lstStyle/>
          <a:p>
            <a:pPr marL="0" lvl="0" indent="0" algn="just" rtl="0">
              <a:lnSpc>
                <a:spcPct val="150000"/>
              </a:lnSpc>
              <a:spcBef>
                <a:spcPts val="1200"/>
              </a:spcBef>
              <a:spcAft>
                <a:spcPts val="0"/>
              </a:spcAft>
              <a:buNone/>
            </a:pPr>
            <a:r>
              <a:rPr lang="en-US" sz="1200">
                <a:solidFill>
                  <a:srgbClr val="38761D"/>
                </a:solidFill>
                <a:latin typeface="Tahoma"/>
                <a:ea typeface="Tahoma"/>
                <a:cs typeface="Tahoma"/>
                <a:sym typeface="Tahoma"/>
              </a:rPr>
              <a:t>Left hand side result to be computed for a large number of plain text-ciphertext pairs. If the result is zero form more number of plain text and ciphertext pairs then the value of K is considered as zero otherwise it is considered as one. All round values can be combined to get the final key used.</a:t>
            </a:r>
            <a:endParaRPr sz="1200">
              <a:solidFill>
                <a:srgbClr val="38761D"/>
              </a:solidFill>
              <a:latin typeface="Tahoma"/>
              <a:ea typeface="Tahoma"/>
              <a:cs typeface="Tahoma"/>
              <a:sym typeface="Tahoma"/>
            </a:endParaRPr>
          </a:p>
          <a:p>
            <a:pPr marL="0" lvl="0" indent="0" algn="just" rtl="0">
              <a:lnSpc>
                <a:spcPct val="150000"/>
              </a:lnSpc>
              <a:spcBef>
                <a:spcPts val="1200"/>
              </a:spcBef>
              <a:spcAft>
                <a:spcPts val="0"/>
              </a:spcAft>
              <a:buNone/>
            </a:pPr>
            <a:r>
              <a:rPr lang="en-US" sz="1400" b="1">
                <a:latin typeface="Tahoma"/>
                <a:ea typeface="Tahoma"/>
                <a:cs typeface="Tahoma"/>
                <a:sym typeface="Tahoma"/>
              </a:rPr>
              <a:t>Block Cipher Design Principles</a:t>
            </a:r>
            <a:endParaRPr>
              <a:latin typeface="Tahoma"/>
              <a:ea typeface="Tahoma"/>
              <a:cs typeface="Tahoma"/>
              <a:sym typeface="Tahoma"/>
            </a:endParaRPr>
          </a:p>
          <a:p>
            <a:pPr marL="0" lvl="0" indent="0" algn="just" rtl="0">
              <a:lnSpc>
                <a:spcPct val="150000"/>
              </a:lnSpc>
              <a:spcBef>
                <a:spcPts val="750"/>
              </a:spcBef>
              <a:spcAft>
                <a:spcPts val="0"/>
              </a:spcAft>
              <a:buClr>
                <a:srgbClr val="548135"/>
              </a:buClr>
              <a:buSzPts val="1200"/>
              <a:buFont typeface="Tahoma"/>
              <a:buNone/>
            </a:pPr>
            <a:r>
              <a:rPr lang="en-US" sz="1200">
                <a:latin typeface="Tahoma"/>
                <a:ea typeface="Tahoma"/>
                <a:cs typeface="Tahoma"/>
                <a:sym typeface="Tahoma"/>
              </a:rPr>
              <a:t>DES Design Criteria:</a:t>
            </a:r>
            <a:endParaRPr>
              <a:latin typeface="Tahoma"/>
              <a:ea typeface="Tahoma"/>
              <a:cs typeface="Tahoma"/>
              <a:sym typeface="Tahoma"/>
            </a:endParaRPr>
          </a:p>
          <a:p>
            <a:pPr marL="0" lvl="0" indent="0" algn="just" rtl="0">
              <a:lnSpc>
                <a:spcPct val="150000"/>
              </a:lnSpc>
              <a:spcBef>
                <a:spcPts val="750"/>
              </a:spcBef>
              <a:spcAft>
                <a:spcPts val="0"/>
              </a:spcAft>
              <a:buClr>
                <a:srgbClr val="548135"/>
              </a:buClr>
              <a:buSzPts val="1200"/>
              <a:buFont typeface="Tahoma"/>
              <a:buNone/>
            </a:pPr>
            <a:r>
              <a:rPr lang="en-US" sz="1200">
                <a:latin typeface="Tahoma"/>
                <a:ea typeface="Tahoma"/>
                <a:cs typeface="Tahoma"/>
                <a:sym typeface="Tahoma"/>
              </a:rPr>
              <a:t>When DES algorithm is considered there are criteria like design of the S-boxes and P-function. </a:t>
            </a:r>
            <a:endParaRPr>
              <a:latin typeface="Tahoma"/>
              <a:ea typeface="Tahoma"/>
              <a:cs typeface="Tahoma"/>
              <a:sym typeface="Tahoma"/>
            </a:endParaRPr>
          </a:p>
          <a:p>
            <a:pPr marL="0" lvl="0" indent="0" algn="just" rtl="0">
              <a:lnSpc>
                <a:spcPct val="150000"/>
              </a:lnSpc>
              <a:spcBef>
                <a:spcPts val="750"/>
              </a:spcBef>
              <a:spcAft>
                <a:spcPts val="0"/>
              </a:spcAft>
              <a:buClr>
                <a:srgbClr val="548135"/>
              </a:buClr>
              <a:buSzPts val="1200"/>
              <a:buFont typeface="Tahoma"/>
              <a:buNone/>
            </a:pPr>
            <a:r>
              <a:rPr lang="en-US" sz="1200">
                <a:latin typeface="Tahoma"/>
                <a:ea typeface="Tahoma"/>
                <a:cs typeface="Tahoma"/>
                <a:sym typeface="Tahoma"/>
              </a:rPr>
              <a:t>When S-box is considered there are criteria like </a:t>
            </a:r>
            <a:endParaRPr>
              <a:latin typeface="Tahoma"/>
              <a:ea typeface="Tahoma"/>
              <a:cs typeface="Tahoma"/>
              <a:sym typeface="Tahoma"/>
            </a:endParaRPr>
          </a:p>
          <a:p>
            <a:pPr marL="228600" lvl="0" indent="-228600" algn="just" rtl="0">
              <a:lnSpc>
                <a:spcPct val="150000"/>
              </a:lnSpc>
              <a:spcBef>
                <a:spcPts val="750"/>
              </a:spcBef>
              <a:spcAft>
                <a:spcPts val="0"/>
              </a:spcAft>
              <a:buSzPts val="1200"/>
              <a:buFont typeface="Tahoma"/>
              <a:buAutoNum type="arabicPeriod"/>
            </a:pPr>
            <a:r>
              <a:rPr lang="en-US" sz="1200">
                <a:latin typeface="Tahoma"/>
                <a:ea typeface="Tahoma"/>
                <a:cs typeface="Tahoma"/>
                <a:sym typeface="Tahoma"/>
              </a:rPr>
              <a:t>S-box to be designed in such a way that output should not have any relevance with the inputs.   </a:t>
            </a:r>
            <a:endParaRPr>
              <a:latin typeface="Tahoma"/>
              <a:ea typeface="Tahoma"/>
              <a:cs typeface="Tahoma"/>
              <a:sym typeface="Tahoma"/>
            </a:endParaRPr>
          </a:p>
          <a:p>
            <a:pPr marL="228600" lvl="0" indent="-228600" algn="just" rtl="0">
              <a:lnSpc>
                <a:spcPct val="150000"/>
              </a:lnSpc>
              <a:spcBef>
                <a:spcPts val="750"/>
              </a:spcBef>
              <a:spcAft>
                <a:spcPts val="0"/>
              </a:spcAft>
              <a:buSzPts val="1200"/>
              <a:buFont typeface="Tahoma"/>
              <a:buAutoNum type="arabicPeriod"/>
            </a:pPr>
            <a:r>
              <a:rPr lang="en-US" sz="1200">
                <a:latin typeface="Tahoma"/>
                <a:ea typeface="Tahoma"/>
                <a:cs typeface="Tahoma"/>
                <a:sym typeface="Tahoma"/>
              </a:rPr>
              <a:t>All 16 possible output combinations are included in each row of S-box. </a:t>
            </a:r>
            <a:endParaRPr>
              <a:latin typeface="Tahoma"/>
              <a:ea typeface="Tahoma"/>
              <a:cs typeface="Tahoma"/>
              <a:sym typeface="Tahoma"/>
            </a:endParaRPr>
          </a:p>
          <a:p>
            <a:pPr marL="228600" lvl="0" indent="-228600" algn="just" rtl="0">
              <a:lnSpc>
                <a:spcPct val="150000"/>
              </a:lnSpc>
              <a:spcBef>
                <a:spcPts val="750"/>
              </a:spcBef>
              <a:spcAft>
                <a:spcPts val="0"/>
              </a:spcAft>
              <a:buSzPts val="1200"/>
              <a:buFont typeface="Tahoma"/>
              <a:buAutoNum type="arabicPeriod"/>
            </a:pPr>
            <a:r>
              <a:rPr lang="en-US" sz="1200">
                <a:latin typeface="Tahoma"/>
                <a:ea typeface="Tahoma"/>
                <a:cs typeface="Tahoma"/>
                <a:sym typeface="Tahoma"/>
              </a:rPr>
              <a:t> Is there is a single bit variant in the two inputs of S-box, output must differ in at least two bits. </a:t>
            </a:r>
            <a:endParaRPr>
              <a:latin typeface="Tahoma"/>
              <a:ea typeface="Tahoma"/>
              <a:cs typeface="Tahoma"/>
              <a:sym typeface="Tahoma"/>
            </a:endParaRPr>
          </a:p>
          <a:p>
            <a:pPr marL="228600" lvl="0" indent="-228600" algn="just" rtl="0">
              <a:lnSpc>
                <a:spcPct val="150000"/>
              </a:lnSpc>
              <a:spcBef>
                <a:spcPts val="750"/>
              </a:spcBef>
              <a:spcAft>
                <a:spcPts val="0"/>
              </a:spcAft>
              <a:buSzPts val="1200"/>
              <a:buFont typeface="Tahoma"/>
              <a:buAutoNum type="arabicPeriod"/>
            </a:pPr>
            <a:r>
              <a:rPr lang="en-US" sz="1200">
                <a:latin typeface="Tahoma"/>
                <a:ea typeface="Tahoma"/>
                <a:cs typeface="Tahoma"/>
                <a:sym typeface="Tahoma"/>
              </a:rPr>
              <a:t> If suppose there is a change in first two bits and it is identical in last two bits in the input to S-box, output generated should not be the same.</a:t>
            </a:r>
            <a:endParaRPr sz="1200">
              <a:latin typeface="Tahoma"/>
              <a:ea typeface="Tahoma"/>
              <a:cs typeface="Tahoma"/>
              <a:sym typeface="Tahoma"/>
            </a:endParaRPr>
          </a:p>
          <a:p>
            <a:pPr marL="0" lvl="0" indent="0" algn="just" rtl="0">
              <a:lnSpc>
                <a:spcPct val="150000"/>
              </a:lnSpc>
              <a:spcBef>
                <a:spcPts val="750"/>
              </a:spcBef>
              <a:spcAft>
                <a:spcPts val="0"/>
              </a:spcAft>
              <a:buNone/>
            </a:pPr>
            <a:endParaRPr sz="1200">
              <a:latin typeface="Tahoma"/>
              <a:ea typeface="Tahoma"/>
              <a:cs typeface="Tahoma"/>
              <a:sym typeface="Tahoma"/>
            </a:endParaRPr>
          </a:p>
          <a:p>
            <a:pPr marL="0" lvl="0" indent="0" algn="just" rtl="0">
              <a:lnSpc>
                <a:spcPct val="150000"/>
              </a:lnSpc>
              <a:spcBef>
                <a:spcPts val="750"/>
              </a:spcBef>
              <a:spcAft>
                <a:spcPts val="0"/>
              </a:spcAft>
              <a:buClr>
                <a:srgbClr val="548135"/>
              </a:buClr>
              <a:buSzPts val="1200"/>
              <a:buFont typeface="Tahoma"/>
              <a:buNone/>
            </a:pPr>
            <a:r>
              <a:rPr lang="en-US" sz="1200">
                <a:latin typeface="Tahoma"/>
                <a:ea typeface="Tahoma"/>
                <a:cs typeface="Tahoma"/>
                <a:sym typeface="Tahoma"/>
              </a:rPr>
              <a:t>The criteria for the permutation P are as follows:</a:t>
            </a:r>
            <a:endParaRPr>
              <a:latin typeface="Tahoma"/>
              <a:ea typeface="Tahoma"/>
              <a:cs typeface="Tahoma"/>
              <a:sym typeface="Tahoma"/>
            </a:endParaRPr>
          </a:p>
          <a:p>
            <a:pPr marL="0" lvl="0" indent="0" algn="just" rtl="0">
              <a:lnSpc>
                <a:spcPct val="150000"/>
              </a:lnSpc>
              <a:spcBef>
                <a:spcPts val="750"/>
              </a:spcBef>
              <a:spcAft>
                <a:spcPts val="0"/>
              </a:spcAft>
              <a:buClr>
                <a:srgbClr val="548135"/>
              </a:buClr>
              <a:buSzPts val="1200"/>
              <a:buFont typeface="Tahoma"/>
              <a:buNone/>
            </a:pPr>
            <a:r>
              <a:rPr lang="en-US" sz="1200">
                <a:latin typeface="Tahoma"/>
                <a:ea typeface="Tahoma"/>
                <a:cs typeface="Tahoma"/>
                <a:sym typeface="Tahoma"/>
              </a:rPr>
              <a:t>Permutation to be done in such a way that four output bits from each S-box affect six different S-boxes on the next round.</a:t>
            </a:r>
            <a:endParaRPr>
              <a:latin typeface="Tahoma"/>
              <a:ea typeface="Tahoma"/>
              <a:cs typeface="Tahoma"/>
              <a:sym typeface="Tahoma"/>
            </a:endParaRPr>
          </a:p>
          <a:p>
            <a:pPr marL="0" lvl="0" indent="0" algn="just" rtl="0">
              <a:lnSpc>
                <a:spcPct val="150000"/>
              </a:lnSpc>
              <a:spcBef>
                <a:spcPts val="750"/>
              </a:spcBef>
              <a:spcAft>
                <a:spcPts val="0"/>
              </a:spcAft>
              <a:buNone/>
            </a:pPr>
            <a:endParaRPr sz="1200">
              <a:latin typeface="Tahoma"/>
              <a:ea typeface="Tahoma"/>
              <a:cs typeface="Tahoma"/>
              <a:sym typeface="Tahoma"/>
            </a:endParaRPr>
          </a:p>
          <a:p>
            <a:pPr marL="0" lvl="0" indent="0" algn="just" rtl="0">
              <a:lnSpc>
                <a:spcPct val="150000"/>
              </a:lnSpc>
              <a:spcBef>
                <a:spcPts val="750"/>
              </a:spcBef>
              <a:spcAft>
                <a:spcPts val="0"/>
              </a:spcAft>
              <a:buClr>
                <a:srgbClr val="548135"/>
              </a:buClr>
              <a:buSzPts val="1200"/>
              <a:buFont typeface="Tahoma"/>
              <a:buNone/>
            </a:pPr>
            <a:r>
              <a:rPr lang="en-US" sz="1200" b="1">
                <a:latin typeface="Tahoma"/>
                <a:ea typeface="Tahoma"/>
                <a:cs typeface="Tahoma"/>
                <a:sym typeface="Tahoma"/>
              </a:rPr>
              <a:t> </a:t>
            </a:r>
            <a:endParaRPr sz="1200">
              <a:solidFill>
                <a:srgbClr val="38761D"/>
              </a:solidFill>
              <a:latin typeface="Tahoma"/>
              <a:ea typeface="Tahoma"/>
              <a:cs typeface="Tahoma"/>
              <a:sym typeface="Tahoma"/>
            </a:endParaRPr>
          </a:p>
          <a:p>
            <a:pPr marL="0" lvl="0" indent="0" algn="l" rtl="0">
              <a:spcBef>
                <a:spcPts val="750"/>
              </a:spcBef>
              <a:spcAft>
                <a:spcPts val="0"/>
              </a:spcAft>
              <a:buNone/>
            </a:pPr>
            <a:endParaRPr>
              <a:latin typeface="Tahoma"/>
              <a:ea typeface="Tahoma"/>
              <a:cs typeface="Tahoma"/>
              <a:sym typeface="Tahoma"/>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2"/>
          <p:cNvSpPr txBox="1">
            <a:spLocks noGrp="1"/>
          </p:cNvSpPr>
          <p:nvPr>
            <p:ph type="title"/>
          </p:nvPr>
        </p:nvSpPr>
        <p:spPr>
          <a:xfrm>
            <a:off x="471488" y="266148"/>
            <a:ext cx="5915100" cy="561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352" name="Google Shape;352;p52"/>
          <p:cNvSpPr txBox="1">
            <a:spLocks noGrp="1"/>
          </p:cNvSpPr>
          <p:nvPr>
            <p:ph type="body" idx="1"/>
          </p:nvPr>
        </p:nvSpPr>
        <p:spPr>
          <a:xfrm>
            <a:off x="471488" y="1030514"/>
            <a:ext cx="5915100" cy="7891800"/>
          </a:xfrm>
          <a:prstGeom prst="rect">
            <a:avLst/>
          </a:prstGeom>
        </p:spPr>
        <p:txBody>
          <a:bodyPr spcFirstLastPara="1" wrap="square" lIns="91425" tIns="45700" rIns="91425" bIns="45700" anchor="t" anchorCtr="0">
            <a:noAutofit/>
          </a:bodyPr>
          <a:lstStyle/>
          <a:p>
            <a:pPr marL="0" lvl="0" indent="0" algn="just" rtl="0">
              <a:lnSpc>
                <a:spcPct val="150000"/>
              </a:lnSpc>
              <a:spcBef>
                <a:spcPts val="750"/>
              </a:spcBef>
              <a:spcAft>
                <a:spcPts val="0"/>
              </a:spcAft>
              <a:buClr>
                <a:srgbClr val="548135"/>
              </a:buClr>
              <a:buSzPts val="1200"/>
              <a:buFont typeface="Tahoma"/>
              <a:buNone/>
            </a:pPr>
            <a:r>
              <a:rPr lang="en-US" sz="1200">
                <a:latin typeface="Tahoma"/>
                <a:ea typeface="Tahoma"/>
                <a:cs typeface="Tahoma"/>
                <a:sym typeface="Tahoma"/>
              </a:rPr>
              <a:t>The criteria for the permutation P are as follows:</a:t>
            </a:r>
            <a:endParaRPr/>
          </a:p>
          <a:p>
            <a:pPr marL="0" lvl="0" indent="0" algn="just" rtl="0">
              <a:lnSpc>
                <a:spcPct val="150000"/>
              </a:lnSpc>
              <a:spcBef>
                <a:spcPts val="750"/>
              </a:spcBef>
              <a:spcAft>
                <a:spcPts val="0"/>
              </a:spcAft>
              <a:buClr>
                <a:srgbClr val="548135"/>
              </a:buClr>
              <a:buSzPts val="1200"/>
              <a:buFont typeface="Tahoma"/>
              <a:buNone/>
            </a:pPr>
            <a:r>
              <a:rPr lang="en-US" sz="1200">
                <a:latin typeface="Tahoma"/>
                <a:ea typeface="Tahoma"/>
                <a:cs typeface="Tahoma"/>
                <a:sym typeface="Tahoma"/>
              </a:rPr>
              <a:t>Permutation to be done in such a way that four output bits from each S-box affect six different S-boxes on the next round.</a:t>
            </a:r>
            <a:endParaRPr/>
          </a:p>
          <a:p>
            <a:pPr marL="0" lvl="0" indent="0" algn="l" rtl="0">
              <a:lnSpc>
                <a:spcPct val="150000"/>
              </a:lnSpc>
              <a:spcBef>
                <a:spcPts val="750"/>
              </a:spcBef>
              <a:spcAft>
                <a:spcPts val="0"/>
              </a:spcAft>
              <a:buClr>
                <a:srgbClr val="548135"/>
              </a:buClr>
              <a:buSzPts val="1200"/>
              <a:buFont typeface="Tahoma"/>
              <a:buNone/>
            </a:pPr>
            <a:r>
              <a:rPr lang="en-US" sz="1200">
                <a:latin typeface="Tahoma"/>
                <a:ea typeface="Tahoma"/>
                <a:cs typeface="Tahoma"/>
                <a:sym typeface="Tahoma"/>
              </a:rPr>
              <a:t>There are three critical aspects of block cipher design like</a:t>
            </a:r>
            <a:endParaRPr/>
          </a:p>
          <a:p>
            <a:pPr marL="0" lvl="0" indent="0" algn="l" rtl="0">
              <a:lnSpc>
                <a:spcPct val="150000"/>
              </a:lnSpc>
              <a:spcBef>
                <a:spcPts val="750"/>
              </a:spcBef>
              <a:spcAft>
                <a:spcPts val="0"/>
              </a:spcAft>
              <a:buClr>
                <a:srgbClr val="548135"/>
              </a:buClr>
              <a:buSzPts val="1200"/>
              <a:buFont typeface="Tahoma"/>
              <a:buNone/>
            </a:pPr>
            <a:r>
              <a:rPr lang="en-US" sz="1200">
                <a:latin typeface="Tahoma"/>
                <a:ea typeface="Tahoma"/>
                <a:cs typeface="Tahoma"/>
                <a:sym typeface="Tahoma"/>
              </a:rPr>
              <a:t> a. Number of rounds</a:t>
            </a:r>
            <a:endParaRPr/>
          </a:p>
          <a:p>
            <a:pPr marL="0" lvl="0" indent="0" algn="l" rtl="0">
              <a:lnSpc>
                <a:spcPct val="150000"/>
              </a:lnSpc>
              <a:spcBef>
                <a:spcPts val="750"/>
              </a:spcBef>
              <a:spcAft>
                <a:spcPts val="0"/>
              </a:spcAft>
              <a:buClr>
                <a:srgbClr val="548135"/>
              </a:buClr>
              <a:buSzPts val="1200"/>
              <a:buFont typeface="Tahoma"/>
              <a:buNone/>
            </a:pPr>
            <a:r>
              <a:rPr lang="en-US" sz="1200">
                <a:latin typeface="Tahoma"/>
                <a:ea typeface="Tahoma"/>
                <a:cs typeface="Tahoma"/>
                <a:sym typeface="Tahoma"/>
              </a:rPr>
              <a:t> b. Design of the function F</a:t>
            </a:r>
            <a:endParaRPr/>
          </a:p>
          <a:p>
            <a:pPr marL="0" lvl="0" indent="0" algn="l" rtl="0">
              <a:lnSpc>
                <a:spcPct val="150000"/>
              </a:lnSpc>
              <a:spcBef>
                <a:spcPts val="750"/>
              </a:spcBef>
              <a:spcAft>
                <a:spcPts val="0"/>
              </a:spcAft>
              <a:buClr>
                <a:srgbClr val="548135"/>
              </a:buClr>
              <a:buSzPts val="1200"/>
              <a:buFont typeface="Tahoma"/>
              <a:buNone/>
            </a:pPr>
            <a:r>
              <a:rPr lang="en-US" sz="1200">
                <a:latin typeface="Tahoma"/>
                <a:ea typeface="Tahoma"/>
                <a:cs typeface="Tahoma"/>
                <a:sym typeface="Tahoma"/>
              </a:rPr>
              <a:t> c. Key scheduling</a:t>
            </a:r>
            <a:endParaRPr/>
          </a:p>
          <a:p>
            <a:pPr marL="0" lvl="0" indent="0" algn="just" rtl="0">
              <a:lnSpc>
                <a:spcPct val="150000"/>
              </a:lnSpc>
              <a:spcBef>
                <a:spcPts val="750"/>
              </a:spcBef>
              <a:spcAft>
                <a:spcPts val="0"/>
              </a:spcAft>
              <a:buClr>
                <a:srgbClr val="548135"/>
              </a:buClr>
              <a:buSzPts val="1200"/>
              <a:buFont typeface="Tahoma"/>
              <a:buNone/>
            </a:pPr>
            <a:r>
              <a:rPr lang="en-US" sz="1200" b="1">
                <a:latin typeface="Tahoma"/>
                <a:ea typeface="Tahoma"/>
                <a:cs typeface="Tahoma"/>
                <a:sym typeface="Tahoma"/>
              </a:rPr>
              <a:t>Number of Rounds</a:t>
            </a:r>
            <a:endParaRPr sz="1200">
              <a:latin typeface="Tahoma"/>
              <a:ea typeface="Tahoma"/>
              <a:cs typeface="Tahoma"/>
              <a:sym typeface="Tahoma"/>
            </a:endParaRPr>
          </a:p>
          <a:p>
            <a:pPr marL="0" lvl="0" indent="0" algn="just" rtl="0">
              <a:lnSpc>
                <a:spcPct val="150000"/>
              </a:lnSpc>
              <a:spcBef>
                <a:spcPts val="750"/>
              </a:spcBef>
              <a:spcAft>
                <a:spcPts val="0"/>
              </a:spcAft>
              <a:buClr>
                <a:schemeClr val="dk1"/>
              </a:buClr>
              <a:buSzPts val="1200"/>
              <a:buFont typeface="Arial"/>
              <a:buNone/>
            </a:pPr>
            <a:r>
              <a:rPr lang="en-US" sz="1200" b="1">
                <a:latin typeface="Tahoma"/>
                <a:ea typeface="Tahoma"/>
                <a:cs typeface="Tahoma"/>
                <a:sym typeface="Tahoma"/>
              </a:rPr>
              <a:t> </a:t>
            </a:r>
            <a:r>
              <a:rPr lang="en-US" sz="1200">
                <a:latin typeface="Tahoma"/>
                <a:ea typeface="Tahoma"/>
                <a:cs typeface="Tahoma"/>
                <a:sym typeface="Tahoma"/>
              </a:rPr>
              <a:t>If the numbers of rounds are more then there is a difficulty in the cryptanalysis even if the function F implemented in each round is weak. So, number of rounds should be chosen such that more cryptanalytic efforts are required to perform attack.</a:t>
            </a:r>
            <a:endParaRPr/>
          </a:p>
          <a:p>
            <a:pPr marL="0" lvl="0" indent="0" algn="just" rtl="0">
              <a:lnSpc>
                <a:spcPct val="150000"/>
              </a:lnSpc>
              <a:spcBef>
                <a:spcPts val="0"/>
              </a:spcBef>
              <a:spcAft>
                <a:spcPts val="0"/>
              </a:spcAft>
              <a:buClr>
                <a:schemeClr val="dk1"/>
              </a:buClr>
              <a:buFont typeface="Arial"/>
              <a:buNone/>
            </a:pPr>
            <a:r>
              <a:rPr lang="en-US" sz="1200" b="1">
                <a:latin typeface="Tahoma"/>
                <a:ea typeface="Tahoma"/>
                <a:cs typeface="Tahoma"/>
                <a:sym typeface="Tahoma"/>
              </a:rPr>
              <a:t>Design of Function F</a:t>
            </a:r>
            <a:endParaRPr sz="1200">
              <a:latin typeface="Tahoma"/>
              <a:ea typeface="Tahoma"/>
              <a:cs typeface="Tahoma"/>
              <a:sym typeface="Tahoma"/>
            </a:endParaRPr>
          </a:p>
          <a:p>
            <a:pPr marL="0" lvl="0" indent="0" algn="just" rtl="0">
              <a:lnSpc>
                <a:spcPct val="150000"/>
              </a:lnSpc>
              <a:spcBef>
                <a:spcPts val="0"/>
              </a:spcBef>
              <a:spcAft>
                <a:spcPts val="0"/>
              </a:spcAft>
              <a:buClr>
                <a:schemeClr val="dk1"/>
              </a:buClr>
              <a:buFont typeface="Arial"/>
              <a:buNone/>
            </a:pPr>
            <a:r>
              <a:rPr lang="en-US" sz="1200" b="1">
                <a:latin typeface="Tahoma"/>
                <a:ea typeface="Tahoma"/>
                <a:cs typeface="Tahoma"/>
                <a:sym typeface="Tahoma"/>
              </a:rPr>
              <a:t> </a:t>
            </a:r>
            <a:endParaRPr sz="1200">
              <a:latin typeface="Tahoma"/>
              <a:ea typeface="Tahoma"/>
              <a:cs typeface="Tahoma"/>
              <a:sym typeface="Tahoma"/>
            </a:endParaRPr>
          </a:p>
          <a:p>
            <a:pPr marL="0" lvl="0" indent="0" algn="just" rtl="0">
              <a:lnSpc>
                <a:spcPct val="150000"/>
              </a:lnSpc>
              <a:spcBef>
                <a:spcPts val="0"/>
              </a:spcBef>
              <a:spcAft>
                <a:spcPts val="0"/>
              </a:spcAft>
              <a:buClr>
                <a:schemeClr val="dk1"/>
              </a:buClr>
              <a:buFont typeface="Arial"/>
              <a:buNone/>
            </a:pPr>
            <a:r>
              <a:rPr lang="en-US" sz="1200">
                <a:latin typeface="Tahoma"/>
                <a:ea typeface="Tahoma"/>
                <a:cs typeface="Tahoma"/>
                <a:sym typeface="Tahoma"/>
              </a:rPr>
              <a:t>Main functionality implemented in Feistel block cipher is the function F.  Main criteria for designing the function F is that it should be nonlinear. If there is any change in a single bit in the input, there are more number of bits change in the output. It is termed as an avalanche effect.</a:t>
            </a:r>
            <a:endParaRPr sz="1400">
              <a:solidFill>
                <a:schemeClr val="dk1"/>
              </a:solidFill>
              <a:latin typeface="Arial"/>
              <a:ea typeface="Arial"/>
              <a:cs typeface="Arial"/>
              <a:sym typeface="Arial"/>
            </a:endParaRPr>
          </a:p>
          <a:p>
            <a:pPr marL="0" lvl="0" indent="0" algn="just" rtl="0">
              <a:lnSpc>
                <a:spcPct val="150000"/>
              </a:lnSpc>
              <a:spcBef>
                <a:spcPts val="0"/>
              </a:spcBef>
              <a:spcAft>
                <a:spcPts val="0"/>
              </a:spcAft>
              <a:buClr>
                <a:schemeClr val="dk1"/>
              </a:buClr>
              <a:buFont typeface="Arial"/>
              <a:buNone/>
            </a:pPr>
            <a:r>
              <a:rPr lang="en-US" sz="1200">
                <a:latin typeface="Tahoma"/>
                <a:ea typeface="Tahoma"/>
                <a:cs typeface="Tahoma"/>
                <a:sym typeface="Tahoma"/>
              </a:rPr>
              <a:t> </a:t>
            </a:r>
            <a:endParaRPr sz="1400">
              <a:solidFill>
                <a:schemeClr val="dk1"/>
              </a:solidFill>
              <a:latin typeface="Arial"/>
              <a:ea typeface="Arial"/>
              <a:cs typeface="Arial"/>
              <a:sym typeface="Arial"/>
            </a:endParaRPr>
          </a:p>
          <a:p>
            <a:pPr marL="0" lvl="0" indent="0" algn="just" rtl="0">
              <a:lnSpc>
                <a:spcPct val="150000"/>
              </a:lnSpc>
              <a:spcBef>
                <a:spcPts val="0"/>
              </a:spcBef>
              <a:spcAft>
                <a:spcPts val="0"/>
              </a:spcAft>
              <a:buClr>
                <a:schemeClr val="dk1"/>
              </a:buClr>
              <a:buFont typeface="Arial"/>
              <a:buNone/>
            </a:pPr>
            <a:r>
              <a:rPr lang="en-US" sz="1200">
                <a:latin typeface="Tahoma"/>
                <a:ea typeface="Tahoma"/>
                <a:cs typeface="Tahoma"/>
                <a:sym typeface="Tahoma"/>
              </a:rPr>
              <a:t>There are more criteria available as</a:t>
            </a:r>
            <a:endParaRPr sz="1400">
              <a:solidFill>
                <a:schemeClr val="dk1"/>
              </a:solidFill>
              <a:latin typeface="Arial"/>
              <a:ea typeface="Arial"/>
              <a:cs typeface="Arial"/>
              <a:sym typeface="Arial"/>
            </a:endParaRPr>
          </a:p>
          <a:p>
            <a:pPr marL="342900" lvl="0" indent="-342900" algn="just" rtl="0">
              <a:lnSpc>
                <a:spcPct val="150000"/>
              </a:lnSpc>
              <a:spcBef>
                <a:spcPts val="0"/>
              </a:spcBef>
              <a:spcAft>
                <a:spcPts val="0"/>
              </a:spcAft>
              <a:buClr>
                <a:srgbClr val="548135"/>
              </a:buClr>
              <a:buSzPts val="1200"/>
              <a:buFont typeface="Calibri"/>
              <a:buAutoNum type="arabicPeriod"/>
            </a:pPr>
            <a:r>
              <a:rPr lang="en-US" sz="1200" b="1">
                <a:latin typeface="Tahoma"/>
                <a:ea typeface="Tahoma"/>
                <a:cs typeface="Tahoma"/>
                <a:sym typeface="Tahoma"/>
              </a:rPr>
              <a:t>strict avalanche criterion (SAC)</a:t>
            </a:r>
            <a:endParaRPr sz="1200">
              <a:latin typeface="Tahoma"/>
              <a:ea typeface="Tahoma"/>
              <a:cs typeface="Tahoma"/>
              <a:sym typeface="Tahoma"/>
            </a:endParaRPr>
          </a:p>
          <a:p>
            <a:pPr marL="342900" lvl="0" indent="-342900" algn="just" rtl="0">
              <a:lnSpc>
                <a:spcPct val="150000"/>
              </a:lnSpc>
              <a:spcBef>
                <a:spcPts val="0"/>
              </a:spcBef>
              <a:spcAft>
                <a:spcPts val="0"/>
              </a:spcAft>
              <a:buClr>
                <a:srgbClr val="548135"/>
              </a:buClr>
              <a:buSzPts val="1200"/>
              <a:buFont typeface="Calibri"/>
              <a:buAutoNum type="arabicPeriod"/>
            </a:pPr>
            <a:r>
              <a:rPr lang="en-US" sz="1200" b="1">
                <a:latin typeface="Tahoma"/>
                <a:ea typeface="Tahoma"/>
                <a:cs typeface="Tahoma"/>
                <a:sym typeface="Tahoma"/>
              </a:rPr>
              <a:t>Bit independence criterion (BIC)</a:t>
            </a:r>
            <a:endParaRPr sz="1200">
              <a:latin typeface="Tahoma"/>
              <a:ea typeface="Tahoma"/>
              <a:cs typeface="Tahoma"/>
              <a:sym typeface="Tahoma"/>
            </a:endParaRPr>
          </a:p>
          <a:p>
            <a:pPr marL="685800" lvl="0" indent="0" algn="just" rtl="0">
              <a:lnSpc>
                <a:spcPct val="150000"/>
              </a:lnSpc>
              <a:spcBef>
                <a:spcPts val="0"/>
              </a:spcBef>
              <a:spcAft>
                <a:spcPts val="0"/>
              </a:spcAft>
              <a:buClr>
                <a:schemeClr val="dk1"/>
              </a:buClr>
              <a:buFont typeface="Arial"/>
              <a:buNone/>
            </a:pPr>
            <a:r>
              <a:rPr lang="en-US" sz="1200" b="1">
                <a:latin typeface="Tahoma"/>
                <a:ea typeface="Tahoma"/>
                <a:cs typeface="Tahoma"/>
                <a:sym typeface="Tahoma"/>
              </a:rPr>
              <a:t> </a:t>
            </a:r>
            <a:endParaRPr sz="1200">
              <a:latin typeface="Tahoma"/>
              <a:ea typeface="Tahoma"/>
              <a:cs typeface="Tahoma"/>
              <a:sym typeface="Tahoma"/>
            </a:endParaRPr>
          </a:p>
          <a:p>
            <a:pPr marL="0" lvl="0" indent="0" algn="l" rtl="0">
              <a:spcBef>
                <a:spcPts val="750"/>
              </a:spcBef>
              <a:spcAft>
                <a:spcPts val="0"/>
              </a:spcAft>
              <a:buNone/>
            </a:pP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3"/>
          <p:cNvSpPr txBox="1">
            <a:spLocks noGrp="1"/>
          </p:cNvSpPr>
          <p:nvPr>
            <p:ph type="title"/>
          </p:nvPr>
        </p:nvSpPr>
        <p:spPr>
          <a:xfrm>
            <a:off x="471488" y="266148"/>
            <a:ext cx="5915100" cy="561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359" name="Google Shape;359;p53"/>
          <p:cNvSpPr txBox="1">
            <a:spLocks noGrp="1"/>
          </p:cNvSpPr>
          <p:nvPr>
            <p:ph type="body" idx="1"/>
          </p:nvPr>
        </p:nvSpPr>
        <p:spPr>
          <a:xfrm>
            <a:off x="471488" y="1030514"/>
            <a:ext cx="5915100" cy="7891800"/>
          </a:xfrm>
          <a:prstGeom prst="rect">
            <a:avLst/>
          </a:prstGeom>
        </p:spPr>
        <p:txBody>
          <a:bodyPr spcFirstLastPara="1" wrap="square" lIns="91425" tIns="45700" rIns="91425" bIns="45700" anchor="t" anchorCtr="0">
            <a:noAutofit/>
          </a:bodyPr>
          <a:lstStyle/>
          <a:p>
            <a:pPr marL="0" lvl="0" indent="0" algn="just" rtl="0">
              <a:lnSpc>
                <a:spcPct val="150000"/>
              </a:lnSpc>
              <a:spcBef>
                <a:spcPts val="0"/>
              </a:spcBef>
              <a:spcAft>
                <a:spcPts val="0"/>
              </a:spcAft>
              <a:buNone/>
            </a:pPr>
            <a:r>
              <a:rPr lang="en-US" sz="1400" b="1">
                <a:latin typeface="Tahoma"/>
                <a:ea typeface="Tahoma"/>
                <a:cs typeface="Tahoma"/>
                <a:sym typeface="Tahoma"/>
              </a:rPr>
              <a:t>BLOCK CIPHER MODES OF OPERATION</a:t>
            </a:r>
            <a:endParaRPr sz="1400">
              <a:latin typeface="Tahoma"/>
              <a:ea typeface="Tahoma"/>
              <a:cs typeface="Tahoma"/>
              <a:sym typeface="Tahoma"/>
            </a:endParaRPr>
          </a:p>
          <a:p>
            <a:pPr marL="0" lvl="0" indent="0" algn="just" rtl="0">
              <a:lnSpc>
                <a:spcPct val="150000"/>
              </a:lnSpc>
              <a:spcBef>
                <a:spcPts val="0"/>
              </a:spcBef>
              <a:spcAft>
                <a:spcPts val="0"/>
              </a:spcAft>
              <a:buClr>
                <a:schemeClr val="dk1"/>
              </a:buClr>
              <a:buFont typeface="Arial"/>
              <a:buNone/>
            </a:pPr>
            <a:r>
              <a:rPr lang="en-US" sz="1200" b="1">
                <a:latin typeface="Tahoma"/>
                <a:ea typeface="Tahoma"/>
                <a:cs typeface="Tahoma"/>
                <a:sym typeface="Tahoma"/>
              </a:rPr>
              <a:t>	</a:t>
            </a:r>
            <a:r>
              <a:rPr lang="en-US" sz="1200">
                <a:latin typeface="Tahoma"/>
                <a:ea typeface="Tahoma"/>
                <a:cs typeface="Tahoma"/>
                <a:sym typeface="Tahoma"/>
              </a:rPr>
              <a:t>A block cipher considers fixed-length of text block say n bits and key as input and will generate n bit block of cipher text as output. If suppose the length of the input been considered is greater than n bits then the block cipher has to perform the encryption process or decryption process by breaking the input text block into number of blocks with n bits each. Similarly, there is an issue that if the same key been used for multiple blocks there are chances that the key can be compromised. To solve this problem NIST has proposed five modes of operation to apply block cipher in a variety of applications. These five modes can be used in symmetric ciphers like DES and AES.</a:t>
            </a:r>
            <a:r>
              <a:rPr lang="en-US" sz="1400">
                <a:solidFill>
                  <a:schemeClr val="dk1"/>
                </a:solidFill>
                <a:latin typeface="Arial"/>
                <a:ea typeface="Arial"/>
                <a:cs typeface="Arial"/>
                <a:sym typeface="Arial"/>
              </a:rPr>
              <a:t> </a:t>
            </a:r>
            <a:r>
              <a:rPr lang="en-US" sz="1200">
                <a:latin typeface="Tahoma"/>
                <a:ea typeface="Tahoma"/>
                <a:cs typeface="Tahoma"/>
                <a:sym typeface="Tahoma"/>
              </a:rPr>
              <a:t>Five modes of Operation:</a:t>
            </a:r>
            <a:endParaRPr sz="1400">
              <a:solidFill>
                <a:schemeClr val="dk1"/>
              </a:solidFill>
              <a:latin typeface="Arial"/>
              <a:ea typeface="Arial"/>
              <a:cs typeface="Arial"/>
              <a:sym typeface="Arial"/>
            </a:endParaRPr>
          </a:p>
          <a:p>
            <a:pPr marL="342900" lvl="0" indent="-342900" algn="just" rtl="0">
              <a:lnSpc>
                <a:spcPct val="150000"/>
              </a:lnSpc>
              <a:spcBef>
                <a:spcPts val="800"/>
              </a:spcBef>
              <a:spcAft>
                <a:spcPts val="0"/>
              </a:spcAft>
              <a:buClr>
                <a:srgbClr val="548135"/>
              </a:buClr>
              <a:buSzPts val="1200"/>
              <a:buFont typeface="Calibri"/>
              <a:buAutoNum type="arabicPeriod"/>
            </a:pPr>
            <a:r>
              <a:rPr lang="en-US" sz="1200">
                <a:latin typeface="Tahoma"/>
                <a:ea typeface="Tahoma"/>
                <a:cs typeface="Tahoma"/>
                <a:sym typeface="Tahoma"/>
              </a:rPr>
              <a:t>Electronic codebook (ECB) mode</a:t>
            </a:r>
            <a:endParaRPr sz="1400">
              <a:solidFill>
                <a:schemeClr val="dk1"/>
              </a:solidFill>
              <a:latin typeface="Arial"/>
              <a:ea typeface="Arial"/>
              <a:cs typeface="Arial"/>
              <a:sym typeface="Arial"/>
            </a:endParaRPr>
          </a:p>
          <a:p>
            <a:pPr marL="342900" lvl="0" indent="-342900" algn="just" rtl="0">
              <a:lnSpc>
                <a:spcPct val="150000"/>
              </a:lnSpc>
              <a:spcBef>
                <a:spcPts val="0"/>
              </a:spcBef>
              <a:spcAft>
                <a:spcPts val="0"/>
              </a:spcAft>
              <a:buClr>
                <a:srgbClr val="548135"/>
              </a:buClr>
              <a:buSzPts val="1200"/>
              <a:buFont typeface="Calibri"/>
              <a:buAutoNum type="arabicPeriod"/>
            </a:pPr>
            <a:r>
              <a:rPr lang="en-US" sz="1200">
                <a:latin typeface="Tahoma"/>
                <a:ea typeface="Tahoma"/>
                <a:cs typeface="Tahoma"/>
                <a:sym typeface="Tahoma"/>
              </a:rPr>
              <a:t>Cipher block chaining (CBC) mode</a:t>
            </a:r>
            <a:endParaRPr sz="1400">
              <a:solidFill>
                <a:schemeClr val="dk1"/>
              </a:solidFill>
              <a:latin typeface="Arial"/>
              <a:ea typeface="Arial"/>
              <a:cs typeface="Arial"/>
              <a:sym typeface="Arial"/>
            </a:endParaRPr>
          </a:p>
          <a:p>
            <a:pPr marL="342900" lvl="0" indent="-342900" algn="just" rtl="0">
              <a:lnSpc>
                <a:spcPct val="150000"/>
              </a:lnSpc>
              <a:spcBef>
                <a:spcPts val="0"/>
              </a:spcBef>
              <a:spcAft>
                <a:spcPts val="0"/>
              </a:spcAft>
              <a:buClr>
                <a:srgbClr val="548135"/>
              </a:buClr>
              <a:buSzPts val="1200"/>
              <a:buFont typeface="Calibri"/>
              <a:buAutoNum type="arabicPeriod"/>
            </a:pPr>
            <a:r>
              <a:rPr lang="en-US" sz="1200">
                <a:latin typeface="Tahoma"/>
                <a:ea typeface="Tahoma"/>
                <a:cs typeface="Tahoma"/>
                <a:sym typeface="Tahoma"/>
              </a:rPr>
              <a:t>Cipher feedback (CFB) mode</a:t>
            </a:r>
            <a:endParaRPr sz="1400">
              <a:solidFill>
                <a:schemeClr val="dk1"/>
              </a:solidFill>
              <a:latin typeface="Arial"/>
              <a:ea typeface="Arial"/>
              <a:cs typeface="Arial"/>
              <a:sym typeface="Arial"/>
            </a:endParaRPr>
          </a:p>
          <a:p>
            <a:pPr marL="342900" lvl="0" indent="-342900" algn="just" rtl="0">
              <a:lnSpc>
                <a:spcPct val="150000"/>
              </a:lnSpc>
              <a:spcBef>
                <a:spcPts val="0"/>
              </a:spcBef>
              <a:spcAft>
                <a:spcPts val="0"/>
              </a:spcAft>
              <a:buClr>
                <a:srgbClr val="548135"/>
              </a:buClr>
              <a:buSzPts val="1200"/>
              <a:buFont typeface="Calibri"/>
              <a:buAutoNum type="arabicPeriod"/>
            </a:pPr>
            <a:r>
              <a:rPr lang="en-US" sz="1200">
                <a:latin typeface="Tahoma"/>
                <a:ea typeface="Tahoma"/>
                <a:cs typeface="Tahoma"/>
                <a:sym typeface="Tahoma"/>
              </a:rPr>
              <a:t>Output feedback (OFB) mode</a:t>
            </a:r>
            <a:endParaRPr sz="1400">
              <a:solidFill>
                <a:schemeClr val="dk1"/>
              </a:solidFill>
              <a:latin typeface="Arial"/>
              <a:ea typeface="Arial"/>
              <a:cs typeface="Arial"/>
              <a:sym typeface="Arial"/>
            </a:endParaRPr>
          </a:p>
          <a:p>
            <a:pPr marL="342900" lvl="0" indent="-342900" algn="just" rtl="0">
              <a:lnSpc>
                <a:spcPct val="150000"/>
              </a:lnSpc>
              <a:spcBef>
                <a:spcPts val="0"/>
              </a:spcBef>
              <a:spcAft>
                <a:spcPts val="0"/>
              </a:spcAft>
              <a:buClr>
                <a:srgbClr val="548135"/>
              </a:buClr>
              <a:buSzPts val="1200"/>
              <a:buFont typeface="Calibri"/>
              <a:buAutoNum type="arabicPeriod"/>
            </a:pPr>
            <a:r>
              <a:rPr lang="en-US" sz="1200">
                <a:latin typeface="Tahoma"/>
                <a:ea typeface="Tahoma"/>
                <a:cs typeface="Tahoma"/>
                <a:sym typeface="Tahoma"/>
              </a:rPr>
              <a:t>Counter (CTR) mode</a:t>
            </a:r>
            <a:endParaRPr sz="1400">
              <a:solidFill>
                <a:schemeClr val="dk1"/>
              </a:solidFill>
              <a:latin typeface="Arial"/>
              <a:ea typeface="Arial"/>
              <a:cs typeface="Arial"/>
              <a:sym typeface="Arial"/>
            </a:endParaRPr>
          </a:p>
          <a:p>
            <a:pPr marL="0" lvl="0" indent="0" algn="just" rtl="0">
              <a:lnSpc>
                <a:spcPct val="150000"/>
              </a:lnSpc>
              <a:spcBef>
                <a:spcPts val="0"/>
              </a:spcBef>
              <a:spcAft>
                <a:spcPts val="0"/>
              </a:spcAft>
              <a:buNone/>
            </a:pPr>
            <a:r>
              <a:rPr lang="en-US" sz="1400" b="1">
                <a:latin typeface="Tahoma"/>
                <a:ea typeface="Tahoma"/>
                <a:cs typeface="Tahoma"/>
                <a:sym typeface="Tahoma"/>
              </a:rPr>
              <a:t>Electronic Codebook </a:t>
            </a:r>
            <a:r>
              <a:rPr lang="en-US" sz="1400">
                <a:latin typeface="Tahoma"/>
                <a:ea typeface="Tahoma"/>
                <a:cs typeface="Tahoma"/>
                <a:sym typeface="Tahoma"/>
              </a:rPr>
              <a:t>(</a:t>
            </a:r>
            <a:r>
              <a:rPr lang="en-US" sz="1400" b="1">
                <a:latin typeface="Tahoma"/>
                <a:ea typeface="Tahoma"/>
                <a:cs typeface="Tahoma"/>
                <a:sym typeface="Tahoma"/>
              </a:rPr>
              <a:t>ECB</a:t>
            </a:r>
            <a:r>
              <a:rPr lang="en-US" sz="1400">
                <a:latin typeface="Tahoma"/>
                <a:ea typeface="Tahoma"/>
                <a:cs typeface="Tahoma"/>
                <a:sym typeface="Tahoma"/>
              </a:rPr>
              <a:t>) </a:t>
            </a:r>
            <a:r>
              <a:rPr lang="en-US" sz="1400" b="1">
                <a:latin typeface="Tahoma"/>
                <a:ea typeface="Tahoma"/>
                <a:cs typeface="Tahoma"/>
                <a:sym typeface="Tahoma"/>
              </a:rPr>
              <a:t>Mode</a:t>
            </a:r>
            <a:endParaRPr sz="1400">
              <a:latin typeface="Tahoma"/>
              <a:ea typeface="Tahoma"/>
              <a:cs typeface="Tahoma"/>
              <a:sym typeface="Tahoma"/>
            </a:endParaRPr>
          </a:p>
          <a:p>
            <a:pPr marL="0" lvl="0" indent="0" algn="just" rtl="0">
              <a:lnSpc>
                <a:spcPct val="150000"/>
              </a:lnSpc>
              <a:spcBef>
                <a:spcPts val="0"/>
              </a:spcBef>
              <a:spcAft>
                <a:spcPts val="0"/>
              </a:spcAft>
              <a:buNone/>
            </a:pPr>
            <a:r>
              <a:rPr lang="en-US" sz="1200">
                <a:latin typeface="Tahoma"/>
                <a:ea typeface="Tahoma"/>
                <a:cs typeface="Tahoma"/>
                <a:sym typeface="Tahoma"/>
              </a:rPr>
              <a:t> 	This is the simplest mode of operation. Here in this approach plain text is considered one block at a time and each block of plain text is been converted into cipher text block with a key k as shown in the figure below. As there is unique cipher text been generated for every plain text block it is termed as codebook. </a:t>
            </a:r>
            <a:endParaRPr sz="1200">
              <a:latin typeface="Tahoma"/>
              <a:ea typeface="Tahoma"/>
              <a:cs typeface="Tahoma"/>
              <a:sym typeface="Tahoma"/>
            </a:endParaRPr>
          </a:p>
          <a:p>
            <a:pPr marL="0" lvl="0" indent="0" algn="just" rtl="0">
              <a:lnSpc>
                <a:spcPct val="150000"/>
              </a:lnSpc>
              <a:spcBef>
                <a:spcPts val="0"/>
              </a:spcBef>
              <a:spcAft>
                <a:spcPts val="0"/>
              </a:spcAft>
              <a:buNone/>
            </a:pPr>
            <a:endParaRPr sz="1200">
              <a:latin typeface="Tahoma"/>
              <a:ea typeface="Tahoma"/>
              <a:cs typeface="Tahoma"/>
              <a:sym typeface="Tahoma"/>
            </a:endParaRPr>
          </a:p>
          <a:p>
            <a:pPr marL="0" lvl="0" indent="0" algn="just" rtl="0">
              <a:lnSpc>
                <a:spcPct val="150000"/>
              </a:lnSpc>
              <a:spcBef>
                <a:spcPts val="0"/>
              </a:spcBef>
              <a:spcAft>
                <a:spcPts val="0"/>
              </a:spcAft>
              <a:buNone/>
            </a:pPr>
            <a:endParaRPr sz="1200">
              <a:latin typeface="Tahoma"/>
              <a:ea typeface="Tahoma"/>
              <a:cs typeface="Tahoma"/>
              <a:sym typeface="Tahoma"/>
            </a:endParaRPr>
          </a:p>
          <a:p>
            <a:pPr marL="0" lvl="0" indent="0" algn="just" rtl="0">
              <a:lnSpc>
                <a:spcPct val="150000"/>
              </a:lnSpc>
              <a:spcBef>
                <a:spcPts val="0"/>
              </a:spcBef>
              <a:spcAft>
                <a:spcPts val="0"/>
              </a:spcAft>
              <a:buNone/>
            </a:pPr>
            <a:endParaRPr sz="1200">
              <a:latin typeface="Tahoma"/>
              <a:ea typeface="Tahoma"/>
              <a:cs typeface="Tahoma"/>
              <a:sym typeface="Tahoma"/>
            </a:endParaRPr>
          </a:p>
          <a:p>
            <a:pPr marL="0" lvl="0" indent="0" algn="just" rtl="0">
              <a:lnSpc>
                <a:spcPct val="150000"/>
              </a:lnSpc>
              <a:spcBef>
                <a:spcPts val="0"/>
              </a:spcBef>
              <a:spcAft>
                <a:spcPts val="0"/>
              </a:spcAft>
              <a:buNone/>
            </a:pPr>
            <a:endParaRPr sz="1200">
              <a:latin typeface="Tahoma"/>
              <a:ea typeface="Tahoma"/>
              <a:cs typeface="Tahoma"/>
              <a:sym typeface="Tahoma"/>
            </a:endParaRPr>
          </a:p>
          <a:p>
            <a:pPr marL="0" lvl="0" indent="0" algn="just" rtl="0">
              <a:lnSpc>
                <a:spcPct val="150000"/>
              </a:lnSpc>
              <a:spcBef>
                <a:spcPts val="0"/>
              </a:spcBef>
              <a:spcAft>
                <a:spcPts val="0"/>
              </a:spcAft>
              <a:buNone/>
            </a:pPr>
            <a:endParaRPr sz="1200">
              <a:latin typeface="Tahoma"/>
              <a:ea typeface="Tahoma"/>
              <a:cs typeface="Tahoma"/>
              <a:sym typeface="Tahoma"/>
            </a:endParaRPr>
          </a:p>
          <a:p>
            <a:pPr marL="0" lvl="0" indent="0" algn="just" rtl="0">
              <a:lnSpc>
                <a:spcPct val="107000"/>
              </a:lnSpc>
              <a:spcBef>
                <a:spcPts val="0"/>
              </a:spcBef>
              <a:spcAft>
                <a:spcPts val="0"/>
              </a:spcAft>
              <a:buNone/>
            </a:pPr>
            <a:endParaRPr sz="1000">
              <a:latin typeface="Tahoma"/>
              <a:ea typeface="Tahoma"/>
              <a:cs typeface="Tahoma"/>
              <a:sym typeface="Tahoma"/>
            </a:endParaRPr>
          </a:p>
          <a:p>
            <a:pPr marL="0" lvl="0" indent="0" algn="just" rtl="0">
              <a:lnSpc>
                <a:spcPct val="107000"/>
              </a:lnSpc>
              <a:spcBef>
                <a:spcPts val="0"/>
              </a:spcBef>
              <a:spcAft>
                <a:spcPts val="0"/>
              </a:spcAft>
              <a:buNone/>
            </a:pPr>
            <a:endParaRPr sz="1000">
              <a:latin typeface="Tahoma"/>
              <a:ea typeface="Tahoma"/>
              <a:cs typeface="Tahoma"/>
              <a:sym typeface="Tahoma"/>
            </a:endParaRPr>
          </a:p>
          <a:p>
            <a:pPr marL="0" lvl="0" indent="0" algn="just" rtl="0">
              <a:lnSpc>
                <a:spcPct val="107000"/>
              </a:lnSpc>
              <a:spcBef>
                <a:spcPts val="0"/>
              </a:spcBef>
              <a:spcAft>
                <a:spcPts val="0"/>
              </a:spcAft>
              <a:buNone/>
            </a:pPr>
            <a:r>
              <a:rPr lang="en-US" sz="1000">
                <a:latin typeface="Tahoma"/>
                <a:ea typeface="Tahoma"/>
                <a:cs typeface="Tahoma"/>
                <a:sym typeface="Tahoma"/>
              </a:rPr>
              <a:t>Courtesy : Cryptography and Network Security by William Stallings</a:t>
            </a:r>
            <a:endParaRPr sz="1400">
              <a:solidFill>
                <a:schemeClr val="dk1"/>
              </a:solidFill>
              <a:latin typeface="Arial"/>
              <a:ea typeface="Arial"/>
              <a:cs typeface="Arial"/>
              <a:sym typeface="Arial"/>
            </a:endParaRPr>
          </a:p>
          <a:p>
            <a:pPr marL="0" lvl="0" indent="0" algn="just" rtl="0">
              <a:lnSpc>
                <a:spcPct val="150000"/>
              </a:lnSpc>
              <a:spcBef>
                <a:spcPts val="0"/>
              </a:spcBef>
              <a:spcAft>
                <a:spcPts val="0"/>
              </a:spcAft>
              <a:buNone/>
            </a:pPr>
            <a:endParaRPr sz="1200">
              <a:latin typeface="Tahoma"/>
              <a:ea typeface="Tahoma"/>
              <a:cs typeface="Tahoma"/>
              <a:sym typeface="Tahoma"/>
            </a:endParaRPr>
          </a:p>
          <a:p>
            <a:pPr marL="0" lvl="0" indent="0" algn="just" rtl="0">
              <a:lnSpc>
                <a:spcPct val="150000"/>
              </a:lnSpc>
              <a:spcBef>
                <a:spcPts val="0"/>
              </a:spcBef>
              <a:spcAft>
                <a:spcPts val="0"/>
              </a:spcAft>
              <a:buNone/>
            </a:pPr>
            <a:endParaRPr sz="1200">
              <a:latin typeface="Tahoma"/>
              <a:ea typeface="Tahoma"/>
              <a:cs typeface="Tahoma"/>
              <a:sym typeface="Tahoma"/>
            </a:endParaRPr>
          </a:p>
          <a:p>
            <a:pPr marL="0" lvl="0" indent="0" algn="just" rtl="0">
              <a:lnSpc>
                <a:spcPct val="150000"/>
              </a:lnSpc>
              <a:spcBef>
                <a:spcPts val="0"/>
              </a:spcBef>
              <a:spcAft>
                <a:spcPts val="0"/>
              </a:spcAft>
              <a:buNone/>
            </a:pPr>
            <a:endParaRPr sz="1200">
              <a:latin typeface="Tahoma"/>
              <a:ea typeface="Tahoma"/>
              <a:cs typeface="Tahoma"/>
              <a:sym typeface="Tahoma"/>
            </a:endParaRPr>
          </a:p>
          <a:p>
            <a:pPr marL="0" lvl="0" indent="0" algn="just" rtl="0">
              <a:lnSpc>
                <a:spcPct val="150000"/>
              </a:lnSpc>
              <a:spcBef>
                <a:spcPts val="0"/>
              </a:spcBef>
              <a:spcAft>
                <a:spcPts val="0"/>
              </a:spcAft>
              <a:buClr>
                <a:schemeClr val="dk1"/>
              </a:buClr>
              <a:buFont typeface="Arial"/>
              <a:buNone/>
            </a:pPr>
            <a:endParaRPr sz="1200">
              <a:latin typeface="Tahoma"/>
              <a:ea typeface="Tahoma"/>
              <a:cs typeface="Tahoma"/>
              <a:sym typeface="Tahoma"/>
            </a:endParaRPr>
          </a:p>
          <a:p>
            <a:pPr marL="0" lvl="0" indent="0" algn="just" rtl="0">
              <a:lnSpc>
                <a:spcPct val="150000"/>
              </a:lnSpc>
              <a:spcBef>
                <a:spcPts val="0"/>
              </a:spcBef>
              <a:spcAft>
                <a:spcPts val="0"/>
              </a:spcAft>
              <a:buClr>
                <a:schemeClr val="dk1"/>
              </a:buClr>
              <a:buFont typeface="Arial"/>
              <a:buNone/>
            </a:pPr>
            <a:endParaRPr sz="1200">
              <a:latin typeface="Tahoma"/>
              <a:ea typeface="Tahoma"/>
              <a:cs typeface="Tahoma"/>
              <a:sym typeface="Tahoma"/>
            </a:endParaRPr>
          </a:p>
          <a:p>
            <a:pPr marL="342900" lvl="0" indent="-266700" algn="just" rtl="0">
              <a:lnSpc>
                <a:spcPct val="150000"/>
              </a:lnSpc>
              <a:spcBef>
                <a:spcPts val="0"/>
              </a:spcBef>
              <a:spcAft>
                <a:spcPts val="0"/>
              </a:spcAft>
              <a:buClr>
                <a:schemeClr val="dk1"/>
              </a:buClr>
              <a:buSzPts val="1200"/>
              <a:buFont typeface="Calibri"/>
              <a:buNone/>
            </a:pPr>
            <a:endParaRPr sz="1200">
              <a:latin typeface="Tahoma"/>
              <a:ea typeface="Tahoma"/>
              <a:cs typeface="Tahoma"/>
              <a:sym typeface="Tahoma"/>
            </a:endParaRPr>
          </a:p>
          <a:p>
            <a:pPr marL="342900" lvl="0" indent="-266700" algn="just" rtl="0">
              <a:lnSpc>
                <a:spcPct val="150000"/>
              </a:lnSpc>
              <a:spcBef>
                <a:spcPts val="800"/>
              </a:spcBef>
              <a:spcAft>
                <a:spcPts val="0"/>
              </a:spcAft>
              <a:buClr>
                <a:schemeClr val="dk1"/>
              </a:buClr>
              <a:buSzPts val="1200"/>
              <a:buFont typeface="Calibri"/>
              <a:buNone/>
            </a:pPr>
            <a:endParaRPr sz="1200">
              <a:latin typeface="Tahoma"/>
              <a:ea typeface="Tahoma"/>
              <a:cs typeface="Tahoma"/>
              <a:sym typeface="Tahoma"/>
            </a:endParaRPr>
          </a:p>
          <a:p>
            <a:pPr marL="0" lvl="0" indent="0" algn="just" rtl="0">
              <a:spcBef>
                <a:spcPts val="750"/>
              </a:spcBef>
              <a:spcAft>
                <a:spcPts val="0"/>
              </a:spcAft>
              <a:buNone/>
            </a:pPr>
            <a:endParaRPr/>
          </a:p>
        </p:txBody>
      </p:sp>
      <p:pic>
        <p:nvPicPr>
          <p:cNvPr id="360" name="Google Shape;360;p53"/>
          <p:cNvPicPr preferRelativeResize="0"/>
          <p:nvPr/>
        </p:nvPicPr>
        <p:blipFill>
          <a:blip r:embed="rId3">
            <a:alphaModFix/>
          </a:blip>
          <a:stretch>
            <a:fillRect/>
          </a:stretch>
        </p:blipFill>
        <p:spPr>
          <a:xfrm>
            <a:off x="1733550" y="6787625"/>
            <a:ext cx="3476625" cy="1661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1200" dirty="0" smtClean="0">
                <a:latin typeface="Tahoma" pitchFamily="34" charset="0"/>
                <a:ea typeface="Tahoma" pitchFamily="34" charset="0"/>
                <a:cs typeface="Tahoma" pitchFamily="34" charset="0"/>
              </a:rPr>
              <a:t>The DRM components is depicted in the figure below.</a:t>
            </a:r>
          </a:p>
          <a:p>
            <a:endParaRPr lang="en-US" sz="1200" dirty="0" smtClean="0">
              <a:latin typeface="Tahoma" pitchFamily="34" charset="0"/>
              <a:ea typeface="Tahoma" pitchFamily="34" charset="0"/>
              <a:cs typeface="Tahoma" pitchFamily="34" charset="0"/>
            </a:endParaRPr>
          </a:p>
          <a:p>
            <a:endParaRPr lang="en-US" sz="1200" dirty="0" smtClean="0">
              <a:latin typeface="Tahoma" pitchFamily="34" charset="0"/>
              <a:ea typeface="Tahoma" pitchFamily="34" charset="0"/>
              <a:cs typeface="Tahoma" pitchFamily="34" charset="0"/>
            </a:endParaRPr>
          </a:p>
          <a:p>
            <a:endParaRPr lang="en-US" sz="1200" dirty="0" smtClean="0">
              <a:latin typeface="Tahoma" pitchFamily="34" charset="0"/>
              <a:ea typeface="Tahoma" pitchFamily="34" charset="0"/>
              <a:cs typeface="Tahoma" pitchFamily="34" charset="0"/>
            </a:endParaRPr>
          </a:p>
          <a:p>
            <a:endParaRPr lang="en-US" sz="1200" dirty="0" smtClean="0">
              <a:latin typeface="Tahoma" pitchFamily="34" charset="0"/>
              <a:ea typeface="Tahoma" pitchFamily="34" charset="0"/>
              <a:cs typeface="Tahoma" pitchFamily="34" charset="0"/>
            </a:endParaRPr>
          </a:p>
          <a:p>
            <a:endParaRPr lang="en-US" sz="1200" dirty="0" smtClean="0">
              <a:latin typeface="Tahoma" pitchFamily="34" charset="0"/>
              <a:ea typeface="Tahoma" pitchFamily="34" charset="0"/>
              <a:cs typeface="Tahoma" pitchFamily="34" charset="0"/>
            </a:endParaRPr>
          </a:p>
          <a:p>
            <a:endParaRPr lang="en-US" sz="1200" dirty="0" smtClean="0">
              <a:latin typeface="Tahoma" pitchFamily="34" charset="0"/>
              <a:ea typeface="Tahoma" pitchFamily="34" charset="0"/>
              <a:cs typeface="Tahoma" pitchFamily="34" charset="0"/>
            </a:endParaRPr>
          </a:p>
          <a:p>
            <a:endParaRPr lang="en-US" sz="1200" dirty="0" smtClean="0">
              <a:latin typeface="Tahoma" pitchFamily="34" charset="0"/>
              <a:ea typeface="Tahoma" pitchFamily="34" charset="0"/>
              <a:cs typeface="Tahoma" pitchFamily="34" charset="0"/>
            </a:endParaRPr>
          </a:p>
          <a:p>
            <a:endParaRPr lang="en-US" sz="1200" dirty="0" smtClean="0">
              <a:latin typeface="Tahoma" pitchFamily="34" charset="0"/>
              <a:ea typeface="Tahoma" pitchFamily="34" charset="0"/>
              <a:cs typeface="Tahoma" pitchFamily="34" charset="0"/>
            </a:endParaRPr>
          </a:p>
          <a:p>
            <a:endParaRPr lang="en-US" sz="1200" dirty="0" smtClean="0">
              <a:latin typeface="Tahoma" pitchFamily="34" charset="0"/>
              <a:ea typeface="Tahoma" pitchFamily="34" charset="0"/>
              <a:cs typeface="Tahoma" pitchFamily="34" charset="0"/>
            </a:endParaRPr>
          </a:p>
          <a:p>
            <a:endParaRPr lang="en-US" sz="1200" dirty="0" smtClean="0">
              <a:latin typeface="Tahoma" pitchFamily="34" charset="0"/>
              <a:ea typeface="Tahoma" pitchFamily="34" charset="0"/>
              <a:cs typeface="Tahoma" pitchFamily="34" charset="0"/>
            </a:endParaRPr>
          </a:p>
          <a:p>
            <a:endParaRPr lang="en-US" sz="1200" dirty="0" smtClean="0">
              <a:latin typeface="Tahoma" pitchFamily="34" charset="0"/>
              <a:ea typeface="Tahoma" pitchFamily="34" charset="0"/>
              <a:cs typeface="Tahoma" pitchFamily="34" charset="0"/>
            </a:endParaRPr>
          </a:p>
          <a:p>
            <a:r>
              <a:rPr lang="en-US" sz="1200" dirty="0" smtClean="0">
                <a:latin typeface="Tahoma" pitchFamily="34" charset="0"/>
                <a:ea typeface="Tahoma" pitchFamily="34" charset="0"/>
                <a:cs typeface="Tahoma" pitchFamily="34" charset="0"/>
              </a:rPr>
              <a:t>Figure: DRM Components</a:t>
            </a:r>
          </a:p>
          <a:p>
            <a:endParaRPr lang="en-US" sz="1200" b="1" dirty="0" smtClean="0">
              <a:latin typeface="Tahoma" pitchFamily="34" charset="0"/>
              <a:ea typeface="Tahoma" pitchFamily="34" charset="0"/>
              <a:cs typeface="Tahoma" pitchFamily="34" charset="0"/>
            </a:endParaRPr>
          </a:p>
          <a:p>
            <a:pPr algn="just">
              <a:lnSpc>
                <a:spcPct val="150000"/>
              </a:lnSpc>
              <a:spcBef>
                <a:spcPts val="0"/>
              </a:spcBef>
              <a:buNone/>
            </a:pPr>
            <a:r>
              <a:rPr lang="en-US" sz="1200" b="1" dirty="0" smtClean="0">
                <a:latin typeface="Tahoma" pitchFamily="34" charset="0"/>
                <a:ea typeface="Tahoma" pitchFamily="34" charset="0"/>
                <a:cs typeface="Tahoma" pitchFamily="34" charset="0"/>
              </a:rPr>
              <a:t>   DRM System Architecture</a:t>
            </a:r>
          </a:p>
          <a:p>
            <a:pPr algn="just">
              <a:lnSpc>
                <a:spcPct val="150000"/>
              </a:lnSpc>
              <a:spcBef>
                <a:spcPts val="0"/>
              </a:spcBef>
              <a:buNone/>
            </a:pPr>
            <a:r>
              <a:rPr lang="en-US" sz="1200" dirty="0" smtClean="0">
                <a:latin typeface="Tahoma" pitchFamily="34" charset="0"/>
                <a:ea typeface="Tahoma" pitchFamily="34" charset="0"/>
                <a:cs typeface="Tahoma" pitchFamily="34" charset="0"/>
              </a:rPr>
              <a:t>   The system is accessed by parties in three roles. </a:t>
            </a:r>
          </a:p>
          <a:p>
            <a:pPr algn="just">
              <a:lnSpc>
                <a:spcPct val="150000"/>
              </a:lnSpc>
              <a:spcBef>
                <a:spcPts val="0"/>
              </a:spcBef>
            </a:pPr>
            <a:r>
              <a:rPr lang="en-US" sz="1200" b="1" dirty="0" smtClean="0">
                <a:latin typeface="Tahoma" pitchFamily="34" charset="0"/>
                <a:ea typeface="Tahoma" pitchFamily="34" charset="0"/>
                <a:cs typeface="Tahoma" pitchFamily="34" charset="0"/>
              </a:rPr>
              <a:t>Rights holders</a:t>
            </a:r>
            <a:r>
              <a:rPr lang="en-US" sz="1200" dirty="0" smtClean="0">
                <a:latin typeface="Tahoma" pitchFamily="34" charset="0"/>
                <a:ea typeface="Tahoma" pitchFamily="34" charset="0"/>
                <a:cs typeface="Tahoma" pitchFamily="34" charset="0"/>
              </a:rPr>
              <a:t> are the content providers, who either created the content or have acquired rights to the content.</a:t>
            </a:r>
          </a:p>
          <a:p>
            <a:pPr algn="just">
              <a:lnSpc>
                <a:spcPct val="150000"/>
              </a:lnSpc>
              <a:spcBef>
                <a:spcPts val="0"/>
              </a:spcBef>
            </a:pPr>
            <a:r>
              <a:rPr lang="en-US" sz="1200" dirty="0" smtClean="0">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Service providers</a:t>
            </a:r>
            <a:r>
              <a:rPr lang="en-US" sz="1200" dirty="0" smtClean="0">
                <a:latin typeface="Tahoma" pitchFamily="34" charset="0"/>
                <a:ea typeface="Tahoma" pitchFamily="34" charset="0"/>
                <a:cs typeface="Tahoma" pitchFamily="34" charset="0"/>
              </a:rPr>
              <a:t> include distributors and clearing houses. </a:t>
            </a:r>
          </a:p>
          <a:p>
            <a:pPr algn="just">
              <a:lnSpc>
                <a:spcPct val="150000"/>
              </a:lnSpc>
              <a:spcBef>
                <a:spcPts val="0"/>
              </a:spcBef>
            </a:pPr>
            <a:r>
              <a:rPr lang="en-US" sz="1200" b="1" dirty="0" smtClean="0">
                <a:latin typeface="Tahoma" pitchFamily="34" charset="0"/>
                <a:ea typeface="Tahoma" pitchFamily="34" charset="0"/>
                <a:cs typeface="Tahoma" pitchFamily="34" charset="0"/>
              </a:rPr>
              <a:t>Consumers </a:t>
            </a:r>
            <a:r>
              <a:rPr lang="en-US" sz="1200" dirty="0" smtClean="0">
                <a:latin typeface="Tahoma" pitchFamily="34" charset="0"/>
                <a:ea typeface="Tahoma" pitchFamily="34" charset="0"/>
                <a:cs typeface="Tahoma" pitchFamily="34" charset="0"/>
              </a:rPr>
              <a:t>are those who purchase the right to access to content for specific uses</a:t>
            </a:r>
          </a:p>
          <a:p>
            <a:pPr algn="just">
              <a:lnSpc>
                <a:spcPct val="150000"/>
              </a:lnSpc>
              <a:spcBef>
                <a:spcPts val="0"/>
              </a:spcBef>
              <a:buNone/>
            </a:pPr>
            <a:r>
              <a:rPr lang="en-US" sz="1200" dirty="0" smtClean="0">
                <a:latin typeface="Tahoma" pitchFamily="34" charset="0"/>
                <a:ea typeface="Tahoma" pitchFamily="34" charset="0"/>
                <a:cs typeface="Tahoma" pitchFamily="34" charset="0"/>
              </a:rPr>
              <a:t>   The system interface to the services provided by the DRM system are</a:t>
            </a:r>
          </a:p>
          <a:p>
            <a:pPr algn="just">
              <a:lnSpc>
                <a:spcPct val="150000"/>
              </a:lnSpc>
              <a:spcBef>
                <a:spcPts val="0"/>
              </a:spcBef>
            </a:pPr>
            <a:r>
              <a:rPr lang="en-US" sz="1200" b="1" dirty="0" smtClean="0">
                <a:latin typeface="Tahoma" pitchFamily="34" charset="0"/>
                <a:ea typeface="Tahoma" pitchFamily="34" charset="0"/>
                <a:cs typeface="Tahoma" pitchFamily="34" charset="0"/>
              </a:rPr>
              <a:t>Identity management</a:t>
            </a:r>
            <a:r>
              <a:rPr lang="en-US" sz="1200" dirty="0" smtClean="0">
                <a:latin typeface="Tahoma" pitchFamily="34" charset="0"/>
                <a:ea typeface="Tahoma" pitchFamily="34" charset="0"/>
                <a:cs typeface="Tahoma" pitchFamily="34" charset="0"/>
              </a:rPr>
              <a:t>: Mechanisms to uniquely identify entities, such as parties and content</a:t>
            </a:r>
          </a:p>
          <a:p>
            <a:pPr algn="just">
              <a:lnSpc>
                <a:spcPct val="150000"/>
              </a:lnSpc>
              <a:spcBef>
                <a:spcPts val="0"/>
              </a:spcBef>
            </a:pPr>
            <a:r>
              <a:rPr lang="en-US" sz="1200" b="1" dirty="0" smtClean="0">
                <a:latin typeface="Tahoma" pitchFamily="34" charset="0"/>
                <a:ea typeface="Tahoma" pitchFamily="34" charset="0"/>
                <a:cs typeface="Tahoma" pitchFamily="34" charset="0"/>
              </a:rPr>
              <a:t>Content management:</a:t>
            </a:r>
            <a:r>
              <a:rPr lang="en-US" sz="1200" dirty="0" smtClean="0">
                <a:latin typeface="Tahoma" pitchFamily="34" charset="0"/>
                <a:ea typeface="Tahoma" pitchFamily="34" charset="0"/>
                <a:cs typeface="Tahoma" pitchFamily="34" charset="0"/>
              </a:rPr>
              <a:t> Processes and functions needed to manage the content lifestyle</a:t>
            </a:r>
          </a:p>
          <a:p>
            <a:pPr algn="just">
              <a:lnSpc>
                <a:spcPct val="150000"/>
              </a:lnSpc>
              <a:spcBef>
                <a:spcPts val="0"/>
              </a:spcBef>
            </a:pPr>
            <a:r>
              <a:rPr lang="en-US" sz="1200" b="1" dirty="0" smtClean="0">
                <a:latin typeface="Tahoma" pitchFamily="34" charset="0"/>
                <a:ea typeface="Tahoma" pitchFamily="34" charset="0"/>
                <a:cs typeface="Tahoma" pitchFamily="34" charset="0"/>
              </a:rPr>
              <a:t>Rights management</a:t>
            </a:r>
            <a:r>
              <a:rPr lang="en-US" sz="1200" dirty="0" smtClean="0">
                <a:latin typeface="Tahoma" pitchFamily="34" charset="0"/>
                <a:ea typeface="Tahoma" pitchFamily="34" charset="0"/>
                <a:cs typeface="Tahoma" pitchFamily="34" charset="0"/>
              </a:rPr>
              <a:t>: Processes and functions needed to manage rights, rights holders, and associated requirements</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endParaRPr lang="en-US" sz="1200" b="1" dirty="0" smtClean="0">
              <a:latin typeface="Tahoma" pitchFamily="34" charset="0"/>
              <a:ea typeface="Tahoma" pitchFamily="34" charset="0"/>
              <a:cs typeface="Tahoma" pitchFamily="34" charset="0"/>
            </a:endParaRPr>
          </a:p>
          <a:p>
            <a:endParaRPr lang="en-US" sz="1200" dirty="0">
              <a:latin typeface="Tahoma" pitchFamily="34" charset="0"/>
              <a:ea typeface="Tahoma" pitchFamily="34" charset="0"/>
              <a:cs typeface="Tahoma" pitchFamily="34" charset="0"/>
            </a:endParaRPr>
          </a:p>
        </p:txBody>
      </p:sp>
      <p:pic>
        <p:nvPicPr>
          <p:cNvPr id="4" name="Picture 2"/>
          <p:cNvPicPr>
            <a:picLocks noChangeAspect="1" noChangeArrowheads="1"/>
          </p:cNvPicPr>
          <p:nvPr/>
        </p:nvPicPr>
        <p:blipFill>
          <a:blip r:embed="rId2"/>
          <a:srcRect/>
          <a:stretch>
            <a:fillRect/>
          </a:stretch>
        </p:blipFill>
        <p:spPr bwMode="auto">
          <a:xfrm>
            <a:off x="983590" y="1368794"/>
            <a:ext cx="3299751" cy="2731981"/>
          </a:xfrm>
          <a:prstGeom prst="rect">
            <a:avLst/>
          </a:prstGeom>
          <a:noFill/>
          <a:ln w="9525">
            <a:noFill/>
            <a:miter lim="800000"/>
            <a:headEnd/>
            <a:tailEnd/>
          </a:ln>
          <a:effectLst/>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4"/>
          <p:cNvSpPr txBox="1">
            <a:spLocks noGrp="1"/>
          </p:cNvSpPr>
          <p:nvPr>
            <p:ph type="title"/>
          </p:nvPr>
        </p:nvSpPr>
        <p:spPr>
          <a:xfrm>
            <a:off x="471488" y="266148"/>
            <a:ext cx="5915100" cy="561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367" name="Google Shape;367;p54"/>
          <p:cNvSpPr txBox="1">
            <a:spLocks noGrp="1"/>
          </p:cNvSpPr>
          <p:nvPr>
            <p:ph type="body" idx="1"/>
          </p:nvPr>
        </p:nvSpPr>
        <p:spPr>
          <a:xfrm>
            <a:off x="471488" y="1030514"/>
            <a:ext cx="5915100" cy="7891800"/>
          </a:xfrm>
          <a:prstGeom prst="rect">
            <a:avLst/>
          </a:prstGeom>
        </p:spPr>
        <p:txBody>
          <a:bodyPr spcFirstLastPara="1" wrap="square" lIns="91425" tIns="45700" rIns="91425" bIns="45700" anchor="t" anchorCtr="0">
            <a:noAutofit/>
          </a:bodyPr>
          <a:lstStyle/>
          <a:p>
            <a:pPr marL="0" lvl="0" indent="0" algn="just" rtl="0">
              <a:lnSpc>
                <a:spcPct val="150000"/>
              </a:lnSpc>
              <a:spcBef>
                <a:spcPts val="0"/>
              </a:spcBef>
              <a:spcAft>
                <a:spcPts val="0"/>
              </a:spcAft>
              <a:buClr>
                <a:schemeClr val="dk1"/>
              </a:buClr>
              <a:buFont typeface="Arial"/>
              <a:buNone/>
            </a:pPr>
            <a:r>
              <a:rPr lang="en-US" sz="1200">
                <a:latin typeface="Tahoma"/>
                <a:ea typeface="Tahoma"/>
                <a:cs typeface="Tahoma"/>
                <a:sym typeface="Tahoma"/>
              </a:rPr>
              <a:t>As specified if the plain text block has a greater number of bits then it will be divided into number of blocks each having the length of n bits. Last block may have bits lesser than n bits where padding of bits will be done.  Above diagram depicts about encryption and decryption. In encryption plain text P</a:t>
            </a:r>
            <a:r>
              <a:rPr lang="en-US" sz="1200" baseline="-25000">
                <a:latin typeface="Tahoma"/>
                <a:ea typeface="Tahoma"/>
                <a:cs typeface="Tahoma"/>
                <a:sym typeface="Tahoma"/>
              </a:rPr>
              <a:t>i</a:t>
            </a:r>
            <a:r>
              <a:rPr lang="en-US" sz="1200">
                <a:latin typeface="Tahoma"/>
                <a:ea typeface="Tahoma"/>
                <a:cs typeface="Tahoma"/>
                <a:sym typeface="Tahoma"/>
              </a:rPr>
              <a:t> of n bits considered and key of n bits considered and it is converted to cipher text C</a:t>
            </a:r>
            <a:r>
              <a:rPr lang="en-US" sz="1200" baseline="-25000">
                <a:latin typeface="Tahoma"/>
                <a:ea typeface="Tahoma"/>
                <a:cs typeface="Tahoma"/>
                <a:sym typeface="Tahoma"/>
              </a:rPr>
              <a:t>i </a:t>
            </a:r>
            <a:r>
              <a:rPr lang="en-US" sz="1200">
                <a:latin typeface="Tahoma"/>
                <a:ea typeface="Tahoma"/>
                <a:cs typeface="Tahoma"/>
                <a:sym typeface="Tahoma"/>
              </a:rPr>
              <a:t>of n bits based on the algorithm used either DES or AES.  </a:t>
            </a:r>
            <a:endParaRPr sz="1400">
              <a:solidFill>
                <a:schemeClr val="dk1"/>
              </a:solidFill>
              <a:latin typeface="Arial"/>
              <a:ea typeface="Arial"/>
              <a:cs typeface="Arial"/>
              <a:sym typeface="Arial"/>
            </a:endParaRPr>
          </a:p>
          <a:p>
            <a:pPr marL="0" lvl="0" indent="0" algn="just" rtl="0">
              <a:lnSpc>
                <a:spcPct val="150000"/>
              </a:lnSpc>
              <a:spcBef>
                <a:spcPts val="800"/>
              </a:spcBef>
              <a:spcAft>
                <a:spcPts val="0"/>
              </a:spcAft>
              <a:buClr>
                <a:schemeClr val="dk1"/>
              </a:buClr>
              <a:buFont typeface="Arial"/>
              <a:buNone/>
            </a:pPr>
            <a:r>
              <a:rPr lang="en-US" sz="1200">
                <a:latin typeface="Tahoma"/>
                <a:ea typeface="Tahoma"/>
                <a:cs typeface="Tahoma"/>
                <a:sym typeface="Tahoma"/>
              </a:rPr>
              <a:t>Limitations:</a:t>
            </a:r>
            <a:endParaRPr sz="1400">
              <a:solidFill>
                <a:schemeClr val="dk1"/>
              </a:solidFill>
              <a:latin typeface="Arial"/>
              <a:ea typeface="Arial"/>
              <a:cs typeface="Arial"/>
              <a:sym typeface="Arial"/>
            </a:endParaRPr>
          </a:p>
          <a:p>
            <a:pPr marL="0" lvl="0" indent="0" algn="just" rtl="0">
              <a:lnSpc>
                <a:spcPct val="150000"/>
              </a:lnSpc>
              <a:spcBef>
                <a:spcPts val="800"/>
              </a:spcBef>
              <a:spcAft>
                <a:spcPts val="0"/>
              </a:spcAft>
              <a:buClr>
                <a:schemeClr val="dk1"/>
              </a:buClr>
              <a:buFont typeface="Arial"/>
              <a:buNone/>
            </a:pPr>
            <a:r>
              <a:rPr lang="en-US" sz="1200">
                <a:latin typeface="Tahoma"/>
                <a:ea typeface="Tahoma"/>
                <a:cs typeface="Tahoma"/>
                <a:sym typeface="Tahoma"/>
              </a:rPr>
              <a:t>If the plain text blocks are repeated in the input the cipher text blocks generated will also be same. For lengthy messages this mode of operation is not appropriate due to its weakness. So mostly this mode can be used if the data is less, for example encryption key.</a:t>
            </a:r>
            <a:endParaRPr sz="1400">
              <a:solidFill>
                <a:schemeClr val="dk1"/>
              </a:solidFill>
              <a:latin typeface="Arial"/>
              <a:ea typeface="Arial"/>
              <a:cs typeface="Arial"/>
              <a:sym typeface="Arial"/>
            </a:endParaRPr>
          </a:p>
          <a:p>
            <a:pPr marL="0" lvl="0" indent="0" algn="just" rtl="0">
              <a:lnSpc>
                <a:spcPct val="150000"/>
              </a:lnSpc>
              <a:spcBef>
                <a:spcPts val="800"/>
              </a:spcBef>
              <a:spcAft>
                <a:spcPts val="0"/>
              </a:spcAft>
              <a:buClr>
                <a:schemeClr val="dk1"/>
              </a:buClr>
              <a:buFont typeface="Arial"/>
              <a:buNone/>
            </a:pPr>
            <a:r>
              <a:rPr lang="en-US" sz="1200" b="1">
                <a:latin typeface="Tahoma"/>
                <a:ea typeface="Tahoma"/>
                <a:cs typeface="Tahoma"/>
                <a:sym typeface="Tahoma"/>
              </a:rPr>
              <a:t>Cipher block chaining (CBC) mode</a:t>
            </a:r>
            <a:endParaRPr sz="1200">
              <a:latin typeface="Tahoma"/>
              <a:ea typeface="Tahoma"/>
              <a:cs typeface="Tahoma"/>
              <a:sym typeface="Tahoma"/>
            </a:endParaRPr>
          </a:p>
          <a:p>
            <a:pPr marL="0" lvl="0" indent="0" algn="just" rtl="0">
              <a:lnSpc>
                <a:spcPct val="150000"/>
              </a:lnSpc>
              <a:spcBef>
                <a:spcPts val="0"/>
              </a:spcBef>
              <a:spcAft>
                <a:spcPts val="0"/>
              </a:spcAft>
              <a:buClr>
                <a:schemeClr val="dk1"/>
              </a:buClr>
              <a:buFont typeface="Arial"/>
              <a:buNone/>
            </a:pPr>
            <a:r>
              <a:rPr lang="en-US" sz="1200" b="1">
                <a:latin typeface="Tahoma"/>
                <a:ea typeface="Tahoma"/>
                <a:cs typeface="Tahoma"/>
                <a:sym typeface="Tahoma"/>
              </a:rPr>
              <a:t>	</a:t>
            </a:r>
            <a:r>
              <a:rPr lang="en-US" sz="1200">
                <a:latin typeface="Tahoma"/>
                <a:ea typeface="Tahoma"/>
                <a:cs typeface="Tahoma"/>
                <a:sym typeface="Tahoma"/>
              </a:rPr>
              <a:t>To overcome the limitations specified earlier in ECB mode, if the same plain text block appears more than once in the input also it should generate different cipher text blocks. </a:t>
            </a:r>
            <a:endParaRPr sz="1200">
              <a:latin typeface="Tahoma"/>
              <a:ea typeface="Tahoma"/>
              <a:cs typeface="Tahoma"/>
              <a:sym typeface="Tahoma"/>
            </a:endParaRPr>
          </a:p>
          <a:p>
            <a:pPr marL="0" lvl="0" indent="0" algn="just" rtl="0">
              <a:lnSpc>
                <a:spcPct val="150000"/>
              </a:lnSpc>
              <a:spcBef>
                <a:spcPts val="800"/>
              </a:spcBef>
              <a:spcAft>
                <a:spcPts val="0"/>
              </a:spcAft>
              <a:buClr>
                <a:schemeClr val="dk1"/>
              </a:buClr>
              <a:buFont typeface="Arial"/>
              <a:buNone/>
            </a:pPr>
            <a:endParaRPr sz="1200">
              <a:latin typeface="Tahoma"/>
              <a:ea typeface="Tahoma"/>
              <a:cs typeface="Tahoma"/>
              <a:sym typeface="Tahoma"/>
            </a:endParaRPr>
          </a:p>
          <a:p>
            <a:pPr marL="0" lvl="0" indent="0" algn="just" rtl="0">
              <a:lnSpc>
                <a:spcPct val="150000"/>
              </a:lnSpc>
              <a:spcBef>
                <a:spcPts val="800"/>
              </a:spcBef>
              <a:spcAft>
                <a:spcPts val="0"/>
              </a:spcAft>
              <a:buClr>
                <a:schemeClr val="dk1"/>
              </a:buClr>
              <a:buFont typeface="Arial"/>
              <a:buNone/>
            </a:pPr>
            <a:endParaRPr sz="1200">
              <a:latin typeface="Tahoma"/>
              <a:ea typeface="Tahoma"/>
              <a:cs typeface="Tahoma"/>
              <a:sym typeface="Tahoma"/>
            </a:endParaRPr>
          </a:p>
          <a:p>
            <a:pPr marL="0" lvl="0" indent="0" algn="l" rtl="0">
              <a:spcBef>
                <a:spcPts val="750"/>
              </a:spcBef>
              <a:spcAft>
                <a:spcPts val="0"/>
              </a:spcAft>
              <a:buNone/>
            </a:pPr>
            <a:endParaRPr/>
          </a:p>
        </p:txBody>
      </p:sp>
      <p:pic>
        <p:nvPicPr>
          <p:cNvPr id="368" name="Google Shape;368;p54"/>
          <p:cNvPicPr preferRelativeResize="0"/>
          <p:nvPr/>
        </p:nvPicPr>
        <p:blipFill rotWithShape="1">
          <a:blip r:embed="rId3">
            <a:alphaModFix/>
          </a:blip>
          <a:srcRect/>
          <a:stretch/>
        </p:blipFill>
        <p:spPr>
          <a:xfrm>
            <a:off x="748788" y="5661147"/>
            <a:ext cx="5438774" cy="300037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55"/>
          <p:cNvSpPr txBox="1">
            <a:spLocks noGrp="1"/>
          </p:cNvSpPr>
          <p:nvPr>
            <p:ph type="title"/>
          </p:nvPr>
        </p:nvSpPr>
        <p:spPr>
          <a:xfrm>
            <a:off x="471488" y="266148"/>
            <a:ext cx="5915100" cy="561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375" name="Google Shape;375;p55"/>
          <p:cNvSpPr txBox="1">
            <a:spLocks noGrp="1"/>
          </p:cNvSpPr>
          <p:nvPr>
            <p:ph type="body" idx="1"/>
          </p:nvPr>
        </p:nvSpPr>
        <p:spPr>
          <a:xfrm>
            <a:off x="471488" y="1030514"/>
            <a:ext cx="5915100" cy="7891800"/>
          </a:xfrm>
          <a:prstGeom prst="rect">
            <a:avLst/>
          </a:prstGeom>
        </p:spPr>
        <p:txBody>
          <a:bodyPr spcFirstLastPara="1" wrap="square" lIns="91425" tIns="45700" rIns="91425" bIns="45700" anchor="t" anchorCtr="0">
            <a:noAutofit/>
          </a:bodyPr>
          <a:lstStyle/>
          <a:p>
            <a:pPr marL="0" lvl="0" indent="0" algn="just" rtl="0">
              <a:lnSpc>
                <a:spcPct val="150000"/>
              </a:lnSpc>
              <a:spcBef>
                <a:spcPts val="0"/>
              </a:spcBef>
              <a:spcAft>
                <a:spcPts val="0"/>
              </a:spcAft>
              <a:buNone/>
            </a:pPr>
            <a:r>
              <a:rPr lang="en-US" sz="1200">
                <a:latin typeface="Tahoma"/>
                <a:ea typeface="Tahoma"/>
                <a:cs typeface="Tahoma"/>
                <a:sym typeface="Tahoma"/>
              </a:rPr>
              <a:t>This is achieved by using Cipher block chaining mode of operation. Here previous block cipher text output is XORed with the current plain text blocks. So, if the same plain text blocks are repeated also will generate new cipher text blocks.The figure depicts that it is like chaining process, repeating pattern bits are not exposed for the cryptanalyst to crack the cipher text. Now initially for the first block processing there is an Initialization vector (IV) been added and to the last block if the length is lesser, as in case of ECB padding bits will be added to match the length of plain text to the encryption algorithm. Decryption is just reverse of the encryption where cipher text blocks will be considered by the decryption algorithm and the output generated will be XORed with the preceding cipher text blocks to produce the plain text blocks as output.</a:t>
            </a:r>
            <a:endParaRPr sz="1400">
              <a:solidFill>
                <a:schemeClr val="dk1"/>
              </a:solidFill>
              <a:latin typeface="Arial"/>
              <a:ea typeface="Arial"/>
              <a:cs typeface="Arial"/>
              <a:sym typeface="Arial"/>
            </a:endParaRPr>
          </a:p>
          <a:p>
            <a:pPr marL="0" lvl="0" indent="0" algn="just" rtl="0">
              <a:lnSpc>
                <a:spcPct val="150000"/>
              </a:lnSpc>
              <a:spcBef>
                <a:spcPts val="800"/>
              </a:spcBef>
              <a:spcAft>
                <a:spcPts val="0"/>
              </a:spcAft>
              <a:buClr>
                <a:schemeClr val="dk1"/>
              </a:buClr>
              <a:buFont typeface="Arial"/>
              <a:buNone/>
            </a:pPr>
            <a:r>
              <a:rPr lang="en-US" sz="1200">
                <a:latin typeface="Tahoma"/>
                <a:ea typeface="Tahoma"/>
                <a:cs typeface="Tahoma"/>
                <a:sym typeface="Tahoma"/>
              </a:rPr>
              <a:t>It can be represented as </a:t>
            </a:r>
            <a:endParaRPr sz="1400">
              <a:solidFill>
                <a:schemeClr val="dk1"/>
              </a:solidFill>
              <a:latin typeface="Arial"/>
              <a:ea typeface="Arial"/>
              <a:cs typeface="Arial"/>
              <a:sym typeface="Arial"/>
            </a:endParaRPr>
          </a:p>
          <a:p>
            <a:pPr marL="0" lvl="0" indent="0" algn="just" rtl="0">
              <a:lnSpc>
                <a:spcPct val="150000"/>
              </a:lnSpc>
              <a:spcBef>
                <a:spcPts val="800"/>
              </a:spcBef>
              <a:spcAft>
                <a:spcPts val="0"/>
              </a:spcAft>
              <a:buClr>
                <a:schemeClr val="dk1"/>
              </a:buClr>
              <a:buFont typeface="Arial"/>
              <a:buNone/>
            </a:pPr>
            <a:r>
              <a:rPr lang="en-US" sz="1200">
                <a:latin typeface="Tahoma"/>
                <a:ea typeface="Tahoma"/>
                <a:cs typeface="Tahoma"/>
                <a:sym typeface="Tahoma"/>
              </a:rPr>
              <a:t>Encryption: </a:t>
            </a:r>
            <a:endParaRPr sz="1400">
              <a:solidFill>
                <a:schemeClr val="dk1"/>
              </a:solidFill>
              <a:latin typeface="Arial"/>
              <a:ea typeface="Arial"/>
              <a:cs typeface="Arial"/>
              <a:sym typeface="Arial"/>
            </a:endParaRPr>
          </a:p>
          <a:p>
            <a:pPr marL="0" lvl="0" indent="0" algn="just" rtl="0">
              <a:lnSpc>
                <a:spcPct val="150000"/>
              </a:lnSpc>
              <a:spcBef>
                <a:spcPts val="800"/>
              </a:spcBef>
              <a:spcAft>
                <a:spcPts val="0"/>
              </a:spcAft>
              <a:buClr>
                <a:schemeClr val="dk1"/>
              </a:buClr>
              <a:buFont typeface="Arial"/>
              <a:buNone/>
            </a:pPr>
            <a:r>
              <a:rPr lang="en-US" sz="1200" b="1">
                <a:latin typeface="Tahoma"/>
                <a:ea typeface="Tahoma"/>
                <a:cs typeface="Tahoma"/>
                <a:sym typeface="Tahoma"/>
              </a:rPr>
              <a:t>C</a:t>
            </a:r>
            <a:r>
              <a:rPr lang="en-US" sz="1200" b="1" baseline="-25000">
                <a:latin typeface="Tahoma"/>
                <a:ea typeface="Tahoma"/>
                <a:cs typeface="Tahoma"/>
                <a:sym typeface="Tahoma"/>
              </a:rPr>
              <a:t>i</a:t>
            </a:r>
            <a:r>
              <a:rPr lang="en-US" sz="1200" b="1">
                <a:latin typeface="Tahoma"/>
                <a:ea typeface="Tahoma"/>
                <a:cs typeface="Tahoma"/>
                <a:sym typeface="Tahoma"/>
              </a:rPr>
              <a:t> = E ( k [C</a:t>
            </a:r>
            <a:r>
              <a:rPr lang="en-US" sz="1200" b="1" baseline="-25000">
                <a:latin typeface="Tahoma"/>
                <a:ea typeface="Tahoma"/>
                <a:cs typeface="Tahoma"/>
                <a:sym typeface="Tahoma"/>
              </a:rPr>
              <a:t>i-1 </a:t>
            </a:r>
            <a:r>
              <a:rPr lang="en-US" sz="1200" b="1">
                <a:latin typeface="Tahoma"/>
                <a:ea typeface="Tahoma"/>
                <a:cs typeface="Tahoma"/>
                <a:sym typeface="Tahoma"/>
              </a:rPr>
              <a:t>XOR  P</a:t>
            </a:r>
            <a:r>
              <a:rPr lang="en-US" sz="1200" b="1" baseline="-25000">
                <a:latin typeface="Tahoma"/>
                <a:ea typeface="Tahoma"/>
                <a:cs typeface="Tahoma"/>
                <a:sym typeface="Tahoma"/>
              </a:rPr>
              <a:t>i</a:t>
            </a:r>
            <a:r>
              <a:rPr lang="en-US" sz="1200" b="1">
                <a:latin typeface="Tahoma"/>
                <a:ea typeface="Tahoma"/>
                <a:cs typeface="Tahoma"/>
                <a:sym typeface="Tahoma"/>
              </a:rPr>
              <a:t>])  ------- (1) </a:t>
            </a:r>
            <a:endParaRPr sz="1200">
              <a:latin typeface="Tahoma"/>
              <a:ea typeface="Tahoma"/>
              <a:cs typeface="Tahoma"/>
              <a:sym typeface="Tahoma"/>
            </a:endParaRPr>
          </a:p>
          <a:p>
            <a:pPr marL="0" lvl="0" indent="0" algn="just" rtl="0">
              <a:lnSpc>
                <a:spcPct val="150000"/>
              </a:lnSpc>
              <a:spcBef>
                <a:spcPts val="800"/>
              </a:spcBef>
              <a:spcAft>
                <a:spcPts val="0"/>
              </a:spcAft>
              <a:buClr>
                <a:schemeClr val="dk1"/>
              </a:buClr>
              <a:buFont typeface="Arial"/>
              <a:buNone/>
            </a:pPr>
            <a:r>
              <a:rPr lang="en-US" sz="1200">
                <a:latin typeface="Tahoma"/>
                <a:ea typeface="Tahoma"/>
                <a:cs typeface="Tahoma"/>
                <a:sym typeface="Tahoma"/>
              </a:rPr>
              <a:t>Decryption: </a:t>
            </a:r>
            <a:endParaRPr sz="1400">
              <a:solidFill>
                <a:schemeClr val="dk1"/>
              </a:solidFill>
              <a:latin typeface="Arial"/>
              <a:ea typeface="Arial"/>
              <a:cs typeface="Arial"/>
              <a:sym typeface="Arial"/>
            </a:endParaRPr>
          </a:p>
          <a:p>
            <a:pPr marL="0" lvl="0" indent="0" algn="just" rtl="0">
              <a:lnSpc>
                <a:spcPct val="150000"/>
              </a:lnSpc>
              <a:spcBef>
                <a:spcPts val="800"/>
              </a:spcBef>
              <a:spcAft>
                <a:spcPts val="0"/>
              </a:spcAft>
              <a:buClr>
                <a:schemeClr val="dk1"/>
              </a:buClr>
              <a:buFont typeface="Arial"/>
              <a:buNone/>
            </a:pPr>
            <a:r>
              <a:rPr lang="en-US" sz="1200" b="1">
                <a:latin typeface="Tahoma"/>
                <a:ea typeface="Tahoma"/>
                <a:cs typeface="Tahoma"/>
                <a:sym typeface="Tahoma"/>
              </a:rPr>
              <a:t>P</a:t>
            </a:r>
            <a:r>
              <a:rPr lang="en-US" sz="1200" b="1" baseline="-25000">
                <a:latin typeface="Tahoma"/>
                <a:ea typeface="Tahoma"/>
                <a:cs typeface="Tahoma"/>
                <a:sym typeface="Tahoma"/>
              </a:rPr>
              <a:t>i </a:t>
            </a:r>
            <a:r>
              <a:rPr lang="en-US" sz="1200" b="1">
                <a:latin typeface="Tahoma"/>
                <a:ea typeface="Tahoma"/>
                <a:cs typeface="Tahoma"/>
                <a:sym typeface="Tahoma"/>
              </a:rPr>
              <a:t>= C</a:t>
            </a:r>
            <a:r>
              <a:rPr lang="en-US" sz="1200" b="1" baseline="-25000">
                <a:latin typeface="Tahoma"/>
                <a:ea typeface="Tahoma"/>
                <a:cs typeface="Tahoma"/>
                <a:sym typeface="Tahoma"/>
              </a:rPr>
              <a:t>i-1 </a:t>
            </a:r>
            <a:r>
              <a:rPr lang="en-US" sz="1200" b="1">
                <a:latin typeface="Tahoma"/>
                <a:ea typeface="Tahoma"/>
                <a:cs typeface="Tahoma"/>
                <a:sym typeface="Tahoma"/>
              </a:rPr>
              <a:t> XOR D (k, C</a:t>
            </a:r>
            <a:r>
              <a:rPr lang="en-US" sz="1200" b="1" baseline="-25000">
                <a:latin typeface="Tahoma"/>
                <a:ea typeface="Tahoma"/>
                <a:cs typeface="Tahoma"/>
                <a:sym typeface="Tahoma"/>
              </a:rPr>
              <a:t>i</a:t>
            </a:r>
            <a:r>
              <a:rPr lang="en-US" sz="1200" b="1">
                <a:latin typeface="Tahoma"/>
                <a:ea typeface="Tahoma"/>
                <a:cs typeface="Tahoma"/>
                <a:sym typeface="Tahoma"/>
              </a:rPr>
              <a:t>) </a:t>
            </a:r>
            <a:endParaRPr sz="1400">
              <a:solidFill>
                <a:schemeClr val="dk1"/>
              </a:solidFill>
              <a:latin typeface="Arial"/>
              <a:ea typeface="Arial"/>
              <a:cs typeface="Arial"/>
              <a:sym typeface="Arial"/>
            </a:endParaRPr>
          </a:p>
          <a:p>
            <a:pPr marL="0" lvl="0" indent="0" algn="l" rtl="0">
              <a:lnSpc>
                <a:spcPct val="150000"/>
              </a:lnSpc>
              <a:spcBef>
                <a:spcPts val="800"/>
              </a:spcBef>
              <a:spcAft>
                <a:spcPts val="0"/>
              </a:spcAft>
              <a:buClr>
                <a:schemeClr val="dk1"/>
              </a:buClr>
              <a:buFont typeface="Arial"/>
              <a:buNone/>
            </a:pPr>
            <a:r>
              <a:rPr lang="en-US" sz="1200">
                <a:latin typeface="Tahoma"/>
                <a:ea typeface="Tahoma"/>
                <a:cs typeface="Tahoma"/>
                <a:sym typeface="Tahoma"/>
              </a:rPr>
              <a:t>From Encryption equation decryption equation can be derived as follows</a:t>
            </a:r>
            <a:endParaRPr sz="1400">
              <a:solidFill>
                <a:schemeClr val="dk1"/>
              </a:solidFill>
              <a:latin typeface="Arial"/>
              <a:ea typeface="Arial"/>
              <a:cs typeface="Arial"/>
              <a:sym typeface="Arial"/>
            </a:endParaRPr>
          </a:p>
          <a:p>
            <a:pPr marL="0" lvl="0" indent="0" algn="l" rtl="0">
              <a:lnSpc>
                <a:spcPct val="150000"/>
              </a:lnSpc>
              <a:spcBef>
                <a:spcPts val="0"/>
              </a:spcBef>
              <a:spcAft>
                <a:spcPts val="0"/>
              </a:spcAft>
              <a:buClr>
                <a:schemeClr val="dk1"/>
              </a:buClr>
              <a:buFont typeface="Arial"/>
              <a:buNone/>
            </a:pPr>
            <a:r>
              <a:rPr lang="en-US" sz="1200">
                <a:latin typeface="Tahoma"/>
                <a:ea typeface="Tahoma"/>
                <a:cs typeface="Tahoma"/>
                <a:sym typeface="Tahoma"/>
              </a:rPr>
              <a:t>That is D function applied to cipher text along with key K as  D(K, C</a:t>
            </a:r>
            <a:r>
              <a:rPr lang="en-US" sz="1200" baseline="-25000">
                <a:latin typeface="Tahoma"/>
                <a:ea typeface="Tahoma"/>
                <a:cs typeface="Tahoma"/>
                <a:sym typeface="Tahoma"/>
              </a:rPr>
              <a:t>i </a:t>
            </a:r>
            <a:r>
              <a:rPr lang="en-US" sz="1200">
                <a:latin typeface="Tahoma"/>
                <a:ea typeface="Tahoma"/>
                <a:cs typeface="Tahoma"/>
                <a:sym typeface="Tahoma"/>
              </a:rPr>
              <a:t> )</a:t>
            </a:r>
            <a:endParaRPr sz="1400">
              <a:solidFill>
                <a:schemeClr val="dk1"/>
              </a:solidFill>
              <a:latin typeface="Arial"/>
              <a:ea typeface="Arial"/>
              <a:cs typeface="Arial"/>
              <a:sym typeface="Arial"/>
            </a:endParaRPr>
          </a:p>
          <a:p>
            <a:pPr marL="0" lvl="0" indent="0" algn="l" rtl="0">
              <a:lnSpc>
                <a:spcPct val="150000"/>
              </a:lnSpc>
              <a:spcBef>
                <a:spcPts val="0"/>
              </a:spcBef>
              <a:spcAft>
                <a:spcPts val="0"/>
              </a:spcAft>
              <a:buClr>
                <a:schemeClr val="dk1"/>
              </a:buClr>
              <a:buFont typeface="Arial"/>
              <a:buNone/>
            </a:pPr>
            <a:r>
              <a:rPr lang="en-US" sz="1200">
                <a:latin typeface="Tahoma"/>
                <a:ea typeface="Tahoma"/>
                <a:cs typeface="Tahoma"/>
                <a:sym typeface="Tahoma"/>
              </a:rPr>
              <a:t>D(K, C</a:t>
            </a:r>
            <a:r>
              <a:rPr lang="en-US" sz="1200" baseline="-25000">
                <a:latin typeface="Tahoma"/>
                <a:ea typeface="Tahoma"/>
                <a:cs typeface="Tahoma"/>
                <a:sym typeface="Tahoma"/>
              </a:rPr>
              <a:t>i </a:t>
            </a:r>
            <a:r>
              <a:rPr lang="en-US" sz="1200">
                <a:latin typeface="Tahoma"/>
                <a:ea typeface="Tahoma"/>
                <a:cs typeface="Tahoma"/>
                <a:sym typeface="Tahoma"/>
              </a:rPr>
              <a:t> ) 		= D(K, E ( k [C</a:t>
            </a:r>
            <a:r>
              <a:rPr lang="en-US" sz="1200" baseline="-25000">
                <a:latin typeface="Tahoma"/>
                <a:ea typeface="Tahoma"/>
                <a:cs typeface="Tahoma"/>
                <a:sym typeface="Tahoma"/>
              </a:rPr>
              <a:t>i-1 </a:t>
            </a:r>
            <a:r>
              <a:rPr lang="en-US" sz="1200">
                <a:latin typeface="Tahoma"/>
                <a:ea typeface="Tahoma"/>
                <a:cs typeface="Tahoma"/>
                <a:sym typeface="Tahoma"/>
              </a:rPr>
              <a:t>XOR  P</a:t>
            </a:r>
            <a:r>
              <a:rPr lang="en-US" sz="1200" baseline="-25000">
                <a:latin typeface="Tahoma"/>
                <a:ea typeface="Tahoma"/>
                <a:cs typeface="Tahoma"/>
                <a:sym typeface="Tahoma"/>
              </a:rPr>
              <a:t>i</a:t>
            </a:r>
            <a:r>
              <a:rPr lang="en-US" sz="1200">
                <a:latin typeface="Tahoma"/>
                <a:ea typeface="Tahoma"/>
                <a:cs typeface="Tahoma"/>
                <a:sym typeface="Tahoma"/>
              </a:rPr>
              <a:t>])) – substituting equation 1</a:t>
            </a:r>
            <a:endParaRPr sz="1400">
              <a:solidFill>
                <a:schemeClr val="dk1"/>
              </a:solidFill>
              <a:latin typeface="Arial"/>
              <a:ea typeface="Arial"/>
              <a:cs typeface="Arial"/>
              <a:sym typeface="Arial"/>
            </a:endParaRPr>
          </a:p>
          <a:p>
            <a:pPr marL="0" lvl="0" indent="0" algn="l" rtl="0">
              <a:lnSpc>
                <a:spcPct val="150000"/>
              </a:lnSpc>
              <a:spcBef>
                <a:spcPts val="0"/>
              </a:spcBef>
              <a:spcAft>
                <a:spcPts val="0"/>
              </a:spcAft>
              <a:buClr>
                <a:schemeClr val="dk1"/>
              </a:buClr>
              <a:buFont typeface="Arial"/>
              <a:buNone/>
            </a:pPr>
            <a:endParaRPr sz="1200">
              <a:latin typeface="Tahoma"/>
              <a:ea typeface="Tahoma"/>
              <a:cs typeface="Tahoma"/>
              <a:sym typeface="Tahoma"/>
            </a:endParaRPr>
          </a:p>
          <a:p>
            <a:pPr marL="0" lvl="0" indent="0" algn="l" rtl="0">
              <a:lnSpc>
                <a:spcPct val="150000"/>
              </a:lnSpc>
              <a:spcBef>
                <a:spcPts val="0"/>
              </a:spcBef>
              <a:spcAft>
                <a:spcPts val="0"/>
              </a:spcAft>
              <a:buClr>
                <a:schemeClr val="dk1"/>
              </a:buClr>
              <a:buFont typeface="Arial"/>
              <a:buNone/>
            </a:pPr>
            <a:r>
              <a:rPr lang="en-US" sz="1200">
                <a:latin typeface="Tahoma"/>
                <a:ea typeface="Tahoma"/>
                <a:cs typeface="Tahoma"/>
                <a:sym typeface="Tahoma"/>
              </a:rPr>
              <a:t>D(K, C</a:t>
            </a:r>
            <a:r>
              <a:rPr lang="en-US" sz="1200" baseline="-25000">
                <a:latin typeface="Tahoma"/>
                <a:ea typeface="Tahoma"/>
                <a:cs typeface="Tahoma"/>
                <a:sym typeface="Tahoma"/>
              </a:rPr>
              <a:t>i </a:t>
            </a:r>
            <a:r>
              <a:rPr lang="en-US" sz="1200">
                <a:latin typeface="Tahoma"/>
                <a:ea typeface="Tahoma"/>
                <a:cs typeface="Tahoma"/>
                <a:sym typeface="Tahoma"/>
              </a:rPr>
              <a:t> ) 		= C</a:t>
            </a:r>
            <a:r>
              <a:rPr lang="en-US" sz="1200" baseline="-25000">
                <a:latin typeface="Tahoma"/>
                <a:ea typeface="Tahoma"/>
                <a:cs typeface="Tahoma"/>
                <a:sym typeface="Tahoma"/>
              </a:rPr>
              <a:t>i-1 </a:t>
            </a:r>
            <a:r>
              <a:rPr lang="en-US" sz="1200">
                <a:latin typeface="Tahoma"/>
                <a:ea typeface="Tahoma"/>
                <a:cs typeface="Tahoma"/>
                <a:sym typeface="Tahoma"/>
              </a:rPr>
              <a:t>XOR  P</a:t>
            </a:r>
            <a:r>
              <a:rPr lang="en-US" sz="1200" baseline="-25000">
                <a:latin typeface="Tahoma"/>
                <a:ea typeface="Tahoma"/>
                <a:cs typeface="Tahoma"/>
                <a:sym typeface="Tahoma"/>
              </a:rPr>
              <a:t>i</a:t>
            </a:r>
            <a:r>
              <a:rPr lang="en-US" sz="1200">
                <a:latin typeface="Tahoma"/>
                <a:ea typeface="Tahoma"/>
                <a:cs typeface="Tahoma"/>
                <a:sym typeface="Tahoma"/>
              </a:rPr>
              <a:t> ( Encryption and Decryption gets cancelled)</a:t>
            </a:r>
            <a:endParaRPr sz="1400">
              <a:solidFill>
                <a:schemeClr val="dk1"/>
              </a:solidFill>
              <a:latin typeface="Arial"/>
              <a:ea typeface="Arial"/>
              <a:cs typeface="Arial"/>
              <a:sym typeface="Arial"/>
            </a:endParaRPr>
          </a:p>
          <a:p>
            <a:pPr marL="0" lvl="0" indent="0" algn="l" rtl="0">
              <a:lnSpc>
                <a:spcPct val="150000"/>
              </a:lnSpc>
              <a:spcBef>
                <a:spcPts val="0"/>
              </a:spcBef>
              <a:spcAft>
                <a:spcPts val="0"/>
              </a:spcAft>
              <a:buClr>
                <a:schemeClr val="dk1"/>
              </a:buClr>
              <a:buFont typeface="Arial"/>
              <a:buNone/>
            </a:pPr>
            <a:endParaRPr sz="1200">
              <a:latin typeface="Tahoma"/>
              <a:ea typeface="Tahoma"/>
              <a:cs typeface="Tahoma"/>
              <a:sym typeface="Tahoma"/>
            </a:endParaRPr>
          </a:p>
          <a:p>
            <a:pPr marL="0" lvl="0" indent="0" algn="l" rtl="0">
              <a:lnSpc>
                <a:spcPct val="150000"/>
              </a:lnSpc>
              <a:spcBef>
                <a:spcPts val="0"/>
              </a:spcBef>
              <a:spcAft>
                <a:spcPts val="0"/>
              </a:spcAft>
              <a:buClr>
                <a:schemeClr val="dk1"/>
              </a:buClr>
              <a:buFont typeface="Arial"/>
              <a:buNone/>
            </a:pPr>
            <a:r>
              <a:rPr lang="en-US" sz="1200">
                <a:latin typeface="Tahoma"/>
                <a:ea typeface="Tahoma"/>
                <a:cs typeface="Tahoma"/>
                <a:sym typeface="Tahoma"/>
              </a:rPr>
              <a:t>C</a:t>
            </a:r>
            <a:r>
              <a:rPr lang="en-US" sz="1200" baseline="-25000">
                <a:latin typeface="Tahoma"/>
                <a:ea typeface="Tahoma"/>
                <a:cs typeface="Tahoma"/>
                <a:sym typeface="Tahoma"/>
              </a:rPr>
              <a:t>i-1 </a:t>
            </a:r>
            <a:r>
              <a:rPr lang="en-US" sz="1200">
                <a:latin typeface="Tahoma"/>
                <a:ea typeface="Tahoma"/>
                <a:cs typeface="Tahoma"/>
                <a:sym typeface="Tahoma"/>
              </a:rPr>
              <a:t>XOR  D(K, C</a:t>
            </a:r>
            <a:r>
              <a:rPr lang="en-US" sz="1200" baseline="-25000">
                <a:latin typeface="Tahoma"/>
                <a:ea typeface="Tahoma"/>
                <a:cs typeface="Tahoma"/>
                <a:sym typeface="Tahoma"/>
              </a:rPr>
              <a:t>i </a:t>
            </a:r>
            <a:r>
              <a:rPr lang="en-US" sz="1200">
                <a:latin typeface="Tahoma"/>
                <a:ea typeface="Tahoma"/>
                <a:cs typeface="Tahoma"/>
                <a:sym typeface="Tahoma"/>
              </a:rPr>
              <a:t> ) 	=  C</a:t>
            </a:r>
            <a:r>
              <a:rPr lang="en-US" sz="1200" baseline="-25000">
                <a:latin typeface="Tahoma"/>
                <a:ea typeface="Tahoma"/>
                <a:cs typeface="Tahoma"/>
                <a:sym typeface="Tahoma"/>
              </a:rPr>
              <a:t>i-1 </a:t>
            </a:r>
            <a:r>
              <a:rPr lang="en-US" sz="1200">
                <a:latin typeface="Tahoma"/>
                <a:ea typeface="Tahoma"/>
                <a:cs typeface="Tahoma"/>
                <a:sym typeface="Tahoma"/>
              </a:rPr>
              <a:t>XOR  C</a:t>
            </a:r>
            <a:r>
              <a:rPr lang="en-US" sz="1200" baseline="-25000">
                <a:latin typeface="Tahoma"/>
                <a:ea typeface="Tahoma"/>
                <a:cs typeface="Tahoma"/>
                <a:sym typeface="Tahoma"/>
              </a:rPr>
              <a:t>i-1 </a:t>
            </a:r>
            <a:r>
              <a:rPr lang="en-US" sz="1200">
                <a:latin typeface="Tahoma"/>
                <a:ea typeface="Tahoma"/>
                <a:cs typeface="Tahoma"/>
                <a:sym typeface="Tahoma"/>
              </a:rPr>
              <a:t>XOR  P </a:t>
            </a:r>
            <a:r>
              <a:rPr lang="en-US" sz="1200" baseline="-25000">
                <a:latin typeface="Tahoma"/>
                <a:ea typeface="Tahoma"/>
                <a:cs typeface="Tahoma"/>
                <a:sym typeface="Tahoma"/>
              </a:rPr>
              <a:t>i    </a:t>
            </a:r>
            <a:r>
              <a:rPr lang="en-US" sz="1200">
                <a:latin typeface="Tahoma"/>
                <a:ea typeface="Tahoma"/>
                <a:cs typeface="Tahoma"/>
                <a:sym typeface="Tahoma"/>
              </a:rPr>
              <a:t>(Applying C</a:t>
            </a:r>
            <a:r>
              <a:rPr lang="en-US" sz="1200" baseline="-25000">
                <a:latin typeface="Tahoma"/>
                <a:ea typeface="Tahoma"/>
                <a:cs typeface="Tahoma"/>
                <a:sym typeface="Tahoma"/>
              </a:rPr>
              <a:t>i-1 </a:t>
            </a:r>
            <a:r>
              <a:rPr lang="en-US" sz="1200">
                <a:latin typeface="Tahoma"/>
                <a:ea typeface="Tahoma"/>
                <a:cs typeface="Tahoma"/>
                <a:sym typeface="Tahoma"/>
              </a:rPr>
              <a:t> XOR on both sides)</a:t>
            </a:r>
            <a:endParaRPr sz="1400">
              <a:solidFill>
                <a:schemeClr val="dk1"/>
              </a:solidFill>
              <a:latin typeface="Arial"/>
              <a:ea typeface="Arial"/>
              <a:cs typeface="Arial"/>
              <a:sym typeface="Arial"/>
            </a:endParaRPr>
          </a:p>
          <a:p>
            <a:pPr marL="0" lvl="0" indent="0" algn="l" rtl="0">
              <a:lnSpc>
                <a:spcPct val="150000"/>
              </a:lnSpc>
              <a:spcBef>
                <a:spcPts val="0"/>
              </a:spcBef>
              <a:spcAft>
                <a:spcPts val="0"/>
              </a:spcAft>
              <a:buClr>
                <a:schemeClr val="dk1"/>
              </a:buClr>
              <a:buFont typeface="Arial"/>
              <a:buNone/>
            </a:pPr>
            <a:endParaRPr sz="1200">
              <a:latin typeface="Tahoma"/>
              <a:ea typeface="Tahoma"/>
              <a:cs typeface="Tahoma"/>
              <a:sym typeface="Tahoma"/>
            </a:endParaRPr>
          </a:p>
          <a:p>
            <a:pPr marL="0" lvl="0" indent="0" algn="l" rtl="0">
              <a:lnSpc>
                <a:spcPct val="150000"/>
              </a:lnSpc>
              <a:spcBef>
                <a:spcPts val="0"/>
              </a:spcBef>
              <a:spcAft>
                <a:spcPts val="0"/>
              </a:spcAft>
              <a:buClr>
                <a:schemeClr val="dk1"/>
              </a:buClr>
              <a:buFont typeface="Arial"/>
              <a:buNone/>
            </a:pPr>
            <a:r>
              <a:rPr lang="en-US" sz="1200">
                <a:latin typeface="Tahoma"/>
                <a:ea typeface="Tahoma"/>
                <a:cs typeface="Tahoma"/>
                <a:sym typeface="Tahoma"/>
              </a:rPr>
              <a:t>C</a:t>
            </a:r>
            <a:r>
              <a:rPr lang="en-US" sz="1200" baseline="-25000">
                <a:latin typeface="Tahoma"/>
                <a:ea typeface="Tahoma"/>
                <a:cs typeface="Tahoma"/>
                <a:sym typeface="Tahoma"/>
              </a:rPr>
              <a:t>i-1 </a:t>
            </a:r>
            <a:r>
              <a:rPr lang="en-US" sz="1200">
                <a:latin typeface="Tahoma"/>
                <a:ea typeface="Tahoma"/>
                <a:cs typeface="Tahoma"/>
                <a:sym typeface="Tahoma"/>
              </a:rPr>
              <a:t>XOR  D(K, C</a:t>
            </a:r>
            <a:r>
              <a:rPr lang="en-US" sz="1200" baseline="-25000">
                <a:latin typeface="Tahoma"/>
                <a:ea typeface="Tahoma"/>
                <a:cs typeface="Tahoma"/>
                <a:sym typeface="Tahoma"/>
              </a:rPr>
              <a:t>i </a:t>
            </a:r>
            <a:r>
              <a:rPr lang="en-US" sz="1200">
                <a:latin typeface="Tahoma"/>
                <a:ea typeface="Tahoma"/>
                <a:cs typeface="Tahoma"/>
                <a:sym typeface="Tahoma"/>
              </a:rPr>
              <a:t> )	= P</a:t>
            </a:r>
            <a:r>
              <a:rPr lang="en-US" sz="1200" baseline="-25000">
                <a:latin typeface="Tahoma"/>
                <a:ea typeface="Tahoma"/>
                <a:cs typeface="Tahoma"/>
                <a:sym typeface="Tahoma"/>
              </a:rPr>
              <a:t>i </a:t>
            </a:r>
            <a:r>
              <a:rPr lang="en-US" sz="1200">
                <a:latin typeface="Tahoma"/>
                <a:ea typeface="Tahoma"/>
                <a:cs typeface="Tahoma"/>
                <a:sym typeface="Tahoma"/>
              </a:rPr>
              <a:t>( XOR operation it gets cancelled)</a:t>
            </a:r>
            <a:endParaRPr sz="1400">
              <a:solidFill>
                <a:schemeClr val="dk1"/>
              </a:solidFill>
              <a:latin typeface="Arial"/>
              <a:ea typeface="Arial"/>
              <a:cs typeface="Arial"/>
              <a:sym typeface="Arial"/>
            </a:endParaRPr>
          </a:p>
          <a:p>
            <a:pPr marL="0" lvl="0" indent="0" algn="l" rtl="0">
              <a:lnSpc>
                <a:spcPct val="150000"/>
              </a:lnSpc>
              <a:spcBef>
                <a:spcPts val="0"/>
              </a:spcBef>
              <a:spcAft>
                <a:spcPts val="0"/>
              </a:spcAft>
              <a:buClr>
                <a:schemeClr val="dk1"/>
              </a:buClr>
              <a:buFont typeface="Arial"/>
              <a:buNone/>
            </a:pPr>
            <a:r>
              <a:rPr lang="en-US" sz="1200">
                <a:latin typeface="Tahoma"/>
                <a:ea typeface="Tahoma"/>
                <a:cs typeface="Tahoma"/>
                <a:sym typeface="Tahoma"/>
              </a:rPr>
              <a:t> </a:t>
            </a:r>
            <a:endParaRPr sz="1200">
              <a:latin typeface="Tahoma"/>
              <a:ea typeface="Tahoma"/>
              <a:cs typeface="Tahoma"/>
              <a:sym typeface="Tahoma"/>
            </a:endParaRPr>
          </a:p>
          <a:p>
            <a:pPr marL="0" lvl="0" indent="0" algn="l" rtl="0">
              <a:lnSpc>
                <a:spcPct val="150000"/>
              </a:lnSpc>
              <a:spcBef>
                <a:spcPts val="0"/>
              </a:spcBef>
              <a:spcAft>
                <a:spcPts val="0"/>
              </a:spcAft>
              <a:buClr>
                <a:schemeClr val="dk1"/>
              </a:buClr>
              <a:buFont typeface="Arial"/>
              <a:buNone/>
            </a:pPr>
            <a:endParaRPr sz="1400">
              <a:solidFill>
                <a:schemeClr val="dk1"/>
              </a:solidFill>
              <a:latin typeface="Arial"/>
              <a:ea typeface="Arial"/>
              <a:cs typeface="Arial"/>
              <a:sym typeface="Arial"/>
            </a:endParaRPr>
          </a:p>
          <a:p>
            <a:pPr marL="0" lvl="0" indent="0" algn="l" rtl="0">
              <a:lnSpc>
                <a:spcPct val="150000"/>
              </a:lnSpc>
              <a:spcBef>
                <a:spcPts val="0"/>
              </a:spcBef>
              <a:spcAft>
                <a:spcPts val="0"/>
              </a:spcAft>
              <a:buClr>
                <a:schemeClr val="dk1"/>
              </a:buClr>
              <a:buFont typeface="Arial"/>
              <a:buNone/>
            </a:pPr>
            <a:r>
              <a:rPr lang="en-US" sz="1200">
                <a:latin typeface="Tahoma"/>
                <a:ea typeface="Tahoma"/>
                <a:cs typeface="Tahoma"/>
                <a:sym typeface="Tahoma"/>
              </a:rPr>
              <a:t> </a:t>
            </a:r>
            <a:endParaRPr sz="1400">
              <a:solidFill>
                <a:schemeClr val="dk1"/>
              </a:solidFill>
              <a:latin typeface="Arial"/>
              <a:ea typeface="Arial"/>
              <a:cs typeface="Arial"/>
              <a:sym typeface="Arial"/>
            </a:endParaRPr>
          </a:p>
          <a:p>
            <a:pPr marL="0" lvl="0" indent="0" algn="just" rtl="0">
              <a:lnSpc>
                <a:spcPct val="150000"/>
              </a:lnSpc>
              <a:spcBef>
                <a:spcPts val="0"/>
              </a:spcBef>
              <a:spcAft>
                <a:spcPts val="0"/>
              </a:spcAft>
              <a:buClr>
                <a:schemeClr val="dk1"/>
              </a:buClr>
              <a:buSzPts val="1100"/>
              <a:buFont typeface="Arial"/>
              <a:buNone/>
            </a:pPr>
            <a:endParaRPr sz="1200">
              <a:latin typeface="Tahoma"/>
              <a:ea typeface="Tahoma"/>
              <a:cs typeface="Tahoma"/>
              <a:sym typeface="Tahoma"/>
            </a:endParaRPr>
          </a:p>
          <a:p>
            <a:pPr marL="0" lvl="0" indent="0" algn="just" rtl="0">
              <a:lnSpc>
                <a:spcPct val="150000"/>
              </a:lnSpc>
              <a:spcBef>
                <a:spcPts val="0"/>
              </a:spcBef>
              <a:spcAft>
                <a:spcPts val="0"/>
              </a:spcAft>
              <a:buClr>
                <a:schemeClr val="dk1"/>
              </a:buClr>
              <a:buSzPts val="1100"/>
              <a:buFont typeface="Arial"/>
              <a:buNone/>
            </a:pPr>
            <a:endParaRPr sz="1200">
              <a:latin typeface="Tahoma"/>
              <a:ea typeface="Tahoma"/>
              <a:cs typeface="Tahoma"/>
              <a:sym typeface="Tahoma"/>
            </a:endParaRPr>
          </a:p>
          <a:p>
            <a:pPr marL="0" lvl="0" indent="0" algn="just" rtl="0">
              <a:lnSpc>
                <a:spcPct val="150000"/>
              </a:lnSpc>
              <a:spcBef>
                <a:spcPts val="0"/>
              </a:spcBef>
              <a:spcAft>
                <a:spcPts val="0"/>
              </a:spcAft>
              <a:buClr>
                <a:schemeClr val="dk1"/>
              </a:buClr>
              <a:buSzPts val="1100"/>
              <a:buFont typeface="Arial"/>
              <a:buNone/>
            </a:pPr>
            <a:endParaRPr sz="1200">
              <a:latin typeface="Tahoma"/>
              <a:ea typeface="Tahoma"/>
              <a:cs typeface="Tahoma"/>
              <a:sym typeface="Tahoma"/>
            </a:endParaRPr>
          </a:p>
          <a:p>
            <a:pPr marL="0" lvl="0" indent="0" algn="just" rtl="0">
              <a:lnSpc>
                <a:spcPct val="150000"/>
              </a:lnSpc>
              <a:spcBef>
                <a:spcPts val="800"/>
              </a:spcBef>
              <a:spcAft>
                <a:spcPts val="0"/>
              </a:spcAft>
              <a:buClr>
                <a:schemeClr val="dk1"/>
              </a:buClr>
              <a:buSzPts val="1100"/>
              <a:buFont typeface="Arial"/>
              <a:buNone/>
            </a:pPr>
            <a:endParaRPr sz="1200">
              <a:latin typeface="Tahoma"/>
              <a:ea typeface="Tahoma"/>
              <a:cs typeface="Tahoma"/>
              <a:sym typeface="Tahoma"/>
            </a:endParaRPr>
          </a:p>
          <a:p>
            <a:pPr marL="0" lvl="0" indent="0" algn="l" rtl="0">
              <a:spcBef>
                <a:spcPts val="750"/>
              </a:spcBef>
              <a:spcAft>
                <a:spcPts val="0"/>
              </a:spcAft>
              <a:buNone/>
            </a:pP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56"/>
          <p:cNvSpPr txBox="1">
            <a:spLocks noGrp="1"/>
          </p:cNvSpPr>
          <p:nvPr>
            <p:ph type="title"/>
          </p:nvPr>
        </p:nvSpPr>
        <p:spPr>
          <a:xfrm>
            <a:off x="471488" y="266148"/>
            <a:ext cx="5915100" cy="561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382" name="Google Shape;382;p56"/>
          <p:cNvSpPr txBox="1">
            <a:spLocks noGrp="1"/>
          </p:cNvSpPr>
          <p:nvPr>
            <p:ph type="body" idx="1"/>
          </p:nvPr>
        </p:nvSpPr>
        <p:spPr>
          <a:xfrm>
            <a:off x="471488" y="1030514"/>
            <a:ext cx="5915100" cy="7891800"/>
          </a:xfrm>
          <a:prstGeom prst="rect">
            <a:avLst/>
          </a:prstGeom>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dk1"/>
              </a:buClr>
              <a:buSzPts val="1100"/>
              <a:buFont typeface="Arial"/>
              <a:buNone/>
            </a:pPr>
            <a:endParaRPr sz="1400">
              <a:solidFill>
                <a:schemeClr val="dk1"/>
              </a:solidFill>
              <a:latin typeface="Arial"/>
              <a:ea typeface="Arial"/>
              <a:cs typeface="Arial"/>
              <a:sym typeface="Arial"/>
            </a:endParaRPr>
          </a:p>
          <a:p>
            <a:pPr marL="0" lvl="0" indent="0" algn="l" rtl="0">
              <a:lnSpc>
                <a:spcPct val="150000"/>
              </a:lnSpc>
              <a:spcBef>
                <a:spcPts val="0"/>
              </a:spcBef>
              <a:spcAft>
                <a:spcPts val="0"/>
              </a:spcAft>
              <a:buClr>
                <a:schemeClr val="dk1"/>
              </a:buClr>
              <a:buSzPts val="1100"/>
              <a:buFont typeface="Arial"/>
              <a:buNone/>
            </a:pPr>
            <a:r>
              <a:rPr lang="en-US" sz="1200">
                <a:latin typeface="Tahoma"/>
                <a:ea typeface="Tahoma"/>
                <a:cs typeface="Tahoma"/>
                <a:sym typeface="Tahoma"/>
              </a:rPr>
              <a:t>Initial block operation can be specified as </a:t>
            </a:r>
            <a:endParaRPr sz="1400">
              <a:solidFill>
                <a:schemeClr val="dk1"/>
              </a:solidFill>
              <a:latin typeface="Arial"/>
              <a:ea typeface="Arial"/>
              <a:cs typeface="Arial"/>
              <a:sym typeface="Arial"/>
            </a:endParaRPr>
          </a:p>
          <a:p>
            <a:pPr marL="0" lvl="0" indent="0" algn="l" rtl="0">
              <a:lnSpc>
                <a:spcPct val="150000"/>
              </a:lnSpc>
              <a:spcBef>
                <a:spcPts val="0"/>
              </a:spcBef>
              <a:spcAft>
                <a:spcPts val="0"/>
              </a:spcAft>
              <a:buClr>
                <a:schemeClr val="dk1"/>
              </a:buClr>
              <a:buSzPts val="1100"/>
              <a:buFont typeface="Arial"/>
              <a:buNone/>
            </a:pPr>
            <a:r>
              <a:rPr lang="en-US" sz="1200">
                <a:latin typeface="Tahoma"/>
                <a:ea typeface="Tahoma"/>
                <a:cs typeface="Tahoma"/>
                <a:sym typeface="Tahoma"/>
              </a:rPr>
              <a:t>C</a:t>
            </a:r>
            <a:r>
              <a:rPr lang="en-US" sz="1200" baseline="-25000">
                <a:latin typeface="Tahoma"/>
                <a:ea typeface="Tahoma"/>
                <a:cs typeface="Tahoma"/>
                <a:sym typeface="Tahoma"/>
              </a:rPr>
              <a:t>i</a:t>
            </a:r>
            <a:r>
              <a:rPr lang="en-US" sz="1200">
                <a:latin typeface="Tahoma"/>
                <a:ea typeface="Tahoma"/>
                <a:cs typeface="Tahoma"/>
                <a:sym typeface="Tahoma"/>
              </a:rPr>
              <a:t> = E ( k [ IV XOR  P</a:t>
            </a:r>
            <a:r>
              <a:rPr lang="en-US" sz="1200" baseline="-25000">
                <a:latin typeface="Tahoma"/>
                <a:ea typeface="Tahoma"/>
                <a:cs typeface="Tahoma"/>
                <a:sym typeface="Tahoma"/>
              </a:rPr>
              <a:t>i</a:t>
            </a:r>
            <a:r>
              <a:rPr lang="en-US" sz="1200">
                <a:latin typeface="Tahoma"/>
                <a:ea typeface="Tahoma"/>
                <a:cs typeface="Tahoma"/>
                <a:sym typeface="Tahoma"/>
              </a:rPr>
              <a:t>]) as depicted in the diagram for encryption and</a:t>
            </a:r>
            <a:endParaRPr sz="1400">
              <a:solidFill>
                <a:schemeClr val="dk1"/>
              </a:solidFill>
              <a:latin typeface="Arial"/>
              <a:ea typeface="Arial"/>
              <a:cs typeface="Arial"/>
              <a:sym typeface="Arial"/>
            </a:endParaRPr>
          </a:p>
          <a:p>
            <a:pPr marL="0" lvl="0" indent="0" algn="l" rtl="0">
              <a:lnSpc>
                <a:spcPct val="150000"/>
              </a:lnSpc>
              <a:spcBef>
                <a:spcPts val="0"/>
              </a:spcBef>
              <a:spcAft>
                <a:spcPts val="0"/>
              </a:spcAft>
              <a:buClr>
                <a:schemeClr val="dk1"/>
              </a:buClr>
              <a:buSzPts val="1100"/>
              <a:buFont typeface="Arial"/>
              <a:buNone/>
            </a:pPr>
            <a:endParaRPr sz="1200">
              <a:latin typeface="Tahoma"/>
              <a:ea typeface="Tahoma"/>
              <a:cs typeface="Tahoma"/>
              <a:sym typeface="Tahoma"/>
            </a:endParaRPr>
          </a:p>
          <a:p>
            <a:pPr marL="0" lvl="0" indent="0" algn="l" rtl="0">
              <a:lnSpc>
                <a:spcPct val="150000"/>
              </a:lnSpc>
              <a:spcBef>
                <a:spcPts val="0"/>
              </a:spcBef>
              <a:spcAft>
                <a:spcPts val="0"/>
              </a:spcAft>
              <a:buClr>
                <a:schemeClr val="dk1"/>
              </a:buClr>
              <a:buSzPts val="1100"/>
              <a:buFont typeface="Arial"/>
              <a:buNone/>
            </a:pPr>
            <a:r>
              <a:rPr lang="en-US" sz="1200">
                <a:latin typeface="Tahoma"/>
                <a:ea typeface="Tahoma"/>
                <a:cs typeface="Tahoma"/>
                <a:sym typeface="Tahoma"/>
              </a:rPr>
              <a:t>P</a:t>
            </a:r>
            <a:r>
              <a:rPr lang="en-US" sz="1200" baseline="-25000">
                <a:latin typeface="Tahoma"/>
                <a:ea typeface="Tahoma"/>
                <a:cs typeface="Tahoma"/>
                <a:sym typeface="Tahoma"/>
              </a:rPr>
              <a:t>i </a:t>
            </a:r>
            <a:r>
              <a:rPr lang="en-US" sz="1200">
                <a:latin typeface="Tahoma"/>
                <a:ea typeface="Tahoma"/>
                <a:cs typeface="Tahoma"/>
                <a:sym typeface="Tahoma"/>
              </a:rPr>
              <a:t>= IV XOR D (k, C</a:t>
            </a:r>
            <a:r>
              <a:rPr lang="en-US" sz="1200" baseline="-25000">
                <a:latin typeface="Tahoma"/>
                <a:ea typeface="Tahoma"/>
                <a:cs typeface="Tahoma"/>
                <a:sym typeface="Tahoma"/>
              </a:rPr>
              <a:t>i</a:t>
            </a:r>
            <a:r>
              <a:rPr lang="en-US" sz="1200">
                <a:latin typeface="Tahoma"/>
                <a:ea typeface="Tahoma"/>
                <a:cs typeface="Tahoma"/>
                <a:sym typeface="Tahoma"/>
              </a:rPr>
              <a:t>) as depicted in the diagram for decryption</a:t>
            </a:r>
            <a:endParaRPr sz="1400">
              <a:solidFill>
                <a:schemeClr val="dk1"/>
              </a:solidFill>
              <a:latin typeface="Arial"/>
              <a:ea typeface="Arial"/>
              <a:cs typeface="Arial"/>
              <a:sym typeface="Arial"/>
            </a:endParaRPr>
          </a:p>
          <a:p>
            <a:pPr marL="0" lvl="0" indent="0" algn="l" rtl="0">
              <a:lnSpc>
                <a:spcPct val="150000"/>
              </a:lnSpc>
              <a:spcBef>
                <a:spcPts val="0"/>
              </a:spcBef>
              <a:spcAft>
                <a:spcPts val="0"/>
              </a:spcAft>
              <a:buNone/>
            </a:pPr>
            <a:r>
              <a:rPr lang="en-US" sz="1200">
                <a:latin typeface="Tahoma"/>
                <a:ea typeface="Tahoma"/>
                <a:cs typeface="Tahoma"/>
                <a:sym typeface="Tahoma"/>
              </a:rPr>
              <a:t> Thus, Decryption equation is derived from the encryption formula by applying decryption function.</a:t>
            </a:r>
            <a:endParaRPr sz="1200">
              <a:latin typeface="Tahoma"/>
              <a:ea typeface="Tahoma"/>
              <a:cs typeface="Tahoma"/>
              <a:sym typeface="Tahoma"/>
            </a:endParaRPr>
          </a:p>
          <a:p>
            <a:pPr marL="0" lvl="0" indent="0" algn="l" rtl="0">
              <a:lnSpc>
                <a:spcPct val="150000"/>
              </a:lnSpc>
              <a:spcBef>
                <a:spcPts val="0"/>
              </a:spcBef>
              <a:spcAft>
                <a:spcPts val="0"/>
              </a:spcAft>
              <a:buClr>
                <a:schemeClr val="dk1"/>
              </a:buClr>
              <a:buFont typeface="Arial"/>
              <a:buNone/>
            </a:pPr>
            <a:r>
              <a:rPr lang="en-US" sz="1200">
                <a:latin typeface="Tahoma"/>
                <a:ea typeface="Tahoma"/>
                <a:cs typeface="Tahoma"/>
                <a:sym typeface="Tahoma"/>
              </a:rPr>
              <a:t>This initialization vector value has to shared between the sender and the receiver but it is assumed it is not predicted by an adversary or an attacker. So IV can also be shared by encrypting using ECB mode of operation.</a:t>
            </a:r>
            <a:endParaRPr sz="1400">
              <a:solidFill>
                <a:schemeClr val="dk1"/>
              </a:solidFill>
              <a:latin typeface="Arial"/>
              <a:ea typeface="Arial"/>
              <a:cs typeface="Arial"/>
              <a:sym typeface="Arial"/>
            </a:endParaRPr>
          </a:p>
          <a:p>
            <a:pPr marL="0" lvl="0" indent="0" algn="l" rtl="0">
              <a:lnSpc>
                <a:spcPct val="150000"/>
              </a:lnSpc>
              <a:spcBef>
                <a:spcPts val="0"/>
              </a:spcBef>
              <a:spcAft>
                <a:spcPts val="0"/>
              </a:spcAft>
              <a:buClr>
                <a:schemeClr val="dk1"/>
              </a:buClr>
              <a:buFont typeface="Arial"/>
              <a:buNone/>
            </a:pPr>
            <a:r>
              <a:rPr lang="en-US" sz="1200">
                <a:latin typeface="Tahoma"/>
                <a:ea typeface="Tahoma"/>
                <a:cs typeface="Tahoma"/>
                <a:sym typeface="Tahoma"/>
              </a:rPr>
              <a:t>Limitation:</a:t>
            </a:r>
            <a:endParaRPr sz="1400">
              <a:solidFill>
                <a:schemeClr val="dk1"/>
              </a:solidFill>
              <a:latin typeface="Arial"/>
              <a:ea typeface="Arial"/>
              <a:cs typeface="Arial"/>
              <a:sym typeface="Arial"/>
            </a:endParaRPr>
          </a:p>
          <a:p>
            <a:pPr marL="0" lvl="0" indent="0" algn="just" rtl="0">
              <a:lnSpc>
                <a:spcPct val="150000"/>
              </a:lnSpc>
              <a:spcBef>
                <a:spcPts val="0"/>
              </a:spcBef>
              <a:spcAft>
                <a:spcPts val="0"/>
              </a:spcAft>
              <a:buClr>
                <a:schemeClr val="dk1"/>
              </a:buClr>
              <a:buFont typeface="Arial"/>
              <a:buNone/>
            </a:pPr>
            <a:r>
              <a:rPr lang="en-US" sz="1200">
                <a:latin typeface="Tahoma"/>
                <a:ea typeface="Tahoma"/>
                <a:cs typeface="Tahoma"/>
                <a:sym typeface="Tahoma"/>
              </a:rPr>
              <a:t>If there is any change in the first block output it will be propagated to all the remaining blocks.Consider a scenario that n+1 bits of plain text to converted to cipher text using n bit encryption algorithm. As the number of bits are greater than n bits it will be divided into two blocks as n-bit block and one-bit block. As per the concepts of the two modes of operation if the number of bits is lesser then padding will be done. Here n-1 bits will be padded to make the number of bits as n-bits in the second block. So, for one bit to be converted to cipher text, n-1 values are added which is not necessary. This problem arises due to the concept of block cipher. There are options where block cipher can be converted into stream cipher so for processing stream ciphers there is a necessity of different modes of operation. Here comes these modes of operation Cipher feedback (CFB) mode, output feedback (OFB) mode and Counter (CTR) mode</a:t>
            </a:r>
            <a:endParaRPr sz="1400">
              <a:solidFill>
                <a:schemeClr val="dk1"/>
              </a:solidFill>
              <a:latin typeface="Arial"/>
              <a:ea typeface="Arial"/>
              <a:cs typeface="Arial"/>
              <a:sym typeface="Arial"/>
            </a:endParaRPr>
          </a:p>
          <a:p>
            <a:pPr marL="0" lvl="0" indent="0" algn="just" rtl="0">
              <a:lnSpc>
                <a:spcPct val="150000"/>
              </a:lnSpc>
              <a:spcBef>
                <a:spcPts val="0"/>
              </a:spcBef>
              <a:spcAft>
                <a:spcPts val="0"/>
              </a:spcAft>
              <a:buClr>
                <a:schemeClr val="dk1"/>
              </a:buClr>
              <a:buFont typeface="Arial"/>
              <a:buNone/>
            </a:pPr>
            <a:endParaRPr sz="1200">
              <a:latin typeface="Tahoma"/>
              <a:ea typeface="Tahoma"/>
              <a:cs typeface="Tahoma"/>
              <a:sym typeface="Tahoma"/>
            </a:endParaRPr>
          </a:p>
          <a:p>
            <a:pPr marL="0" lvl="0" indent="0" algn="l" rtl="0">
              <a:lnSpc>
                <a:spcPct val="150000"/>
              </a:lnSpc>
              <a:spcBef>
                <a:spcPts val="800"/>
              </a:spcBef>
              <a:spcAft>
                <a:spcPts val="0"/>
              </a:spcAft>
              <a:buClr>
                <a:schemeClr val="dk1"/>
              </a:buClr>
              <a:buFont typeface="Arial"/>
              <a:buNone/>
            </a:pPr>
            <a:r>
              <a:rPr lang="en-US" sz="1200" b="1">
                <a:latin typeface="Tahoma"/>
                <a:ea typeface="Tahoma"/>
                <a:cs typeface="Tahoma"/>
                <a:sym typeface="Tahoma"/>
              </a:rPr>
              <a:t>Cipher feedback (CFB) mode</a:t>
            </a:r>
            <a:endParaRPr sz="1200">
              <a:latin typeface="Tahoma"/>
              <a:ea typeface="Tahoma"/>
              <a:cs typeface="Tahoma"/>
              <a:sym typeface="Tahoma"/>
            </a:endParaRPr>
          </a:p>
          <a:p>
            <a:pPr marL="0" lvl="0" indent="0" algn="l" rtl="0">
              <a:lnSpc>
                <a:spcPct val="150000"/>
              </a:lnSpc>
              <a:spcBef>
                <a:spcPts val="0"/>
              </a:spcBef>
              <a:spcAft>
                <a:spcPts val="0"/>
              </a:spcAft>
              <a:buClr>
                <a:schemeClr val="dk1"/>
              </a:buClr>
              <a:buFont typeface="Arial"/>
              <a:buNone/>
            </a:pPr>
            <a:r>
              <a:rPr lang="en-US" sz="1200">
                <a:latin typeface="Tahoma"/>
                <a:ea typeface="Tahoma"/>
                <a:cs typeface="Tahoma"/>
                <a:sym typeface="Tahoma"/>
              </a:rPr>
              <a:t>	Padding a message is eliminated in a stream cipher to make the message blocks as an integral number of blocks. If a single character to be transmitted it can be encrypted using stream cipher. </a:t>
            </a:r>
            <a:endParaRPr sz="1400">
              <a:solidFill>
                <a:schemeClr val="dk1"/>
              </a:solidFill>
              <a:latin typeface="Arial"/>
              <a:ea typeface="Arial"/>
              <a:cs typeface="Arial"/>
              <a:sym typeface="Arial"/>
            </a:endParaRPr>
          </a:p>
          <a:p>
            <a:pPr marL="0" lvl="0" indent="0" algn="l" rtl="0">
              <a:lnSpc>
                <a:spcPct val="150000"/>
              </a:lnSpc>
              <a:spcBef>
                <a:spcPts val="0"/>
              </a:spcBef>
              <a:spcAft>
                <a:spcPts val="0"/>
              </a:spcAft>
              <a:buClr>
                <a:schemeClr val="dk1"/>
              </a:buClr>
              <a:buFont typeface="Arial"/>
              <a:buNone/>
            </a:pPr>
            <a:r>
              <a:rPr lang="en-US" sz="1800" b="1">
                <a:solidFill>
                  <a:schemeClr val="dk1"/>
                </a:solidFill>
              </a:rPr>
              <a:t> </a:t>
            </a:r>
            <a:endParaRPr sz="1800">
              <a:solidFill>
                <a:schemeClr val="dk1"/>
              </a:solidFill>
            </a:endParaRPr>
          </a:p>
          <a:p>
            <a:pPr marL="0" lvl="0" indent="0" algn="just" rtl="0">
              <a:lnSpc>
                <a:spcPct val="150000"/>
              </a:lnSpc>
              <a:spcBef>
                <a:spcPts val="0"/>
              </a:spcBef>
              <a:spcAft>
                <a:spcPts val="0"/>
              </a:spcAft>
              <a:buClr>
                <a:schemeClr val="dk1"/>
              </a:buClr>
              <a:buFont typeface="Arial"/>
              <a:buNone/>
            </a:pPr>
            <a:endParaRPr sz="1200">
              <a:latin typeface="Tahoma"/>
              <a:ea typeface="Tahoma"/>
              <a:cs typeface="Tahoma"/>
              <a:sym typeface="Tahoma"/>
            </a:endParaRPr>
          </a:p>
          <a:p>
            <a:pPr marL="0" lvl="0" indent="0" algn="just" rtl="0">
              <a:lnSpc>
                <a:spcPct val="150000"/>
              </a:lnSpc>
              <a:spcBef>
                <a:spcPts val="800"/>
              </a:spcBef>
              <a:spcAft>
                <a:spcPts val="0"/>
              </a:spcAft>
              <a:buClr>
                <a:schemeClr val="dk1"/>
              </a:buClr>
              <a:buFont typeface="Arial"/>
              <a:buNone/>
            </a:pPr>
            <a:r>
              <a:rPr lang="en-US" sz="1200">
                <a:latin typeface="Tahoma"/>
                <a:ea typeface="Tahoma"/>
                <a:cs typeface="Tahoma"/>
                <a:sym typeface="Tahoma"/>
              </a:rPr>
              <a:t> </a:t>
            </a:r>
            <a:endParaRPr sz="1400">
              <a:solidFill>
                <a:schemeClr val="dk1"/>
              </a:solidFill>
              <a:latin typeface="Arial"/>
              <a:ea typeface="Arial"/>
              <a:cs typeface="Arial"/>
              <a:sym typeface="Arial"/>
            </a:endParaRPr>
          </a:p>
          <a:p>
            <a:pPr marL="0" lvl="0" indent="0" algn="l" rtl="0">
              <a:lnSpc>
                <a:spcPct val="150000"/>
              </a:lnSpc>
              <a:spcBef>
                <a:spcPts val="0"/>
              </a:spcBef>
              <a:spcAft>
                <a:spcPts val="0"/>
              </a:spcAft>
              <a:buClr>
                <a:schemeClr val="dk1"/>
              </a:buClr>
              <a:buSzPts val="1100"/>
              <a:buFont typeface="Arial"/>
              <a:buNone/>
            </a:pPr>
            <a:endParaRPr sz="1200">
              <a:latin typeface="Tahoma"/>
              <a:ea typeface="Tahoma"/>
              <a:cs typeface="Tahoma"/>
              <a:sym typeface="Tahoma"/>
            </a:endParaRPr>
          </a:p>
          <a:p>
            <a:pPr marL="0" lvl="0" indent="0" algn="l" rtl="0">
              <a:spcBef>
                <a:spcPts val="750"/>
              </a:spcBef>
              <a:spcAft>
                <a:spcPts val="0"/>
              </a:spcAft>
              <a:buNone/>
            </a:pP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7"/>
          <p:cNvSpPr txBox="1">
            <a:spLocks noGrp="1"/>
          </p:cNvSpPr>
          <p:nvPr>
            <p:ph type="title"/>
          </p:nvPr>
        </p:nvSpPr>
        <p:spPr>
          <a:xfrm>
            <a:off x="471488" y="266148"/>
            <a:ext cx="5915025" cy="56116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548135"/>
              </a:buClr>
              <a:buSzPts val="2800"/>
              <a:buFont typeface="Calibri"/>
              <a:buNone/>
            </a:pPr>
            <a:endParaRPr/>
          </a:p>
        </p:txBody>
      </p:sp>
      <p:sp>
        <p:nvSpPr>
          <p:cNvPr id="388" name="Google Shape;388;p57"/>
          <p:cNvSpPr/>
          <p:nvPr/>
        </p:nvSpPr>
        <p:spPr>
          <a:xfrm>
            <a:off x="566738" y="937359"/>
            <a:ext cx="5648100" cy="37857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None/>
            </a:pPr>
            <a:endParaRPr sz="1200">
              <a:solidFill>
                <a:srgbClr val="548135"/>
              </a:solidFill>
              <a:latin typeface="Tahoma"/>
              <a:ea typeface="Tahoma"/>
              <a:cs typeface="Tahoma"/>
              <a:sym typeface="Tahoma"/>
            </a:endParaRPr>
          </a:p>
          <a:p>
            <a:pPr marL="0" marR="0" lvl="0" indent="0" algn="just" rtl="0">
              <a:lnSpc>
                <a:spcPct val="150000"/>
              </a:lnSpc>
              <a:spcBef>
                <a:spcPts val="0"/>
              </a:spcBef>
              <a:spcAft>
                <a:spcPts val="0"/>
              </a:spcAft>
              <a:buNone/>
            </a:pPr>
            <a:endParaRPr sz="1200">
              <a:solidFill>
                <a:srgbClr val="548135"/>
              </a:solidFill>
              <a:latin typeface="Tahoma"/>
              <a:ea typeface="Tahoma"/>
              <a:cs typeface="Tahoma"/>
              <a:sym typeface="Tahoma"/>
            </a:endParaRPr>
          </a:p>
          <a:p>
            <a:pPr marL="0" marR="0" lvl="0" indent="0" algn="just" rtl="0">
              <a:lnSpc>
                <a:spcPct val="150000"/>
              </a:lnSpc>
              <a:spcBef>
                <a:spcPts val="0"/>
              </a:spcBef>
              <a:spcAft>
                <a:spcPts val="0"/>
              </a:spcAft>
              <a:buNone/>
            </a:pPr>
            <a:endParaRPr sz="1200">
              <a:solidFill>
                <a:srgbClr val="548135"/>
              </a:solidFill>
              <a:latin typeface="Tahoma"/>
              <a:ea typeface="Tahoma"/>
              <a:cs typeface="Tahoma"/>
              <a:sym typeface="Tahoma"/>
            </a:endParaRPr>
          </a:p>
          <a:p>
            <a:pPr marL="0" marR="0" lvl="0" indent="0" algn="just" rtl="0">
              <a:lnSpc>
                <a:spcPct val="150000"/>
              </a:lnSpc>
              <a:spcBef>
                <a:spcPts val="0"/>
              </a:spcBef>
              <a:spcAft>
                <a:spcPts val="0"/>
              </a:spcAft>
              <a:buNone/>
            </a:pPr>
            <a:endParaRPr sz="1200">
              <a:solidFill>
                <a:srgbClr val="548135"/>
              </a:solidFill>
              <a:latin typeface="Tahoma"/>
              <a:ea typeface="Tahoma"/>
              <a:cs typeface="Tahoma"/>
              <a:sym typeface="Tahoma"/>
            </a:endParaRPr>
          </a:p>
          <a:p>
            <a:pPr marL="0" marR="0" lvl="0" indent="0" algn="just" rtl="0">
              <a:lnSpc>
                <a:spcPct val="150000"/>
              </a:lnSpc>
              <a:spcBef>
                <a:spcPts val="0"/>
              </a:spcBef>
              <a:spcAft>
                <a:spcPts val="0"/>
              </a:spcAft>
              <a:buNone/>
            </a:pPr>
            <a:endParaRPr sz="1200">
              <a:solidFill>
                <a:srgbClr val="548135"/>
              </a:solidFill>
              <a:latin typeface="Tahoma"/>
              <a:ea typeface="Tahoma"/>
              <a:cs typeface="Tahoma"/>
              <a:sym typeface="Tahoma"/>
            </a:endParaRPr>
          </a:p>
          <a:p>
            <a:pPr marL="0" marR="0" lvl="0" indent="0" algn="just" rtl="0">
              <a:lnSpc>
                <a:spcPct val="150000"/>
              </a:lnSpc>
              <a:spcBef>
                <a:spcPts val="0"/>
              </a:spcBef>
              <a:spcAft>
                <a:spcPts val="0"/>
              </a:spcAft>
              <a:buNone/>
            </a:pPr>
            <a:endParaRPr sz="1200">
              <a:solidFill>
                <a:srgbClr val="548135"/>
              </a:solidFill>
              <a:latin typeface="Tahoma"/>
              <a:ea typeface="Tahoma"/>
              <a:cs typeface="Tahoma"/>
              <a:sym typeface="Tahoma"/>
            </a:endParaRPr>
          </a:p>
          <a:p>
            <a:pPr marL="0" marR="0" lvl="0" indent="0" algn="just" rtl="0">
              <a:lnSpc>
                <a:spcPct val="150000"/>
              </a:lnSpc>
              <a:spcBef>
                <a:spcPts val="0"/>
              </a:spcBef>
              <a:spcAft>
                <a:spcPts val="0"/>
              </a:spcAft>
              <a:buNone/>
            </a:pPr>
            <a:endParaRPr sz="1200">
              <a:solidFill>
                <a:srgbClr val="548135"/>
              </a:solidFill>
              <a:latin typeface="Tahoma"/>
              <a:ea typeface="Tahoma"/>
              <a:cs typeface="Tahoma"/>
              <a:sym typeface="Tahoma"/>
            </a:endParaRPr>
          </a:p>
          <a:p>
            <a:pPr marL="0" marR="0" lvl="0" indent="0" algn="just" rtl="0">
              <a:lnSpc>
                <a:spcPct val="150000"/>
              </a:lnSpc>
              <a:spcBef>
                <a:spcPts val="0"/>
              </a:spcBef>
              <a:spcAft>
                <a:spcPts val="0"/>
              </a:spcAft>
              <a:buNone/>
            </a:pPr>
            <a:endParaRPr sz="1200">
              <a:solidFill>
                <a:srgbClr val="548135"/>
              </a:solidFill>
              <a:latin typeface="Tahoma"/>
              <a:ea typeface="Tahoma"/>
              <a:cs typeface="Tahoma"/>
              <a:sym typeface="Tahoma"/>
            </a:endParaRPr>
          </a:p>
          <a:p>
            <a:pPr marL="0" marR="0" lvl="0" indent="0" algn="just" rtl="0">
              <a:lnSpc>
                <a:spcPct val="150000"/>
              </a:lnSpc>
              <a:spcBef>
                <a:spcPts val="0"/>
              </a:spcBef>
              <a:spcAft>
                <a:spcPts val="0"/>
              </a:spcAft>
              <a:buNone/>
            </a:pPr>
            <a:endParaRPr sz="1200">
              <a:solidFill>
                <a:srgbClr val="548135"/>
              </a:solidFill>
              <a:latin typeface="Tahoma"/>
              <a:ea typeface="Tahoma"/>
              <a:cs typeface="Tahoma"/>
              <a:sym typeface="Tahoma"/>
            </a:endParaRPr>
          </a:p>
          <a:p>
            <a:pPr marL="0" marR="0" lvl="0" indent="0" algn="just" rtl="0">
              <a:lnSpc>
                <a:spcPct val="150000"/>
              </a:lnSpc>
              <a:spcBef>
                <a:spcPts val="0"/>
              </a:spcBef>
              <a:spcAft>
                <a:spcPts val="0"/>
              </a:spcAft>
              <a:buNone/>
            </a:pPr>
            <a:endParaRPr sz="1200">
              <a:solidFill>
                <a:srgbClr val="548135"/>
              </a:solidFill>
              <a:latin typeface="Tahoma"/>
              <a:ea typeface="Tahoma"/>
              <a:cs typeface="Tahoma"/>
              <a:sym typeface="Tahoma"/>
            </a:endParaRPr>
          </a:p>
          <a:p>
            <a:pPr marL="0" marR="0" lvl="0" indent="0" algn="just" rtl="0">
              <a:lnSpc>
                <a:spcPct val="150000"/>
              </a:lnSpc>
              <a:spcBef>
                <a:spcPts val="0"/>
              </a:spcBef>
              <a:spcAft>
                <a:spcPts val="0"/>
              </a:spcAft>
              <a:buNone/>
            </a:pPr>
            <a:endParaRPr sz="1200">
              <a:solidFill>
                <a:srgbClr val="548135"/>
              </a:solidFill>
              <a:latin typeface="Tahoma"/>
              <a:ea typeface="Tahoma"/>
              <a:cs typeface="Tahoma"/>
              <a:sym typeface="Tahoma"/>
            </a:endParaRPr>
          </a:p>
          <a:p>
            <a:pPr marL="0" marR="0" lvl="0" indent="0" algn="just" rtl="0">
              <a:lnSpc>
                <a:spcPct val="150000"/>
              </a:lnSpc>
              <a:spcBef>
                <a:spcPts val="0"/>
              </a:spcBef>
              <a:spcAft>
                <a:spcPts val="0"/>
              </a:spcAft>
              <a:buNone/>
            </a:pPr>
            <a:endParaRPr sz="1200">
              <a:solidFill>
                <a:srgbClr val="548135"/>
              </a:solidFill>
              <a:latin typeface="Tahoma"/>
              <a:ea typeface="Tahoma"/>
              <a:cs typeface="Tahoma"/>
              <a:sym typeface="Tahoma"/>
            </a:endParaRPr>
          </a:p>
          <a:p>
            <a:pPr marL="0" marR="0" lvl="0" indent="0" algn="just" rtl="0">
              <a:lnSpc>
                <a:spcPct val="150000"/>
              </a:lnSpc>
              <a:spcBef>
                <a:spcPts val="0"/>
              </a:spcBef>
              <a:spcAft>
                <a:spcPts val="0"/>
              </a:spcAft>
              <a:buNone/>
            </a:pPr>
            <a:endParaRPr sz="1200">
              <a:solidFill>
                <a:srgbClr val="548135"/>
              </a:solidFill>
              <a:latin typeface="Tahoma"/>
              <a:ea typeface="Tahoma"/>
              <a:cs typeface="Tahoma"/>
              <a:sym typeface="Tahoma"/>
            </a:endParaRPr>
          </a:p>
          <a:p>
            <a:pPr marL="0" marR="0" lvl="0" indent="0" algn="just" rtl="0">
              <a:lnSpc>
                <a:spcPct val="150000"/>
              </a:lnSpc>
              <a:spcBef>
                <a:spcPts val="0"/>
              </a:spcBef>
              <a:spcAft>
                <a:spcPts val="0"/>
              </a:spcAft>
              <a:buNone/>
            </a:pPr>
            <a:r>
              <a:rPr lang="en-US" sz="1200">
                <a:solidFill>
                  <a:srgbClr val="548135"/>
                </a:solidFill>
                <a:latin typeface="Tahoma"/>
                <a:ea typeface="Tahoma"/>
                <a:cs typeface="Tahoma"/>
                <a:sym typeface="Tahoma"/>
              </a:rPr>
              <a:t>The above diagram depicts the CFB mode of operation. Here the unit of transmission is in bits. Most commonly the bits considered is of length 8. Similar to CBC mode, chaining process is considered. In an encryption process, previous cipher text is provided to n bits shift register. Based on the encryption algorithm number of bits from MSB bits are considered. In the diagram above, 64-bit encryption algorithm is been used. So, 64 MSB bits are taken from the shift register and been provided as input to the algorithm along with key. After encryption process output generated is also represented as 64 bits shift register. Based on the plain text input size, the MSB bits from the shift register considered, which is XORed with plain text to generate the cipher text output.  When the next plain text unit to be encrypted the shift register will be shifted left side by s bits, if the number of plain text bits considered is s bits. After shifted the previous cipher text units generated is fed to the LSB of shift register. </a:t>
            </a:r>
            <a:endParaRPr sz="1200">
              <a:solidFill>
                <a:srgbClr val="548135"/>
              </a:solidFill>
              <a:latin typeface="Tahoma"/>
              <a:ea typeface="Tahoma"/>
              <a:cs typeface="Tahoma"/>
              <a:sym typeface="Tahoma"/>
            </a:endParaRPr>
          </a:p>
        </p:txBody>
      </p:sp>
      <p:pic>
        <p:nvPicPr>
          <p:cNvPr id="389" name="Google Shape;389;p57"/>
          <p:cNvPicPr preferRelativeResize="0"/>
          <p:nvPr/>
        </p:nvPicPr>
        <p:blipFill>
          <a:blip r:embed="rId3">
            <a:alphaModFix/>
          </a:blip>
          <a:stretch>
            <a:fillRect/>
          </a:stretch>
        </p:blipFill>
        <p:spPr>
          <a:xfrm>
            <a:off x="471500" y="937350"/>
            <a:ext cx="5915025" cy="344077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8"/>
          <p:cNvSpPr txBox="1">
            <a:spLocks noGrp="1"/>
          </p:cNvSpPr>
          <p:nvPr>
            <p:ph type="title"/>
          </p:nvPr>
        </p:nvSpPr>
        <p:spPr>
          <a:xfrm>
            <a:off x="471488" y="266148"/>
            <a:ext cx="5915025" cy="56116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548135"/>
              </a:buClr>
              <a:buSzPts val="2800"/>
              <a:buFont typeface="Calibri"/>
              <a:buNone/>
            </a:pPr>
            <a:endParaRPr/>
          </a:p>
        </p:txBody>
      </p:sp>
      <p:sp>
        <p:nvSpPr>
          <p:cNvPr id="395" name="Google Shape;395;p58"/>
          <p:cNvSpPr/>
          <p:nvPr/>
        </p:nvSpPr>
        <p:spPr>
          <a:xfrm>
            <a:off x="329528" y="1297138"/>
            <a:ext cx="6198943" cy="5078313"/>
          </a:xfrm>
          <a:prstGeom prst="rect">
            <a:avLst/>
          </a:prstGeom>
          <a:noFill/>
          <a:ln>
            <a:noFill/>
          </a:ln>
        </p:spPr>
        <p:txBody>
          <a:bodyPr spcFirstLastPara="1" wrap="square" lIns="91425" tIns="45700" rIns="91425" bIns="45700" anchor="t" anchorCtr="0">
            <a:noAutofit/>
          </a:bodyPr>
          <a:lstStyle/>
          <a:p>
            <a:pPr marL="0" lvl="0" indent="0" algn="just" rtl="0">
              <a:lnSpc>
                <a:spcPct val="150000"/>
              </a:lnSpc>
              <a:spcBef>
                <a:spcPts val="0"/>
              </a:spcBef>
              <a:spcAft>
                <a:spcPts val="0"/>
              </a:spcAft>
              <a:buClr>
                <a:schemeClr val="dk1"/>
              </a:buClr>
              <a:buFont typeface="Arial"/>
              <a:buNone/>
            </a:pPr>
            <a:r>
              <a:rPr lang="en-US" sz="1200">
                <a:solidFill>
                  <a:srgbClr val="548135"/>
                </a:solidFill>
                <a:latin typeface="Tahoma"/>
                <a:ea typeface="Tahoma"/>
                <a:cs typeface="Tahoma"/>
                <a:sym typeface="Tahoma"/>
              </a:rPr>
              <a:t>This process continues until there are no plain text units to be encrypted. When it is depicted in the diagram for the encryption algorithm input is previous cipher text units along with key K. So in decryption process also the same encryption algorithm been used. In the final stage instead of plain text units to be XORed with the output of encryption algorithm, cipher text units will be XORed to generate plain text units.</a:t>
            </a:r>
            <a:endParaRPr>
              <a:solidFill>
                <a:schemeClr val="dk1"/>
              </a:solidFill>
            </a:endParaRPr>
          </a:p>
          <a:p>
            <a:pPr marL="0" marR="0" lvl="0" indent="0" algn="just" rtl="0">
              <a:lnSpc>
                <a:spcPct val="150000"/>
              </a:lnSpc>
              <a:spcBef>
                <a:spcPts val="0"/>
              </a:spcBef>
              <a:spcAft>
                <a:spcPts val="0"/>
              </a:spcAft>
              <a:buNone/>
            </a:pPr>
            <a:r>
              <a:rPr lang="en-US" sz="1200">
                <a:solidFill>
                  <a:srgbClr val="548135"/>
                </a:solidFill>
                <a:latin typeface="Tahoma"/>
                <a:ea typeface="Tahoma"/>
                <a:cs typeface="Tahoma"/>
                <a:sym typeface="Tahoma"/>
              </a:rPr>
              <a:t>It can be represented as </a:t>
            </a:r>
            <a:endParaRPr/>
          </a:p>
          <a:p>
            <a:pPr marL="0" marR="0" lvl="0" indent="0" algn="just" rtl="0">
              <a:lnSpc>
                <a:spcPct val="150000"/>
              </a:lnSpc>
              <a:spcBef>
                <a:spcPts val="0"/>
              </a:spcBef>
              <a:spcAft>
                <a:spcPts val="0"/>
              </a:spcAft>
              <a:buNone/>
            </a:pPr>
            <a:r>
              <a:rPr lang="en-US" sz="1200">
                <a:solidFill>
                  <a:srgbClr val="548135"/>
                </a:solidFill>
                <a:latin typeface="Tahoma"/>
                <a:ea typeface="Tahoma"/>
                <a:cs typeface="Tahoma"/>
                <a:sym typeface="Tahoma"/>
              </a:rPr>
              <a:t>Encryption: </a:t>
            </a:r>
            <a:endParaRPr/>
          </a:p>
          <a:p>
            <a:pPr marL="0" marR="0" lvl="0" indent="0" algn="just" rtl="0">
              <a:lnSpc>
                <a:spcPct val="150000"/>
              </a:lnSpc>
              <a:spcBef>
                <a:spcPts val="0"/>
              </a:spcBef>
              <a:spcAft>
                <a:spcPts val="0"/>
              </a:spcAft>
              <a:buNone/>
            </a:pPr>
            <a:r>
              <a:rPr lang="en-US" sz="1200" b="1">
                <a:solidFill>
                  <a:srgbClr val="548135"/>
                </a:solidFill>
                <a:latin typeface="Tahoma"/>
                <a:ea typeface="Tahoma"/>
                <a:cs typeface="Tahoma"/>
                <a:sym typeface="Tahoma"/>
              </a:rPr>
              <a:t>C</a:t>
            </a:r>
            <a:r>
              <a:rPr lang="en-US" sz="1200" b="1" baseline="-25000">
                <a:solidFill>
                  <a:srgbClr val="548135"/>
                </a:solidFill>
                <a:latin typeface="Tahoma"/>
                <a:ea typeface="Tahoma"/>
                <a:cs typeface="Tahoma"/>
                <a:sym typeface="Tahoma"/>
              </a:rPr>
              <a:t>i</a:t>
            </a:r>
            <a:r>
              <a:rPr lang="en-US" sz="1200" b="1">
                <a:solidFill>
                  <a:srgbClr val="548135"/>
                </a:solidFill>
                <a:latin typeface="Tahoma"/>
                <a:ea typeface="Tahoma"/>
                <a:cs typeface="Tahoma"/>
                <a:sym typeface="Tahoma"/>
              </a:rPr>
              <a:t> = P</a:t>
            </a:r>
            <a:r>
              <a:rPr lang="en-US" sz="1200" b="1" baseline="-25000">
                <a:solidFill>
                  <a:srgbClr val="548135"/>
                </a:solidFill>
                <a:latin typeface="Tahoma"/>
                <a:ea typeface="Tahoma"/>
                <a:cs typeface="Tahoma"/>
                <a:sym typeface="Tahoma"/>
              </a:rPr>
              <a:t>i </a:t>
            </a:r>
            <a:r>
              <a:rPr lang="en-US" sz="1200" b="1">
                <a:solidFill>
                  <a:srgbClr val="548135"/>
                </a:solidFill>
                <a:latin typeface="Tahoma"/>
                <a:ea typeface="Tahoma"/>
                <a:cs typeface="Tahoma"/>
                <a:sym typeface="Tahoma"/>
              </a:rPr>
              <a:t>XOR MSB(O</a:t>
            </a:r>
            <a:r>
              <a:rPr lang="en-US" sz="1200" b="1" baseline="-25000">
                <a:solidFill>
                  <a:srgbClr val="548135"/>
                </a:solidFill>
                <a:latin typeface="Tahoma"/>
                <a:ea typeface="Tahoma"/>
                <a:cs typeface="Tahoma"/>
                <a:sym typeface="Tahoma"/>
              </a:rPr>
              <a:t>i</a:t>
            </a:r>
            <a:r>
              <a:rPr lang="en-US" sz="1200" b="1">
                <a:solidFill>
                  <a:srgbClr val="548135"/>
                </a:solidFill>
                <a:latin typeface="Tahoma"/>
                <a:ea typeface="Tahoma"/>
                <a:cs typeface="Tahoma"/>
                <a:sym typeface="Tahoma"/>
              </a:rPr>
              <a:t>)  ----- (1) </a:t>
            </a:r>
            <a:endParaRPr sz="1200">
              <a:solidFill>
                <a:srgbClr val="548135"/>
              </a:solidFill>
              <a:latin typeface="Tahoma"/>
              <a:ea typeface="Tahoma"/>
              <a:cs typeface="Tahoma"/>
              <a:sym typeface="Tahoma"/>
            </a:endParaRPr>
          </a:p>
          <a:p>
            <a:pPr marL="0" marR="0" lvl="0" indent="0" algn="just" rtl="0">
              <a:lnSpc>
                <a:spcPct val="150000"/>
              </a:lnSpc>
              <a:spcBef>
                <a:spcPts val="0"/>
              </a:spcBef>
              <a:spcAft>
                <a:spcPts val="0"/>
              </a:spcAft>
              <a:buNone/>
            </a:pPr>
            <a:r>
              <a:rPr lang="en-US" sz="1200">
                <a:solidFill>
                  <a:srgbClr val="548135"/>
                </a:solidFill>
                <a:latin typeface="Tahoma"/>
                <a:ea typeface="Tahoma"/>
                <a:cs typeface="Tahoma"/>
                <a:sym typeface="Tahoma"/>
              </a:rPr>
              <a:t>Decryption: </a:t>
            </a:r>
            <a:endParaRPr/>
          </a:p>
          <a:p>
            <a:pPr marL="0" marR="0" lvl="0" indent="0" algn="just" rtl="0">
              <a:lnSpc>
                <a:spcPct val="150000"/>
              </a:lnSpc>
              <a:spcBef>
                <a:spcPts val="0"/>
              </a:spcBef>
              <a:spcAft>
                <a:spcPts val="0"/>
              </a:spcAft>
              <a:buNone/>
            </a:pPr>
            <a:r>
              <a:rPr lang="en-US" sz="1200" b="1">
                <a:solidFill>
                  <a:srgbClr val="548135"/>
                </a:solidFill>
                <a:latin typeface="Tahoma"/>
                <a:ea typeface="Tahoma"/>
                <a:cs typeface="Tahoma"/>
                <a:sym typeface="Tahoma"/>
              </a:rPr>
              <a:t>P</a:t>
            </a:r>
            <a:r>
              <a:rPr lang="en-US" sz="1200" b="1" baseline="-25000">
                <a:solidFill>
                  <a:srgbClr val="548135"/>
                </a:solidFill>
                <a:latin typeface="Tahoma"/>
                <a:ea typeface="Tahoma"/>
                <a:cs typeface="Tahoma"/>
                <a:sym typeface="Tahoma"/>
              </a:rPr>
              <a:t>i </a:t>
            </a:r>
            <a:r>
              <a:rPr lang="en-US" sz="1200" b="1">
                <a:solidFill>
                  <a:srgbClr val="548135"/>
                </a:solidFill>
                <a:latin typeface="Tahoma"/>
                <a:ea typeface="Tahoma"/>
                <a:cs typeface="Tahoma"/>
                <a:sym typeface="Tahoma"/>
              </a:rPr>
              <a:t>= C</a:t>
            </a:r>
            <a:r>
              <a:rPr lang="en-US" sz="1200" b="1" baseline="-25000">
                <a:solidFill>
                  <a:srgbClr val="548135"/>
                </a:solidFill>
                <a:latin typeface="Tahoma"/>
                <a:ea typeface="Tahoma"/>
                <a:cs typeface="Tahoma"/>
                <a:sym typeface="Tahoma"/>
              </a:rPr>
              <a:t>i</a:t>
            </a:r>
            <a:r>
              <a:rPr lang="en-US" sz="1200" b="1">
                <a:solidFill>
                  <a:srgbClr val="548135"/>
                </a:solidFill>
                <a:latin typeface="Tahoma"/>
                <a:ea typeface="Tahoma"/>
                <a:cs typeface="Tahoma"/>
                <a:sym typeface="Tahoma"/>
              </a:rPr>
              <a:t> XOR MSB(O</a:t>
            </a:r>
            <a:r>
              <a:rPr lang="en-US" sz="1200" b="1" baseline="-25000">
                <a:solidFill>
                  <a:srgbClr val="548135"/>
                </a:solidFill>
                <a:latin typeface="Tahoma"/>
                <a:ea typeface="Tahoma"/>
                <a:cs typeface="Tahoma"/>
                <a:sym typeface="Tahoma"/>
              </a:rPr>
              <a:t>i</a:t>
            </a:r>
            <a:r>
              <a:rPr lang="en-US" sz="1200" b="1">
                <a:solidFill>
                  <a:srgbClr val="548135"/>
                </a:solidFill>
                <a:latin typeface="Tahoma"/>
                <a:ea typeface="Tahoma"/>
                <a:cs typeface="Tahoma"/>
                <a:sym typeface="Tahoma"/>
              </a:rPr>
              <a:t>)  ----- (2)</a:t>
            </a:r>
            <a:endParaRPr sz="1200">
              <a:solidFill>
                <a:srgbClr val="548135"/>
              </a:solidFill>
              <a:latin typeface="Tahoma"/>
              <a:ea typeface="Tahoma"/>
              <a:cs typeface="Tahoma"/>
              <a:sym typeface="Tahoma"/>
            </a:endParaRPr>
          </a:p>
          <a:p>
            <a:pPr marL="0" marR="0" lvl="0" indent="0" algn="just" rtl="0">
              <a:lnSpc>
                <a:spcPct val="150000"/>
              </a:lnSpc>
              <a:spcBef>
                <a:spcPts val="0"/>
              </a:spcBef>
              <a:spcAft>
                <a:spcPts val="0"/>
              </a:spcAft>
              <a:buNone/>
            </a:pPr>
            <a:r>
              <a:rPr lang="en-US" sz="1200">
                <a:solidFill>
                  <a:srgbClr val="548135"/>
                </a:solidFill>
                <a:latin typeface="Tahoma"/>
                <a:ea typeface="Tahoma"/>
                <a:cs typeface="Tahoma"/>
                <a:sym typeface="Tahoma"/>
              </a:rPr>
              <a:t>Here O</a:t>
            </a:r>
            <a:r>
              <a:rPr lang="en-US" sz="1200" baseline="-25000">
                <a:solidFill>
                  <a:srgbClr val="548135"/>
                </a:solidFill>
                <a:latin typeface="Tahoma"/>
                <a:ea typeface="Tahoma"/>
                <a:cs typeface="Tahoma"/>
                <a:sym typeface="Tahoma"/>
              </a:rPr>
              <a:t>i</a:t>
            </a:r>
            <a:r>
              <a:rPr lang="en-US" sz="1200">
                <a:solidFill>
                  <a:srgbClr val="548135"/>
                </a:solidFill>
                <a:latin typeface="Tahoma"/>
                <a:ea typeface="Tahoma"/>
                <a:cs typeface="Tahoma"/>
                <a:sym typeface="Tahoma"/>
              </a:rPr>
              <a:t> represents the output generated from encryption algorithm.</a:t>
            </a:r>
            <a:endParaRPr/>
          </a:p>
          <a:p>
            <a:pPr marL="0" marR="0" lvl="0" indent="0" algn="just" rtl="0">
              <a:lnSpc>
                <a:spcPct val="150000"/>
              </a:lnSpc>
              <a:spcBef>
                <a:spcPts val="0"/>
              </a:spcBef>
              <a:spcAft>
                <a:spcPts val="0"/>
              </a:spcAft>
              <a:buNone/>
            </a:pPr>
            <a:r>
              <a:rPr lang="en-US" sz="1200">
                <a:solidFill>
                  <a:srgbClr val="548135"/>
                </a:solidFill>
                <a:latin typeface="Tahoma"/>
                <a:ea typeface="Tahoma"/>
                <a:cs typeface="Tahoma"/>
                <a:sym typeface="Tahoma"/>
              </a:rPr>
              <a:t> O</a:t>
            </a:r>
            <a:r>
              <a:rPr lang="en-US" sz="1200" baseline="-25000">
                <a:solidFill>
                  <a:srgbClr val="548135"/>
                </a:solidFill>
                <a:latin typeface="Tahoma"/>
                <a:ea typeface="Tahoma"/>
                <a:cs typeface="Tahoma"/>
                <a:sym typeface="Tahoma"/>
              </a:rPr>
              <a:t>i = </a:t>
            </a:r>
            <a:r>
              <a:rPr lang="en-US" sz="1200">
                <a:solidFill>
                  <a:srgbClr val="548135"/>
                </a:solidFill>
                <a:latin typeface="Tahoma"/>
                <a:ea typeface="Tahoma"/>
                <a:cs typeface="Tahoma"/>
                <a:sym typeface="Tahoma"/>
              </a:rPr>
              <a:t>E(k, I</a:t>
            </a:r>
            <a:r>
              <a:rPr lang="en-US" sz="1200" baseline="-25000">
                <a:solidFill>
                  <a:srgbClr val="548135"/>
                </a:solidFill>
                <a:latin typeface="Tahoma"/>
                <a:ea typeface="Tahoma"/>
                <a:cs typeface="Tahoma"/>
                <a:sym typeface="Tahoma"/>
              </a:rPr>
              <a:t>i</a:t>
            </a:r>
            <a:r>
              <a:rPr lang="en-US" sz="1200">
                <a:solidFill>
                  <a:srgbClr val="548135"/>
                </a:solidFill>
                <a:latin typeface="Tahoma"/>
                <a:ea typeface="Tahoma"/>
                <a:cs typeface="Tahoma"/>
                <a:sym typeface="Tahoma"/>
              </a:rPr>
              <a:t>)  where I</a:t>
            </a:r>
            <a:r>
              <a:rPr lang="en-US" sz="1200" baseline="-25000">
                <a:solidFill>
                  <a:srgbClr val="548135"/>
                </a:solidFill>
                <a:latin typeface="Tahoma"/>
                <a:ea typeface="Tahoma"/>
                <a:cs typeface="Tahoma"/>
                <a:sym typeface="Tahoma"/>
              </a:rPr>
              <a:t>i </a:t>
            </a:r>
            <a:r>
              <a:rPr lang="en-US" sz="1200">
                <a:solidFill>
                  <a:srgbClr val="548135"/>
                </a:solidFill>
                <a:latin typeface="Tahoma"/>
                <a:ea typeface="Tahoma"/>
                <a:cs typeface="Tahoma"/>
                <a:sym typeface="Tahoma"/>
              </a:rPr>
              <a:t>is the input considered by the encryption algorithm. </a:t>
            </a:r>
            <a:endParaRPr/>
          </a:p>
          <a:p>
            <a:pPr marL="0" marR="0" lvl="0" indent="0" algn="just" rtl="0">
              <a:lnSpc>
                <a:spcPct val="150000"/>
              </a:lnSpc>
              <a:spcBef>
                <a:spcPts val="0"/>
              </a:spcBef>
              <a:spcAft>
                <a:spcPts val="0"/>
              </a:spcAft>
              <a:buNone/>
            </a:pPr>
            <a:r>
              <a:rPr lang="en-US" sz="1200">
                <a:solidFill>
                  <a:srgbClr val="548135"/>
                </a:solidFill>
                <a:latin typeface="Tahoma"/>
                <a:ea typeface="Tahoma"/>
                <a:cs typeface="Tahoma"/>
                <a:sym typeface="Tahoma"/>
              </a:rPr>
              <a:t>I</a:t>
            </a:r>
            <a:r>
              <a:rPr lang="en-US" sz="1200" baseline="-25000">
                <a:solidFill>
                  <a:srgbClr val="548135"/>
                </a:solidFill>
                <a:latin typeface="Tahoma"/>
                <a:ea typeface="Tahoma"/>
                <a:cs typeface="Tahoma"/>
                <a:sym typeface="Tahoma"/>
              </a:rPr>
              <a:t>i = </a:t>
            </a:r>
            <a:r>
              <a:rPr lang="en-US" sz="1200">
                <a:solidFill>
                  <a:srgbClr val="548135"/>
                </a:solidFill>
                <a:latin typeface="Tahoma"/>
                <a:ea typeface="Tahoma"/>
                <a:cs typeface="Tahoma"/>
                <a:sym typeface="Tahoma"/>
              </a:rPr>
              <a:t>LSB(I</a:t>
            </a:r>
            <a:r>
              <a:rPr lang="en-US" sz="1200" baseline="-25000">
                <a:solidFill>
                  <a:srgbClr val="548135"/>
                </a:solidFill>
                <a:latin typeface="Tahoma"/>
                <a:ea typeface="Tahoma"/>
                <a:cs typeface="Tahoma"/>
                <a:sym typeface="Tahoma"/>
              </a:rPr>
              <a:t>i-1 </a:t>
            </a:r>
            <a:r>
              <a:rPr lang="en-US" sz="1200">
                <a:solidFill>
                  <a:srgbClr val="548135"/>
                </a:solidFill>
                <a:latin typeface="Tahoma"/>
                <a:ea typeface="Tahoma"/>
                <a:cs typeface="Tahoma"/>
                <a:sym typeface="Tahoma"/>
              </a:rPr>
              <a:t>|| C</a:t>
            </a:r>
            <a:r>
              <a:rPr lang="en-US" sz="1200" baseline="-25000">
                <a:solidFill>
                  <a:srgbClr val="548135"/>
                </a:solidFill>
                <a:latin typeface="Tahoma"/>
                <a:ea typeface="Tahoma"/>
                <a:cs typeface="Tahoma"/>
                <a:sym typeface="Tahoma"/>
              </a:rPr>
              <a:t>i-1 </a:t>
            </a:r>
            <a:r>
              <a:rPr lang="en-US" sz="1200">
                <a:solidFill>
                  <a:srgbClr val="548135"/>
                </a:solidFill>
                <a:latin typeface="Tahoma"/>
                <a:ea typeface="Tahoma"/>
                <a:cs typeface="Tahoma"/>
                <a:sym typeface="Tahoma"/>
              </a:rPr>
              <a:t>)</a:t>
            </a:r>
            <a:endParaRPr/>
          </a:p>
          <a:p>
            <a:pPr marL="0" marR="0" lvl="0" indent="0" algn="just" rtl="0">
              <a:lnSpc>
                <a:spcPct val="150000"/>
              </a:lnSpc>
              <a:spcBef>
                <a:spcPts val="0"/>
              </a:spcBef>
              <a:spcAft>
                <a:spcPts val="0"/>
              </a:spcAft>
              <a:buNone/>
            </a:pPr>
            <a:r>
              <a:rPr lang="en-US" sz="1200">
                <a:solidFill>
                  <a:srgbClr val="548135"/>
                </a:solidFill>
                <a:latin typeface="Tahoma"/>
                <a:ea typeface="Tahoma"/>
                <a:cs typeface="Tahoma"/>
                <a:sym typeface="Tahoma"/>
              </a:rPr>
              <a:t>Limitation:</a:t>
            </a:r>
            <a:endParaRPr/>
          </a:p>
          <a:p>
            <a:pPr marL="0" marR="0" lvl="0" indent="0" algn="just" rtl="0">
              <a:lnSpc>
                <a:spcPct val="150000"/>
              </a:lnSpc>
              <a:spcBef>
                <a:spcPts val="0"/>
              </a:spcBef>
              <a:spcAft>
                <a:spcPts val="0"/>
              </a:spcAft>
              <a:buNone/>
            </a:pPr>
            <a:r>
              <a:rPr lang="en-US" sz="1200">
                <a:solidFill>
                  <a:srgbClr val="548135"/>
                </a:solidFill>
                <a:latin typeface="Tahoma"/>
                <a:ea typeface="Tahoma"/>
                <a:cs typeface="Tahoma"/>
                <a:sym typeface="Tahoma"/>
              </a:rPr>
              <a:t>Here the number of bits XORed with plain text also have dependency with the plain text bits. As in case of CFB if there is small change ( bit error)  in the input, it will be propagated until the last blocks.</a:t>
            </a:r>
            <a:endParaRPr/>
          </a:p>
          <a:p>
            <a:pPr marL="0" marR="0" lvl="0" indent="0" algn="just" rtl="0">
              <a:lnSpc>
                <a:spcPct val="150000"/>
              </a:lnSpc>
              <a:spcBef>
                <a:spcPts val="0"/>
              </a:spcBef>
              <a:spcAft>
                <a:spcPts val="0"/>
              </a:spcAft>
              <a:buNone/>
            </a:pPr>
            <a:endParaRPr sz="1200">
              <a:solidFill>
                <a:srgbClr val="548135"/>
              </a:solidFill>
              <a:latin typeface="Tahoma"/>
              <a:ea typeface="Tahoma"/>
              <a:cs typeface="Tahoma"/>
              <a:sym typeface="Tahoma"/>
            </a:endParaRPr>
          </a:p>
          <a:p>
            <a:pPr marL="0" marR="0" lvl="0" indent="0" algn="l" rtl="0">
              <a:lnSpc>
                <a:spcPct val="150000"/>
              </a:lnSpc>
              <a:spcBef>
                <a:spcPts val="0"/>
              </a:spcBef>
              <a:spcAft>
                <a:spcPts val="0"/>
              </a:spcAft>
              <a:buNone/>
            </a:pPr>
            <a:r>
              <a:rPr lang="en-US" sz="1200" b="1">
                <a:solidFill>
                  <a:srgbClr val="548135"/>
                </a:solidFill>
                <a:latin typeface="Tahoma"/>
                <a:ea typeface="Tahoma"/>
                <a:cs typeface="Tahoma"/>
                <a:sym typeface="Tahoma"/>
              </a:rPr>
              <a:t>Output feedback (OFB) mode</a:t>
            </a:r>
            <a:endParaRPr sz="1200">
              <a:solidFill>
                <a:srgbClr val="548135"/>
              </a:solidFill>
              <a:latin typeface="Tahoma"/>
              <a:ea typeface="Tahoma"/>
              <a:cs typeface="Tahoma"/>
              <a:sym typeface="Tahoma"/>
            </a:endParaRPr>
          </a:p>
          <a:p>
            <a:pPr marL="0" marR="0" lvl="0" indent="0" algn="l" rtl="0">
              <a:lnSpc>
                <a:spcPct val="150000"/>
              </a:lnSpc>
              <a:spcBef>
                <a:spcPts val="0"/>
              </a:spcBef>
              <a:spcAft>
                <a:spcPts val="0"/>
              </a:spcAft>
              <a:buNone/>
            </a:pPr>
            <a:r>
              <a:rPr lang="en-US" sz="1200">
                <a:solidFill>
                  <a:srgbClr val="548135"/>
                </a:solidFill>
                <a:latin typeface="Tahoma"/>
                <a:ea typeface="Tahoma"/>
                <a:cs typeface="Tahoma"/>
                <a:sym typeface="Tahoma"/>
              </a:rPr>
              <a:t> 	To avoid error propagation instead of considering cipher text units as fed back units, output generated in the encryption algorithm O</a:t>
            </a:r>
            <a:r>
              <a:rPr lang="en-US" sz="1200" baseline="-25000">
                <a:solidFill>
                  <a:srgbClr val="548135"/>
                </a:solidFill>
                <a:latin typeface="Tahoma"/>
                <a:ea typeface="Tahoma"/>
                <a:cs typeface="Tahoma"/>
                <a:sym typeface="Tahoma"/>
              </a:rPr>
              <a:t>i </a:t>
            </a:r>
            <a:r>
              <a:rPr lang="en-US" sz="1200">
                <a:solidFill>
                  <a:srgbClr val="548135"/>
                </a:solidFill>
                <a:latin typeface="Tahoma"/>
                <a:ea typeface="Tahoma"/>
                <a:cs typeface="Tahoma"/>
                <a:sym typeface="Tahoma"/>
              </a:rPr>
              <a:t>is fed back to the</a:t>
            </a:r>
            <a:r>
              <a:rPr lang="en-US" sz="1200" baseline="-25000">
                <a:solidFill>
                  <a:srgbClr val="548135"/>
                </a:solidFill>
                <a:latin typeface="Tahoma"/>
                <a:ea typeface="Tahoma"/>
                <a:cs typeface="Tahoma"/>
                <a:sym typeface="Tahoma"/>
              </a:rPr>
              <a:t> </a:t>
            </a:r>
            <a:r>
              <a:rPr lang="en-US" sz="1200">
                <a:solidFill>
                  <a:srgbClr val="548135"/>
                </a:solidFill>
                <a:latin typeface="Tahoma"/>
                <a:ea typeface="Tahoma"/>
                <a:cs typeface="Tahoma"/>
                <a:sym typeface="Tahoma"/>
              </a:rPr>
              <a:t>shift register. Similarly, IV is nonce in OFB and it is unique to each execution of the encryption process.</a:t>
            </a:r>
            <a:endParaRPr/>
          </a:p>
          <a:p>
            <a:pPr marL="0" marR="0" lvl="0" indent="0" algn="l" rtl="0">
              <a:lnSpc>
                <a:spcPct val="150000"/>
              </a:lnSpc>
              <a:spcBef>
                <a:spcPts val="0"/>
              </a:spcBef>
              <a:spcAft>
                <a:spcPts val="0"/>
              </a:spcAft>
              <a:buNone/>
            </a:pPr>
            <a:r>
              <a:rPr lang="en-US" sz="1200">
                <a:solidFill>
                  <a:srgbClr val="548135"/>
                </a:solidFill>
                <a:latin typeface="Tahoma"/>
                <a:ea typeface="Tahoma"/>
                <a:cs typeface="Tahoma"/>
                <a:sym typeface="Tahoma"/>
              </a:rPr>
              <a:t>It can be represented as </a:t>
            </a:r>
            <a:endParaRPr/>
          </a:p>
          <a:p>
            <a:pPr marL="0" marR="0" lvl="0" indent="0" algn="l" rtl="0">
              <a:lnSpc>
                <a:spcPct val="150000"/>
              </a:lnSpc>
              <a:spcBef>
                <a:spcPts val="0"/>
              </a:spcBef>
              <a:spcAft>
                <a:spcPts val="0"/>
              </a:spcAft>
              <a:buNone/>
            </a:pPr>
            <a:r>
              <a:rPr lang="en-US" sz="1200">
                <a:solidFill>
                  <a:srgbClr val="548135"/>
                </a:solidFill>
                <a:latin typeface="Tahoma"/>
                <a:ea typeface="Tahoma"/>
                <a:cs typeface="Tahoma"/>
                <a:sym typeface="Tahoma"/>
              </a:rPr>
              <a:t>Encryption: </a:t>
            </a:r>
            <a:endParaRPr/>
          </a:p>
          <a:p>
            <a:pPr marL="0" marR="0" lvl="0" indent="0" algn="l" rtl="0">
              <a:lnSpc>
                <a:spcPct val="150000"/>
              </a:lnSpc>
              <a:spcBef>
                <a:spcPts val="0"/>
              </a:spcBef>
              <a:spcAft>
                <a:spcPts val="0"/>
              </a:spcAft>
              <a:buNone/>
            </a:pPr>
            <a:r>
              <a:rPr lang="en-US" sz="1200" b="1">
                <a:solidFill>
                  <a:srgbClr val="548135"/>
                </a:solidFill>
                <a:latin typeface="Tahoma"/>
                <a:ea typeface="Tahoma"/>
                <a:cs typeface="Tahoma"/>
                <a:sym typeface="Tahoma"/>
              </a:rPr>
              <a:t>C</a:t>
            </a:r>
            <a:r>
              <a:rPr lang="en-US" sz="1200" b="1" baseline="-25000">
                <a:solidFill>
                  <a:srgbClr val="548135"/>
                </a:solidFill>
                <a:latin typeface="Tahoma"/>
                <a:ea typeface="Tahoma"/>
                <a:cs typeface="Tahoma"/>
                <a:sym typeface="Tahoma"/>
              </a:rPr>
              <a:t>i</a:t>
            </a:r>
            <a:r>
              <a:rPr lang="en-US" sz="1200" b="1">
                <a:solidFill>
                  <a:srgbClr val="548135"/>
                </a:solidFill>
                <a:latin typeface="Tahoma"/>
                <a:ea typeface="Tahoma"/>
                <a:cs typeface="Tahoma"/>
                <a:sym typeface="Tahoma"/>
              </a:rPr>
              <a:t> = P</a:t>
            </a:r>
            <a:r>
              <a:rPr lang="en-US" sz="1200" b="1" baseline="-25000">
                <a:solidFill>
                  <a:srgbClr val="548135"/>
                </a:solidFill>
                <a:latin typeface="Tahoma"/>
                <a:ea typeface="Tahoma"/>
                <a:cs typeface="Tahoma"/>
                <a:sym typeface="Tahoma"/>
              </a:rPr>
              <a:t>i </a:t>
            </a:r>
            <a:r>
              <a:rPr lang="en-US" sz="1200" b="1">
                <a:solidFill>
                  <a:srgbClr val="548135"/>
                </a:solidFill>
                <a:latin typeface="Tahoma"/>
                <a:ea typeface="Tahoma"/>
                <a:cs typeface="Tahoma"/>
                <a:sym typeface="Tahoma"/>
              </a:rPr>
              <a:t>XOR O</a:t>
            </a:r>
            <a:r>
              <a:rPr lang="en-US" sz="1200" b="1" baseline="-25000">
                <a:solidFill>
                  <a:srgbClr val="548135"/>
                </a:solidFill>
                <a:latin typeface="Tahoma"/>
                <a:ea typeface="Tahoma"/>
                <a:cs typeface="Tahoma"/>
                <a:sym typeface="Tahoma"/>
              </a:rPr>
              <a:t>i</a:t>
            </a:r>
            <a:r>
              <a:rPr lang="en-US" sz="1200" b="1">
                <a:solidFill>
                  <a:srgbClr val="548135"/>
                </a:solidFill>
                <a:latin typeface="Tahoma"/>
                <a:ea typeface="Tahoma"/>
                <a:cs typeface="Tahoma"/>
                <a:sym typeface="Tahoma"/>
              </a:rPr>
              <a:t>  ----- (1) </a:t>
            </a:r>
            <a:endParaRPr sz="1200">
              <a:solidFill>
                <a:srgbClr val="548135"/>
              </a:solidFill>
              <a:latin typeface="Tahoma"/>
              <a:ea typeface="Tahoma"/>
              <a:cs typeface="Tahoma"/>
              <a:sym typeface="Tahoma"/>
            </a:endParaRPr>
          </a:p>
          <a:p>
            <a:pPr marL="0" marR="0" lvl="0" indent="0" algn="l" rtl="0">
              <a:lnSpc>
                <a:spcPct val="150000"/>
              </a:lnSpc>
              <a:spcBef>
                <a:spcPts val="0"/>
              </a:spcBef>
              <a:spcAft>
                <a:spcPts val="0"/>
              </a:spcAft>
              <a:buNone/>
            </a:pPr>
            <a:r>
              <a:rPr lang="en-US" sz="1200">
                <a:solidFill>
                  <a:srgbClr val="548135"/>
                </a:solidFill>
                <a:latin typeface="Tahoma"/>
                <a:ea typeface="Tahoma"/>
                <a:cs typeface="Tahoma"/>
                <a:sym typeface="Tahoma"/>
              </a:rPr>
              <a:t>Decryption: </a:t>
            </a:r>
            <a:endParaRPr/>
          </a:p>
          <a:p>
            <a:pPr marL="0" marR="0" lvl="0" indent="0" algn="l" rtl="0">
              <a:lnSpc>
                <a:spcPct val="150000"/>
              </a:lnSpc>
              <a:spcBef>
                <a:spcPts val="0"/>
              </a:spcBef>
              <a:spcAft>
                <a:spcPts val="0"/>
              </a:spcAft>
              <a:buNone/>
            </a:pPr>
            <a:r>
              <a:rPr lang="en-US" sz="1200" b="1">
                <a:solidFill>
                  <a:srgbClr val="548135"/>
                </a:solidFill>
                <a:latin typeface="Tahoma"/>
                <a:ea typeface="Tahoma"/>
                <a:cs typeface="Tahoma"/>
                <a:sym typeface="Tahoma"/>
              </a:rPr>
              <a:t>P</a:t>
            </a:r>
            <a:r>
              <a:rPr lang="en-US" sz="1200" b="1" baseline="-25000">
                <a:solidFill>
                  <a:srgbClr val="548135"/>
                </a:solidFill>
                <a:latin typeface="Tahoma"/>
                <a:ea typeface="Tahoma"/>
                <a:cs typeface="Tahoma"/>
                <a:sym typeface="Tahoma"/>
              </a:rPr>
              <a:t>i </a:t>
            </a:r>
            <a:r>
              <a:rPr lang="en-US" sz="1200" b="1">
                <a:solidFill>
                  <a:srgbClr val="548135"/>
                </a:solidFill>
                <a:latin typeface="Tahoma"/>
                <a:ea typeface="Tahoma"/>
                <a:cs typeface="Tahoma"/>
                <a:sym typeface="Tahoma"/>
              </a:rPr>
              <a:t>= C</a:t>
            </a:r>
            <a:r>
              <a:rPr lang="en-US" sz="1200" b="1" baseline="-25000">
                <a:solidFill>
                  <a:srgbClr val="548135"/>
                </a:solidFill>
                <a:latin typeface="Tahoma"/>
                <a:ea typeface="Tahoma"/>
                <a:cs typeface="Tahoma"/>
                <a:sym typeface="Tahoma"/>
              </a:rPr>
              <a:t>i</a:t>
            </a:r>
            <a:r>
              <a:rPr lang="en-US" sz="1200" b="1">
                <a:solidFill>
                  <a:srgbClr val="548135"/>
                </a:solidFill>
                <a:latin typeface="Tahoma"/>
                <a:ea typeface="Tahoma"/>
                <a:cs typeface="Tahoma"/>
                <a:sym typeface="Tahoma"/>
              </a:rPr>
              <a:t> XOR O</a:t>
            </a:r>
            <a:r>
              <a:rPr lang="en-US" sz="1200" b="1" baseline="-25000">
                <a:solidFill>
                  <a:srgbClr val="548135"/>
                </a:solidFill>
                <a:latin typeface="Tahoma"/>
                <a:ea typeface="Tahoma"/>
                <a:cs typeface="Tahoma"/>
                <a:sym typeface="Tahoma"/>
              </a:rPr>
              <a:t>i</a:t>
            </a:r>
            <a:r>
              <a:rPr lang="en-US" sz="1200" b="1">
                <a:solidFill>
                  <a:srgbClr val="548135"/>
                </a:solidFill>
                <a:latin typeface="Tahoma"/>
                <a:ea typeface="Tahoma"/>
                <a:cs typeface="Tahoma"/>
                <a:sym typeface="Tahoma"/>
              </a:rPr>
              <a:t>  ----- (2)</a:t>
            </a:r>
            <a:endParaRPr sz="1200">
              <a:solidFill>
                <a:srgbClr val="548135"/>
              </a:solidFill>
              <a:latin typeface="Tahoma"/>
              <a:ea typeface="Tahoma"/>
              <a:cs typeface="Tahoma"/>
              <a:sym typeface="Tahoma"/>
            </a:endParaRPr>
          </a:p>
          <a:p>
            <a:pPr marL="0" marR="0" lvl="0" indent="0" algn="l" rtl="0">
              <a:lnSpc>
                <a:spcPct val="150000"/>
              </a:lnSpc>
              <a:spcBef>
                <a:spcPts val="0"/>
              </a:spcBef>
              <a:spcAft>
                <a:spcPts val="0"/>
              </a:spcAft>
              <a:buNone/>
            </a:pPr>
            <a:r>
              <a:rPr lang="en-US" sz="1200">
                <a:solidFill>
                  <a:srgbClr val="548135"/>
                </a:solidFill>
                <a:latin typeface="Tahoma"/>
                <a:ea typeface="Tahoma"/>
                <a:cs typeface="Tahoma"/>
                <a:sym typeface="Tahoma"/>
              </a:rPr>
              <a:t>Here O</a:t>
            </a:r>
            <a:r>
              <a:rPr lang="en-US" sz="1200" baseline="-25000">
                <a:solidFill>
                  <a:srgbClr val="548135"/>
                </a:solidFill>
                <a:latin typeface="Tahoma"/>
                <a:ea typeface="Tahoma"/>
                <a:cs typeface="Tahoma"/>
                <a:sym typeface="Tahoma"/>
              </a:rPr>
              <a:t>i</a:t>
            </a:r>
            <a:r>
              <a:rPr lang="en-US" sz="1200">
                <a:solidFill>
                  <a:srgbClr val="548135"/>
                </a:solidFill>
                <a:latin typeface="Tahoma"/>
                <a:ea typeface="Tahoma"/>
                <a:cs typeface="Tahoma"/>
                <a:sym typeface="Tahoma"/>
              </a:rPr>
              <a:t> represents the output generated from encryption algorithm.</a:t>
            </a:r>
            <a:endParaRPr/>
          </a:p>
          <a:p>
            <a:pPr marL="0" marR="0" lvl="0" indent="0" algn="l" rtl="0">
              <a:lnSpc>
                <a:spcPct val="150000"/>
              </a:lnSpc>
              <a:spcBef>
                <a:spcPts val="0"/>
              </a:spcBef>
              <a:spcAft>
                <a:spcPts val="0"/>
              </a:spcAft>
              <a:buNone/>
            </a:pPr>
            <a:r>
              <a:rPr lang="en-US" sz="1200">
                <a:solidFill>
                  <a:srgbClr val="548135"/>
                </a:solidFill>
                <a:latin typeface="Tahoma"/>
                <a:ea typeface="Tahoma"/>
                <a:cs typeface="Tahoma"/>
                <a:sym typeface="Tahoma"/>
              </a:rPr>
              <a:t> O</a:t>
            </a:r>
            <a:r>
              <a:rPr lang="en-US" sz="1200" baseline="-25000">
                <a:solidFill>
                  <a:srgbClr val="548135"/>
                </a:solidFill>
                <a:latin typeface="Tahoma"/>
                <a:ea typeface="Tahoma"/>
                <a:cs typeface="Tahoma"/>
                <a:sym typeface="Tahoma"/>
              </a:rPr>
              <a:t>i = </a:t>
            </a:r>
            <a:r>
              <a:rPr lang="en-US" sz="1200">
                <a:solidFill>
                  <a:srgbClr val="548135"/>
                </a:solidFill>
                <a:latin typeface="Tahoma"/>
                <a:ea typeface="Tahoma"/>
                <a:cs typeface="Tahoma"/>
                <a:sym typeface="Tahoma"/>
              </a:rPr>
              <a:t>E(k, I</a:t>
            </a:r>
            <a:r>
              <a:rPr lang="en-US" sz="1200" baseline="-25000">
                <a:solidFill>
                  <a:srgbClr val="548135"/>
                </a:solidFill>
                <a:latin typeface="Tahoma"/>
                <a:ea typeface="Tahoma"/>
                <a:cs typeface="Tahoma"/>
                <a:sym typeface="Tahoma"/>
              </a:rPr>
              <a:t>i</a:t>
            </a:r>
            <a:r>
              <a:rPr lang="en-US" sz="1200">
                <a:solidFill>
                  <a:srgbClr val="548135"/>
                </a:solidFill>
                <a:latin typeface="Tahoma"/>
                <a:ea typeface="Tahoma"/>
                <a:cs typeface="Tahoma"/>
                <a:sym typeface="Tahoma"/>
              </a:rPr>
              <a:t>)  where I</a:t>
            </a:r>
            <a:r>
              <a:rPr lang="en-US" sz="1200" baseline="-25000">
                <a:solidFill>
                  <a:srgbClr val="548135"/>
                </a:solidFill>
                <a:latin typeface="Tahoma"/>
                <a:ea typeface="Tahoma"/>
                <a:cs typeface="Tahoma"/>
                <a:sym typeface="Tahoma"/>
              </a:rPr>
              <a:t>i </a:t>
            </a:r>
            <a:r>
              <a:rPr lang="en-US" sz="1200">
                <a:solidFill>
                  <a:srgbClr val="548135"/>
                </a:solidFill>
                <a:latin typeface="Tahoma"/>
                <a:ea typeface="Tahoma"/>
                <a:cs typeface="Tahoma"/>
                <a:sym typeface="Tahoma"/>
              </a:rPr>
              <a:t>is the input considered by the encryption algorithm. </a:t>
            </a:r>
            <a:endParaRPr/>
          </a:p>
          <a:p>
            <a:pPr marL="0" marR="0" lvl="0" indent="0" algn="l" rtl="0">
              <a:lnSpc>
                <a:spcPct val="150000"/>
              </a:lnSpc>
              <a:spcBef>
                <a:spcPts val="0"/>
              </a:spcBef>
              <a:spcAft>
                <a:spcPts val="0"/>
              </a:spcAft>
              <a:buNone/>
            </a:pPr>
            <a:r>
              <a:rPr lang="en-US" sz="1200">
                <a:solidFill>
                  <a:srgbClr val="548135"/>
                </a:solidFill>
                <a:latin typeface="Tahoma"/>
                <a:ea typeface="Tahoma"/>
                <a:cs typeface="Tahoma"/>
                <a:sym typeface="Tahoma"/>
              </a:rPr>
              <a:t>I</a:t>
            </a:r>
            <a:r>
              <a:rPr lang="en-US" sz="1200" baseline="-25000">
                <a:solidFill>
                  <a:srgbClr val="548135"/>
                </a:solidFill>
                <a:latin typeface="Tahoma"/>
                <a:ea typeface="Tahoma"/>
                <a:cs typeface="Tahoma"/>
                <a:sym typeface="Tahoma"/>
              </a:rPr>
              <a:t>i =  </a:t>
            </a:r>
            <a:r>
              <a:rPr lang="en-US" sz="1200">
                <a:solidFill>
                  <a:srgbClr val="548135"/>
                </a:solidFill>
                <a:latin typeface="Tahoma"/>
                <a:ea typeface="Tahoma"/>
                <a:cs typeface="Tahoma"/>
                <a:sym typeface="Tahoma"/>
              </a:rPr>
              <a:t>O</a:t>
            </a:r>
            <a:r>
              <a:rPr lang="en-US" sz="1200" baseline="-25000">
                <a:solidFill>
                  <a:srgbClr val="548135"/>
                </a:solidFill>
                <a:latin typeface="Tahoma"/>
                <a:ea typeface="Tahoma"/>
                <a:cs typeface="Tahoma"/>
                <a:sym typeface="Tahoma"/>
              </a:rPr>
              <a:t>i-1 </a:t>
            </a:r>
            <a:endParaRPr sz="1200">
              <a:solidFill>
                <a:srgbClr val="548135"/>
              </a:solidFill>
              <a:latin typeface="Tahoma"/>
              <a:ea typeface="Tahoma"/>
              <a:cs typeface="Tahoma"/>
              <a:sym typeface="Tahoma"/>
            </a:endParaRPr>
          </a:p>
          <a:p>
            <a:pPr marL="0" marR="0" lvl="0" indent="0" algn="just" rtl="0">
              <a:lnSpc>
                <a:spcPct val="150000"/>
              </a:lnSpc>
              <a:spcBef>
                <a:spcPts val="0"/>
              </a:spcBef>
              <a:spcAft>
                <a:spcPts val="0"/>
              </a:spcAft>
              <a:buNone/>
            </a:pPr>
            <a:endParaRPr sz="1200">
              <a:solidFill>
                <a:srgbClr val="548135"/>
              </a:solidFill>
              <a:latin typeface="Tahoma"/>
              <a:ea typeface="Tahoma"/>
              <a:cs typeface="Tahoma"/>
              <a:sym typeface="Tahoma"/>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59"/>
          <p:cNvSpPr txBox="1">
            <a:spLocks noGrp="1"/>
          </p:cNvSpPr>
          <p:nvPr>
            <p:ph type="title"/>
          </p:nvPr>
        </p:nvSpPr>
        <p:spPr>
          <a:xfrm>
            <a:off x="471488" y="266148"/>
            <a:ext cx="5915025" cy="56116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548135"/>
              </a:buClr>
              <a:buSzPts val="2800"/>
              <a:buFont typeface="Calibri"/>
              <a:buNone/>
            </a:pPr>
            <a:endParaRPr/>
          </a:p>
        </p:txBody>
      </p:sp>
      <p:sp>
        <p:nvSpPr>
          <p:cNvPr id="401" name="Google Shape;401;p59"/>
          <p:cNvSpPr/>
          <p:nvPr/>
        </p:nvSpPr>
        <p:spPr>
          <a:xfrm>
            <a:off x="471487" y="4953000"/>
            <a:ext cx="6069989" cy="3654398"/>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None/>
            </a:pPr>
            <a:r>
              <a:rPr lang="en-US" sz="1200">
                <a:solidFill>
                  <a:srgbClr val="548135"/>
                </a:solidFill>
                <a:latin typeface="Tahoma"/>
                <a:ea typeface="Tahoma"/>
                <a:cs typeface="Tahoma"/>
                <a:sym typeface="Tahoma"/>
              </a:rPr>
              <a:t>One advantage of the OFB method is that bit errors in transmission do not propagate. </a:t>
            </a:r>
            <a:endParaRPr/>
          </a:p>
          <a:p>
            <a:pPr marL="0" marR="0" lvl="0" indent="0" algn="just" rtl="0">
              <a:lnSpc>
                <a:spcPct val="150000"/>
              </a:lnSpc>
              <a:spcBef>
                <a:spcPts val="800"/>
              </a:spcBef>
              <a:spcAft>
                <a:spcPts val="0"/>
              </a:spcAft>
              <a:buNone/>
            </a:pPr>
            <a:r>
              <a:rPr lang="en-US" sz="1200">
                <a:solidFill>
                  <a:srgbClr val="548135"/>
                </a:solidFill>
                <a:latin typeface="Tahoma"/>
                <a:ea typeface="Tahoma"/>
                <a:cs typeface="Tahoma"/>
                <a:sym typeface="Tahoma"/>
              </a:rPr>
              <a:t>Limitation:</a:t>
            </a:r>
            <a:endParaRPr/>
          </a:p>
          <a:p>
            <a:pPr marL="0" marR="0" lvl="0" indent="0" algn="just" rtl="0">
              <a:lnSpc>
                <a:spcPct val="150000"/>
              </a:lnSpc>
              <a:spcBef>
                <a:spcPts val="800"/>
              </a:spcBef>
              <a:spcAft>
                <a:spcPts val="0"/>
              </a:spcAft>
              <a:buNone/>
            </a:pPr>
            <a:r>
              <a:rPr lang="en-US" sz="1200">
                <a:solidFill>
                  <a:srgbClr val="548135"/>
                </a:solidFill>
                <a:latin typeface="Tahoma"/>
                <a:ea typeface="Tahoma"/>
                <a:cs typeface="Tahoma"/>
                <a:sym typeface="Tahoma"/>
              </a:rPr>
              <a:t>It is vulnerable to message modification attack. </a:t>
            </a:r>
            <a:endParaRPr/>
          </a:p>
          <a:p>
            <a:pPr marL="0" marR="0" lvl="0" indent="0" algn="just" rtl="0">
              <a:lnSpc>
                <a:spcPct val="150000"/>
              </a:lnSpc>
              <a:spcBef>
                <a:spcPts val="800"/>
              </a:spcBef>
              <a:spcAft>
                <a:spcPts val="0"/>
              </a:spcAft>
              <a:buNone/>
            </a:pPr>
            <a:r>
              <a:rPr lang="en-US" sz="1200" b="1">
                <a:solidFill>
                  <a:srgbClr val="548135"/>
                </a:solidFill>
                <a:latin typeface="Tahoma"/>
                <a:ea typeface="Tahoma"/>
                <a:cs typeface="Tahoma"/>
                <a:sym typeface="Tahoma"/>
              </a:rPr>
              <a:t> Counter (CTR) mode</a:t>
            </a:r>
            <a:endParaRPr sz="1200">
              <a:solidFill>
                <a:srgbClr val="548135"/>
              </a:solidFill>
              <a:latin typeface="Tahoma"/>
              <a:ea typeface="Tahoma"/>
              <a:cs typeface="Tahoma"/>
              <a:sym typeface="Tahoma"/>
            </a:endParaRPr>
          </a:p>
          <a:p>
            <a:pPr marL="0" marR="0" lvl="0" indent="0" algn="just" rtl="0">
              <a:lnSpc>
                <a:spcPct val="150000"/>
              </a:lnSpc>
              <a:spcBef>
                <a:spcPts val="800"/>
              </a:spcBef>
              <a:spcAft>
                <a:spcPts val="0"/>
              </a:spcAft>
              <a:buNone/>
            </a:pPr>
            <a:r>
              <a:rPr lang="en-US" sz="1200">
                <a:solidFill>
                  <a:srgbClr val="548135"/>
                </a:solidFill>
                <a:latin typeface="Tahoma"/>
                <a:ea typeface="Tahoma"/>
                <a:cs typeface="Tahoma"/>
                <a:sym typeface="Tahoma"/>
              </a:rPr>
              <a:t> 	In this mode of operation, counter value is used equivalent to the plain text block size. Main requirement is that the counter value should be unique for each block. To make this uniqueness the counter value will be incremented for subsequent blocks. Here there is no chaining process as in case of OFB or CFB. Encryption is done by performing XOR operation with the encrypted counter value and the plain text. In decryption, same order of counter value is used. Encrypted counter value is XORed with cipher text to generate the plain text. Here is the number of bits in the last block is lesser, only those number of bits are considered, remaining bits are discarded. As in case of OFB initial counter value is nonce value considered.</a:t>
            </a:r>
            <a:endParaRPr/>
          </a:p>
        </p:txBody>
      </p:sp>
      <p:pic>
        <p:nvPicPr>
          <p:cNvPr id="402" name="Google Shape;402;p59"/>
          <p:cNvPicPr preferRelativeResize="0"/>
          <p:nvPr/>
        </p:nvPicPr>
        <p:blipFill>
          <a:blip r:embed="rId3">
            <a:alphaModFix/>
          </a:blip>
          <a:stretch>
            <a:fillRect/>
          </a:stretch>
        </p:blipFill>
        <p:spPr>
          <a:xfrm>
            <a:off x="471500" y="913050"/>
            <a:ext cx="5915025" cy="363855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60"/>
          <p:cNvSpPr txBox="1">
            <a:spLocks noGrp="1"/>
          </p:cNvSpPr>
          <p:nvPr>
            <p:ph type="title"/>
          </p:nvPr>
        </p:nvSpPr>
        <p:spPr>
          <a:xfrm>
            <a:off x="471488" y="266148"/>
            <a:ext cx="5915025" cy="56116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548135"/>
              </a:buClr>
              <a:buSzPts val="2800"/>
              <a:buFont typeface="Calibri"/>
              <a:buNone/>
            </a:pPr>
            <a:endParaRPr/>
          </a:p>
        </p:txBody>
      </p:sp>
      <p:sp>
        <p:nvSpPr>
          <p:cNvPr id="408" name="Google Shape;408;p60"/>
          <p:cNvSpPr/>
          <p:nvPr/>
        </p:nvSpPr>
        <p:spPr>
          <a:xfrm>
            <a:off x="624249" y="4665900"/>
            <a:ext cx="5915100" cy="3141300"/>
          </a:xfrm>
          <a:prstGeom prst="rect">
            <a:avLst/>
          </a:prstGeom>
          <a:noFill/>
          <a:ln>
            <a:noFill/>
          </a:ln>
        </p:spPr>
        <p:txBody>
          <a:bodyPr spcFirstLastPara="1" wrap="square" lIns="91425" tIns="45700" rIns="91425" bIns="45700" anchor="t" anchorCtr="0">
            <a:noAutofit/>
          </a:bodyPr>
          <a:lstStyle/>
          <a:p>
            <a:pPr marL="0" marR="0" lvl="0" indent="0" algn="just" rtl="0">
              <a:lnSpc>
                <a:spcPct val="150000"/>
              </a:lnSpc>
              <a:spcBef>
                <a:spcPts val="0"/>
              </a:spcBef>
              <a:spcAft>
                <a:spcPts val="0"/>
              </a:spcAft>
              <a:buNone/>
            </a:pPr>
            <a:r>
              <a:rPr lang="en-US" sz="1200">
                <a:solidFill>
                  <a:srgbClr val="548135"/>
                </a:solidFill>
                <a:latin typeface="Tahoma"/>
                <a:ea typeface="Tahoma"/>
                <a:cs typeface="Tahoma"/>
                <a:sym typeface="Tahoma"/>
              </a:rPr>
              <a:t>Advantages: </a:t>
            </a:r>
            <a:endParaRPr/>
          </a:p>
          <a:p>
            <a:pPr marL="342900" marR="0" lvl="0" indent="-342900" algn="just" rtl="0">
              <a:lnSpc>
                <a:spcPct val="150000"/>
              </a:lnSpc>
              <a:spcBef>
                <a:spcPts val="800"/>
              </a:spcBef>
              <a:spcAft>
                <a:spcPts val="0"/>
              </a:spcAft>
              <a:buClr>
                <a:srgbClr val="548135"/>
              </a:buClr>
              <a:buSzPts val="1200"/>
              <a:buFont typeface="Calibri"/>
              <a:buAutoNum type="arabicPeriod"/>
            </a:pPr>
            <a:r>
              <a:rPr lang="en-US" sz="1200">
                <a:solidFill>
                  <a:srgbClr val="548135"/>
                </a:solidFill>
                <a:latin typeface="Tahoma"/>
                <a:ea typeface="Tahoma"/>
                <a:cs typeface="Tahoma"/>
                <a:sym typeface="Tahoma"/>
              </a:rPr>
              <a:t>Encryption can be done parallel for multiple blocks of plaintext or ciphertext. As there is no chaining process involved.</a:t>
            </a:r>
            <a:endParaRPr/>
          </a:p>
          <a:p>
            <a:pPr marL="342900" marR="0" lvl="0" indent="-342900" algn="just" rtl="0">
              <a:lnSpc>
                <a:spcPct val="150000"/>
              </a:lnSpc>
              <a:spcBef>
                <a:spcPts val="0"/>
              </a:spcBef>
              <a:spcAft>
                <a:spcPts val="0"/>
              </a:spcAft>
              <a:buClr>
                <a:srgbClr val="548135"/>
              </a:buClr>
              <a:buSzPts val="1200"/>
              <a:buFont typeface="Calibri"/>
              <a:buAutoNum type="arabicPeriod"/>
            </a:pPr>
            <a:r>
              <a:rPr lang="en-US" sz="1200">
                <a:solidFill>
                  <a:srgbClr val="548135"/>
                </a:solidFill>
                <a:latin typeface="Tahoma"/>
                <a:ea typeface="Tahoma"/>
                <a:cs typeface="Tahoma"/>
                <a:sym typeface="Tahoma"/>
              </a:rPr>
              <a:t>Software Efficiency is achieved due to parallelism in process like aggressive pipelining, multiple instruction dispatch per clock cycle.</a:t>
            </a:r>
            <a:endParaRPr/>
          </a:p>
          <a:p>
            <a:pPr marL="342900" marR="0" lvl="0" indent="-342900" algn="just" rtl="0">
              <a:lnSpc>
                <a:spcPct val="150000"/>
              </a:lnSpc>
              <a:spcBef>
                <a:spcPts val="0"/>
              </a:spcBef>
              <a:spcAft>
                <a:spcPts val="0"/>
              </a:spcAft>
              <a:buClr>
                <a:srgbClr val="548135"/>
              </a:buClr>
              <a:buSzPts val="1200"/>
              <a:buFont typeface="Calibri"/>
              <a:buAutoNum type="arabicPeriod"/>
            </a:pPr>
            <a:r>
              <a:rPr lang="en-US" sz="1200">
                <a:solidFill>
                  <a:srgbClr val="548135"/>
                </a:solidFill>
                <a:latin typeface="Tahoma"/>
                <a:ea typeface="Tahoma"/>
                <a:cs typeface="Tahoma"/>
                <a:sym typeface="Tahoma"/>
              </a:rPr>
              <a:t>Preprocessing is achieved because the encryption algorithm does not depend on the plain text.</a:t>
            </a:r>
            <a:endParaRPr/>
          </a:p>
          <a:p>
            <a:pPr marL="342900" marR="0" lvl="0" indent="-342900" algn="just" rtl="0">
              <a:lnSpc>
                <a:spcPct val="150000"/>
              </a:lnSpc>
              <a:spcBef>
                <a:spcPts val="0"/>
              </a:spcBef>
              <a:spcAft>
                <a:spcPts val="0"/>
              </a:spcAft>
              <a:buClr>
                <a:srgbClr val="548135"/>
              </a:buClr>
              <a:buSzPts val="1200"/>
              <a:buFont typeface="Calibri"/>
              <a:buAutoNum type="arabicPeriod"/>
            </a:pPr>
            <a:r>
              <a:rPr lang="en-US" sz="1200">
                <a:solidFill>
                  <a:srgbClr val="548135"/>
                </a:solidFill>
                <a:latin typeface="Tahoma"/>
                <a:ea typeface="Tahoma"/>
                <a:cs typeface="Tahoma"/>
                <a:sym typeface="Tahoma"/>
              </a:rPr>
              <a:t>Random access is possible as any block of inputs can be processed. But in previous modes of operation as previous block output to be provided as input this random access is not possible.</a:t>
            </a:r>
            <a:endParaRPr/>
          </a:p>
          <a:p>
            <a:pPr marL="342900" marR="0" lvl="0" indent="-342900" algn="just" rtl="0">
              <a:lnSpc>
                <a:spcPct val="150000"/>
              </a:lnSpc>
              <a:spcBef>
                <a:spcPts val="0"/>
              </a:spcBef>
              <a:spcAft>
                <a:spcPts val="0"/>
              </a:spcAft>
              <a:buClr>
                <a:srgbClr val="548135"/>
              </a:buClr>
              <a:buSzPts val="1200"/>
              <a:buFont typeface="Calibri"/>
              <a:buAutoNum type="arabicPeriod"/>
            </a:pPr>
            <a:r>
              <a:rPr lang="en-US" sz="1200">
                <a:solidFill>
                  <a:srgbClr val="548135"/>
                </a:solidFill>
                <a:latin typeface="Tahoma"/>
                <a:ea typeface="Tahoma"/>
                <a:cs typeface="Tahoma"/>
                <a:sym typeface="Tahoma"/>
              </a:rPr>
              <a:t>Security is achieved</a:t>
            </a:r>
            <a:endParaRPr/>
          </a:p>
          <a:p>
            <a:pPr marL="342900" marR="0" lvl="0" indent="-342900" algn="just" rtl="0">
              <a:lnSpc>
                <a:spcPct val="150000"/>
              </a:lnSpc>
              <a:spcBef>
                <a:spcPts val="0"/>
              </a:spcBef>
              <a:spcAft>
                <a:spcPts val="0"/>
              </a:spcAft>
              <a:buClr>
                <a:srgbClr val="548135"/>
              </a:buClr>
              <a:buSzPts val="1200"/>
              <a:buFont typeface="Calibri"/>
              <a:buAutoNum type="arabicPeriod"/>
            </a:pPr>
            <a:r>
              <a:rPr lang="en-US" sz="1200">
                <a:solidFill>
                  <a:srgbClr val="548135"/>
                </a:solidFill>
                <a:latin typeface="Tahoma"/>
                <a:ea typeface="Tahoma"/>
                <a:cs typeface="Tahoma"/>
                <a:sym typeface="Tahoma"/>
              </a:rPr>
              <a:t>Simple to use</a:t>
            </a:r>
            <a:endParaRPr/>
          </a:p>
        </p:txBody>
      </p:sp>
      <p:pic>
        <p:nvPicPr>
          <p:cNvPr id="409" name="Google Shape;409;p60"/>
          <p:cNvPicPr preferRelativeResize="0"/>
          <p:nvPr/>
        </p:nvPicPr>
        <p:blipFill>
          <a:blip r:embed="rId3">
            <a:alphaModFix/>
          </a:blip>
          <a:stretch>
            <a:fillRect/>
          </a:stretch>
        </p:blipFill>
        <p:spPr>
          <a:xfrm>
            <a:off x="471500" y="979725"/>
            <a:ext cx="5915025" cy="353377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61"/>
          <p:cNvSpPr txBox="1">
            <a:spLocks noGrp="1"/>
          </p:cNvSpPr>
          <p:nvPr>
            <p:ph type="title"/>
          </p:nvPr>
        </p:nvSpPr>
        <p:spPr>
          <a:xfrm>
            <a:off x="471488" y="266148"/>
            <a:ext cx="5915100" cy="561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548135"/>
              </a:buClr>
              <a:buSzPts val="2800"/>
              <a:buFont typeface="Calibri"/>
              <a:buNone/>
            </a:pPr>
            <a:r>
              <a:rPr lang="en-US" sz="1400">
                <a:latin typeface="Tahoma"/>
                <a:ea typeface="Tahoma"/>
                <a:cs typeface="Tahoma"/>
                <a:sym typeface="Tahoma"/>
              </a:rPr>
              <a:t>Advanced Encryption Standard </a:t>
            </a:r>
            <a:endParaRPr sz="1400">
              <a:latin typeface="Tahoma"/>
              <a:ea typeface="Tahoma"/>
              <a:cs typeface="Tahoma"/>
              <a:sym typeface="Tahoma"/>
            </a:endParaRPr>
          </a:p>
        </p:txBody>
      </p:sp>
      <p:sp>
        <p:nvSpPr>
          <p:cNvPr id="415" name="Google Shape;415;p61"/>
          <p:cNvSpPr txBox="1">
            <a:spLocks noGrp="1"/>
          </p:cNvSpPr>
          <p:nvPr>
            <p:ph type="body" idx="1"/>
          </p:nvPr>
        </p:nvSpPr>
        <p:spPr>
          <a:xfrm>
            <a:off x="471488" y="1030514"/>
            <a:ext cx="5915100" cy="7891800"/>
          </a:xfrm>
          <a:prstGeom prst="rect">
            <a:avLst/>
          </a:prstGeom>
          <a:noFill/>
          <a:ln>
            <a:noFill/>
          </a:ln>
        </p:spPr>
        <p:txBody>
          <a:bodyPr spcFirstLastPara="1" wrap="square" lIns="91425" tIns="45700" rIns="91425" bIns="45700" anchor="t" anchorCtr="0">
            <a:noAutofit/>
          </a:bodyPr>
          <a:lstStyle/>
          <a:p>
            <a:pPr marL="0" lvl="0" indent="0" algn="just" rtl="0">
              <a:lnSpc>
                <a:spcPct val="150000"/>
              </a:lnSpc>
              <a:spcBef>
                <a:spcPts val="0"/>
              </a:spcBef>
              <a:spcAft>
                <a:spcPts val="0"/>
              </a:spcAft>
              <a:buClr>
                <a:srgbClr val="000000"/>
              </a:buClr>
              <a:buSzPts val="1600"/>
              <a:buFont typeface="Calibri"/>
              <a:buNone/>
            </a:pPr>
            <a:r>
              <a:rPr lang="en-US">
                <a:solidFill>
                  <a:srgbClr val="000000"/>
                </a:solidFill>
                <a:latin typeface="Calibri"/>
                <a:ea typeface="Calibri"/>
                <a:cs typeface="Calibri"/>
                <a:sym typeface="Calibri"/>
              </a:rPr>
              <a:t>	</a:t>
            </a:r>
            <a:r>
              <a:rPr lang="en-US" sz="1200">
                <a:solidFill>
                  <a:srgbClr val="38761D"/>
                </a:solidFill>
                <a:latin typeface="Tahoma"/>
                <a:ea typeface="Tahoma"/>
                <a:cs typeface="Tahoma"/>
                <a:sym typeface="Tahoma"/>
              </a:rPr>
              <a:t>The Advanced Encryption Standard (AES) was published by the National Institute of Standards and Technology (NIST) in 2001. AES is a symmetric block cipher that is intended to replace DES as the approved standard for a wide range of applications. </a:t>
            </a:r>
            <a:endParaRPr sz="1200">
              <a:solidFill>
                <a:srgbClr val="38761D"/>
              </a:solidFill>
              <a:latin typeface="Tahoma"/>
              <a:ea typeface="Tahoma"/>
              <a:cs typeface="Tahoma"/>
              <a:sym typeface="Tahoma"/>
            </a:endParaRPr>
          </a:p>
          <a:p>
            <a:pPr marL="0" lvl="0" indent="0" algn="just" rtl="0">
              <a:lnSpc>
                <a:spcPct val="150000"/>
              </a:lnSpc>
              <a:spcBef>
                <a:spcPts val="750"/>
              </a:spcBef>
              <a:spcAft>
                <a:spcPts val="0"/>
              </a:spcAft>
              <a:buClr>
                <a:schemeClr val="dk1"/>
              </a:buClr>
              <a:buSzPts val="1200"/>
              <a:buFont typeface="Tahoma"/>
              <a:buNone/>
            </a:pPr>
            <a:r>
              <a:rPr lang="en-US" sz="1200">
                <a:solidFill>
                  <a:srgbClr val="38761D"/>
                </a:solidFill>
                <a:latin typeface="Tahoma"/>
                <a:ea typeface="Tahoma"/>
                <a:cs typeface="Tahoma"/>
                <a:sym typeface="Tahoma"/>
              </a:rPr>
              <a:t>	The cipher takes a plaintext block size of 128 bits, or 16 bytes. The key length can be 16, 24, or 32 bytes (128, 192, or 256 bits). The algorithm is referred to as AES-128, AES-192, or AES-256, depending on the key length.</a:t>
            </a:r>
            <a:endParaRPr>
              <a:solidFill>
                <a:srgbClr val="38761D"/>
              </a:solidFill>
              <a:latin typeface="Tahoma"/>
              <a:ea typeface="Tahoma"/>
              <a:cs typeface="Tahoma"/>
              <a:sym typeface="Tahoma"/>
            </a:endParaRPr>
          </a:p>
          <a:p>
            <a:pPr marL="0" lvl="0" indent="0" algn="just" rtl="0">
              <a:lnSpc>
                <a:spcPct val="90000"/>
              </a:lnSpc>
              <a:spcBef>
                <a:spcPts val="750"/>
              </a:spcBef>
              <a:spcAft>
                <a:spcPts val="0"/>
              </a:spcAft>
              <a:buClr>
                <a:srgbClr val="000000"/>
              </a:buClr>
              <a:buSzPts val="1600"/>
              <a:buFont typeface="Calibri"/>
              <a:buNone/>
            </a:pPr>
            <a:r>
              <a:rPr lang="en-US">
                <a:solidFill>
                  <a:srgbClr val="000000"/>
                </a:solidFill>
                <a:latin typeface="Calibri"/>
                <a:ea typeface="Calibri"/>
                <a:cs typeface="Calibri"/>
                <a:sym typeface="Calibri"/>
              </a:rPr>
              <a:t>	</a:t>
            </a:r>
            <a:endParaRPr/>
          </a:p>
          <a:p>
            <a:pPr marL="0" lvl="0" indent="0" algn="just" rtl="0">
              <a:lnSpc>
                <a:spcPct val="90000"/>
              </a:lnSpc>
              <a:spcBef>
                <a:spcPts val="750"/>
              </a:spcBef>
              <a:spcAft>
                <a:spcPts val="0"/>
              </a:spcAft>
              <a:buClr>
                <a:srgbClr val="548135"/>
              </a:buClr>
              <a:buSzPts val="1600"/>
              <a:buFont typeface="Calibri"/>
              <a:buNone/>
            </a:pPr>
            <a:endParaRPr/>
          </a:p>
        </p:txBody>
      </p:sp>
      <p:pic>
        <p:nvPicPr>
          <p:cNvPr id="416" name="Google Shape;416;p61"/>
          <p:cNvPicPr preferRelativeResize="0"/>
          <p:nvPr/>
        </p:nvPicPr>
        <p:blipFill rotWithShape="1">
          <a:blip r:embed="rId3">
            <a:alphaModFix/>
          </a:blip>
          <a:srcRect/>
          <a:stretch/>
        </p:blipFill>
        <p:spPr>
          <a:xfrm>
            <a:off x="1471612" y="3149650"/>
            <a:ext cx="3914775" cy="5200650"/>
          </a:xfrm>
          <a:prstGeom prst="rect">
            <a:avLst/>
          </a:prstGeom>
          <a:noFill/>
          <a:ln>
            <a:noFill/>
          </a:ln>
        </p:spPr>
      </p:pic>
      <p:sp>
        <p:nvSpPr>
          <p:cNvPr id="417" name="Google Shape;417;p61"/>
          <p:cNvSpPr/>
          <p:nvPr/>
        </p:nvSpPr>
        <p:spPr>
          <a:xfrm>
            <a:off x="914400" y="8058159"/>
            <a:ext cx="3495600" cy="195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1200" b="0" i="0" u="none" strike="noStrike" cap="none">
              <a:solidFill>
                <a:srgbClr val="000000"/>
              </a:solidFill>
              <a:latin typeface="Calibri"/>
              <a:ea typeface="Calibri"/>
              <a:cs typeface="Calibri"/>
              <a:sym typeface="Calibri"/>
            </a:endParaRPr>
          </a:p>
          <a:p>
            <a:pPr marL="0" marR="0" lvl="0" indent="0" algn="ctr" rtl="0">
              <a:spcBef>
                <a:spcPts val="0"/>
              </a:spcBef>
              <a:spcAft>
                <a:spcPts val="0"/>
              </a:spcAft>
              <a:buNone/>
            </a:pPr>
            <a:endParaRPr sz="1200" b="0" i="0" u="none" strike="noStrike" cap="none">
              <a:solidFill>
                <a:srgbClr val="000000"/>
              </a:solidFill>
              <a:latin typeface="Calibri"/>
              <a:ea typeface="Calibri"/>
              <a:cs typeface="Calibri"/>
              <a:sym typeface="Calibri"/>
            </a:endParaRPr>
          </a:p>
          <a:p>
            <a:pPr marL="0" marR="0" lvl="0" indent="0" algn="ctr" rtl="0">
              <a:spcBef>
                <a:spcPts val="0"/>
              </a:spcBef>
              <a:spcAft>
                <a:spcPts val="0"/>
              </a:spcAft>
              <a:buNone/>
            </a:pPr>
            <a:endParaRPr sz="1200" b="0" i="0" u="none" strike="noStrike" cap="none">
              <a:solidFill>
                <a:srgbClr val="000000"/>
              </a:solidFill>
              <a:latin typeface="Calibri"/>
              <a:ea typeface="Calibri"/>
              <a:cs typeface="Calibri"/>
              <a:sym typeface="Calibri"/>
            </a:endParaRPr>
          </a:p>
          <a:p>
            <a:pPr marL="0" marR="0" lvl="0" indent="0" algn="ctr" rtl="0">
              <a:spcBef>
                <a:spcPts val="0"/>
              </a:spcBef>
              <a:spcAft>
                <a:spcPts val="0"/>
              </a:spcAft>
              <a:buNone/>
            </a:pPr>
            <a:r>
              <a:rPr lang="en-US" sz="1200" b="1" i="0" u="none" strike="noStrike" cap="none">
                <a:solidFill>
                  <a:srgbClr val="38761D"/>
                </a:solidFill>
                <a:latin typeface="Tahoma"/>
                <a:ea typeface="Tahoma"/>
                <a:cs typeface="Tahoma"/>
                <a:sym typeface="Tahoma"/>
              </a:rPr>
              <a:t>AES Encryption Process</a:t>
            </a:r>
            <a:endParaRPr>
              <a:solidFill>
                <a:srgbClr val="38761D"/>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62"/>
          <p:cNvSpPr txBox="1">
            <a:spLocks noGrp="1"/>
          </p:cNvSpPr>
          <p:nvPr>
            <p:ph type="body" idx="1"/>
          </p:nvPr>
        </p:nvSpPr>
        <p:spPr>
          <a:xfrm>
            <a:off x="471488" y="320040"/>
            <a:ext cx="5915100" cy="8602200"/>
          </a:xfrm>
          <a:prstGeom prst="rect">
            <a:avLst/>
          </a:prstGeom>
          <a:noFill/>
          <a:ln>
            <a:noFill/>
          </a:ln>
        </p:spPr>
        <p:txBody>
          <a:bodyPr spcFirstLastPara="1" wrap="square" lIns="91425" tIns="45700" rIns="91425" bIns="45700" anchor="t" anchorCtr="0">
            <a:noAutofit/>
          </a:bodyPr>
          <a:lstStyle/>
          <a:p>
            <a:pPr marL="0" lvl="0" indent="0" algn="just" rtl="0">
              <a:lnSpc>
                <a:spcPct val="150000"/>
              </a:lnSpc>
              <a:spcBef>
                <a:spcPts val="0"/>
              </a:spcBef>
              <a:spcAft>
                <a:spcPts val="0"/>
              </a:spcAft>
              <a:buClr>
                <a:srgbClr val="548135"/>
              </a:buClr>
              <a:buSzPts val="300"/>
              <a:buFont typeface="Tahoma"/>
              <a:buNone/>
            </a:pPr>
            <a:r>
              <a:rPr lang="en-US" sz="1200">
                <a:solidFill>
                  <a:srgbClr val="38761D"/>
                </a:solidFill>
                <a:latin typeface="Tahoma"/>
                <a:ea typeface="Tahoma"/>
                <a:cs typeface="Tahoma"/>
                <a:sym typeface="Tahoma"/>
              </a:rPr>
              <a:t>	The input to the encryption and decryption algorithms is a single 128-bit block. This block is depicted as a 4 × 4 square matrix of bytes. This block is copied into the State array, which is modified at each stage of encryption or decryption. After the final stage, State is copied to an output matrix. These operations are depicted in the below Figure. </a:t>
            </a:r>
            <a:endParaRPr sz="1200">
              <a:solidFill>
                <a:srgbClr val="38761D"/>
              </a:solidFill>
              <a:latin typeface="Tahoma"/>
              <a:ea typeface="Tahoma"/>
              <a:cs typeface="Tahoma"/>
              <a:sym typeface="Tahoma"/>
            </a:endParaRPr>
          </a:p>
          <a:p>
            <a:pPr marL="0" lvl="0" indent="0" algn="just" rtl="0">
              <a:lnSpc>
                <a:spcPct val="150000"/>
              </a:lnSpc>
              <a:spcBef>
                <a:spcPts val="750"/>
              </a:spcBef>
              <a:spcAft>
                <a:spcPts val="0"/>
              </a:spcAft>
              <a:buClr>
                <a:srgbClr val="548135"/>
              </a:buClr>
              <a:buSzPts val="1200"/>
              <a:buFont typeface="Calibri"/>
              <a:buNone/>
            </a:pPr>
            <a:endParaRPr sz="1200">
              <a:solidFill>
                <a:srgbClr val="38761D"/>
              </a:solidFill>
              <a:latin typeface="Tahoma"/>
              <a:ea typeface="Tahoma"/>
              <a:cs typeface="Tahoma"/>
              <a:sym typeface="Tahoma"/>
            </a:endParaRPr>
          </a:p>
          <a:p>
            <a:pPr marL="0" lvl="0" indent="0" algn="just" rtl="0">
              <a:lnSpc>
                <a:spcPct val="150000"/>
              </a:lnSpc>
              <a:spcBef>
                <a:spcPts val="750"/>
              </a:spcBef>
              <a:spcAft>
                <a:spcPts val="0"/>
              </a:spcAft>
              <a:buClr>
                <a:schemeClr val="dk1"/>
              </a:buClr>
              <a:buSzPts val="1200"/>
              <a:buFont typeface="Tahoma"/>
              <a:buNone/>
            </a:pPr>
            <a:r>
              <a:rPr lang="en-US" sz="1200">
                <a:solidFill>
                  <a:srgbClr val="38761D"/>
                </a:solidFill>
                <a:latin typeface="Tahoma"/>
                <a:ea typeface="Tahoma"/>
                <a:cs typeface="Tahoma"/>
                <a:sym typeface="Tahoma"/>
              </a:rPr>
              <a:t>	</a:t>
            </a:r>
            <a:endParaRPr sz="1200">
              <a:solidFill>
                <a:srgbClr val="38761D"/>
              </a:solidFill>
              <a:latin typeface="Tahoma"/>
              <a:ea typeface="Tahoma"/>
              <a:cs typeface="Tahoma"/>
              <a:sym typeface="Tahoma"/>
            </a:endParaRPr>
          </a:p>
          <a:p>
            <a:pPr marL="0" lvl="0" indent="0" algn="just" rtl="0">
              <a:lnSpc>
                <a:spcPct val="150000"/>
              </a:lnSpc>
              <a:spcBef>
                <a:spcPts val="750"/>
              </a:spcBef>
              <a:spcAft>
                <a:spcPts val="0"/>
              </a:spcAft>
              <a:buClr>
                <a:srgbClr val="548135"/>
              </a:buClr>
              <a:buSzPts val="1200"/>
              <a:buFont typeface="Calibri"/>
              <a:buNone/>
            </a:pPr>
            <a:endParaRPr sz="1200">
              <a:solidFill>
                <a:srgbClr val="38761D"/>
              </a:solidFill>
              <a:latin typeface="Tahoma"/>
              <a:ea typeface="Tahoma"/>
              <a:cs typeface="Tahoma"/>
              <a:sym typeface="Tahoma"/>
            </a:endParaRPr>
          </a:p>
          <a:p>
            <a:pPr marL="457200" lvl="0" indent="457200" algn="just" rtl="0">
              <a:lnSpc>
                <a:spcPct val="150000"/>
              </a:lnSpc>
              <a:spcBef>
                <a:spcPts val="750"/>
              </a:spcBef>
              <a:spcAft>
                <a:spcPts val="0"/>
              </a:spcAft>
              <a:buClr>
                <a:schemeClr val="dk1"/>
              </a:buClr>
              <a:buSzPts val="1200"/>
              <a:buFont typeface="Tahoma"/>
              <a:buNone/>
            </a:pPr>
            <a:r>
              <a:rPr lang="en-US" sz="1200">
                <a:solidFill>
                  <a:srgbClr val="38761D"/>
                </a:solidFill>
                <a:latin typeface="Tahoma"/>
                <a:ea typeface="Tahoma"/>
                <a:cs typeface="Tahoma"/>
                <a:sym typeface="Tahoma"/>
              </a:rPr>
              <a:t>Input, State Array and Output of AES</a:t>
            </a:r>
            <a:endParaRPr sz="1200">
              <a:solidFill>
                <a:srgbClr val="38761D"/>
              </a:solidFill>
              <a:latin typeface="Tahoma"/>
              <a:ea typeface="Tahoma"/>
              <a:cs typeface="Tahoma"/>
              <a:sym typeface="Tahoma"/>
            </a:endParaRPr>
          </a:p>
          <a:p>
            <a:pPr marL="0" lvl="0" indent="0" algn="just" rtl="0">
              <a:lnSpc>
                <a:spcPct val="150000"/>
              </a:lnSpc>
              <a:spcBef>
                <a:spcPts val="750"/>
              </a:spcBef>
              <a:spcAft>
                <a:spcPts val="0"/>
              </a:spcAft>
              <a:buClr>
                <a:schemeClr val="dk1"/>
              </a:buClr>
              <a:buSzPts val="1200"/>
              <a:buFont typeface="Tahoma"/>
              <a:buNone/>
            </a:pPr>
            <a:r>
              <a:rPr lang="en-US" sz="1200">
                <a:solidFill>
                  <a:srgbClr val="38761D"/>
                </a:solidFill>
                <a:latin typeface="Tahoma"/>
                <a:ea typeface="Tahoma"/>
                <a:cs typeface="Tahoma"/>
                <a:sym typeface="Tahoma"/>
              </a:rPr>
              <a:t>	Similarly, the key is depicted as a square matrix of bytes. This key is then expanded into an array of key schedule words. Below shows the expansion for the 128-bit key. Each word is four bytes, and the total key schedule is 44 words for the 128-bit key. </a:t>
            </a:r>
            <a:endParaRPr sz="1200">
              <a:solidFill>
                <a:srgbClr val="38761D"/>
              </a:solidFill>
              <a:latin typeface="Tahoma"/>
              <a:ea typeface="Tahoma"/>
              <a:cs typeface="Tahoma"/>
              <a:sym typeface="Tahoma"/>
            </a:endParaRPr>
          </a:p>
          <a:p>
            <a:pPr marL="171450" lvl="0" indent="-136525" algn="just" rtl="0">
              <a:lnSpc>
                <a:spcPct val="150000"/>
              </a:lnSpc>
              <a:spcBef>
                <a:spcPts val="750"/>
              </a:spcBef>
              <a:spcAft>
                <a:spcPts val="0"/>
              </a:spcAft>
              <a:buClr>
                <a:srgbClr val="548135"/>
              </a:buClr>
              <a:buSzPts val="550"/>
              <a:buFont typeface="Calibri"/>
              <a:buNone/>
            </a:pPr>
            <a:endParaRPr sz="1200">
              <a:solidFill>
                <a:srgbClr val="38761D"/>
              </a:solidFill>
              <a:latin typeface="Tahoma"/>
              <a:ea typeface="Tahoma"/>
              <a:cs typeface="Tahoma"/>
              <a:sym typeface="Tahoma"/>
            </a:endParaRPr>
          </a:p>
          <a:p>
            <a:pPr marL="171450" lvl="0" indent="-136525" algn="just" rtl="0">
              <a:lnSpc>
                <a:spcPct val="150000"/>
              </a:lnSpc>
              <a:spcBef>
                <a:spcPts val="750"/>
              </a:spcBef>
              <a:spcAft>
                <a:spcPts val="0"/>
              </a:spcAft>
              <a:buClr>
                <a:srgbClr val="548135"/>
              </a:buClr>
              <a:buSzPts val="550"/>
              <a:buFont typeface="Calibri"/>
              <a:buNone/>
            </a:pPr>
            <a:endParaRPr sz="1200">
              <a:solidFill>
                <a:srgbClr val="38761D"/>
              </a:solidFill>
              <a:latin typeface="Tahoma"/>
              <a:ea typeface="Tahoma"/>
              <a:cs typeface="Tahoma"/>
              <a:sym typeface="Tahoma"/>
            </a:endParaRPr>
          </a:p>
          <a:p>
            <a:pPr marL="171450" lvl="0" indent="-152400" algn="just" rtl="0">
              <a:lnSpc>
                <a:spcPct val="150000"/>
              </a:lnSpc>
              <a:spcBef>
                <a:spcPts val="750"/>
              </a:spcBef>
              <a:spcAft>
                <a:spcPts val="0"/>
              </a:spcAft>
              <a:buClr>
                <a:srgbClr val="548135"/>
              </a:buClr>
              <a:buSzPts val="300"/>
              <a:buFont typeface="Calibri"/>
              <a:buNone/>
            </a:pPr>
            <a:endParaRPr sz="1200">
              <a:solidFill>
                <a:srgbClr val="38761D"/>
              </a:solidFill>
              <a:latin typeface="Tahoma"/>
              <a:ea typeface="Tahoma"/>
              <a:cs typeface="Tahoma"/>
              <a:sym typeface="Tahoma"/>
            </a:endParaRPr>
          </a:p>
          <a:p>
            <a:pPr marL="0" lvl="0" indent="0" algn="just" rtl="0">
              <a:lnSpc>
                <a:spcPct val="150000"/>
              </a:lnSpc>
              <a:spcBef>
                <a:spcPts val="750"/>
              </a:spcBef>
              <a:spcAft>
                <a:spcPts val="0"/>
              </a:spcAft>
              <a:buClr>
                <a:srgbClr val="548135"/>
              </a:buClr>
              <a:buSzPts val="325"/>
              <a:buFont typeface="Calibri"/>
              <a:buNone/>
            </a:pPr>
            <a:endParaRPr sz="1200">
              <a:solidFill>
                <a:srgbClr val="38761D"/>
              </a:solidFill>
              <a:latin typeface="Tahoma"/>
              <a:ea typeface="Tahoma"/>
              <a:cs typeface="Tahoma"/>
              <a:sym typeface="Tahoma"/>
            </a:endParaRPr>
          </a:p>
          <a:p>
            <a:pPr marL="0" lvl="0" indent="0" algn="just" rtl="0">
              <a:lnSpc>
                <a:spcPct val="150000"/>
              </a:lnSpc>
              <a:spcBef>
                <a:spcPts val="750"/>
              </a:spcBef>
              <a:spcAft>
                <a:spcPts val="0"/>
              </a:spcAft>
              <a:buClr>
                <a:srgbClr val="000000"/>
              </a:buClr>
              <a:buSzPts val="325"/>
              <a:buFont typeface="Tahoma"/>
              <a:buNone/>
            </a:pPr>
            <a:r>
              <a:rPr lang="en-US" sz="1200">
                <a:solidFill>
                  <a:srgbClr val="38761D"/>
                </a:solidFill>
                <a:latin typeface="Tahoma"/>
                <a:ea typeface="Tahoma"/>
                <a:cs typeface="Tahoma"/>
                <a:sym typeface="Tahoma"/>
              </a:rPr>
              <a:t>The AES cipher in more detail, indicating the sequence of transformations in each round and showing the corresponding decryption function. Some comments about the overall AES structure.</a:t>
            </a:r>
            <a:endParaRPr sz="1200">
              <a:solidFill>
                <a:srgbClr val="38761D"/>
              </a:solidFill>
              <a:latin typeface="Tahoma"/>
              <a:ea typeface="Tahoma"/>
              <a:cs typeface="Tahoma"/>
              <a:sym typeface="Tahoma"/>
            </a:endParaRPr>
          </a:p>
          <a:p>
            <a:pPr marL="342900" marR="0" lvl="0" indent="-342900" algn="just" rtl="0">
              <a:lnSpc>
                <a:spcPct val="150000"/>
              </a:lnSpc>
              <a:spcBef>
                <a:spcPts val="0"/>
              </a:spcBef>
              <a:spcAft>
                <a:spcPts val="0"/>
              </a:spcAft>
              <a:buClr>
                <a:srgbClr val="38761D"/>
              </a:buClr>
              <a:buSzPts val="1200"/>
              <a:buFont typeface="Tahoma"/>
              <a:buChar char="•"/>
            </a:pPr>
            <a:r>
              <a:rPr lang="en-US" sz="1200">
                <a:solidFill>
                  <a:srgbClr val="38761D"/>
                </a:solidFill>
                <a:latin typeface="Tahoma"/>
                <a:ea typeface="Tahoma"/>
                <a:cs typeface="Tahoma"/>
                <a:sym typeface="Tahoma"/>
              </a:rPr>
              <a:t>AES processes the entire data block as a single matrix during each round using substitutions and permutation.</a:t>
            </a:r>
            <a:endParaRPr sz="1200">
              <a:solidFill>
                <a:srgbClr val="38761D"/>
              </a:solidFill>
              <a:latin typeface="Tahoma"/>
              <a:ea typeface="Tahoma"/>
              <a:cs typeface="Tahoma"/>
              <a:sym typeface="Tahoma"/>
            </a:endParaRPr>
          </a:p>
          <a:p>
            <a:pPr marL="342900" marR="0" lvl="0" indent="-342900" algn="just" rtl="0">
              <a:lnSpc>
                <a:spcPct val="150000"/>
              </a:lnSpc>
              <a:spcBef>
                <a:spcPts val="500"/>
              </a:spcBef>
              <a:spcAft>
                <a:spcPts val="0"/>
              </a:spcAft>
              <a:buClr>
                <a:srgbClr val="38761D"/>
              </a:buClr>
              <a:buSzPts val="1200"/>
              <a:buFont typeface="Tahoma"/>
              <a:buChar char="•"/>
            </a:pPr>
            <a:r>
              <a:rPr lang="en-US" sz="1200">
                <a:solidFill>
                  <a:srgbClr val="38761D"/>
                </a:solidFill>
                <a:latin typeface="Tahoma"/>
                <a:ea typeface="Tahoma"/>
                <a:cs typeface="Tahoma"/>
                <a:sym typeface="Tahoma"/>
              </a:rPr>
              <a:t>The key that is provided as input is expanded into an array of forty-four 32-bit words, w[i]. Four distinct words (128 bits) serve as a round key for each round.</a:t>
            </a:r>
            <a:endParaRPr sz="1200">
              <a:solidFill>
                <a:srgbClr val="38761D"/>
              </a:solidFill>
              <a:latin typeface="Tahoma"/>
              <a:ea typeface="Tahoma"/>
              <a:cs typeface="Tahoma"/>
              <a:sym typeface="Tahoma"/>
            </a:endParaRPr>
          </a:p>
          <a:p>
            <a:pPr marL="0" lvl="0" indent="0" algn="just" rtl="0">
              <a:lnSpc>
                <a:spcPct val="150000"/>
              </a:lnSpc>
              <a:spcBef>
                <a:spcPts val="750"/>
              </a:spcBef>
              <a:spcAft>
                <a:spcPts val="0"/>
              </a:spcAft>
              <a:buClr>
                <a:srgbClr val="000000"/>
              </a:buClr>
              <a:buSzPts val="1200"/>
              <a:buFont typeface="Tahoma"/>
              <a:buNone/>
            </a:pPr>
            <a:r>
              <a:rPr lang="en-US" sz="1200">
                <a:solidFill>
                  <a:srgbClr val="38761D"/>
                </a:solidFill>
                <a:latin typeface="Tahoma"/>
                <a:ea typeface="Tahoma"/>
                <a:cs typeface="Tahoma"/>
                <a:sym typeface="Tahoma"/>
              </a:rPr>
              <a:t>	</a:t>
            </a:r>
            <a:endParaRPr sz="1200">
              <a:solidFill>
                <a:srgbClr val="38761D"/>
              </a:solidFill>
              <a:latin typeface="Tahoma"/>
              <a:ea typeface="Tahoma"/>
              <a:cs typeface="Tahoma"/>
              <a:sym typeface="Tahoma"/>
            </a:endParaRPr>
          </a:p>
        </p:txBody>
      </p:sp>
      <p:pic>
        <p:nvPicPr>
          <p:cNvPr id="423" name="Google Shape;423;p62"/>
          <p:cNvPicPr preferRelativeResize="0"/>
          <p:nvPr/>
        </p:nvPicPr>
        <p:blipFill rotWithShape="1">
          <a:blip r:embed="rId3">
            <a:alphaModFix/>
          </a:blip>
          <a:srcRect/>
          <a:stretch/>
        </p:blipFill>
        <p:spPr>
          <a:xfrm>
            <a:off x="790454" y="1794852"/>
            <a:ext cx="5705476" cy="1009650"/>
          </a:xfrm>
          <a:prstGeom prst="rect">
            <a:avLst/>
          </a:prstGeom>
          <a:noFill/>
          <a:ln>
            <a:noFill/>
          </a:ln>
        </p:spPr>
      </p:pic>
      <p:pic>
        <p:nvPicPr>
          <p:cNvPr id="424" name="Google Shape;424;p62"/>
          <p:cNvPicPr preferRelativeResize="0"/>
          <p:nvPr/>
        </p:nvPicPr>
        <p:blipFill rotWithShape="1">
          <a:blip r:embed="rId4">
            <a:alphaModFix/>
          </a:blip>
          <a:srcRect/>
          <a:stretch/>
        </p:blipFill>
        <p:spPr>
          <a:xfrm>
            <a:off x="633046" y="4624720"/>
            <a:ext cx="5753466" cy="1162817"/>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63"/>
          <p:cNvSpPr txBox="1">
            <a:spLocks noGrp="1"/>
          </p:cNvSpPr>
          <p:nvPr>
            <p:ph type="title"/>
          </p:nvPr>
        </p:nvSpPr>
        <p:spPr>
          <a:xfrm>
            <a:off x="471488" y="266148"/>
            <a:ext cx="5915100" cy="561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431" name="Google Shape;431;p63"/>
          <p:cNvSpPr txBox="1">
            <a:spLocks noGrp="1"/>
          </p:cNvSpPr>
          <p:nvPr>
            <p:ph type="body" idx="1"/>
          </p:nvPr>
        </p:nvSpPr>
        <p:spPr>
          <a:xfrm>
            <a:off x="471488" y="1030514"/>
            <a:ext cx="5915100" cy="7891800"/>
          </a:xfrm>
          <a:prstGeom prst="rect">
            <a:avLst/>
          </a:prstGeom>
        </p:spPr>
        <p:txBody>
          <a:bodyPr spcFirstLastPara="1" wrap="square" lIns="91425" tIns="45700" rIns="91425" bIns="45700" anchor="t" anchorCtr="0">
            <a:noAutofit/>
          </a:bodyPr>
          <a:lstStyle/>
          <a:p>
            <a:pPr marL="457200" lvl="0" indent="-304800" algn="just" rtl="0">
              <a:lnSpc>
                <a:spcPct val="150000"/>
              </a:lnSpc>
              <a:spcBef>
                <a:spcPts val="500"/>
              </a:spcBef>
              <a:spcAft>
                <a:spcPts val="0"/>
              </a:spcAft>
              <a:buClr>
                <a:srgbClr val="38761D"/>
              </a:buClr>
              <a:buSzPts val="1200"/>
              <a:buFont typeface="Tahoma"/>
              <a:buChar char="•"/>
            </a:pPr>
            <a:r>
              <a:rPr lang="en-US" sz="1200">
                <a:solidFill>
                  <a:srgbClr val="38761D"/>
                </a:solidFill>
                <a:latin typeface="Tahoma"/>
                <a:ea typeface="Tahoma"/>
                <a:cs typeface="Tahoma"/>
                <a:sym typeface="Tahoma"/>
              </a:rPr>
              <a:t>Four different stages are used, one of permutation and three of substitution: </a:t>
            </a:r>
            <a:endParaRPr sz="1200">
              <a:solidFill>
                <a:srgbClr val="38761D"/>
              </a:solidFill>
              <a:latin typeface="Tahoma"/>
              <a:ea typeface="Tahoma"/>
              <a:cs typeface="Tahoma"/>
              <a:sym typeface="Tahoma"/>
            </a:endParaRPr>
          </a:p>
          <a:p>
            <a:pPr marL="914400" lvl="1" indent="-304800" algn="just" rtl="0">
              <a:lnSpc>
                <a:spcPct val="150000"/>
              </a:lnSpc>
              <a:spcBef>
                <a:spcPts val="500"/>
              </a:spcBef>
              <a:spcAft>
                <a:spcPts val="0"/>
              </a:spcAft>
              <a:buClr>
                <a:srgbClr val="38761D"/>
              </a:buClr>
              <a:buSzPts val="1200"/>
              <a:buFont typeface="Calibri"/>
              <a:buChar char="○"/>
            </a:pPr>
            <a:r>
              <a:rPr lang="en-US" b="1">
                <a:solidFill>
                  <a:srgbClr val="38761D"/>
                </a:solidFill>
                <a:latin typeface="Tahoma"/>
                <a:ea typeface="Tahoma"/>
                <a:cs typeface="Tahoma"/>
                <a:sym typeface="Tahoma"/>
              </a:rPr>
              <a:t>Substitute bytes</a:t>
            </a:r>
            <a:r>
              <a:rPr lang="en-US">
                <a:solidFill>
                  <a:srgbClr val="38761D"/>
                </a:solidFill>
                <a:latin typeface="Tahoma"/>
                <a:ea typeface="Tahoma"/>
                <a:cs typeface="Tahoma"/>
                <a:sym typeface="Tahoma"/>
              </a:rPr>
              <a:t>: Uses an S-box to perform a byte-by-byte substitution of the block</a:t>
            </a:r>
            <a:endParaRPr>
              <a:solidFill>
                <a:srgbClr val="38761D"/>
              </a:solidFill>
              <a:latin typeface="Tahoma"/>
              <a:ea typeface="Tahoma"/>
              <a:cs typeface="Tahoma"/>
              <a:sym typeface="Tahoma"/>
            </a:endParaRPr>
          </a:p>
          <a:p>
            <a:pPr marL="914400" lvl="1" indent="-304800" algn="just" rtl="0">
              <a:lnSpc>
                <a:spcPct val="150000"/>
              </a:lnSpc>
              <a:spcBef>
                <a:spcPts val="500"/>
              </a:spcBef>
              <a:spcAft>
                <a:spcPts val="0"/>
              </a:spcAft>
              <a:buClr>
                <a:srgbClr val="38761D"/>
              </a:buClr>
              <a:buSzPts val="1200"/>
              <a:buFont typeface="Calibri"/>
              <a:buChar char="○"/>
            </a:pPr>
            <a:r>
              <a:rPr lang="en-US" b="1">
                <a:solidFill>
                  <a:srgbClr val="38761D"/>
                </a:solidFill>
                <a:latin typeface="Tahoma"/>
                <a:ea typeface="Tahoma"/>
                <a:cs typeface="Tahoma"/>
                <a:sym typeface="Tahoma"/>
              </a:rPr>
              <a:t>ShiftRows</a:t>
            </a:r>
            <a:r>
              <a:rPr lang="en-US">
                <a:solidFill>
                  <a:srgbClr val="38761D"/>
                </a:solidFill>
                <a:latin typeface="Tahoma"/>
                <a:ea typeface="Tahoma"/>
                <a:cs typeface="Tahoma"/>
                <a:sym typeface="Tahoma"/>
              </a:rPr>
              <a:t>: A simple permutation </a:t>
            </a:r>
            <a:endParaRPr>
              <a:solidFill>
                <a:srgbClr val="38761D"/>
              </a:solidFill>
              <a:latin typeface="Tahoma"/>
              <a:ea typeface="Tahoma"/>
              <a:cs typeface="Tahoma"/>
              <a:sym typeface="Tahoma"/>
            </a:endParaRPr>
          </a:p>
          <a:p>
            <a:pPr marL="914400" lvl="1" indent="-304800" algn="just" rtl="0">
              <a:lnSpc>
                <a:spcPct val="150000"/>
              </a:lnSpc>
              <a:spcBef>
                <a:spcPts val="500"/>
              </a:spcBef>
              <a:spcAft>
                <a:spcPts val="0"/>
              </a:spcAft>
              <a:buClr>
                <a:srgbClr val="38761D"/>
              </a:buClr>
              <a:buSzPts val="1200"/>
              <a:buFont typeface="Calibri"/>
              <a:buChar char="○"/>
            </a:pPr>
            <a:r>
              <a:rPr lang="en-US" b="1">
                <a:solidFill>
                  <a:srgbClr val="38761D"/>
                </a:solidFill>
                <a:latin typeface="Tahoma"/>
                <a:ea typeface="Tahoma"/>
                <a:cs typeface="Tahoma"/>
                <a:sym typeface="Tahoma"/>
              </a:rPr>
              <a:t>MixColumns</a:t>
            </a:r>
            <a:r>
              <a:rPr lang="en-US">
                <a:solidFill>
                  <a:srgbClr val="38761D"/>
                </a:solidFill>
                <a:latin typeface="Tahoma"/>
                <a:ea typeface="Tahoma"/>
                <a:cs typeface="Tahoma"/>
                <a:sym typeface="Tahoma"/>
              </a:rPr>
              <a:t>: A substitution that makes use of arithmetic over </a:t>
            </a:r>
            <a:endParaRPr>
              <a:solidFill>
                <a:srgbClr val="38761D"/>
              </a:solidFill>
              <a:latin typeface="Tahoma"/>
              <a:ea typeface="Tahoma"/>
              <a:cs typeface="Tahoma"/>
              <a:sym typeface="Tahoma"/>
            </a:endParaRPr>
          </a:p>
          <a:p>
            <a:pPr marL="914400" lvl="1" indent="-304800" algn="just" rtl="0">
              <a:lnSpc>
                <a:spcPct val="150000"/>
              </a:lnSpc>
              <a:spcBef>
                <a:spcPts val="500"/>
              </a:spcBef>
              <a:spcAft>
                <a:spcPts val="0"/>
              </a:spcAft>
              <a:buClr>
                <a:srgbClr val="38761D"/>
              </a:buClr>
              <a:buSzPts val="1200"/>
              <a:buFont typeface="Calibri"/>
              <a:buChar char="○"/>
            </a:pPr>
            <a:r>
              <a:rPr lang="en-US" b="1">
                <a:solidFill>
                  <a:srgbClr val="38761D"/>
                </a:solidFill>
                <a:latin typeface="Tahoma"/>
                <a:ea typeface="Tahoma"/>
                <a:cs typeface="Tahoma"/>
                <a:sym typeface="Tahoma"/>
              </a:rPr>
              <a:t>AddRoundKey</a:t>
            </a:r>
            <a:r>
              <a:rPr lang="en-US">
                <a:solidFill>
                  <a:srgbClr val="38761D"/>
                </a:solidFill>
                <a:latin typeface="Tahoma"/>
                <a:ea typeface="Tahoma"/>
                <a:cs typeface="Tahoma"/>
                <a:sym typeface="Tahoma"/>
              </a:rPr>
              <a:t>: A simple bitwise XOR of the current block with a portion of the expanded key</a:t>
            </a:r>
            <a:endParaRPr>
              <a:solidFill>
                <a:srgbClr val="38761D"/>
              </a:solidFill>
              <a:latin typeface="Tahoma"/>
              <a:ea typeface="Tahoma"/>
              <a:cs typeface="Tahoma"/>
              <a:sym typeface="Tahoma"/>
            </a:endParaRPr>
          </a:p>
          <a:p>
            <a:pPr marL="0" lvl="0" indent="0" algn="l" rtl="0">
              <a:spcBef>
                <a:spcPts val="0"/>
              </a:spcBef>
              <a:spcAft>
                <a:spcPts val="0"/>
              </a:spcAft>
              <a:buClr>
                <a:schemeClr val="dk1"/>
              </a:buClr>
              <a:buSzPts val="1100"/>
              <a:buFont typeface="Arial"/>
              <a:buNone/>
            </a:pPr>
            <a:r>
              <a:rPr lang="en-US" sz="1440" b="1">
                <a:latin typeface="Tahoma"/>
                <a:ea typeface="Tahoma"/>
                <a:cs typeface="Tahoma"/>
                <a:sym typeface="Tahoma"/>
              </a:rPr>
              <a:t>AES ENCRYPTION AND DECRYPTION</a:t>
            </a:r>
            <a:endParaRPr sz="1440" b="1">
              <a:latin typeface="Tahoma"/>
              <a:ea typeface="Tahoma"/>
              <a:cs typeface="Tahoma"/>
              <a:sym typeface="Tahoma"/>
            </a:endParaRPr>
          </a:p>
          <a:p>
            <a:pPr marL="0" lvl="0" indent="0" algn="l" rtl="0">
              <a:spcBef>
                <a:spcPts val="0"/>
              </a:spcBef>
              <a:spcAft>
                <a:spcPts val="0"/>
              </a:spcAft>
              <a:buClr>
                <a:schemeClr val="dk1"/>
              </a:buClr>
              <a:buSzPts val="1100"/>
              <a:buFont typeface="Arial"/>
              <a:buNone/>
            </a:pPr>
            <a:endParaRPr sz="1440" b="1">
              <a:latin typeface="Tahoma"/>
              <a:ea typeface="Tahoma"/>
              <a:cs typeface="Tahoma"/>
              <a:sym typeface="Tahoma"/>
            </a:endParaRPr>
          </a:p>
          <a:p>
            <a:pPr marL="0" lvl="0" indent="0" algn="l" rtl="0">
              <a:spcBef>
                <a:spcPts val="0"/>
              </a:spcBef>
              <a:spcAft>
                <a:spcPts val="0"/>
              </a:spcAft>
              <a:buClr>
                <a:schemeClr val="dk1"/>
              </a:buClr>
              <a:buSzPts val="1100"/>
              <a:buFont typeface="Arial"/>
              <a:buNone/>
            </a:pPr>
            <a:endParaRPr sz="1440" b="1">
              <a:latin typeface="Tahoma"/>
              <a:ea typeface="Tahoma"/>
              <a:cs typeface="Tahoma"/>
              <a:sym typeface="Tahoma"/>
            </a:endParaRPr>
          </a:p>
          <a:p>
            <a:pPr marL="457200" lvl="0" indent="0" algn="just" rtl="0">
              <a:lnSpc>
                <a:spcPct val="150000"/>
              </a:lnSpc>
              <a:spcBef>
                <a:spcPts val="500"/>
              </a:spcBef>
              <a:spcAft>
                <a:spcPts val="0"/>
              </a:spcAft>
              <a:buClr>
                <a:schemeClr val="dk1"/>
              </a:buClr>
              <a:buSzPts val="1100"/>
              <a:buFont typeface="Arial"/>
              <a:buNone/>
            </a:pPr>
            <a:endParaRPr>
              <a:solidFill>
                <a:srgbClr val="38761D"/>
              </a:solidFill>
              <a:latin typeface="Tahoma"/>
              <a:ea typeface="Tahoma"/>
              <a:cs typeface="Tahoma"/>
              <a:sym typeface="Tahoma"/>
            </a:endParaRPr>
          </a:p>
          <a:p>
            <a:pPr marL="0" lvl="0" indent="0" algn="l" rtl="0">
              <a:spcBef>
                <a:spcPts val="750"/>
              </a:spcBef>
              <a:spcAft>
                <a:spcPts val="0"/>
              </a:spcAft>
              <a:buClr>
                <a:schemeClr val="dk1"/>
              </a:buClr>
              <a:buSzPts val="1100"/>
              <a:buFont typeface="Arial"/>
              <a:buNone/>
            </a:pPr>
            <a:endParaRPr/>
          </a:p>
          <a:p>
            <a:pPr marL="0" lvl="0" indent="0" algn="l" rtl="0">
              <a:spcBef>
                <a:spcPts val="750"/>
              </a:spcBef>
              <a:spcAft>
                <a:spcPts val="0"/>
              </a:spcAft>
              <a:buNone/>
            </a:pPr>
            <a:endParaRPr/>
          </a:p>
        </p:txBody>
      </p:sp>
      <p:pic>
        <p:nvPicPr>
          <p:cNvPr id="432" name="Google Shape;432;p63"/>
          <p:cNvPicPr preferRelativeResize="0"/>
          <p:nvPr/>
        </p:nvPicPr>
        <p:blipFill>
          <a:blip r:embed="rId3">
            <a:alphaModFix/>
          </a:blip>
          <a:stretch>
            <a:fillRect/>
          </a:stretch>
        </p:blipFill>
        <p:spPr>
          <a:xfrm>
            <a:off x="1135400" y="3728238"/>
            <a:ext cx="4171950" cy="5534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sz="1200" dirty="0" smtClean="0">
                <a:latin typeface="Tahoma" pitchFamily="34" charset="0"/>
                <a:ea typeface="Tahoma" pitchFamily="34" charset="0"/>
                <a:cs typeface="Tahoma" pitchFamily="34" charset="0"/>
              </a:rPr>
              <a:t>The DRM system architecture is shown in figure below.</a:t>
            </a:r>
          </a:p>
          <a:p>
            <a:endParaRPr lang="en-US" sz="1200" dirty="0" smtClean="0">
              <a:latin typeface="Tahoma" pitchFamily="34" charset="0"/>
              <a:ea typeface="Tahoma" pitchFamily="34" charset="0"/>
              <a:cs typeface="Tahoma" pitchFamily="34" charset="0"/>
            </a:endParaRPr>
          </a:p>
          <a:p>
            <a:endParaRPr lang="en-US" sz="1200" dirty="0" smtClean="0">
              <a:latin typeface="Tahoma" pitchFamily="34" charset="0"/>
              <a:ea typeface="Tahoma" pitchFamily="34" charset="0"/>
              <a:cs typeface="Tahoma" pitchFamily="34" charset="0"/>
            </a:endParaRPr>
          </a:p>
          <a:p>
            <a:endParaRPr lang="en-US" sz="1200" dirty="0" smtClean="0">
              <a:latin typeface="Tahoma" pitchFamily="34" charset="0"/>
              <a:ea typeface="Tahoma" pitchFamily="34" charset="0"/>
              <a:cs typeface="Tahoma" pitchFamily="34" charset="0"/>
            </a:endParaRPr>
          </a:p>
          <a:p>
            <a:endParaRPr lang="en-US" sz="1200" dirty="0" smtClean="0">
              <a:latin typeface="Tahoma" pitchFamily="34" charset="0"/>
              <a:ea typeface="Tahoma" pitchFamily="34" charset="0"/>
              <a:cs typeface="Tahoma" pitchFamily="34" charset="0"/>
            </a:endParaRPr>
          </a:p>
          <a:p>
            <a:endParaRPr lang="en-US" sz="1200" dirty="0" smtClean="0">
              <a:latin typeface="Tahoma" pitchFamily="34" charset="0"/>
              <a:ea typeface="Tahoma" pitchFamily="34" charset="0"/>
              <a:cs typeface="Tahoma" pitchFamily="34" charset="0"/>
            </a:endParaRPr>
          </a:p>
          <a:p>
            <a:endParaRPr lang="en-US" sz="1200" dirty="0" smtClean="0">
              <a:latin typeface="Tahoma" pitchFamily="34" charset="0"/>
              <a:ea typeface="Tahoma" pitchFamily="34" charset="0"/>
              <a:cs typeface="Tahoma" pitchFamily="34" charset="0"/>
            </a:endParaRPr>
          </a:p>
          <a:p>
            <a:endParaRPr lang="en-US" sz="1200" dirty="0" smtClean="0">
              <a:latin typeface="Tahoma" pitchFamily="34" charset="0"/>
              <a:ea typeface="Tahoma" pitchFamily="34" charset="0"/>
              <a:cs typeface="Tahoma" pitchFamily="34" charset="0"/>
            </a:endParaRPr>
          </a:p>
          <a:p>
            <a:endParaRPr lang="en-US" sz="1200" dirty="0" smtClean="0">
              <a:latin typeface="Tahoma" pitchFamily="34" charset="0"/>
              <a:ea typeface="Tahoma" pitchFamily="34" charset="0"/>
              <a:cs typeface="Tahoma" pitchFamily="34" charset="0"/>
            </a:endParaRPr>
          </a:p>
          <a:p>
            <a:endParaRPr lang="en-US" sz="1200" dirty="0" smtClean="0">
              <a:latin typeface="Tahoma" pitchFamily="34" charset="0"/>
              <a:ea typeface="Tahoma" pitchFamily="34" charset="0"/>
              <a:cs typeface="Tahoma" pitchFamily="34" charset="0"/>
            </a:endParaRPr>
          </a:p>
          <a:p>
            <a:endParaRPr lang="en-US" sz="1200" dirty="0" smtClean="0">
              <a:latin typeface="Tahoma" pitchFamily="34" charset="0"/>
              <a:ea typeface="Tahoma" pitchFamily="34" charset="0"/>
              <a:cs typeface="Tahoma" pitchFamily="34" charset="0"/>
            </a:endParaRPr>
          </a:p>
          <a:p>
            <a:r>
              <a:rPr lang="en-US" sz="1200" dirty="0" smtClean="0">
                <a:latin typeface="Tahoma" pitchFamily="34" charset="0"/>
                <a:ea typeface="Tahoma" pitchFamily="34" charset="0"/>
                <a:cs typeface="Tahoma" pitchFamily="34" charset="0"/>
              </a:rPr>
              <a:t>Figure : DRM System </a:t>
            </a:r>
            <a:r>
              <a:rPr lang="en-US" sz="1200" dirty="0" err="1" smtClean="0">
                <a:latin typeface="Tahoma" pitchFamily="34" charset="0"/>
                <a:ea typeface="Tahoma" pitchFamily="34" charset="0"/>
                <a:cs typeface="Tahoma" pitchFamily="34" charset="0"/>
              </a:rPr>
              <a:t>Architechture</a:t>
            </a:r>
            <a:endParaRPr lang="en-US" sz="1200" dirty="0" smtClean="0">
              <a:latin typeface="Tahoma" pitchFamily="34" charset="0"/>
              <a:ea typeface="Tahoma" pitchFamily="34" charset="0"/>
              <a:cs typeface="Tahoma" pitchFamily="34" charset="0"/>
            </a:endParaRPr>
          </a:p>
          <a:p>
            <a:pPr>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r>
              <a:rPr lang="en-US" sz="1200" dirty="0" smtClean="0">
                <a:latin typeface="Tahoma" pitchFamily="34" charset="0"/>
                <a:ea typeface="Tahoma" pitchFamily="34" charset="0"/>
                <a:cs typeface="Tahoma" pitchFamily="34" charset="0"/>
              </a:rPr>
              <a:t>The common functions include</a:t>
            </a:r>
          </a:p>
          <a:p>
            <a:pPr algn="just">
              <a:lnSpc>
                <a:spcPct val="150000"/>
              </a:lnSpc>
              <a:spcBef>
                <a:spcPts val="0"/>
              </a:spcBef>
            </a:pPr>
            <a:r>
              <a:rPr lang="en-US" sz="1200" b="1" dirty="0" smtClean="0">
                <a:latin typeface="Tahoma" pitchFamily="34" charset="0"/>
                <a:ea typeface="Tahoma" pitchFamily="34" charset="0"/>
                <a:cs typeface="Tahoma" pitchFamily="34" charset="0"/>
              </a:rPr>
              <a:t>security/encryption module</a:t>
            </a:r>
            <a:r>
              <a:rPr lang="en-US" sz="1200" dirty="0" smtClean="0">
                <a:latin typeface="Tahoma" pitchFamily="34" charset="0"/>
                <a:ea typeface="Tahoma" pitchFamily="34" charset="0"/>
                <a:cs typeface="Tahoma" pitchFamily="34" charset="0"/>
              </a:rPr>
              <a:t> provides functions to encrypt content and to sign license agreements. </a:t>
            </a:r>
          </a:p>
          <a:p>
            <a:pPr algn="just">
              <a:lnSpc>
                <a:spcPct val="150000"/>
              </a:lnSpc>
              <a:spcBef>
                <a:spcPts val="0"/>
              </a:spcBef>
            </a:pPr>
            <a:r>
              <a:rPr lang="en-US" sz="1200" b="1" dirty="0" smtClean="0">
                <a:latin typeface="Tahoma" pitchFamily="34" charset="0"/>
                <a:ea typeface="Tahoma" pitchFamily="34" charset="0"/>
                <a:cs typeface="Tahoma" pitchFamily="34" charset="0"/>
              </a:rPr>
              <a:t>authentication and authorization functions </a:t>
            </a:r>
            <a:r>
              <a:rPr lang="en-US" sz="1200" dirty="0" smtClean="0">
                <a:latin typeface="Tahoma" pitchFamily="34" charset="0"/>
                <a:ea typeface="Tahoma" pitchFamily="34" charset="0"/>
                <a:cs typeface="Tahoma" pitchFamily="34" charset="0"/>
              </a:rPr>
              <a:t> identify all parties in the relationship and is used by identity management service . </a:t>
            </a:r>
          </a:p>
          <a:p>
            <a:pPr algn="just">
              <a:lnSpc>
                <a:spcPct val="150000"/>
              </a:lnSpc>
              <a:spcBef>
                <a:spcPts val="0"/>
              </a:spcBef>
            </a:pPr>
            <a:r>
              <a:rPr lang="en-US" sz="1200" b="1" dirty="0" smtClean="0">
                <a:latin typeface="Tahoma" pitchFamily="34" charset="0"/>
                <a:ea typeface="Tahoma" pitchFamily="34" charset="0"/>
                <a:cs typeface="Tahoma" pitchFamily="34" charset="0"/>
              </a:rPr>
              <a:t>Billing/payments functions</a:t>
            </a:r>
            <a:r>
              <a:rPr lang="en-US" sz="1200" dirty="0" smtClean="0">
                <a:latin typeface="Tahoma" pitchFamily="34" charset="0"/>
                <a:ea typeface="Tahoma" pitchFamily="34" charset="0"/>
                <a:cs typeface="Tahoma" pitchFamily="34" charset="0"/>
              </a:rPr>
              <a:t> deal with the collection of usage fees from consumers and the distribution of payments to rights holders and distributors. </a:t>
            </a:r>
          </a:p>
          <a:p>
            <a:pPr algn="just">
              <a:lnSpc>
                <a:spcPct val="150000"/>
              </a:lnSpc>
              <a:spcBef>
                <a:spcPts val="0"/>
              </a:spcBef>
            </a:pPr>
            <a:r>
              <a:rPr lang="en-US" sz="1200" b="1" dirty="0" smtClean="0">
                <a:latin typeface="Tahoma" pitchFamily="34" charset="0"/>
                <a:ea typeface="Tahoma" pitchFamily="34" charset="0"/>
                <a:cs typeface="Tahoma" pitchFamily="34" charset="0"/>
              </a:rPr>
              <a:t>Delivery functions</a:t>
            </a:r>
            <a:r>
              <a:rPr lang="en-US" sz="1200" dirty="0" smtClean="0">
                <a:latin typeface="Tahoma" pitchFamily="34" charset="0"/>
                <a:ea typeface="Tahoma" pitchFamily="34" charset="0"/>
                <a:cs typeface="Tahoma" pitchFamily="34" charset="0"/>
              </a:rPr>
              <a:t> deal with the delivery of content to consumers.</a:t>
            </a:r>
          </a:p>
          <a:p>
            <a:endParaRPr lang="en-US" sz="1200" dirty="0" smtClean="0">
              <a:latin typeface="Tahoma" pitchFamily="34" charset="0"/>
              <a:ea typeface="Tahoma" pitchFamily="34" charset="0"/>
              <a:cs typeface="Tahoma" pitchFamily="34" charset="0"/>
            </a:endParaRPr>
          </a:p>
          <a:p>
            <a:endParaRPr lang="en-US" dirty="0"/>
          </a:p>
        </p:txBody>
      </p:sp>
      <p:pic>
        <p:nvPicPr>
          <p:cNvPr id="4" name="Picture 2"/>
          <p:cNvPicPr>
            <a:picLocks noChangeAspect="1" noChangeArrowheads="1"/>
          </p:cNvPicPr>
          <p:nvPr/>
        </p:nvPicPr>
        <p:blipFill>
          <a:blip r:embed="rId2"/>
          <a:srcRect/>
          <a:stretch>
            <a:fillRect/>
          </a:stretch>
        </p:blipFill>
        <p:spPr bwMode="auto">
          <a:xfrm>
            <a:off x="1169647" y="1520252"/>
            <a:ext cx="3609915" cy="2360329"/>
          </a:xfrm>
          <a:prstGeom prst="rect">
            <a:avLst/>
          </a:prstGeom>
          <a:noFill/>
          <a:ln w="9525">
            <a:noFill/>
            <a:miter lim="800000"/>
            <a:headEnd/>
            <a:tailEnd/>
          </a:ln>
          <a:effec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64"/>
          <p:cNvSpPr txBox="1">
            <a:spLocks noGrp="1"/>
          </p:cNvSpPr>
          <p:nvPr>
            <p:ph type="title"/>
          </p:nvPr>
        </p:nvSpPr>
        <p:spPr>
          <a:xfrm>
            <a:off x="471488" y="266148"/>
            <a:ext cx="5915100" cy="561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439" name="Google Shape;439;p64"/>
          <p:cNvSpPr txBox="1">
            <a:spLocks noGrp="1"/>
          </p:cNvSpPr>
          <p:nvPr>
            <p:ph type="body" idx="1"/>
          </p:nvPr>
        </p:nvSpPr>
        <p:spPr>
          <a:xfrm>
            <a:off x="471488" y="1030514"/>
            <a:ext cx="5915100" cy="7891800"/>
          </a:xfrm>
          <a:prstGeom prst="rect">
            <a:avLst/>
          </a:prstGeom>
        </p:spPr>
        <p:txBody>
          <a:bodyPr spcFirstLastPara="1" wrap="square" lIns="91425" tIns="45700" rIns="91425" bIns="45700" anchor="t" anchorCtr="0">
            <a:noAutofit/>
          </a:bodyPr>
          <a:lstStyle/>
          <a:p>
            <a:pPr marL="0" lvl="0" indent="0" algn="just" rtl="0">
              <a:lnSpc>
                <a:spcPct val="150000"/>
              </a:lnSpc>
              <a:spcBef>
                <a:spcPts val="0"/>
              </a:spcBef>
              <a:spcAft>
                <a:spcPts val="0"/>
              </a:spcAft>
              <a:buClr>
                <a:schemeClr val="dk1"/>
              </a:buClr>
              <a:buSzPts val="1100"/>
              <a:buFont typeface="Arial"/>
              <a:buNone/>
            </a:pPr>
            <a:r>
              <a:rPr lang="en-US" sz="1200">
                <a:solidFill>
                  <a:srgbClr val="38761D"/>
                </a:solidFill>
                <a:latin typeface="Tahoma"/>
                <a:ea typeface="Tahoma"/>
                <a:cs typeface="Tahoma"/>
                <a:sym typeface="Tahoma"/>
              </a:rPr>
              <a:t>•The structure is quite simple. For both encryption and decryption, the cipher begins with an Add Round Key stage, followed by nine rounds that each includes all four stages, followed by a tenth round of three stages.</a:t>
            </a:r>
            <a:endParaRPr sz="1200">
              <a:solidFill>
                <a:srgbClr val="38761D"/>
              </a:solidFill>
              <a:latin typeface="Tahoma"/>
              <a:ea typeface="Tahoma"/>
              <a:cs typeface="Tahoma"/>
              <a:sym typeface="Tahoma"/>
            </a:endParaRPr>
          </a:p>
          <a:p>
            <a:pPr marL="0" lvl="0" indent="0" algn="just" rtl="0">
              <a:lnSpc>
                <a:spcPct val="150000"/>
              </a:lnSpc>
              <a:spcBef>
                <a:spcPts val="0"/>
              </a:spcBef>
              <a:spcAft>
                <a:spcPts val="0"/>
              </a:spcAft>
              <a:buClr>
                <a:schemeClr val="dk1"/>
              </a:buClr>
              <a:buSzPts val="1100"/>
              <a:buFont typeface="Arial"/>
              <a:buNone/>
            </a:pPr>
            <a:r>
              <a:rPr lang="en-US" sz="1200">
                <a:solidFill>
                  <a:srgbClr val="38761D"/>
                </a:solidFill>
                <a:latin typeface="Tahoma"/>
                <a:ea typeface="Tahoma"/>
                <a:cs typeface="Tahoma"/>
                <a:sym typeface="Tahoma"/>
              </a:rPr>
              <a:t>•AES processes the entire data block as a single matrix during each round using substitutions and permutation.</a:t>
            </a:r>
            <a:endParaRPr sz="1200">
              <a:solidFill>
                <a:srgbClr val="38761D"/>
              </a:solidFill>
              <a:latin typeface="Tahoma"/>
              <a:ea typeface="Tahoma"/>
              <a:cs typeface="Tahoma"/>
              <a:sym typeface="Tahoma"/>
            </a:endParaRPr>
          </a:p>
          <a:p>
            <a:pPr marL="0" lvl="0" indent="0" algn="just" rtl="0">
              <a:lnSpc>
                <a:spcPct val="150000"/>
              </a:lnSpc>
              <a:spcBef>
                <a:spcPts val="0"/>
              </a:spcBef>
              <a:spcAft>
                <a:spcPts val="0"/>
              </a:spcAft>
              <a:buClr>
                <a:schemeClr val="dk1"/>
              </a:buClr>
              <a:buSzPts val="1100"/>
              <a:buFont typeface="Arial"/>
              <a:buNone/>
            </a:pPr>
            <a:endParaRPr sz="1400" b="1">
              <a:solidFill>
                <a:srgbClr val="38761D"/>
              </a:solidFill>
              <a:latin typeface="Tahoma"/>
              <a:ea typeface="Tahoma"/>
              <a:cs typeface="Tahoma"/>
              <a:sym typeface="Tahoma"/>
            </a:endParaRPr>
          </a:p>
          <a:p>
            <a:pPr marL="0" lvl="0" indent="0" algn="just" rtl="0">
              <a:lnSpc>
                <a:spcPct val="150000"/>
              </a:lnSpc>
              <a:spcBef>
                <a:spcPts val="0"/>
              </a:spcBef>
              <a:spcAft>
                <a:spcPts val="0"/>
              </a:spcAft>
              <a:buClr>
                <a:schemeClr val="dk1"/>
              </a:buClr>
              <a:buSzPts val="1100"/>
              <a:buFont typeface="Arial"/>
              <a:buNone/>
            </a:pPr>
            <a:r>
              <a:rPr lang="en-US" sz="1400" b="1">
                <a:solidFill>
                  <a:srgbClr val="38761D"/>
                </a:solidFill>
                <a:latin typeface="Tahoma"/>
                <a:ea typeface="Tahoma"/>
                <a:cs typeface="Tahoma"/>
                <a:sym typeface="Tahoma"/>
              </a:rPr>
              <a:t>Substitute bytes</a:t>
            </a:r>
            <a:endParaRPr sz="1400" b="1">
              <a:solidFill>
                <a:srgbClr val="38761D"/>
              </a:solidFill>
              <a:latin typeface="Tahoma"/>
              <a:ea typeface="Tahoma"/>
              <a:cs typeface="Tahoma"/>
              <a:sym typeface="Tahoma"/>
            </a:endParaRPr>
          </a:p>
          <a:p>
            <a:pPr marL="0" lvl="0" indent="0" algn="just" rtl="0">
              <a:lnSpc>
                <a:spcPct val="150000"/>
              </a:lnSpc>
              <a:spcBef>
                <a:spcPts val="0"/>
              </a:spcBef>
              <a:spcAft>
                <a:spcPts val="0"/>
              </a:spcAft>
              <a:buClr>
                <a:schemeClr val="dk1"/>
              </a:buClr>
              <a:buSzPts val="1100"/>
              <a:buFont typeface="Arial"/>
              <a:buNone/>
            </a:pPr>
            <a:r>
              <a:rPr lang="en-US" sz="1200">
                <a:solidFill>
                  <a:srgbClr val="38761D"/>
                </a:solidFill>
                <a:latin typeface="Tahoma"/>
                <a:ea typeface="Tahoma"/>
                <a:cs typeface="Tahoma"/>
                <a:sym typeface="Tahoma"/>
              </a:rPr>
              <a:t>The forward substitute byte transformation, called SubBytes, is a simple table lookup . AES defines a 16 × 16 matrix of byte values, called an S-box, that contains a permutation of all possible 256 8-bit values.</a:t>
            </a:r>
            <a:endParaRPr sz="1200">
              <a:solidFill>
                <a:srgbClr val="38761D"/>
              </a:solidFill>
              <a:latin typeface="Tahoma"/>
              <a:ea typeface="Tahoma"/>
              <a:cs typeface="Tahoma"/>
              <a:sym typeface="Tahoma"/>
            </a:endParaRPr>
          </a:p>
          <a:p>
            <a:pPr marL="0" lvl="0" indent="0" algn="just" rtl="0">
              <a:lnSpc>
                <a:spcPct val="150000"/>
              </a:lnSpc>
              <a:spcBef>
                <a:spcPts val="800"/>
              </a:spcBef>
              <a:spcAft>
                <a:spcPts val="0"/>
              </a:spcAft>
              <a:buClr>
                <a:schemeClr val="dk1"/>
              </a:buClr>
              <a:buSzPts val="1100"/>
              <a:buFont typeface="Arial"/>
              <a:buNone/>
            </a:pPr>
            <a:r>
              <a:rPr lang="en-US" sz="1200">
                <a:solidFill>
                  <a:srgbClr val="38761D"/>
                </a:solidFill>
                <a:latin typeface="Tahoma"/>
                <a:ea typeface="Tahoma"/>
                <a:cs typeface="Tahoma"/>
                <a:sym typeface="Tahoma"/>
              </a:rPr>
              <a:t> Each individual byte of State is mapped into a new byte in the following way:</a:t>
            </a:r>
            <a:endParaRPr sz="1200">
              <a:solidFill>
                <a:srgbClr val="38761D"/>
              </a:solidFill>
              <a:latin typeface="Tahoma"/>
              <a:ea typeface="Tahoma"/>
              <a:cs typeface="Tahoma"/>
              <a:sym typeface="Tahoma"/>
            </a:endParaRPr>
          </a:p>
          <a:p>
            <a:pPr marL="0" lvl="0" indent="0" algn="just" rtl="0">
              <a:lnSpc>
                <a:spcPct val="150000"/>
              </a:lnSpc>
              <a:spcBef>
                <a:spcPts val="800"/>
              </a:spcBef>
              <a:spcAft>
                <a:spcPts val="0"/>
              </a:spcAft>
              <a:buClr>
                <a:schemeClr val="dk1"/>
              </a:buClr>
              <a:buSzPts val="1100"/>
              <a:buFont typeface="Arial"/>
              <a:buNone/>
            </a:pPr>
            <a:r>
              <a:rPr lang="en-US" sz="1200">
                <a:solidFill>
                  <a:srgbClr val="38761D"/>
                </a:solidFill>
                <a:latin typeface="Tahoma"/>
                <a:ea typeface="Tahoma"/>
                <a:cs typeface="Tahoma"/>
                <a:sym typeface="Tahoma"/>
              </a:rPr>
              <a:t>   The leftmost 4 bits of the byte are used as a row value and the rightmost 4 bits are used as a column value. These row and column values serve as indexes into the S-box to select a unique 8-bit output value.</a:t>
            </a:r>
            <a:endParaRPr sz="1200">
              <a:solidFill>
                <a:srgbClr val="38761D"/>
              </a:solidFill>
              <a:latin typeface="Tahoma"/>
              <a:ea typeface="Tahoma"/>
              <a:cs typeface="Tahoma"/>
              <a:sym typeface="Tahoma"/>
            </a:endParaRPr>
          </a:p>
          <a:p>
            <a:pPr marL="0" lvl="0" indent="0" algn="just" rtl="0">
              <a:lnSpc>
                <a:spcPct val="150000"/>
              </a:lnSpc>
              <a:spcBef>
                <a:spcPts val="800"/>
              </a:spcBef>
              <a:spcAft>
                <a:spcPts val="0"/>
              </a:spcAft>
              <a:buClr>
                <a:schemeClr val="dk1"/>
              </a:buClr>
              <a:buSzPts val="1100"/>
              <a:buFont typeface="Arial"/>
              <a:buNone/>
            </a:pPr>
            <a:r>
              <a:rPr lang="en-US" sz="1200">
                <a:solidFill>
                  <a:srgbClr val="38761D"/>
                </a:solidFill>
                <a:latin typeface="Tahoma"/>
                <a:ea typeface="Tahoma"/>
                <a:cs typeface="Tahoma"/>
                <a:sym typeface="Tahoma"/>
              </a:rPr>
              <a:t>For example, the hexadecimal value {95} references row 9, column 5 of the S-box, which contains the value {2A}. Accordingly, the value {95} is mapped into the value {2A}.</a:t>
            </a:r>
            <a:endParaRPr sz="1200">
              <a:solidFill>
                <a:srgbClr val="38761D"/>
              </a:solidFill>
              <a:latin typeface="Tahoma"/>
              <a:ea typeface="Tahoma"/>
              <a:cs typeface="Tahoma"/>
              <a:sym typeface="Tahoma"/>
            </a:endParaRPr>
          </a:p>
          <a:p>
            <a:pPr marL="0" lvl="0" indent="0" algn="l" rtl="0">
              <a:spcBef>
                <a:spcPts val="750"/>
              </a:spcBef>
              <a:spcAft>
                <a:spcPts val="0"/>
              </a:spcAft>
              <a:buNone/>
            </a:pPr>
            <a:endParaRPr/>
          </a:p>
        </p:txBody>
      </p:sp>
      <p:pic>
        <p:nvPicPr>
          <p:cNvPr id="440" name="Google Shape;440;p64"/>
          <p:cNvPicPr preferRelativeResize="0"/>
          <p:nvPr/>
        </p:nvPicPr>
        <p:blipFill>
          <a:blip r:embed="rId3">
            <a:alphaModFix/>
          </a:blip>
          <a:stretch>
            <a:fillRect/>
          </a:stretch>
        </p:blipFill>
        <p:spPr>
          <a:xfrm>
            <a:off x="1248188" y="6026725"/>
            <a:ext cx="4124325" cy="289560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65"/>
          <p:cNvSpPr txBox="1">
            <a:spLocks noGrp="1"/>
          </p:cNvSpPr>
          <p:nvPr>
            <p:ph type="title"/>
          </p:nvPr>
        </p:nvSpPr>
        <p:spPr>
          <a:xfrm>
            <a:off x="471488" y="266148"/>
            <a:ext cx="5915100" cy="561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447" name="Google Shape;447;p65"/>
          <p:cNvSpPr txBox="1">
            <a:spLocks noGrp="1"/>
          </p:cNvSpPr>
          <p:nvPr>
            <p:ph type="body" idx="1"/>
          </p:nvPr>
        </p:nvSpPr>
        <p:spPr>
          <a:xfrm>
            <a:off x="471488" y="1030514"/>
            <a:ext cx="5915100" cy="7891800"/>
          </a:xfrm>
          <a:prstGeom prst="rect">
            <a:avLst/>
          </a:prstGeom>
        </p:spPr>
        <p:txBody>
          <a:bodyPr spcFirstLastPara="1" wrap="square" lIns="91425" tIns="45700" rIns="91425" bIns="45700" anchor="t" anchorCtr="0">
            <a:noAutofit/>
          </a:bodyPr>
          <a:lstStyle/>
          <a:p>
            <a:pPr marL="0" lvl="0" indent="0" algn="just" rtl="0">
              <a:lnSpc>
                <a:spcPct val="150000"/>
              </a:lnSpc>
              <a:spcBef>
                <a:spcPts val="0"/>
              </a:spcBef>
              <a:spcAft>
                <a:spcPts val="0"/>
              </a:spcAft>
              <a:buClr>
                <a:schemeClr val="dk1"/>
              </a:buClr>
              <a:buSzPts val="1100"/>
              <a:buFont typeface="Arial"/>
              <a:buNone/>
            </a:pPr>
            <a:r>
              <a:rPr lang="en-US" sz="1200" b="1">
                <a:latin typeface="Tahoma"/>
                <a:ea typeface="Tahoma"/>
                <a:cs typeface="Tahoma"/>
                <a:sym typeface="Tahoma"/>
              </a:rPr>
              <a:t>The S-box is constructed in the following fashion:</a:t>
            </a:r>
            <a:endParaRPr sz="1200" b="1">
              <a:latin typeface="Tahoma"/>
              <a:ea typeface="Tahoma"/>
              <a:cs typeface="Tahoma"/>
              <a:sym typeface="Tahoma"/>
            </a:endParaRPr>
          </a:p>
          <a:p>
            <a:pPr marL="0" lvl="0" indent="0" algn="just" rtl="0">
              <a:lnSpc>
                <a:spcPct val="150000"/>
              </a:lnSpc>
              <a:spcBef>
                <a:spcPts val="800"/>
              </a:spcBef>
              <a:spcAft>
                <a:spcPts val="0"/>
              </a:spcAft>
              <a:buNone/>
            </a:pPr>
            <a:r>
              <a:rPr lang="en-US" sz="1200">
                <a:latin typeface="Tahoma"/>
                <a:ea typeface="Tahoma"/>
                <a:cs typeface="Tahoma"/>
                <a:sym typeface="Tahoma"/>
              </a:rPr>
              <a:t>1.Initialize the S-box with the byte values in ascending sequence row by row. The first row contains {00}, {01}, {02}, …, {0F}; the second row contains {10}, {11}, {12}, …, {1F}, etc.; and so on. Thus, the value of the byte at row x, column y is {xy}. </a:t>
            </a:r>
            <a:endParaRPr sz="1200">
              <a:latin typeface="Tahoma"/>
              <a:ea typeface="Tahoma"/>
              <a:cs typeface="Tahoma"/>
              <a:sym typeface="Tahoma"/>
            </a:endParaRPr>
          </a:p>
          <a:p>
            <a:pPr marL="0" lvl="0" indent="0" algn="just" rtl="0">
              <a:lnSpc>
                <a:spcPct val="150000"/>
              </a:lnSpc>
              <a:spcBef>
                <a:spcPts val="800"/>
              </a:spcBef>
              <a:spcAft>
                <a:spcPts val="0"/>
              </a:spcAft>
              <a:buClr>
                <a:schemeClr val="dk1"/>
              </a:buClr>
              <a:buSzPts val="1100"/>
              <a:buFont typeface="Arial"/>
              <a:buNone/>
            </a:pPr>
            <a:r>
              <a:rPr lang="en-US" sz="1200">
                <a:latin typeface="Tahoma"/>
                <a:ea typeface="Tahoma"/>
                <a:cs typeface="Tahoma"/>
                <a:sym typeface="Tahoma"/>
              </a:rPr>
              <a:t>2. Map each byte in the S-box to its multiplicative inverse in the finite field GF(2</a:t>
            </a:r>
            <a:r>
              <a:rPr lang="en-US" sz="2000" baseline="30000">
                <a:latin typeface="Tahoma"/>
                <a:ea typeface="Tahoma"/>
                <a:cs typeface="Tahoma"/>
                <a:sym typeface="Tahoma"/>
              </a:rPr>
              <a:t>8</a:t>
            </a:r>
            <a:r>
              <a:rPr lang="en-US" sz="1200">
                <a:latin typeface="Tahoma"/>
                <a:ea typeface="Tahoma"/>
                <a:cs typeface="Tahoma"/>
                <a:sym typeface="Tahoma"/>
              </a:rPr>
              <a:t>); the value {00} is mapped to itself.</a:t>
            </a:r>
            <a:endParaRPr sz="1200">
              <a:latin typeface="Tahoma"/>
              <a:ea typeface="Tahoma"/>
              <a:cs typeface="Tahoma"/>
              <a:sym typeface="Tahoma"/>
            </a:endParaRPr>
          </a:p>
          <a:p>
            <a:pPr marL="0" lvl="0" indent="0" algn="just" rtl="0">
              <a:lnSpc>
                <a:spcPct val="150000"/>
              </a:lnSpc>
              <a:spcBef>
                <a:spcPts val="800"/>
              </a:spcBef>
              <a:spcAft>
                <a:spcPts val="0"/>
              </a:spcAft>
              <a:buClr>
                <a:schemeClr val="dk1"/>
              </a:buClr>
              <a:buSzPts val="1100"/>
              <a:buFont typeface="Arial"/>
              <a:buNone/>
            </a:pPr>
            <a:r>
              <a:rPr lang="en-US" sz="1200">
                <a:latin typeface="Tahoma"/>
                <a:ea typeface="Tahoma"/>
                <a:cs typeface="Tahoma"/>
                <a:sym typeface="Tahoma"/>
              </a:rPr>
              <a:t>3.Consider that each byte in the S-box consists of 8 bits labeled(b7, b6, b5, b4, b3, b2, b1, b0).  Apply the following transformation to each bit of each byte in the S-box:  , where is the ith bit of byte c with the value {63}; that is, (c</a:t>
            </a:r>
            <a:r>
              <a:rPr lang="en-US" sz="2000" baseline="-25000">
                <a:latin typeface="Tahoma"/>
                <a:ea typeface="Tahoma"/>
                <a:cs typeface="Tahoma"/>
                <a:sym typeface="Tahoma"/>
              </a:rPr>
              <a:t>7</a:t>
            </a:r>
            <a:r>
              <a:rPr lang="en-US" sz="1200">
                <a:latin typeface="Tahoma"/>
                <a:ea typeface="Tahoma"/>
                <a:cs typeface="Tahoma"/>
                <a:sym typeface="Tahoma"/>
              </a:rPr>
              <a:t>c</a:t>
            </a:r>
            <a:r>
              <a:rPr lang="en-US" sz="2000" baseline="-25000">
                <a:latin typeface="Tahoma"/>
                <a:ea typeface="Tahoma"/>
                <a:cs typeface="Tahoma"/>
                <a:sym typeface="Tahoma"/>
              </a:rPr>
              <a:t>6</a:t>
            </a:r>
            <a:r>
              <a:rPr lang="en-US" sz="1200">
                <a:latin typeface="Tahoma"/>
                <a:ea typeface="Tahoma"/>
                <a:cs typeface="Tahoma"/>
                <a:sym typeface="Tahoma"/>
              </a:rPr>
              <a:t>c</a:t>
            </a:r>
            <a:r>
              <a:rPr lang="en-US" sz="2000" baseline="-25000">
                <a:latin typeface="Tahoma"/>
                <a:ea typeface="Tahoma"/>
                <a:cs typeface="Tahoma"/>
                <a:sym typeface="Tahoma"/>
              </a:rPr>
              <a:t>5</a:t>
            </a:r>
            <a:r>
              <a:rPr lang="en-US" sz="1200">
                <a:latin typeface="Tahoma"/>
                <a:ea typeface="Tahoma"/>
                <a:cs typeface="Tahoma"/>
                <a:sym typeface="Tahoma"/>
              </a:rPr>
              <a:t>c</a:t>
            </a:r>
            <a:r>
              <a:rPr lang="en-US" sz="2000" baseline="-25000">
                <a:latin typeface="Tahoma"/>
                <a:ea typeface="Tahoma"/>
                <a:cs typeface="Tahoma"/>
                <a:sym typeface="Tahoma"/>
              </a:rPr>
              <a:t>4</a:t>
            </a:r>
            <a:r>
              <a:rPr lang="en-US" sz="1200">
                <a:latin typeface="Tahoma"/>
                <a:ea typeface="Tahoma"/>
                <a:cs typeface="Tahoma"/>
                <a:sym typeface="Tahoma"/>
              </a:rPr>
              <a:t>c</a:t>
            </a:r>
            <a:r>
              <a:rPr lang="en-US" sz="2000" baseline="-25000">
                <a:latin typeface="Tahoma"/>
                <a:ea typeface="Tahoma"/>
                <a:cs typeface="Tahoma"/>
                <a:sym typeface="Tahoma"/>
              </a:rPr>
              <a:t>3</a:t>
            </a:r>
            <a:r>
              <a:rPr lang="en-US" sz="1200">
                <a:latin typeface="Tahoma"/>
                <a:ea typeface="Tahoma"/>
                <a:cs typeface="Tahoma"/>
                <a:sym typeface="Tahoma"/>
              </a:rPr>
              <a:t>c</a:t>
            </a:r>
            <a:r>
              <a:rPr lang="en-US" sz="2000" baseline="-25000">
                <a:latin typeface="Tahoma"/>
                <a:ea typeface="Tahoma"/>
                <a:cs typeface="Tahoma"/>
                <a:sym typeface="Tahoma"/>
              </a:rPr>
              <a:t>2</a:t>
            </a:r>
            <a:r>
              <a:rPr lang="en-US" sz="1200">
                <a:latin typeface="Tahoma"/>
                <a:ea typeface="Tahoma"/>
                <a:cs typeface="Tahoma"/>
                <a:sym typeface="Tahoma"/>
              </a:rPr>
              <a:t>c</a:t>
            </a:r>
            <a:r>
              <a:rPr lang="en-US" sz="2000" baseline="-25000">
                <a:latin typeface="Tahoma"/>
                <a:ea typeface="Tahoma"/>
                <a:cs typeface="Tahoma"/>
                <a:sym typeface="Tahoma"/>
              </a:rPr>
              <a:t>1</a:t>
            </a:r>
            <a:r>
              <a:rPr lang="en-US" sz="1200">
                <a:latin typeface="Tahoma"/>
                <a:ea typeface="Tahoma"/>
                <a:cs typeface="Tahoma"/>
                <a:sym typeface="Tahoma"/>
              </a:rPr>
              <a:t>c</a:t>
            </a:r>
            <a:r>
              <a:rPr lang="en-US" sz="2000" baseline="-25000">
                <a:latin typeface="Tahoma"/>
                <a:ea typeface="Tahoma"/>
                <a:cs typeface="Tahoma"/>
                <a:sym typeface="Tahoma"/>
              </a:rPr>
              <a:t>0</a:t>
            </a:r>
            <a:r>
              <a:rPr lang="en-US" sz="1200">
                <a:latin typeface="Tahoma"/>
                <a:ea typeface="Tahoma"/>
                <a:cs typeface="Tahoma"/>
                <a:sym typeface="Tahoma"/>
              </a:rPr>
              <a:t>) = (01100011). The prime (‘) indicates that the variable is to be updated by the value on the right.</a:t>
            </a:r>
            <a:endParaRPr sz="1200">
              <a:latin typeface="Tahoma"/>
              <a:ea typeface="Tahoma"/>
              <a:cs typeface="Tahoma"/>
              <a:sym typeface="Tahoma"/>
            </a:endParaRPr>
          </a:p>
          <a:p>
            <a:pPr marL="0" lvl="0" indent="0" algn="just" rtl="0">
              <a:lnSpc>
                <a:spcPct val="150000"/>
              </a:lnSpc>
              <a:spcBef>
                <a:spcPts val="800"/>
              </a:spcBef>
              <a:spcAft>
                <a:spcPts val="0"/>
              </a:spcAft>
              <a:buClr>
                <a:schemeClr val="dk1"/>
              </a:buClr>
              <a:buSzPts val="1100"/>
              <a:buFont typeface="Arial"/>
              <a:buNone/>
            </a:pPr>
            <a:r>
              <a:rPr lang="en-US" sz="1200">
                <a:latin typeface="Tahoma"/>
                <a:ea typeface="Tahoma"/>
                <a:cs typeface="Tahoma"/>
                <a:sym typeface="Tahoma"/>
              </a:rPr>
              <a:t>The AES standard depicts this transformation in matrix form as follows:</a:t>
            </a:r>
            <a:endParaRPr sz="1200">
              <a:latin typeface="Tahoma"/>
              <a:ea typeface="Tahoma"/>
              <a:cs typeface="Tahoma"/>
              <a:sym typeface="Tahoma"/>
            </a:endParaRPr>
          </a:p>
          <a:p>
            <a:pPr marL="0" lvl="0" indent="0" algn="just" rtl="0">
              <a:lnSpc>
                <a:spcPct val="150000"/>
              </a:lnSpc>
              <a:spcBef>
                <a:spcPts val="800"/>
              </a:spcBef>
              <a:spcAft>
                <a:spcPts val="0"/>
              </a:spcAft>
              <a:buClr>
                <a:schemeClr val="dk1"/>
              </a:buClr>
              <a:buSzPts val="1100"/>
              <a:buFont typeface="Arial"/>
              <a:buNone/>
            </a:pPr>
            <a:r>
              <a:rPr lang="en-US" sz="1200">
                <a:latin typeface="Tahoma"/>
                <a:ea typeface="Tahoma"/>
                <a:cs typeface="Tahoma"/>
                <a:sym typeface="Tahoma"/>
              </a:rPr>
              <a:t>In the above equation, each element in the product matrix is the bitwise XOR of products of elements of one row and one column. Furthermore, the final addition shown in equation is a bitwise XOR. As an example, consider the input value {95}. The multiplicative inverse in GF(28) is {95}-1 = {8A}, which is 10001010 in binary. Using Equation above the result is {2A}, which should appear in row {09} column {05} of the S-box.</a:t>
            </a:r>
            <a:endParaRPr sz="1200">
              <a:latin typeface="Tahoma"/>
              <a:ea typeface="Tahoma"/>
              <a:cs typeface="Tahoma"/>
              <a:sym typeface="Tahoma"/>
            </a:endParaRPr>
          </a:p>
          <a:p>
            <a:pPr marL="0" lvl="0" indent="0" algn="just" rtl="0">
              <a:lnSpc>
                <a:spcPct val="150000"/>
              </a:lnSpc>
              <a:spcBef>
                <a:spcPts val="800"/>
              </a:spcBef>
              <a:spcAft>
                <a:spcPts val="0"/>
              </a:spcAft>
              <a:buClr>
                <a:schemeClr val="dk1"/>
              </a:buClr>
              <a:buSzPts val="1100"/>
              <a:buFont typeface="Arial"/>
              <a:buNone/>
            </a:pPr>
            <a:r>
              <a:rPr lang="en-US" sz="1200">
                <a:latin typeface="Tahoma"/>
                <a:ea typeface="Tahoma"/>
                <a:cs typeface="Tahoma"/>
                <a:sym typeface="Tahoma"/>
              </a:rPr>
              <a:t> </a:t>
            </a:r>
            <a:endParaRPr sz="1200" b="1">
              <a:latin typeface="Tahoma"/>
              <a:ea typeface="Tahoma"/>
              <a:cs typeface="Tahoma"/>
              <a:sym typeface="Tahoma"/>
            </a:endParaRPr>
          </a:p>
          <a:p>
            <a:pPr marL="0" lvl="0" indent="0" algn="l" rtl="0">
              <a:spcBef>
                <a:spcPts val="750"/>
              </a:spcBef>
              <a:spcAft>
                <a:spcPts val="0"/>
              </a:spcAft>
              <a:buNone/>
            </a:pPr>
            <a:endParaRPr/>
          </a:p>
        </p:txBody>
      </p:sp>
      <p:pic>
        <p:nvPicPr>
          <p:cNvPr id="448" name="Google Shape;448;p65"/>
          <p:cNvPicPr preferRelativeResize="0"/>
          <p:nvPr/>
        </p:nvPicPr>
        <p:blipFill>
          <a:blip r:embed="rId3">
            <a:alphaModFix/>
          </a:blip>
          <a:stretch>
            <a:fillRect/>
          </a:stretch>
        </p:blipFill>
        <p:spPr>
          <a:xfrm rot="10800000" flipH="1">
            <a:off x="1928822" y="7161778"/>
            <a:ext cx="2723325" cy="176055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66"/>
          <p:cNvSpPr txBox="1">
            <a:spLocks noGrp="1"/>
          </p:cNvSpPr>
          <p:nvPr>
            <p:ph type="title"/>
          </p:nvPr>
        </p:nvSpPr>
        <p:spPr>
          <a:xfrm>
            <a:off x="471488" y="266148"/>
            <a:ext cx="5915100" cy="561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455" name="Google Shape;455;p66"/>
          <p:cNvSpPr txBox="1">
            <a:spLocks noGrp="1"/>
          </p:cNvSpPr>
          <p:nvPr>
            <p:ph type="body" idx="1"/>
          </p:nvPr>
        </p:nvSpPr>
        <p:spPr>
          <a:xfrm>
            <a:off x="471488" y="1030514"/>
            <a:ext cx="5915100" cy="7891800"/>
          </a:xfrm>
          <a:prstGeom prst="rect">
            <a:avLst/>
          </a:prstGeom>
        </p:spPr>
        <p:txBody>
          <a:bodyPr spcFirstLastPara="1" wrap="square" lIns="91425" tIns="45700" rIns="91425" bIns="45700" anchor="t" anchorCtr="0">
            <a:noAutofit/>
          </a:bodyPr>
          <a:lstStyle/>
          <a:p>
            <a:pPr marL="0" lvl="0" indent="0" algn="just" rtl="0">
              <a:lnSpc>
                <a:spcPct val="150000"/>
              </a:lnSpc>
              <a:spcBef>
                <a:spcPts val="800"/>
              </a:spcBef>
              <a:spcAft>
                <a:spcPts val="0"/>
              </a:spcAft>
              <a:buClr>
                <a:schemeClr val="dk1"/>
              </a:buClr>
              <a:buSzPts val="1100"/>
              <a:buFont typeface="Arial"/>
              <a:buNone/>
            </a:pPr>
            <a:r>
              <a:rPr lang="en-US" sz="1200">
                <a:latin typeface="Tahoma"/>
                <a:ea typeface="Tahoma"/>
                <a:cs typeface="Tahoma"/>
                <a:sym typeface="Tahoma"/>
              </a:rPr>
              <a:t>The inverse substitute byte transformation, called InvSubBytes, makes use of the inverse S-box. It could be noted that the input {2A} produces the output {95}, and the input {95} to the S-box produces {2A}. The inverse S-box is constructed by applying the inverse of the transformation in equation stated above, followed by taking the multiplicative inverse in GF(28). The inverse transformation is: where byte d={05}, or 00000101. This transformation could be depicted as follows</a:t>
            </a:r>
            <a:endParaRPr sz="1200">
              <a:latin typeface="Tahoma"/>
              <a:ea typeface="Tahoma"/>
              <a:cs typeface="Tahoma"/>
              <a:sym typeface="Tahoma"/>
            </a:endParaRPr>
          </a:p>
          <a:p>
            <a:pPr marL="0" lvl="0" indent="0" algn="ctr" rtl="0">
              <a:spcBef>
                <a:spcPts val="800"/>
              </a:spcBef>
              <a:spcAft>
                <a:spcPts val="0"/>
              </a:spcAft>
              <a:buClr>
                <a:schemeClr val="dk1"/>
              </a:buClr>
              <a:buSzPts val="1100"/>
              <a:buFont typeface="Arial"/>
              <a:buNone/>
            </a:pPr>
            <a:endParaRPr/>
          </a:p>
          <a:p>
            <a:pPr marL="0" lvl="0" indent="0" algn="l" rtl="0">
              <a:spcBef>
                <a:spcPts val="750"/>
              </a:spcBef>
              <a:spcAft>
                <a:spcPts val="0"/>
              </a:spcAft>
              <a:buNone/>
            </a:pPr>
            <a:endParaRPr/>
          </a:p>
        </p:txBody>
      </p:sp>
      <p:pic>
        <p:nvPicPr>
          <p:cNvPr id="456" name="Google Shape;456;p66"/>
          <p:cNvPicPr preferRelativeResize="0"/>
          <p:nvPr/>
        </p:nvPicPr>
        <p:blipFill>
          <a:blip r:embed="rId3">
            <a:alphaModFix/>
          </a:blip>
          <a:stretch>
            <a:fillRect/>
          </a:stretch>
        </p:blipFill>
        <p:spPr>
          <a:xfrm>
            <a:off x="1609725" y="2857499"/>
            <a:ext cx="3561075" cy="5434025"/>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67"/>
          <p:cNvSpPr txBox="1">
            <a:spLocks noGrp="1"/>
          </p:cNvSpPr>
          <p:nvPr>
            <p:ph type="title"/>
          </p:nvPr>
        </p:nvSpPr>
        <p:spPr>
          <a:xfrm>
            <a:off x="471488" y="266148"/>
            <a:ext cx="5915100" cy="561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463" name="Google Shape;463;p67"/>
          <p:cNvSpPr txBox="1">
            <a:spLocks noGrp="1"/>
          </p:cNvSpPr>
          <p:nvPr>
            <p:ph type="body" idx="1"/>
          </p:nvPr>
        </p:nvSpPr>
        <p:spPr>
          <a:xfrm>
            <a:off x="471488" y="1030514"/>
            <a:ext cx="5915100" cy="7891800"/>
          </a:xfrm>
          <a:prstGeom prst="rect">
            <a:avLst/>
          </a:prstGeom>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dk1"/>
              </a:buClr>
              <a:buSzPts val="1100"/>
              <a:buFont typeface="Arial"/>
              <a:buNone/>
            </a:pPr>
            <a:r>
              <a:rPr lang="en-US" sz="1200" b="1">
                <a:solidFill>
                  <a:srgbClr val="38761D"/>
                </a:solidFill>
                <a:latin typeface="Tahoma"/>
                <a:ea typeface="Tahoma"/>
                <a:cs typeface="Tahoma"/>
                <a:sym typeface="Tahoma"/>
              </a:rPr>
              <a:t>ShiftRows</a:t>
            </a:r>
            <a:endParaRPr sz="1200" b="1">
              <a:solidFill>
                <a:srgbClr val="38761D"/>
              </a:solidFill>
              <a:latin typeface="Tahoma"/>
              <a:ea typeface="Tahoma"/>
              <a:cs typeface="Tahoma"/>
              <a:sym typeface="Tahoma"/>
            </a:endParaRPr>
          </a:p>
          <a:p>
            <a:pPr marL="0" lvl="0" indent="0" algn="just" rtl="0">
              <a:lnSpc>
                <a:spcPct val="150000"/>
              </a:lnSpc>
              <a:spcBef>
                <a:spcPts val="0"/>
              </a:spcBef>
              <a:spcAft>
                <a:spcPts val="0"/>
              </a:spcAft>
              <a:buClr>
                <a:schemeClr val="dk1"/>
              </a:buClr>
              <a:buSzPts val="1100"/>
              <a:buFont typeface="Arial"/>
              <a:buNone/>
            </a:pPr>
            <a:r>
              <a:rPr lang="en-US" sz="1200">
                <a:solidFill>
                  <a:srgbClr val="38761D"/>
                </a:solidFill>
                <a:latin typeface="Tahoma"/>
                <a:ea typeface="Tahoma"/>
                <a:cs typeface="Tahoma"/>
                <a:sym typeface="Tahoma"/>
              </a:rPr>
              <a:t>  The forward shift row transformation, called ShiftRows. The first row of State is not altered. For the second row, a 1-byte circular left shift is performed. For the third row, a 2-byte circular left shift is performed. For the fourth row, a 3-byte circular left shift is performed. The inverse shift row transformation, called InvShiftRows, performs the circular shifts in the opposite direction for each of the last three rows, with a 1-byte circular right shift for the second row, and so on.</a:t>
            </a:r>
            <a:endParaRPr sz="1200">
              <a:solidFill>
                <a:srgbClr val="38761D"/>
              </a:solidFill>
              <a:latin typeface="Tahoma"/>
              <a:ea typeface="Tahoma"/>
              <a:cs typeface="Tahoma"/>
              <a:sym typeface="Tahoma"/>
            </a:endParaRPr>
          </a:p>
          <a:p>
            <a:pPr marL="0" lvl="0" indent="0" algn="l" rtl="0">
              <a:lnSpc>
                <a:spcPct val="150000"/>
              </a:lnSpc>
              <a:spcBef>
                <a:spcPts val="0"/>
              </a:spcBef>
              <a:spcAft>
                <a:spcPts val="0"/>
              </a:spcAft>
              <a:buNone/>
            </a:pPr>
            <a:endParaRPr sz="1200" b="1">
              <a:solidFill>
                <a:srgbClr val="38761D"/>
              </a:solidFill>
              <a:latin typeface="Tahoma"/>
              <a:ea typeface="Tahoma"/>
              <a:cs typeface="Tahoma"/>
              <a:sym typeface="Tahoma"/>
            </a:endParaRPr>
          </a:p>
          <a:p>
            <a:pPr marL="0" lvl="0" indent="0" algn="l" rtl="0">
              <a:lnSpc>
                <a:spcPct val="150000"/>
              </a:lnSpc>
              <a:spcBef>
                <a:spcPts val="0"/>
              </a:spcBef>
              <a:spcAft>
                <a:spcPts val="0"/>
              </a:spcAft>
              <a:buNone/>
            </a:pPr>
            <a:endParaRPr sz="1200" b="1">
              <a:solidFill>
                <a:srgbClr val="38761D"/>
              </a:solidFill>
              <a:latin typeface="Tahoma"/>
              <a:ea typeface="Tahoma"/>
              <a:cs typeface="Tahoma"/>
              <a:sym typeface="Tahoma"/>
            </a:endParaRPr>
          </a:p>
          <a:p>
            <a:pPr marL="0" lvl="0" indent="0" algn="l" rtl="0">
              <a:lnSpc>
                <a:spcPct val="150000"/>
              </a:lnSpc>
              <a:spcBef>
                <a:spcPts val="0"/>
              </a:spcBef>
              <a:spcAft>
                <a:spcPts val="0"/>
              </a:spcAft>
              <a:buNone/>
            </a:pPr>
            <a:endParaRPr sz="1200" b="1">
              <a:solidFill>
                <a:srgbClr val="38761D"/>
              </a:solidFill>
              <a:latin typeface="Tahoma"/>
              <a:ea typeface="Tahoma"/>
              <a:cs typeface="Tahoma"/>
              <a:sym typeface="Tahoma"/>
            </a:endParaRPr>
          </a:p>
          <a:p>
            <a:pPr marL="0" lvl="0" indent="0" algn="l" rtl="0">
              <a:lnSpc>
                <a:spcPct val="150000"/>
              </a:lnSpc>
              <a:spcBef>
                <a:spcPts val="0"/>
              </a:spcBef>
              <a:spcAft>
                <a:spcPts val="0"/>
              </a:spcAft>
              <a:buNone/>
            </a:pPr>
            <a:endParaRPr sz="1200" b="1">
              <a:solidFill>
                <a:srgbClr val="38761D"/>
              </a:solidFill>
              <a:latin typeface="Tahoma"/>
              <a:ea typeface="Tahoma"/>
              <a:cs typeface="Tahoma"/>
              <a:sym typeface="Tahoma"/>
            </a:endParaRPr>
          </a:p>
          <a:p>
            <a:pPr marL="0" lvl="0" indent="0" algn="l" rtl="0">
              <a:lnSpc>
                <a:spcPct val="150000"/>
              </a:lnSpc>
              <a:spcBef>
                <a:spcPts val="0"/>
              </a:spcBef>
              <a:spcAft>
                <a:spcPts val="0"/>
              </a:spcAft>
              <a:buNone/>
            </a:pPr>
            <a:endParaRPr sz="1200" b="1">
              <a:solidFill>
                <a:srgbClr val="38761D"/>
              </a:solidFill>
              <a:latin typeface="Tahoma"/>
              <a:ea typeface="Tahoma"/>
              <a:cs typeface="Tahoma"/>
              <a:sym typeface="Tahoma"/>
            </a:endParaRPr>
          </a:p>
          <a:p>
            <a:pPr marL="0" lvl="0" indent="0" algn="l" rtl="0">
              <a:lnSpc>
                <a:spcPct val="150000"/>
              </a:lnSpc>
              <a:spcBef>
                <a:spcPts val="0"/>
              </a:spcBef>
              <a:spcAft>
                <a:spcPts val="0"/>
              </a:spcAft>
              <a:buNone/>
            </a:pPr>
            <a:endParaRPr sz="1200" b="1">
              <a:solidFill>
                <a:srgbClr val="38761D"/>
              </a:solidFill>
              <a:latin typeface="Tahoma"/>
              <a:ea typeface="Tahoma"/>
              <a:cs typeface="Tahoma"/>
              <a:sym typeface="Tahoma"/>
            </a:endParaRPr>
          </a:p>
          <a:p>
            <a:pPr marL="0" lvl="0" indent="0" algn="l" rtl="0">
              <a:lnSpc>
                <a:spcPct val="150000"/>
              </a:lnSpc>
              <a:spcBef>
                <a:spcPts val="0"/>
              </a:spcBef>
              <a:spcAft>
                <a:spcPts val="0"/>
              </a:spcAft>
              <a:buClr>
                <a:schemeClr val="dk1"/>
              </a:buClr>
              <a:buSzPts val="1100"/>
              <a:buFont typeface="Arial"/>
              <a:buNone/>
            </a:pPr>
            <a:r>
              <a:rPr lang="en-US" sz="1200" b="1">
                <a:solidFill>
                  <a:srgbClr val="38761D"/>
                </a:solidFill>
                <a:latin typeface="Tahoma"/>
                <a:ea typeface="Tahoma"/>
                <a:cs typeface="Tahoma"/>
                <a:sym typeface="Tahoma"/>
              </a:rPr>
              <a:t>Mix column</a:t>
            </a:r>
            <a:endParaRPr sz="1200" b="1">
              <a:solidFill>
                <a:srgbClr val="38761D"/>
              </a:solidFill>
              <a:latin typeface="Tahoma"/>
              <a:ea typeface="Tahoma"/>
              <a:cs typeface="Tahoma"/>
              <a:sym typeface="Tahoma"/>
            </a:endParaRPr>
          </a:p>
          <a:p>
            <a:pPr marL="0" lvl="0" indent="0" algn="l" rtl="0">
              <a:lnSpc>
                <a:spcPct val="150000"/>
              </a:lnSpc>
              <a:spcBef>
                <a:spcPts val="0"/>
              </a:spcBef>
              <a:spcAft>
                <a:spcPts val="0"/>
              </a:spcAft>
              <a:buClr>
                <a:schemeClr val="dk1"/>
              </a:buClr>
              <a:buSzPts val="1100"/>
              <a:buFont typeface="Arial"/>
              <a:buNone/>
            </a:pPr>
            <a:r>
              <a:rPr lang="en-US" sz="1200">
                <a:solidFill>
                  <a:srgbClr val="38761D"/>
                </a:solidFill>
                <a:latin typeface="Tahoma"/>
                <a:ea typeface="Tahoma"/>
                <a:cs typeface="Tahoma"/>
                <a:sym typeface="Tahoma"/>
              </a:rPr>
              <a:t>  The forward mix column transformation, called Mix Columns, operates on each column individually. Each byte of a column is mapped into a new value that is a function of all four bytes in that column.</a:t>
            </a:r>
            <a:endParaRPr sz="1200">
              <a:solidFill>
                <a:srgbClr val="38761D"/>
              </a:solidFill>
              <a:latin typeface="Tahoma"/>
              <a:ea typeface="Tahoma"/>
              <a:cs typeface="Tahoma"/>
              <a:sym typeface="Tahoma"/>
            </a:endParaRPr>
          </a:p>
          <a:p>
            <a:pPr marL="0" lvl="0" indent="0" algn="l" rtl="0">
              <a:lnSpc>
                <a:spcPct val="150000"/>
              </a:lnSpc>
              <a:spcBef>
                <a:spcPts val="0"/>
              </a:spcBef>
              <a:spcAft>
                <a:spcPts val="0"/>
              </a:spcAft>
              <a:buNone/>
            </a:pPr>
            <a:r>
              <a:rPr lang="en-US" sz="1200">
                <a:solidFill>
                  <a:srgbClr val="38761D"/>
                </a:solidFill>
                <a:latin typeface="Tahoma"/>
                <a:ea typeface="Tahoma"/>
                <a:cs typeface="Tahoma"/>
                <a:sym typeface="Tahoma"/>
              </a:rPr>
              <a:t>   The transformation can be defined by the following matrix multiplication on State</a:t>
            </a:r>
            <a:endParaRPr sz="1200">
              <a:solidFill>
                <a:srgbClr val="38761D"/>
              </a:solidFill>
              <a:latin typeface="Tahoma"/>
              <a:ea typeface="Tahoma"/>
              <a:cs typeface="Tahoma"/>
              <a:sym typeface="Tahoma"/>
            </a:endParaRPr>
          </a:p>
          <a:p>
            <a:pPr marL="0" lvl="0" indent="0" algn="l" rtl="0">
              <a:lnSpc>
                <a:spcPct val="150000"/>
              </a:lnSpc>
              <a:spcBef>
                <a:spcPts val="0"/>
              </a:spcBef>
              <a:spcAft>
                <a:spcPts val="0"/>
              </a:spcAft>
              <a:buNone/>
            </a:pPr>
            <a:endParaRPr sz="1200">
              <a:solidFill>
                <a:srgbClr val="38761D"/>
              </a:solidFill>
              <a:latin typeface="Tahoma"/>
              <a:ea typeface="Tahoma"/>
              <a:cs typeface="Tahoma"/>
              <a:sym typeface="Tahoma"/>
            </a:endParaRPr>
          </a:p>
          <a:p>
            <a:pPr marL="0" lvl="0" indent="0" algn="l" rtl="0">
              <a:lnSpc>
                <a:spcPct val="150000"/>
              </a:lnSpc>
              <a:spcBef>
                <a:spcPts val="0"/>
              </a:spcBef>
              <a:spcAft>
                <a:spcPts val="0"/>
              </a:spcAft>
              <a:buClr>
                <a:schemeClr val="dk1"/>
              </a:buClr>
              <a:buSzPts val="1100"/>
              <a:buFont typeface="Arial"/>
              <a:buNone/>
            </a:pPr>
            <a:endParaRPr sz="1200">
              <a:solidFill>
                <a:srgbClr val="38761D"/>
              </a:solidFill>
              <a:latin typeface="Tahoma"/>
              <a:ea typeface="Tahoma"/>
              <a:cs typeface="Tahoma"/>
              <a:sym typeface="Tahoma"/>
            </a:endParaRPr>
          </a:p>
          <a:p>
            <a:pPr marL="0" lvl="0" indent="0" algn="just" rtl="0">
              <a:lnSpc>
                <a:spcPct val="150000"/>
              </a:lnSpc>
              <a:spcBef>
                <a:spcPts val="1600"/>
              </a:spcBef>
              <a:spcAft>
                <a:spcPts val="0"/>
              </a:spcAft>
              <a:buNone/>
            </a:pPr>
            <a:r>
              <a:rPr lang="en-US" sz="1200">
                <a:solidFill>
                  <a:srgbClr val="38761D"/>
                </a:solidFill>
                <a:latin typeface="Tahoma"/>
                <a:ea typeface="Tahoma"/>
                <a:cs typeface="Tahoma"/>
                <a:sym typeface="Tahoma"/>
              </a:rPr>
              <a:t>  </a:t>
            </a:r>
            <a:endParaRPr sz="1200">
              <a:solidFill>
                <a:srgbClr val="38761D"/>
              </a:solidFill>
              <a:latin typeface="Tahoma"/>
              <a:ea typeface="Tahoma"/>
              <a:cs typeface="Tahoma"/>
              <a:sym typeface="Tahoma"/>
            </a:endParaRPr>
          </a:p>
          <a:p>
            <a:pPr marL="0" lvl="0" indent="0" algn="just" rtl="0">
              <a:lnSpc>
                <a:spcPct val="150000"/>
              </a:lnSpc>
              <a:spcBef>
                <a:spcPts val="1600"/>
              </a:spcBef>
              <a:spcAft>
                <a:spcPts val="0"/>
              </a:spcAft>
              <a:buNone/>
            </a:pPr>
            <a:endParaRPr sz="1200">
              <a:solidFill>
                <a:srgbClr val="38761D"/>
              </a:solidFill>
              <a:latin typeface="Tahoma"/>
              <a:ea typeface="Tahoma"/>
              <a:cs typeface="Tahoma"/>
              <a:sym typeface="Tahoma"/>
            </a:endParaRPr>
          </a:p>
          <a:p>
            <a:pPr marL="0" lvl="0" indent="0" algn="just" rtl="0">
              <a:lnSpc>
                <a:spcPct val="150000"/>
              </a:lnSpc>
              <a:spcBef>
                <a:spcPts val="1600"/>
              </a:spcBef>
              <a:spcAft>
                <a:spcPts val="0"/>
              </a:spcAft>
              <a:buClr>
                <a:schemeClr val="dk1"/>
              </a:buClr>
              <a:buSzPts val="1100"/>
              <a:buFont typeface="Arial"/>
              <a:buNone/>
            </a:pPr>
            <a:r>
              <a:rPr lang="en-US" sz="1200">
                <a:solidFill>
                  <a:srgbClr val="38761D"/>
                </a:solidFill>
                <a:latin typeface="Tahoma"/>
                <a:ea typeface="Tahoma"/>
                <a:cs typeface="Tahoma"/>
                <a:sym typeface="Tahoma"/>
              </a:rPr>
              <a:t>Each element in the product matrix is the sum of products of elements of one row and one column. In this case, the individual additions and multiplications are performed in GF(28). The Mix Columns transformation on a single column j(0 ≤ j ≤ 3)of State can be expressed as:</a:t>
            </a:r>
            <a:endParaRPr sz="1200">
              <a:solidFill>
                <a:srgbClr val="38761D"/>
              </a:solidFill>
              <a:latin typeface="Tahoma"/>
              <a:ea typeface="Tahoma"/>
              <a:cs typeface="Tahoma"/>
              <a:sym typeface="Tahoma"/>
            </a:endParaRPr>
          </a:p>
          <a:p>
            <a:pPr marL="0" lvl="0" indent="0" algn="l" rtl="0">
              <a:spcBef>
                <a:spcPts val="750"/>
              </a:spcBef>
              <a:spcAft>
                <a:spcPts val="0"/>
              </a:spcAft>
              <a:buNone/>
            </a:pPr>
            <a:endParaRPr/>
          </a:p>
        </p:txBody>
      </p:sp>
      <p:pic>
        <p:nvPicPr>
          <p:cNvPr id="464" name="Google Shape;464;p67"/>
          <p:cNvPicPr preferRelativeResize="0"/>
          <p:nvPr/>
        </p:nvPicPr>
        <p:blipFill>
          <a:blip r:embed="rId3">
            <a:alphaModFix/>
          </a:blip>
          <a:stretch>
            <a:fillRect/>
          </a:stretch>
        </p:blipFill>
        <p:spPr>
          <a:xfrm>
            <a:off x="1924050" y="3038475"/>
            <a:ext cx="3181350" cy="1581150"/>
          </a:xfrm>
          <a:prstGeom prst="rect">
            <a:avLst/>
          </a:prstGeom>
          <a:noFill/>
          <a:ln>
            <a:noFill/>
          </a:ln>
        </p:spPr>
      </p:pic>
      <p:pic>
        <p:nvPicPr>
          <p:cNvPr id="465" name="Google Shape;465;p67"/>
          <p:cNvPicPr preferRelativeResize="0"/>
          <p:nvPr/>
        </p:nvPicPr>
        <p:blipFill>
          <a:blip r:embed="rId4">
            <a:alphaModFix/>
          </a:blip>
          <a:stretch>
            <a:fillRect/>
          </a:stretch>
        </p:blipFill>
        <p:spPr>
          <a:xfrm>
            <a:off x="1376363" y="5995988"/>
            <a:ext cx="3933825" cy="1323975"/>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68"/>
          <p:cNvSpPr txBox="1">
            <a:spLocks noGrp="1"/>
          </p:cNvSpPr>
          <p:nvPr>
            <p:ph type="title"/>
          </p:nvPr>
        </p:nvSpPr>
        <p:spPr>
          <a:xfrm>
            <a:off x="471488" y="266148"/>
            <a:ext cx="5915100" cy="561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472" name="Google Shape;472;p68"/>
          <p:cNvSpPr txBox="1">
            <a:spLocks noGrp="1"/>
          </p:cNvSpPr>
          <p:nvPr>
            <p:ph type="body" idx="1"/>
          </p:nvPr>
        </p:nvSpPr>
        <p:spPr>
          <a:xfrm>
            <a:off x="471488" y="1030514"/>
            <a:ext cx="5915100" cy="7891800"/>
          </a:xfrm>
          <a:prstGeom prst="rect">
            <a:avLst/>
          </a:prstGeom>
        </p:spPr>
        <p:txBody>
          <a:bodyPr spcFirstLastPara="1" wrap="square" lIns="91425" tIns="45700" rIns="91425" bIns="45700" anchor="t" anchorCtr="0">
            <a:noAutofit/>
          </a:bodyPr>
          <a:lstStyle/>
          <a:p>
            <a:pPr marL="0" lvl="0" indent="0" algn="just" rtl="0">
              <a:lnSpc>
                <a:spcPct val="150000"/>
              </a:lnSpc>
              <a:spcBef>
                <a:spcPts val="0"/>
              </a:spcBef>
              <a:spcAft>
                <a:spcPts val="0"/>
              </a:spcAft>
              <a:buNone/>
            </a:pPr>
            <a:endParaRPr sz="1200" b="1">
              <a:solidFill>
                <a:srgbClr val="38761D"/>
              </a:solidFill>
              <a:latin typeface="Tahoma"/>
              <a:ea typeface="Tahoma"/>
              <a:cs typeface="Tahoma"/>
              <a:sym typeface="Tahoma"/>
            </a:endParaRPr>
          </a:p>
          <a:p>
            <a:pPr marL="0" lvl="0" indent="0" algn="just" rtl="0">
              <a:lnSpc>
                <a:spcPct val="150000"/>
              </a:lnSpc>
              <a:spcBef>
                <a:spcPts val="0"/>
              </a:spcBef>
              <a:spcAft>
                <a:spcPts val="0"/>
              </a:spcAft>
              <a:buNone/>
            </a:pPr>
            <a:endParaRPr sz="1200" b="1">
              <a:solidFill>
                <a:srgbClr val="38761D"/>
              </a:solidFill>
              <a:latin typeface="Tahoma"/>
              <a:ea typeface="Tahoma"/>
              <a:cs typeface="Tahoma"/>
              <a:sym typeface="Tahoma"/>
            </a:endParaRPr>
          </a:p>
          <a:p>
            <a:pPr marL="0" lvl="0" indent="0" algn="just" rtl="0">
              <a:lnSpc>
                <a:spcPct val="150000"/>
              </a:lnSpc>
              <a:spcBef>
                <a:spcPts val="0"/>
              </a:spcBef>
              <a:spcAft>
                <a:spcPts val="0"/>
              </a:spcAft>
              <a:buNone/>
            </a:pPr>
            <a:endParaRPr sz="1200" b="1">
              <a:solidFill>
                <a:srgbClr val="38761D"/>
              </a:solidFill>
              <a:latin typeface="Tahoma"/>
              <a:ea typeface="Tahoma"/>
              <a:cs typeface="Tahoma"/>
              <a:sym typeface="Tahoma"/>
            </a:endParaRPr>
          </a:p>
          <a:p>
            <a:pPr marL="0" lvl="0" indent="0" algn="just" rtl="0">
              <a:lnSpc>
                <a:spcPct val="150000"/>
              </a:lnSpc>
              <a:spcBef>
                <a:spcPts val="0"/>
              </a:spcBef>
              <a:spcAft>
                <a:spcPts val="0"/>
              </a:spcAft>
              <a:buNone/>
            </a:pPr>
            <a:endParaRPr sz="1200" b="1">
              <a:solidFill>
                <a:srgbClr val="38761D"/>
              </a:solidFill>
              <a:latin typeface="Tahoma"/>
              <a:ea typeface="Tahoma"/>
              <a:cs typeface="Tahoma"/>
              <a:sym typeface="Tahoma"/>
            </a:endParaRPr>
          </a:p>
          <a:p>
            <a:pPr marL="0" lvl="0" indent="0" algn="just" rtl="0">
              <a:lnSpc>
                <a:spcPct val="150000"/>
              </a:lnSpc>
              <a:spcBef>
                <a:spcPts val="0"/>
              </a:spcBef>
              <a:spcAft>
                <a:spcPts val="0"/>
              </a:spcAft>
              <a:buNone/>
            </a:pPr>
            <a:endParaRPr sz="1200" b="1">
              <a:solidFill>
                <a:srgbClr val="38761D"/>
              </a:solidFill>
              <a:latin typeface="Tahoma"/>
              <a:ea typeface="Tahoma"/>
              <a:cs typeface="Tahoma"/>
              <a:sym typeface="Tahoma"/>
            </a:endParaRPr>
          </a:p>
          <a:p>
            <a:pPr marL="0" lvl="0" indent="0" algn="just" rtl="0">
              <a:lnSpc>
                <a:spcPct val="150000"/>
              </a:lnSpc>
              <a:spcBef>
                <a:spcPts val="0"/>
              </a:spcBef>
              <a:spcAft>
                <a:spcPts val="0"/>
              </a:spcAft>
              <a:buNone/>
            </a:pPr>
            <a:endParaRPr sz="1200" b="1">
              <a:solidFill>
                <a:srgbClr val="38761D"/>
              </a:solidFill>
              <a:latin typeface="Tahoma"/>
              <a:ea typeface="Tahoma"/>
              <a:cs typeface="Tahoma"/>
              <a:sym typeface="Tahoma"/>
            </a:endParaRPr>
          </a:p>
          <a:p>
            <a:pPr marL="0" lvl="0" indent="0" algn="just" rtl="0">
              <a:lnSpc>
                <a:spcPct val="150000"/>
              </a:lnSpc>
              <a:spcBef>
                <a:spcPts val="0"/>
              </a:spcBef>
              <a:spcAft>
                <a:spcPts val="0"/>
              </a:spcAft>
              <a:buNone/>
            </a:pPr>
            <a:endParaRPr sz="1200" b="1">
              <a:solidFill>
                <a:srgbClr val="38761D"/>
              </a:solidFill>
              <a:latin typeface="Tahoma"/>
              <a:ea typeface="Tahoma"/>
              <a:cs typeface="Tahoma"/>
              <a:sym typeface="Tahoma"/>
            </a:endParaRPr>
          </a:p>
          <a:p>
            <a:pPr marL="0" lvl="0" indent="0" algn="just" rtl="0">
              <a:lnSpc>
                <a:spcPct val="150000"/>
              </a:lnSpc>
              <a:spcBef>
                <a:spcPts val="0"/>
              </a:spcBef>
              <a:spcAft>
                <a:spcPts val="0"/>
              </a:spcAft>
              <a:buNone/>
            </a:pPr>
            <a:endParaRPr sz="1200" b="1">
              <a:solidFill>
                <a:srgbClr val="38761D"/>
              </a:solidFill>
              <a:latin typeface="Tahoma"/>
              <a:ea typeface="Tahoma"/>
              <a:cs typeface="Tahoma"/>
              <a:sym typeface="Tahoma"/>
            </a:endParaRPr>
          </a:p>
          <a:p>
            <a:pPr marL="0" lvl="0" indent="0" algn="just" rtl="0">
              <a:lnSpc>
                <a:spcPct val="150000"/>
              </a:lnSpc>
              <a:spcBef>
                <a:spcPts val="0"/>
              </a:spcBef>
              <a:spcAft>
                <a:spcPts val="0"/>
              </a:spcAft>
              <a:buNone/>
            </a:pPr>
            <a:endParaRPr sz="1200" b="1">
              <a:solidFill>
                <a:srgbClr val="38761D"/>
              </a:solidFill>
              <a:latin typeface="Tahoma"/>
              <a:ea typeface="Tahoma"/>
              <a:cs typeface="Tahoma"/>
              <a:sym typeface="Tahoma"/>
            </a:endParaRPr>
          </a:p>
          <a:p>
            <a:pPr marL="0" lvl="0" indent="0" algn="just" rtl="0">
              <a:lnSpc>
                <a:spcPct val="150000"/>
              </a:lnSpc>
              <a:spcBef>
                <a:spcPts val="0"/>
              </a:spcBef>
              <a:spcAft>
                <a:spcPts val="0"/>
              </a:spcAft>
              <a:buNone/>
            </a:pPr>
            <a:endParaRPr sz="1200" b="1">
              <a:solidFill>
                <a:srgbClr val="38761D"/>
              </a:solidFill>
              <a:latin typeface="Tahoma"/>
              <a:ea typeface="Tahoma"/>
              <a:cs typeface="Tahoma"/>
              <a:sym typeface="Tahoma"/>
            </a:endParaRPr>
          </a:p>
          <a:p>
            <a:pPr marL="0" lvl="0" indent="0" algn="just" rtl="0">
              <a:lnSpc>
                <a:spcPct val="150000"/>
              </a:lnSpc>
              <a:spcBef>
                <a:spcPts val="0"/>
              </a:spcBef>
              <a:spcAft>
                <a:spcPts val="0"/>
              </a:spcAft>
              <a:buNone/>
            </a:pPr>
            <a:endParaRPr sz="1200" b="1">
              <a:solidFill>
                <a:srgbClr val="38761D"/>
              </a:solidFill>
              <a:latin typeface="Tahoma"/>
              <a:ea typeface="Tahoma"/>
              <a:cs typeface="Tahoma"/>
              <a:sym typeface="Tahoma"/>
            </a:endParaRPr>
          </a:p>
          <a:p>
            <a:pPr marL="0" lvl="0" indent="0" algn="just" rtl="0">
              <a:lnSpc>
                <a:spcPct val="150000"/>
              </a:lnSpc>
              <a:spcBef>
                <a:spcPts val="0"/>
              </a:spcBef>
              <a:spcAft>
                <a:spcPts val="0"/>
              </a:spcAft>
              <a:buClr>
                <a:schemeClr val="dk1"/>
              </a:buClr>
              <a:buSzPts val="1100"/>
              <a:buFont typeface="Arial"/>
              <a:buNone/>
            </a:pPr>
            <a:r>
              <a:rPr lang="en-US" sz="1200" b="1">
                <a:solidFill>
                  <a:srgbClr val="38761D"/>
                </a:solidFill>
                <a:latin typeface="Tahoma"/>
                <a:ea typeface="Tahoma"/>
                <a:cs typeface="Tahoma"/>
                <a:sym typeface="Tahoma"/>
              </a:rPr>
              <a:t>Add round key</a:t>
            </a:r>
            <a:endParaRPr sz="1200" b="1">
              <a:solidFill>
                <a:srgbClr val="38761D"/>
              </a:solidFill>
              <a:latin typeface="Tahoma"/>
              <a:ea typeface="Tahoma"/>
              <a:cs typeface="Tahoma"/>
              <a:sym typeface="Tahoma"/>
            </a:endParaRPr>
          </a:p>
          <a:p>
            <a:pPr marL="0" lvl="0" indent="0" algn="just" rtl="0">
              <a:lnSpc>
                <a:spcPct val="150000"/>
              </a:lnSpc>
              <a:spcBef>
                <a:spcPts val="0"/>
              </a:spcBef>
              <a:spcAft>
                <a:spcPts val="0"/>
              </a:spcAft>
              <a:buClr>
                <a:schemeClr val="dk1"/>
              </a:buClr>
              <a:buSzPts val="1100"/>
              <a:buFont typeface="Arial"/>
              <a:buNone/>
            </a:pPr>
            <a:r>
              <a:rPr lang="en-US" sz="1200">
                <a:solidFill>
                  <a:srgbClr val="38761D"/>
                </a:solidFill>
                <a:latin typeface="Tahoma"/>
                <a:ea typeface="Tahoma"/>
                <a:cs typeface="Tahoma"/>
                <a:sym typeface="Tahoma"/>
              </a:rPr>
              <a:t>  In the forward add round key transformation, called Add Round Key, the 128 bits of State are bitwise XORed with the 128 bits of the round key. The operation is viewed as a column wise operation between the 4 bytes of a State column and one word of the round key; it can also be viewed as a byte-level operation. The inverse add round key transformation is identical to the forward add round key transformation, because the XOR operation is its own inverse.</a:t>
            </a:r>
            <a:endParaRPr sz="1200">
              <a:solidFill>
                <a:srgbClr val="38761D"/>
              </a:solidFill>
              <a:latin typeface="Tahoma"/>
              <a:ea typeface="Tahoma"/>
              <a:cs typeface="Tahoma"/>
              <a:sym typeface="Tahoma"/>
            </a:endParaRPr>
          </a:p>
          <a:p>
            <a:pPr marL="0" lvl="0" indent="0" algn="just" rtl="0">
              <a:lnSpc>
                <a:spcPct val="150000"/>
              </a:lnSpc>
              <a:spcBef>
                <a:spcPts val="0"/>
              </a:spcBef>
              <a:spcAft>
                <a:spcPts val="0"/>
              </a:spcAft>
              <a:buNone/>
            </a:pPr>
            <a:endParaRPr sz="1200" b="1">
              <a:solidFill>
                <a:srgbClr val="38761D"/>
              </a:solidFill>
              <a:latin typeface="Tahoma"/>
              <a:ea typeface="Tahoma"/>
              <a:cs typeface="Tahoma"/>
              <a:sym typeface="Tahoma"/>
            </a:endParaRPr>
          </a:p>
          <a:p>
            <a:pPr marL="0" lvl="0" indent="0" algn="just" rtl="0">
              <a:lnSpc>
                <a:spcPct val="150000"/>
              </a:lnSpc>
              <a:spcBef>
                <a:spcPts val="0"/>
              </a:spcBef>
              <a:spcAft>
                <a:spcPts val="0"/>
              </a:spcAft>
              <a:buNone/>
            </a:pPr>
            <a:endParaRPr sz="1200" b="1">
              <a:solidFill>
                <a:srgbClr val="38761D"/>
              </a:solidFill>
              <a:latin typeface="Tahoma"/>
              <a:ea typeface="Tahoma"/>
              <a:cs typeface="Tahoma"/>
              <a:sym typeface="Tahoma"/>
            </a:endParaRPr>
          </a:p>
          <a:p>
            <a:pPr marL="0" lvl="0" indent="0" algn="just" rtl="0">
              <a:lnSpc>
                <a:spcPct val="150000"/>
              </a:lnSpc>
              <a:spcBef>
                <a:spcPts val="0"/>
              </a:spcBef>
              <a:spcAft>
                <a:spcPts val="0"/>
              </a:spcAft>
              <a:buNone/>
            </a:pPr>
            <a:endParaRPr sz="1200" b="1">
              <a:solidFill>
                <a:srgbClr val="38761D"/>
              </a:solidFill>
              <a:latin typeface="Tahoma"/>
              <a:ea typeface="Tahoma"/>
              <a:cs typeface="Tahoma"/>
              <a:sym typeface="Tahoma"/>
            </a:endParaRPr>
          </a:p>
          <a:p>
            <a:pPr marL="0" lvl="0" indent="0" algn="just" rtl="0">
              <a:lnSpc>
                <a:spcPct val="150000"/>
              </a:lnSpc>
              <a:spcBef>
                <a:spcPts val="0"/>
              </a:spcBef>
              <a:spcAft>
                <a:spcPts val="0"/>
              </a:spcAft>
              <a:buNone/>
            </a:pPr>
            <a:endParaRPr sz="1200" b="1">
              <a:solidFill>
                <a:srgbClr val="38761D"/>
              </a:solidFill>
              <a:latin typeface="Tahoma"/>
              <a:ea typeface="Tahoma"/>
              <a:cs typeface="Tahoma"/>
              <a:sym typeface="Tahoma"/>
            </a:endParaRPr>
          </a:p>
          <a:p>
            <a:pPr marL="0" lvl="0" indent="0" algn="just" rtl="0">
              <a:lnSpc>
                <a:spcPct val="150000"/>
              </a:lnSpc>
              <a:spcBef>
                <a:spcPts val="0"/>
              </a:spcBef>
              <a:spcAft>
                <a:spcPts val="0"/>
              </a:spcAft>
              <a:buNone/>
            </a:pPr>
            <a:endParaRPr sz="1200" b="1">
              <a:solidFill>
                <a:srgbClr val="38761D"/>
              </a:solidFill>
              <a:latin typeface="Tahoma"/>
              <a:ea typeface="Tahoma"/>
              <a:cs typeface="Tahoma"/>
              <a:sym typeface="Tahoma"/>
            </a:endParaRPr>
          </a:p>
          <a:p>
            <a:pPr marL="0" lvl="0" indent="0" algn="just" rtl="0">
              <a:lnSpc>
                <a:spcPct val="150000"/>
              </a:lnSpc>
              <a:spcBef>
                <a:spcPts val="0"/>
              </a:spcBef>
              <a:spcAft>
                <a:spcPts val="0"/>
              </a:spcAft>
              <a:buNone/>
            </a:pPr>
            <a:endParaRPr sz="1200" b="1">
              <a:solidFill>
                <a:srgbClr val="38761D"/>
              </a:solidFill>
              <a:latin typeface="Tahoma"/>
              <a:ea typeface="Tahoma"/>
              <a:cs typeface="Tahoma"/>
              <a:sym typeface="Tahoma"/>
            </a:endParaRPr>
          </a:p>
          <a:p>
            <a:pPr marL="0" lvl="0" indent="0" algn="just" rtl="0">
              <a:lnSpc>
                <a:spcPct val="150000"/>
              </a:lnSpc>
              <a:spcBef>
                <a:spcPts val="0"/>
              </a:spcBef>
              <a:spcAft>
                <a:spcPts val="0"/>
              </a:spcAft>
              <a:buClr>
                <a:schemeClr val="dk1"/>
              </a:buClr>
              <a:buSzPts val="1100"/>
              <a:buFont typeface="Arial"/>
              <a:buNone/>
            </a:pPr>
            <a:r>
              <a:rPr lang="en-US" sz="1200" b="1">
                <a:solidFill>
                  <a:srgbClr val="38761D"/>
                </a:solidFill>
                <a:latin typeface="Tahoma"/>
                <a:ea typeface="Tahoma"/>
                <a:cs typeface="Tahoma"/>
                <a:sym typeface="Tahoma"/>
              </a:rPr>
              <a:t>AES Key Expansion</a:t>
            </a:r>
            <a:endParaRPr sz="1200" b="1">
              <a:solidFill>
                <a:srgbClr val="38761D"/>
              </a:solidFill>
              <a:latin typeface="Tahoma"/>
              <a:ea typeface="Tahoma"/>
              <a:cs typeface="Tahoma"/>
              <a:sym typeface="Tahoma"/>
            </a:endParaRPr>
          </a:p>
          <a:p>
            <a:pPr marL="0" lvl="0" indent="0" algn="just" rtl="0">
              <a:lnSpc>
                <a:spcPct val="150000"/>
              </a:lnSpc>
              <a:spcBef>
                <a:spcPts val="0"/>
              </a:spcBef>
              <a:spcAft>
                <a:spcPts val="0"/>
              </a:spcAft>
              <a:buClr>
                <a:schemeClr val="dk1"/>
              </a:buClr>
              <a:buSzPts val="1100"/>
              <a:buFont typeface="Arial"/>
              <a:buNone/>
            </a:pPr>
            <a:endParaRPr sz="1200">
              <a:solidFill>
                <a:srgbClr val="38761D"/>
              </a:solidFill>
              <a:latin typeface="Tahoma"/>
              <a:ea typeface="Tahoma"/>
              <a:cs typeface="Tahoma"/>
              <a:sym typeface="Tahoma"/>
            </a:endParaRPr>
          </a:p>
          <a:p>
            <a:pPr marL="0" lvl="0" indent="0" algn="just" rtl="0">
              <a:lnSpc>
                <a:spcPct val="150000"/>
              </a:lnSpc>
              <a:spcBef>
                <a:spcPts val="0"/>
              </a:spcBef>
              <a:spcAft>
                <a:spcPts val="0"/>
              </a:spcAft>
              <a:buClr>
                <a:schemeClr val="dk1"/>
              </a:buClr>
              <a:buSzPts val="1100"/>
              <a:buFont typeface="Arial"/>
              <a:buNone/>
            </a:pPr>
            <a:r>
              <a:rPr lang="en-US" sz="1200">
                <a:solidFill>
                  <a:srgbClr val="38761D"/>
                </a:solidFill>
                <a:latin typeface="Tahoma"/>
                <a:ea typeface="Tahoma"/>
                <a:cs typeface="Tahoma"/>
                <a:sym typeface="Tahoma"/>
              </a:rPr>
              <a:t>  The AES key expansion algorithm takes as input a four-word (16-byte) key and produces a linear array of 44 words (176 bytes).</a:t>
            </a:r>
            <a:endParaRPr sz="1200">
              <a:solidFill>
                <a:srgbClr val="38761D"/>
              </a:solidFill>
              <a:latin typeface="Tahoma"/>
              <a:ea typeface="Tahoma"/>
              <a:cs typeface="Tahoma"/>
              <a:sym typeface="Tahoma"/>
            </a:endParaRPr>
          </a:p>
          <a:p>
            <a:pPr marL="0" lvl="0" indent="0" algn="l" rtl="0">
              <a:lnSpc>
                <a:spcPct val="150000"/>
              </a:lnSpc>
              <a:spcBef>
                <a:spcPts val="0"/>
              </a:spcBef>
              <a:spcAft>
                <a:spcPts val="0"/>
              </a:spcAft>
              <a:buClr>
                <a:schemeClr val="dk1"/>
              </a:buClr>
              <a:buSzPts val="1100"/>
              <a:buFont typeface="Arial"/>
              <a:buNone/>
            </a:pPr>
            <a:endParaRPr sz="1200">
              <a:solidFill>
                <a:srgbClr val="38761D"/>
              </a:solidFill>
              <a:latin typeface="Tahoma"/>
              <a:ea typeface="Tahoma"/>
              <a:cs typeface="Tahoma"/>
              <a:sym typeface="Tahoma"/>
            </a:endParaRPr>
          </a:p>
          <a:p>
            <a:pPr marL="0" lvl="0" indent="0" algn="l" rtl="0">
              <a:spcBef>
                <a:spcPts val="750"/>
              </a:spcBef>
              <a:spcAft>
                <a:spcPts val="0"/>
              </a:spcAft>
              <a:buNone/>
            </a:pPr>
            <a:endParaRPr/>
          </a:p>
        </p:txBody>
      </p:sp>
      <p:pic>
        <p:nvPicPr>
          <p:cNvPr id="473" name="Google Shape;473;p68"/>
          <p:cNvPicPr preferRelativeResize="0"/>
          <p:nvPr/>
        </p:nvPicPr>
        <p:blipFill>
          <a:blip r:embed="rId3">
            <a:alphaModFix/>
          </a:blip>
          <a:stretch>
            <a:fillRect/>
          </a:stretch>
        </p:blipFill>
        <p:spPr>
          <a:xfrm>
            <a:off x="1400175" y="881063"/>
            <a:ext cx="4362450" cy="3095625"/>
          </a:xfrm>
          <a:prstGeom prst="rect">
            <a:avLst/>
          </a:prstGeom>
          <a:noFill/>
          <a:ln>
            <a:noFill/>
          </a:ln>
        </p:spPr>
      </p:pic>
      <p:pic>
        <p:nvPicPr>
          <p:cNvPr id="474" name="Google Shape;474;p68"/>
          <p:cNvPicPr preferRelativeResize="0"/>
          <p:nvPr/>
        </p:nvPicPr>
        <p:blipFill>
          <a:blip r:embed="rId4">
            <a:alphaModFix/>
          </a:blip>
          <a:stretch>
            <a:fillRect/>
          </a:stretch>
        </p:blipFill>
        <p:spPr>
          <a:xfrm>
            <a:off x="847725" y="6048375"/>
            <a:ext cx="4914900" cy="15621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69"/>
          <p:cNvSpPr txBox="1">
            <a:spLocks noGrp="1"/>
          </p:cNvSpPr>
          <p:nvPr>
            <p:ph type="title"/>
          </p:nvPr>
        </p:nvSpPr>
        <p:spPr>
          <a:xfrm>
            <a:off x="471488" y="266148"/>
            <a:ext cx="5915100" cy="561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481" name="Google Shape;481;p69"/>
          <p:cNvSpPr txBox="1">
            <a:spLocks noGrp="1"/>
          </p:cNvSpPr>
          <p:nvPr>
            <p:ph type="body" idx="1"/>
          </p:nvPr>
        </p:nvSpPr>
        <p:spPr>
          <a:xfrm>
            <a:off x="471488" y="1030514"/>
            <a:ext cx="5915100" cy="7891800"/>
          </a:xfrm>
          <a:prstGeom prst="rect">
            <a:avLst/>
          </a:prstGeom>
        </p:spPr>
        <p:txBody>
          <a:bodyPr spcFirstLastPara="1" wrap="square" lIns="91425" tIns="45700" rIns="91425" bIns="45700" anchor="t" anchorCtr="0">
            <a:noAutofit/>
          </a:bodyPr>
          <a:lstStyle/>
          <a:p>
            <a:pPr marL="0" lvl="0" indent="0" algn="just" rtl="0">
              <a:lnSpc>
                <a:spcPct val="150000"/>
              </a:lnSpc>
              <a:spcBef>
                <a:spcPts val="0"/>
              </a:spcBef>
              <a:spcAft>
                <a:spcPts val="0"/>
              </a:spcAft>
              <a:buClr>
                <a:schemeClr val="dk1"/>
              </a:buClr>
              <a:buSzPts val="1100"/>
              <a:buFont typeface="Arial"/>
              <a:buNone/>
            </a:pPr>
            <a:r>
              <a:rPr lang="en-US" sz="1200">
                <a:solidFill>
                  <a:srgbClr val="38761D"/>
                </a:solidFill>
                <a:latin typeface="Tahoma"/>
                <a:ea typeface="Tahoma"/>
                <a:cs typeface="Tahoma"/>
                <a:sym typeface="Tahoma"/>
              </a:rPr>
              <a:t>This is sufficient to provide a four-word round key for the initial Add Round Key stage and each of the 10 rounds of the cipher. </a:t>
            </a:r>
            <a:r>
              <a:rPr lang="en-US" sz="1300">
                <a:solidFill>
                  <a:srgbClr val="38761D"/>
                </a:solidFill>
                <a:latin typeface="Tahoma"/>
                <a:ea typeface="Tahoma"/>
                <a:cs typeface="Tahoma"/>
                <a:sym typeface="Tahoma"/>
              </a:rPr>
              <a:t>The key is copied into the first four words of the expanded key. The remainder of the expanded key is filled in four words at a time. Each added word w[i] depends on the immediately preceding word, w[i-1], and the word four positions back, w[i-4]. In three out of four cases, a simple XOR is used. For a word whose position in the w array is a multiple of 4, a more complex function is used.</a:t>
            </a:r>
            <a:endParaRPr sz="1300">
              <a:solidFill>
                <a:srgbClr val="38761D"/>
              </a:solidFill>
              <a:latin typeface="Tahoma"/>
              <a:ea typeface="Tahoma"/>
              <a:cs typeface="Tahoma"/>
              <a:sym typeface="Tahoma"/>
            </a:endParaRPr>
          </a:p>
          <a:p>
            <a:pPr marL="342900" lvl="0" indent="0" algn="just" rtl="0">
              <a:lnSpc>
                <a:spcPct val="150000"/>
              </a:lnSpc>
              <a:spcBef>
                <a:spcPts val="400"/>
              </a:spcBef>
              <a:spcAft>
                <a:spcPts val="0"/>
              </a:spcAft>
              <a:buClr>
                <a:schemeClr val="dk1"/>
              </a:buClr>
              <a:buSzPts val="1100"/>
              <a:buFont typeface="Arial"/>
              <a:buNone/>
            </a:pPr>
            <a:r>
              <a:rPr lang="en-US" sz="1200">
                <a:latin typeface="Tahoma"/>
                <a:ea typeface="Tahoma"/>
                <a:cs typeface="Tahoma"/>
                <a:sym typeface="Tahoma"/>
              </a:rPr>
              <a:t>The function g consists of the following subfunctions:</a:t>
            </a:r>
            <a:endParaRPr sz="1200">
              <a:latin typeface="Tahoma"/>
              <a:ea typeface="Tahoma"/>
              <a:cs typeface="Tahoma"/>
              <a:sym typeface="Tahoma"/>
            </a:endParaRPr>
          </a:p>
          <a:p>
            <a:pPr marL="0" lvl="0" indent="0" algn="just" rtl="0">
              <a:lnSpc>
                <a:spcPct val="150000"/>
              </a:lnSpc>
              <a:spcBef>
                <a:spcPts val="400"/>
              </a:spcBef>
              <a:spcAft>
                <a:spcPts val="0"/>
              </a:spcAft>
              <a:buClr>
                <a:schemeClr val="dk1"/>
              </a:buClr>
              <a:buSzPts val="1100"/>
              <a:buFont typeface="Arial"/>
              <a:buNone/>
            </a:pPr>
            <a:r>
              <a:rPr lang="en-US" sz="1200">
                <a:latin typeface="Tahoma"/>
                <a:ea typeface="Tahoma"/>
                <a:cs typeface="Tahoma"/>
                <a:sym typeface="Tahoma"/>
              </a:rPr>
              <a:t>•RotWord performs a one-byte circular left shift on a word. This means that an input word [B0, B1, B2, B3] is transformed into [B1, B2, B3, B0].</a:t>
            </a:r>
            <a:endParaRPr sz="1200">
              <a:latin typeface="Tahoma"/>
              <a:ea typeface="Tahoma"/>
              <a:cs typeface="Tahoma"/>
              <a:sym typeface="Tahoma"/>
            </a:endParaRPr>
          </a:p>
          <a:p>
            <a:pPr marL="0" lvl="0" indent="0" algn="just" rtl="0">
              <a:lnSpc>
                <a:spcPct val="150000"/>
              </a:lnSpc>
              <a:spcBef>
                <a:spcPts val="400"/>
              </a:spcBef>
              <a:spcAft>
                <a:spcPts val="0"/>
              </a:spcAft>
              <a:buClr>
                <a:schemeClr val="dk1"/>
              </a:buClr>
              <a:buSzPts val="1100"/>
              <a:buFont typeface="Arial"/>
              <a:buNone/>
            </a:pPr>
            <a:r>
              <a:rPr lang="en-US" sz="1200">
                <a:latin typeface="Tahoma"/>
                <a:ea typeface="Tahoma"/>
                <a:cs typeface="Tahoma"/>
                <a:sym typeface="Tahoma"/>
              </a:rPr>
              <a:t>•SubWord performs a byte substitution on each byte of its input word, using the S-box.</a:t>
            </a:r>
            <a:endParaRPr sz="1200">
              <a:latin typeface="Tahoma"/>
              <a:ea typeface="Tahoma"/>
              <a:cs typeface="Tahoma"/>
              <a:sym typeface="Tahoma"/>
            </a:endParaRPr>
          </a:p>
          <a:p>
            <a:pPr marL="0" lvl="0" indent="0" algn="just" rtl="0">
              <a:lnSpc>
                <a:spcPct val="150000"/>
              </a:lnSpc>
              <a:spcBef>
                <a:spcPts val="400"/>
              </a:spcBef>
              <a:spcAft>
                <a:spcPts val="0"/>
              </a:spcAft>
              <a:buClr>
                <a:schemeClr val="dk1"/>
              </a:buClr>
              <a:buSzPts val="1100"/>
              <a:buFont typeface="Arial"/>
              <a:buNone/>
            </a:pPr>
            <a:r>
              <a:rPr lang="en-US" sz="1200">
                <a:latin typeface="Tahoma"/>
                <a:ea typeface="Tahoma"/>
                <a:cs typeface="Tahoma"/>
                <a:sym typeface="Tahoma"/>
              </a:rPr>
              <a:t>•The result of steps 1 and 2 is XORed with a round constant, Rcon[j].</a:t>
            </a:r>
            <a:endParaRPr sz="1200">
              <a:latin typeface="Tahoma"/>
              <a:ea typeface="Tahoma"/>
              <a:cs typeface="Tahoma"/>
              <a:sym typeface="Tahoma"/>
            </a:endParaRPr>
          </a:p>
          <a:p>
            <a:pPr marL="0" lvl="0" indent="0" algn="l" rtl="0">
              <a:spcBef>
                <a:spcPts val="750"/>
              </a:spcBef>
              <a:spcAft>
                <a:spcPts val="0"/>
              </a:spcAft>
              <a:buNone/>
            </a:pPr>
            <a:endParaRPr/>
          </a:p>
        </p:txBody>
      </p:sp>
      <p:pic>
        <p:nvPicPr>
          <p:cNvPr id="482" name="Google Shape;482;p69"/>
          <p:cNvPicPr preferRelativeResize="0"/>
          <p:nvPr/>
        </p:nvPicPr>
        <p:blipFill>
          <a:blip r:embed="rId3">
            <a:alphaModFix/>
          </a:blip>
          <a:stretch>
            <a:fillRect/>
          </a:stretch>
        </p:blipFill>
        <p:spPr>
          <a:xfrm>
            <a:off x="1281113" y="4986338"/>
            <a:ext cx="4219575" cy="3800475"/>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70"/>
          <p:cNvSpPr txBox="1">
            <a:spLocks noGrp="1"/>
          </p:cNvSpPr>
          <p:nvPr>
            <p:ph type="title"/>
          </p:nvPr>
        </p:nvSpPr>
        <p:spPr>
          <a:xfrm>
            <a:off x="471488" y="266148"/>
            <a:ext cx="5915100" cy="561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489" name="Google Shape;489;p70"/>
          <p:cNvSpPr txBox="1">
            <a:spLocks noGrp="1"/>
          </p:cNvSpPr>
          <p:nvPr>
            <p:ph type="body" idx="1"/>
          </p:nvPr>
        </p:nvSpPr>
        <p:spPr>
          <a:xfrm>
            <a:off x="471488" y="1030514"/>
            <a:ext cx="5915100" cy="7891800"/>
          </a:xfrm>
          <a:prstGeom prst="rect">
            <a:avLst/>
          </a:prstGeom>
        </p:spPr>
        <p:txBody>
          <a:bodyPr spcFirstLastPara="1" wrap="square" lIns="91425" tIns="45700" rIns="91425" bIns="45700" anchor="t" anchorCtr="0">
            <a:noAutofit/>
          </a:bodyPr>
          <a:lstStyle/>
          <a:p>
            <a:pPr marL="0" lvl="0" indent="0" algn="just" rtl="0">
              <a:lnSpc>
                <a:spcPct val="150000"/>
              </a:lnSpc>
              <a:spcBef>
                <a:spcPts val="800"/>
              </a:spcBef>
              <a:spcAft>
                <a:spcPts val="0"/>
              </a:spcAft>
              <a:buNone/>
            </a:pPr>
            <a:endParaRPr lang="en-US" sz="1200" dirty="0">
              <a:latin typeface="Tahoma"/>
              <a:ea typeface="Tahoma"/>
              <a:cs typeface="Tahoma"/>
              <a:sym typeface="Tahoma"/>
            </a:endParaRPr>
          </a:p>
          <a:p>
            <a:pPr marL="0" lvl="0" indent="0" algn="just" rtl="0">
              <a:lnSpc>
                <a:spcPct val="150000"/>
              </a:lnSpc>
              <a:spcBef>
                <a:spcPts val="800"/>
              </a:spcBef>
              <a:spcAft>
                <a:spcPts val="0"/>
              </a:spcAft>
              <a:buNone/>
            </a:pPr>
            <a:r>
              <a:rPr lang="en-US" sz="1200" dirty="0">
                <a:latin typeface="Tahoma"/>
                <a:ea typeface="Tahoma"/>
                <a:cs typeface="Tahoma"/>
                <a:sym typeface="Tahoma"/>
              </a:rPr>
              <a:t>The round constant is a word in which the three rightmost bytes are always 0. Thus, the effect of an XOR of a word with </a:t>
            </a:r>
            <a:r>
              <a:rPr lang="en-US" sz="1200" dirty="0" err="1">
                <a:latin typeface="Tahoma"/>
                <a:ea typeface="Tahoma"/>
                <a:cs typeface="Tahoma"/>
                <a:sym typeface="Tahoma"/>
              </a:rPr>
              <a:t>Rcon</a:t>
            </a:r>
            <a:r>
              <a:rPr lang="en-US" sz="1200" dirty="0">
                <a:latin typeface="Tahoma"/>
                <a:ea typeface="Tahoma"/>
                <a:cs typeface="Tahoma"/>
                <a:sym typeface="Tahoma"/>
              </a:rPr>
              <a:t> is to only perform an XOR on the leftmost byte of the word. The round constant is different for each round and is defined as </a:t>
            </a:r>
            <a:r>
              <a:rPr lang="en-US" sz="1200" dirty="0" err="1">
                <a:latin typeface="Tahoma"/>
                <a:ea typeface="Tahoma"/>
                <a:cs typeface="Tahoma"/>
                <a:sym typeface="Tahoma"/>
              </a:rPr>
              <a:t>Rcon</a:t>
            </a:r>
            <a:r>
              <a:rPr lang="en-US" sz="1200" dirty="0">
                <a:latin typeface="Tahoma"/>
                <a:ea typeface="Tahoma"/>
                <a:cs typeface="Tahoma"/>
                <a:sym typeface="Tahoma"/>
              </a:rPr>
              <a:t>[j] = (RC[j], 0, 0, 0),with RC[1] = 1, RC[j] = 2 * RC[j-1] and with multiplication defined over the field GF(2</a:t>
            </a:r>
            <a:r>
              <a:rPr lang="en-US" sz="2000" baseline="30000" dirty="0">
                <a:latin typeface="Tahoma"/>
                <a:ea typeface="Tahoma"/>
                <a:cs typeface="Tahoma"/>
                <a:sym typeface="Tahoma"/>
              </a:rPr>
              <a:t>8</a:t>
            </a:r>
            <a:r>
              <a:rPr lang="en-US" sz="1200" dirty="0">
                <a:latin typeface="Tahoma"/>
                <a:ea typeface="Tahoma"/>
                <a:cs typeface="Tahoma"/>
                <a:sym typeface="Tahoma"/>
              </a:rPr>
              <a:t>).The values of RC[j] in hexadecimal are</a:t>
            </a:r>
            <a:endParaRPr sz="1200" dirty="0">
              <a:latin typeface="Tahoma"/>
              <a:ea typeface="Tahoma"/>
              <a:cs typeface="Tahoma"/>
              <a:sym typeface="Tahoma"/>
            </a:endParaRPr>
          </a:p>
          <a:p>
            <a:pPr marL="0" lvl="0" indent="0" algn="just">
              <a:lnSpc>
                <a:spcPct val="150000"/>
              </a:lnSpc>
              <a:spcBef>
                <a:spcPts val="800"/>
              </a:spcBef>
              <a:buNone/>
            </a:pPr>
            <a:endParaRPr lang="pl-PL" sz="1200" dirty="0">
              <a:latin typeface="Tahoma"/>
              <a:ea typeface="Tahoma"/>
              <a:cs typeface="Tahoma"/>
              <a:sym typeface="Tahoma"/>
            </a:endParaRPr>
          </a:p>
          <a:p>
            <a:pPr marL="0" lvl="0" indent="0" algn="just">
              <a:lnSpc>
                <a:spcPct val="150000"/>
              </a:lnSpc>
              <a:spcBef>
                <a:spcPts val="800"/>
              </a:spcBef>
              <a:buNone/>
            </a:pPr>
            <a:endParaRPr lang="pl-PL" sz="1200" dirty="0">
              <a:latin typeface="Tahoma"/>
              <a:ea typeface="Tahoma"/>
              <a:cs typeface="Tahoma"/>
              <a:sym typeface="Tahoma"/>
            </a:endParaRPr>
          </a:p>
          <a:p>
            <a:pPr marL="0" lvl="0" indent="0" algn="just">
              <a:lnSpc>
                <a:spcPct val="150000"/>
              </a:lnSpc>
              <a:spcBef>
                <a:spcPts val="800"/>
              </a:spcBef>
              <a:buNone/>
            </a:pPr>
            <a:endParaRPr lang="pl-PL" sz="1200" dirty="0">
              <a:latin typeface="Tahoma"/>
              <a:ea typeface="Tahoma"/>
              <a:cs typeface="Tahoma"/>
              <a:sym typeface="Tahoma"/>
            </a:endParaRPr>
          </a:p>
          <a:p>
            <a:pPr marL="0" lvl="0" indent="0" algn="just" rtl="0">
              <a:lnSpc>
                <a:spcPct val="150000"/>
              </a:lnSpc>
              <a:spcBef>
                <a:spcPts val="800"/>
              </a:spcBef>
              <a:spcAft>
                <a:spcPts val="0"/>
              </a:spcAft>
              <a:buNone/>
            </a:pPr>
            <a:r>
              <a:rPr lang="en-US" sz="1400" b="1" dirty="0">
                <a:latin typeface="Tahoma"/>
                <a:ea typeface="Tahoma"/>
                <a:cs typeface="Tahoma"/>
                <a:sym typeface="Tahoma"/>
              </a:rPr>
              <a:t>The RC4 Algorithm</a:t>
            </a:r>
            <a:endParaRPr sz="1400" b="1" dirty="0">
              <a:latin typeface="Tahoma"/>
              <a:ea typeface="Tahoma"/>
              <a:cs typeface="Tahoma"/>
              <a:sym typeface="Tahoma"/>
            </a:endParaRPr>
          </a:p>
          <a:p>
            <a:pPr marL="0" lvl="0" indent="0" algn="just" rtl="0">
              <a:lnSpc>
                <a:spcPct val="150000"/>
              </a:lnSpc>
              <a:spcBef>
                <a:spcPts val="800"/>
              </a:spcBef>
              <a:spcAft>
                <a:spcPts val="0"/>
              </a:spcAft>
              <a:buNone/>
            </a:pPr>
            <a:endParaRPr sz="1200" dirty="0">
              <a:latin typeface="Tahoma"/>
              <a:ea typeface="Tahoma"/>
              <a:cs typeface="Tahoma"/>
              <a:sym typeface="Tahoma"/>
            </a:endParaRPr>
          </a:p>
          <a:p>
            <a:pPr marL="0" lvl="0" indent="0" algn="just" rtl="0">
              <a:lnSpc>
                <a:spcPct val="150000"/>
              </a:lnSpc>
              <a:spcBef>
                <a:spcPts val="0"/>
              </a:spcBef>
              <a:spcAft>
                <a:spcPts val="0"/>
              </a:spcAft>
              <a:buNone/>
            </a:pPr>
            <a:r>
              <a:rPr lang="en-US" sz="1200" dirty="0">
                <a:latin typeface="Tahoma"/>
                <a:ea typeface="Tahoma"/>
                <a:cs typeface="Tahoma"/>
                <a:sym typeface="Tahoma"/>
              </a:rPr>
              <a:t>•RC4 is a stream cipher RC4 is a stream cipher designed in 1987 by Ron </a:t>
            </a:r>
            <a:r>
              <a:rPr lang="en-US" sz="1200" dirty="0" err="1">
                <a:latin typeface="Tahoma"/>
                <a:ea typeface="Tahoma"/>
                <a:cs typeface="Tahoma"/>
                <a:sym typeface="Tahoma"/>
              </a:rPr>
              <a:t>Rivest</a:t>
            </a:r>
            <a:r>
              <a:rPr lang="en-US" sz="1200" dirty="0">
                <a:latin typeface="Tahoma"/>
                <a:ea typeface="Tahoma"/>
                <a:cs typeface="Tahoma"/>
                <a:sym typeface="Tahoma"/>
              </a:rPr>
              <a:t> for RSA Security.</a:t>
            </a:r>
            <a:endParaRPr sz="1200" dirty="0">
              <a:latin typeface="Tahoma"/>
              <a:ea typeface="Tahoma"/>
              <a:cs typeface="Tahoma"/>
              <a:sym typeface="Tahoma"/>
            </a:endParaRPr>
          </a:p>
          <a:p>
            <a:pPr marL="0" lvl="0" indent="0" algn="just" rtl="0">
              <a:lnSpc>
                <a:spcPct val="150000"/>
              </a:lnSpc>
              <a:spcBef>
                <a:spcPts val="800"/>
              </a:spcBef>
              <a:spcAft>
                <a:spcPts val="0"/>
              </a:spcAft>
              <a:buNone/>
            </a:pPr>
            <a:r>
              <a:rPr lang="en-US" sz="1200" dirty="0">
                <a:latin typeface="Tahoma"/>
                <a:ea typeface="Tahoma"/>
                <a:cs typeface="Tahoma"/>
                <a:sym typeface="Tahoma"/>
              </a:rPr>
              <a:t>•It is a variable key-size stream cipher with byte-oriented operations. The algorithm is based on the use of a random permutation.</a:t>
            </a:r>
            <a:endParaRPr sz="1200" dirty="0">
              <a:latin typeface="Tahoma"/>
              <a:ea typeface="Tahoma"/>
              <a:cs typeface="Tahoma"/>
              <a:sym typeface="Tahoma"/>
            </a:endParaRPr>
          </a:p>
          <a:p>
            <a:pPr marL="0" lvl="0" indent="0" algn="just" rtl="0">
              <a:lnSpc>
                <a:spcPct val="150000"/>
              </a:lnSpc>
              <a:spcBef>
                <a:spcPts val="800"/>
              </a:spcBef>
              <a:spcAft>
                <a:spcPts val="0"/>
              </a:spcAft>
              <a:buNone/>
            </a:pPr>
            <a:r>
              <a:rPr lang="en-US" sz="1200" dirty="0">
                <a:latin typeface="Tahoma"/>
                <a:ea typeface="Tahoma"/>
                <a:cs typeface="Tahoma"/>
                <a:sym typeface="Tahoma"/>
              </a:rPr>
              <a:t>•Eight to sixteen machine operations are required per output byte, and the cipher can be expected to run very quickly in software.</a:t>
            </a:r>
            <a:endParaRPr sz="1200" dirty="0">
              <a:latin typeface="Tahoma"/>
              <a:ea typeface="Tahoma"/>
              <a:cs typeface="Tahoma"/>
              <a:sym typeface="Tahoma"/>
            </a:endParaRPr>
          </a:p>
          <a:p>
            <a:pPr marL="0" lvl="0" indent="0" algn="just" rtl="0">
              <a:lnSpc>
                <a:spcPct val="150000"/>
              </a:lnSpc>
              <a:spcBef>
                <a:spcPts val="800"/>
              </a:spcBef>
              <a:spcAft>
                <a:spcPts val="0"/>
              </a:spcAft>
              <a:buNone/>
            </a:pPr>
            <a:r>
              <a:rPr lang="en-US" sz="1200" dirty="0">
                <a:latin typeface="Tahoma"/>
                <a:ea typeface="Tahoma"/>
                <a:cs typeface="Tahoma"/>
                <a:sym typeface="Tahoma"/>
              </a:rPr>
              <a:t>•RC4 is used in the SSL/TLS (Secure Sockets Layer/Transport Layer Security) standards that have been defined for communication between Web browsers and servers.</a:t>
            </a:r>
            <a:endParaRPr sz="1200" dirty="0">
              <a:latin typeface="Tahoma"/>
              <a:ea typeface="Tahoma"/>
              <a:cs typeface="Tahoma"/>
              <a:sym typeface="Tahoma"/>
            </a:endParaRPr>
          </a:p>
          <a:p>
            <a:pPr marL="0" lvl="0" indent="0" algn="just" rtl="0">
              <a:lnSpc>
                <a:spcPct val="150000"/>
              </a:lnSpc>
              <a:spcBef>
                <a:spcPts val="800"/>
              </a:spcBef>
              <a:spcAft>
                <a:spcPts val="0"/>
              </a:spcAft>
              <a:buNone/>
            </a:pPr>
            <a:r>
              <a:rPr lang="en-US" sz="1200" dirty="0">
                <a:latin typeface="Tahoma"/>
                <a:ea typeface="Tahoma"/>
                <a:cs typeface="Tahoma"/>
                <a:sym typeface="Tahoma"/>
              </a:rPr>
              <a:t>•It is also used in the WEP (Wired Equivalent Privacy) protocol and the newer </a:t>
            </a:r>
            <a:r>
              <a:rPr lang="en-US" sz="1200" dirty="0" err="1">
                <a:latin typeface="Tahoma"/>
                <a:ea typeface="Tahoma"/>
                <a:cs typeface="Tahoma"/>
                <a:sym typeface="Tahoma"/>
              </a:rPr>
              <a:t>WiFi</a:t>
            </a:r>
            <a:r>
              <a:rPr lang="en-US" sz="1200" dirty="0">
                <a:latin typeface="Tahoma"/>
                <a:ea typeface="Tahoma"/>
                <a:cs typeface="Tahoma"/>
                <a:sym typeface="Tahoma"/>
              </a:rPr>
              <a:t> Protected Access (WPA) protocol that are part of the IEEE 802.11 wireless LAN standard. RC4 was kept as a trade</a:t>
            </a:r>
            <a:endParaRPr sz="1200" dirty="0">
              <a:latin typeface="Tahoma"/>
              <a:ea typeface="Tahoma"/>
              <a:cs typeface="Tahoma"/>
              <a:sym typeface="Tahoma"/>
            </a:endParaRPr>
          </a:p>
          <a:p>
            <a:pPr marL="0" lvl="0" indent="0" algn="just" rtl="0">
              <a:lnSpc>
                <a:spcPct val="150000"/>
              </a:lnSpc>
              <a:spcBef>
                <a:spcPts val="800"/>
              </a:spcBef>
              <a:spcAft>
                <a:spcPts val="0"/>
              </a:spcAft>
              <a:buClr>
                <a:schemeClr val="dk1"/>
              </a:buClr>
              <a:buSzPts val="1100"/>
              <a:buFont typeface="Arial"/>
              <a:buNone/>
            </a:pPr>
            <a:r>
              <a:rPr lang="en-US" sz="1200" dirty="0">
                <a:latin typeface="Tahoma"/>
                <a:ea typeface="Tahoma"/>
                <a:cs typeface="Tahoma"/>
                <a:sym typeface="Tahoma"/>
              </a:rPr>
              <a:t>  </a:t>
            </a:r>
            <a:endParaRPr sz="1200" dirty="0">
              <a:latin typeface="Tahoma"/>
              <a:ea typeface="Tahoma"/>
              <a:cs typeface="Tahoma"/>
              <a:sym typeface="Tahoma"/>
            </a:endParaRPr>
          </a:p>
          <a:p>
            <a:pPr marL="0" lvl="0" indent="0" algn="just" rtl="0">
              <a:lnSpc>
                <a:spcPct val="115000"/>
              </a:lnSpc>
              <a:spcBef>
                <a:spcPts val="0"/>
              </a:spcBef>
              <a:spcAft>
                <a:spcPts val="0"/>
              </a:spcAft>
              <a:buClr>
                <a:schemeClr val="dk1"/>
              </a:buClr>
              <a:buSzPts val="1100"/>
              <a:buFont typeface="Arial"/>
              <a:buNone/>
            </a:pPr>
            <a:r>
              <a:rPr lang="en-US" sz="1200" b="1" dirty="0">
                <a:solidFill>
                  <a:srgbClr val="FFFFFF"/>
                </a:solidFill>
                <a:latin typeface="Tahoma"/>
                <a:ea typeface="Tahoma"/>
                <a:cs typeface="Tahoma"/>
                <a:sym typeface="Tahoma"/>
              </a:rPr>
              <a:t>j</a:t>
            </a:r>
            <a:endParaRPr sz="1200" b="1" dirty="0">
              <a:solidFill>
                <a:srgbClr val="FFFFFF"/>
              </a:solidFill>
              <a:latin typeface="Tahoma"/>
              <a:ea typeface="Tahoma"/>
              <a:cs typeface="Tahoma"/>
              <a:sym typeface="Tahoma"/>
            </a:endParaRPr>
          </a:p>
          <a:p>
            <a:pPr marL="0" lvl="0" indent="0" algn="l" rtl="0">
              <a:spcBef>
                <a:spcPts val="750"/>
              </a:spcBef>
              <a:spcAft>
                <a:spcPts val="0"/>
              </a:spcAft>
              <a:buNone/>
            </a:pPr>
            <a:endParaRPr dirty="0">
              <a:latin typeface="Tahoma"/>
              <a:ea typeface="Tahoma"/>
              <a:cs typeface="Tahoma"/>
              <a:sym typeface="Tahoma"/>
            </a:endParaRPr>
          </a:p>
        </p:txBody>
      </p:sp>
      <p:graphicFrame>
        <p:nvGraphicFramePr>
          <p:cNvPr id="3" name="Table 3">
            <a:extLst>
              <a:ext uri="{FF2B5EF4-FFF2-40B4-BE49-F238E27FC236}">
                <a16:creationId xmlns:a16="http://schemas.microsoft.com/office/drawing/2014/main" xmlns="" id="{142713B7-7770-415B-AB55-CA01CA89838D}"/>
              </a:ext>
            </a:extLst>
          </p:cNvPr>
          <p:cNvGraphicFramePr>
            <a:graphicFrameLocks noGrp="1"/>
          </p:cNvGraphicFramePr>
          <p:nvPr>
            <p:extLst>
              <p:ext uri="{D42A27DB-BD31-4B8C-83A1-F6EECF244321}">
                <p14:modId xmlns:p14="http://schemas.microsoft.com/office/powerpoint/2010/main" xmlns="" val="3997473296"/>
              </p:ext>
            </p:extLst>
          </p:nvPr>
        </p:nvGraphicFramePr>
        <p:xfrm>
          <a:off x="1143002" y="3059912"/>
          <a:ext cx="4571996" cy="889000"/>
        </p:xfrm>
        <a:graphic>
          <a:graphicData uri="http://schemas.openxmlformats.org/drawingml/2006/table">
            <a:tbl>
              <a:tblPr firstRow="1" bandRow="1">
                <a:tableStyleId>{5C22544A-7EE6-4342-B048-85BDC9FD1C3A}</a:tableStyleId>
              </a:tblPr>
              <a:tblGrid>
                <a:gridCol w="415636">
                  <a:extLst>
                    <a:ext uri="{9D8B030D-6E8A-4147-A177-3AD203B41FA5}">
                      <a16:colId xmlns:a16="http://schemas.microsoft.com/office/drawing/2014/main" xmlns="" val="1931901261"/>
                    </a:ext>
                  </a:extLst>
                </a:gridCol>
                <a:gridCol w="415636">
                  <a:extLst>
                    <a:ext uri="{9D8B030D-6E8A-4147-A177-3AD203B41FA5}">
                      <a16:colId xmlns:a16="http://schemas.microsoft.com/office/drawing/2014/main" xmlns="" val="1522583594"/>
                    </a:ext>
                  </a:extLst>
                </a:gridCol>
                <a:gridCol w="415636">
                  <a:extLst>
                    <a:ext uri="{9D8B030D-6E8A-4147-A177-3AD203B41FA5}">
                      <a16:colId xmlns:a16="http://schemas.microsoft.com/office/drawing/2014/main" xmlns="" val="2494747827"/>
                    </a:ext>
                  </a:extLst>
                </a:gridCol>
                <a:gridCol w="415636">
                  <a:extLst>
                    <a:ext uri="{9D8B030D-6E8A-4147-A177-3AD203B41FA5}">
                      <a16:colId xmlns:a16="http://schemas.microsoft.com/office/drawing/2014/main" xmlns="" val="1137262878"/>
                    </a:ext>
                  </a:extLst>
                </a:gridCol>
                <a:gridCol w="415636">
                  <a:extLst>
                    <a:ext uri="{9D8B030D-6E8A-4147-A177-3AD203B41FA5}">
                      <a16:colId xmlns:a16="http://schemas.microsoft.com/office/drawing/2014/main" xmlns="" val="2423583969"/>
                    </a:ext>
                  </a:extLst>
                </a:gridCol>
                <a:gridCol w="415636">
                  <a:extLst>
                    <a:ext uri="{9D8B030D-6E8A-4147-A177-3AD203B41FA5}">
                      <a16:colId xmlns:a16="http://schemas.microsoft.com/office/drawing/2014/main" xmlns="" val="2463283165"/>
                    </a:ext>
                  </a:extLst>
                </a:gridCol>
                <a:gridCol w="415636">
                  <a:extLst>
                    <a:ext uri="{9D8B030D-6E8A-4147-A177-3AD203B41FA5}">
                      <a16:colId xmlns:a16="http://schemas.microsoft.com/office/drawing/2014/main" xmlns="" val="1785329648"/>
                    </a:ext>
                  </a:extLst>
                </a:gridCol>
                <a:gridCol w="415636">
                  <a:extLst>
                    <a:ext uri="{9D8B030D-6E8A-4147-A177-3AD203B41FA5}">
                      <a16:colId xmlns:a16="http://schemas.microsoft.com/office/drawing/2014/main" xmlns="" val="1041799886"/>
                    </a:ext>
                  </a:extLst>
                </a:gridCol>
                <a:gridCol w="415636">
                  <a:extLst>
                    <a:ext uri="{9D8B030D-6E8A-4147-A177-3AD203B41FA5}">
                      <a16:colId xmlns:a16="http://schemas.microsoft.com/office/drawing/2014/main" xmlns="" val="2202543520"/>
                    </a:ext>
                  </a:extLst>
                </a:gridCol>
                <a:gridCol w="415636">
                  <a:extLst>
                    <a:ext uri="{9D8B030D-6E8A-4147-A177-3AD203B41FA5}">
                      <a16:colId xmlns:a16="http://schemas.microsoft.com/office/drawing/2014/main" xmlns="" val="1554975373"/>
                    </a:ext>
                  </a:extLst>
                </a:gridCol>
                <a:gridCol w="415636">
                  <a:extLst>
                    <a:ext uri="{9D8B030D-6E8A-4147-A177-3AD203B41FA5}">
                      <a16:colId xmlns:a16="http://schemas.microsoft.com/office/drawing/2014/main" xmlns="" val="2074254225"/>
                    </a:ext>
                  </a:extLst>
                </a:gridCol>
              </a:tblGrid>
              <a:tr h="370840">
                <a:tc>
                  <a:txBody>
                    <a:bodyPr/>
                    <a:lstStyle/>
                    <a:p>
                      <a:r>
                        <a:rPr lang="en-US" dirty="0">
                          <a:solidFill>
                            <a:schemeClr val="accent6">
                              <a:lumMod val="75000"/>
                            </a:schemeClr>
                          </a:solidFill>
                        </a:rPr>
                        <a:t>j</a:t>
                      </a:r>
                    </a:p>
                  </a:txBody>
                  <a:tcPr/>
                </a:tc>
                <a:tc>
                  <a:txBody>
                    <a:bodyPr/>
                    <a:lstStyle/>
                    <a:p>
                      <a:r>
                        <a:rPr lang="en-US" dirty="0">
                          <a:solidFill>
                            <a:schemeClr val="accent6">
                              <a:lumMod val="75000"/>
                            </a:schemeClr>
                          </a:solidFill>
                        </a:rPr>
                        <a:t>1</a:t>
                      </a:r>
                    </a:p>
                  </a:txBody>
                  <a:tcPr/>
                </a:tc>
                <a:tc>
                  <a:txBody>
                    <a:bodyPr/>
                    <a:lstStyle/>
                    <a:p>
                      <a:r>
                        <a:rPr lang="en-US" dirty="0">
                          <a:solidFill>
                            <a:schemeClr val="accent6">
                              <a:lumMod val="75000"/>
                            </a:schemeClr>
                          </a:solidFill>
                        </a:rPr>
                        <a:t>2</a:t>
                      </a:r>
                    </a:p>
                  </a:txBody>
                  <a:tcPr/>
                </a:tc>
                <a:tc>
                  <a:txBody>
                    <a:bodyPr/>
                    <a:lstStyle/>
                    <a:p>
                      <a:r>
                        <a:rPr lang="en-US" dirty="0">
                          <a:solidFill>
                            <a:schemeClr val="accent6">
                              <a:lumMod val="75000"/>
                            </a:schemeClr>
                          </a:solidFill>
                        </a:rPr>
                        <a:t>3</a:t>
                      </a:r>
                    </a:p>
                  </a:txBody>
                  <a:tcPr/>
                </a:tc>
                <a:tc>
                  <a:txBody>
                    <a:bodyPr/>
                    <a:lstStyle/>
                    <a:p>
                      <a:r>
                        <a:rPr lang="en-US" dirty="0">
                          <a:solidFill>
                            <a:schemeClr val="accent6">
                              <a:lumMod val="75000"/>
                            </a:schemeClr>
                          </a:solidFill>
                        </a:rPr>
                        <a:t>4</a:t>
                      </a:r>
                    </a:p>
                  </a:txBody>
                  <a:tcPr/>
                </a:tc>
                <a:tc>
                  <a:txBody>
                    <a:bodyPr/>
                    <a:lstStyle/>
                    <a:p>
                      <a:r>
                        <a:rPr lang="en-US" dirty="0">
                          <a:solidFill>
                            <a:schemeClr val="accent6">
                              <a:lumMod val="75000"/>
                            </a:schemeClr>
                          </a:solidFill>
                        </a:rPr>
                        <a:t>5</a:t>
                      </a:r>
                    </a:p>
                  </a:txBody>
                  <a:tcPr/>
                </a:tc>
                <a:tc>
                  <a:txBody>
                    <a:bodyPr/>
                    <a:lstStyle/>
                    <a:p>
                      <a:r>
                        <a:rPr lang="en-US" dirty="0">
                          <a:solidFill>
                            <a:schemeClr val="accent6">
                              <a:lumMod val="75000"/>
                            </a:schemeClr>
                          </a:solidFill>
                        </a:rPr>
                        <a:t>6</a:t>
                      </a:r>
                    </a:p>
                  </a:txBody>
                  <a:tcPr/>
                </a:tc>
                <a:tc>
                  <a:txBody>
                    <a:bodyPr/>
                    <a:lstStyle/>
                    <a:p>
                      <a:r>
                        <a:rPr lang="en-US" dirty="0">
                          <a:solidFill>
                            <a:schemeClr val="accent6">
                              <a:lumMod val="75000"/>
                            </a:schemeClr>
                          </a:solidFill>
                        </a:rPr>
                        <a:t>7</a:t>
                      </a:r>
                    </a:p>
                  </a:txBody>
                  <a:tcPr/>
                </a:tc>
                <a:tc>
                  <a:txBody>
                    <a:bodyPr/>
                    <a:lstStyle/>
                    <a:p>
                      <a:r>
                        <a:rPr lang="en-US" dirty="0">
                          <a:solidFill>
                            <a:schemeClr val="accent6">
                              <a:lumMod val="75000"/>
                            </a:schemeClr>
                          </a:solidFill>
                        </a:rPr>
                        <a:t>8</a:t>
                      </a:r>
                    </a:p>
                  </a:txBody>
                  <a:tcPr/>
                </a:tc>
                <a:tc>
                  <a:txBody>
                    <a:bodyPr/>
                    <a:lstStyle/>
                    <a:p>
                      <a:r>
                        <a:rPr lang="en-US" dirty="0">
                          <a:solidFill>
                            <a:schemeClr val="accent6">
                              <a:lumMod val="75000"/>
                            </a:schemeClr>
                          </a:solidFill>
                        </a:rPr>
                        <a:t>9</a:t>
                      </a:r>
                    </a:p>
                  </a:txBody>
                  <a:tcPr/>
                </a:tc>
                <a:tc>
                  <a:txBody>
                    <a:bodyPr/>
                    <a:lstStyle/>
                    <a:p>
                      <a:r>
                        <a:rPr lang="en-US" dirty="0">
                          <a:solidFill>
                            <a:schemeClr val="accent6">
                              <a:lumMod val="75000"/>
                            </a:schemeClr>
                          </a:solidFill>
                        </a:rPr>
                        <a:t>10</a:t>
                      </a:r>
                    </a:p>
                  </a:txBody>
                  <a:tcPr/>
                </a:tc>
                <a:extLst>
                  <a:ext uri="{0D108BD9-81ED-4DB2-BD59-A6C34878D82A}">
                    <a16:rowId xmlns:a16="http://schemas.microsoft.com/office/drawing/2014/main" xmlns="" val="3465121330"/>
                  </a:ext>
                </a:extLst>
              </a:tr>
              <a:tr h="370840">
                <a:tc>
                  <a:txBody>
                    <a:bodyPr/>
                    <a:lstStyle/>
                    <a:p>
                      <a:r>
                        <a:rPr lang="en-US" sz="1400" dirty="0">
                          <a:solidFill>
                            <a:schemeClr val="accent6">
                              <a:lumMod val="75000"/>
                            </a:schemeClr>
                          </a:solidFill>
                          <a:latin typeface="Tahoma"/>
                          <a:ea typeface="Tahoma"/>
                          <a:cs typeface="Tahoma"/>
                          <a:sym typeface="Tahoma"/>
                        </a:rPr>
                        <a:t>RC[j] </a:t>
                      </a:r>
                      <a:endParaRPr lang="en-US" dirty="0">
                        <a:solidFill>
                          <a:schemeClr val="accent6">
                            <a:lumMod val="75000"/>
                          </a:schemeClr>
                        </a:solidFill>
                      </a:endParaRPr>
                    </a:p>
                  </a:txBody>
                  <a:tcPr/>
                </a:tc>
                <a:tc>
                  <a:txBody>
                    <a:bodyPr/>
                    <a:lstStyle/>
                    <a:p>
                      <a:r>
                        <a:rPr lang="en-US" dirty="0">
                          <a:solidFill>
                            <a:schemeClr val="accent6">
                              <a:lumMod val="75000"/>
                            </a:schemeClr>
                          </a:solidFill>
                        </a:rPr>
                        <a:t>01</a:t>
                      </a:r>
                    </a:p>
                  </a:txBody>
                  <a:tcPr/>
                </a:tc>
                <a:tc>
                  <a:txBody>
                    <a:bodyPr/>
                    <a:lstStyle/>
                    <a:p>
                      <a:r>
                        <a:rPr lang="en-US" dirty="0">
                          <a:solidFill>
                            <a:schemeClr val="accent6">
                              <a:lumMod val="75000"/>
                            </a:schemeClr>
                          </a:solidFill>
                        </a:rPr>
                        <a:t>02</a:t>
                      </a:r>
                    </a:p>
                  </a:txBody>
                  <a:tcPr/>
                </a:tc>
                <a:tc>
                  <a:txBody>
                    <a:bodyPr/>
                    <a:lstStyle/>
                    <a:p>
                      <a:r>
                        <a:rPr lang="en-US" dirty="0">
                          <a:solidFill>
                            <a:schemeClr val="accent6">
                              <a:lumMod val="75000"/>
                            </a:schemeClr>
                          </a:solidFill>
                        </a:rPr>
                        <a:t>04</a:t>
                      </a:r>
                    </a:p>
                  </a:txBody>
                  <a:tcPr/>
                </a:tc>
                <a:tc>
                  <a:txBody>
                    <a:bodyPr/>
                    <a:lstStyle/>
                    <a:p>
                      <a:r>
                        <a:rPr lang="en-US" dirty="0">
                          <a:solidFill>
                            <a:schemeClr val="accent6">
                              <a:lumMod val="75000"/>
                            </a:schemeClr>
                          </a:solidFill>
                        </a:rPr>
                        <a:t>08</a:t>
                      </a:r>
                    </a:p>
                  </a:txBody>
                  <a:tcPr/>
                </a:tc>
                <a:tc>
                  <a:txBody>
                    <a:bodyPr/>
                    <a:lstStyle/>
                    <a:p>
                      <a:r>
                        <a:rPr lang="en-US" dirty="0">
                          <a:solidFill>
                            <a:schemeClr val="accent6">
                              <a:lumMod val="75000"/>
                            </a:schemeClr>
                          </a:solidFill>
                        </a:rPr>
                        <a:t>10</a:t>
                      </a:r>
                    </a:p>
                  </a:txBody>
                  <a:tcPr/>
                </a:tc>
                <a:tc>
                  <a:txBody>
                    <a:bodyPr/>
                    <a:lstStyle/>
                    <a:p>
                      <a:r>
                        <a:rPr lang="en-US" dirty="0">
                          <a:solidFill>
                            <a:schemeClr val="accent6">
                              <a:lumMod val="75000"/>
                            </a:schemeClr>
                          </a:solidFill>
                        </a:rPr>
                        <a:t>20</a:t>
                      </a:r>
                    </a:p>
                  </a:txBody>
                  <a:tcPr/>
                </a:tc>
                <a:tc>
                  <a:txBody>
                    <a:bodyPr/>
                    <a:lstStyle/>
                    <a:p>
                      <a:r>
                        <a:rPr lang="en-US" dirty="0">
                          <a:solidFill>
                            <a:schemeClr val="accent6">
                              <a:lumMod val="75000"/>
                            </a:schemeClr>
                          </a:solidFill>
                        </a:rPr>
                        <a:t>40</a:t>
                      </a:r>
                    </a:p>
                  </a:txBody>
                  <a:tcPr/>
                </a:tc>
                <a:tc>
                  <a:txBody>
                    <a:bodyPr/>
                    <a:lstStyle/>
                    <a:p>
                      <a:r>
                        <a:rPr lang="en-US" dirty="0">
                          <a:solidFill>
                            <a:schemeClr val="accent6">
                              <a:lumMod val="75000"/>
                            </a:schemeClr>
                          </a:solidFill>
                        </a:rPr>
                        <a:t>80</a:t>
                      </a:r>
                    </a:p>
                  </a:txBody>
                  <a:tcPr/>
                </a:tc>
                <a:tc>
                  <a:txBody>
                    <a:bodyPr/>
                    <a:lstStyle/>
                    <a:p>
                      <a:r>
                        <a:rPr lang="en-US" dirty="0">
                          <a:solidFill>
                            <a:schemeClr val="accent6">
                              <a:lumMod val="75000"/>
                            </a:schemeClr>
                          </a:solidFill>
                        </a:rPr>
                        <a:t>18</a:t>
                      </a:r>
                    </a:p>
                  </a:txBody>
                  <a:tcPr/>
                </a:tc>
                <a:tc>
                  <a:txBody>
                    <a:bodyPr/>
                    <a:lstStyle/>
                    <a:p>
                      <a:r>
                        <a:rPr lang="en-US" dirty="0">
                          <a:solidFill>
                            <a:schemeClr val="accent6">
                              <a:lumMod val="75000"/>
                            </a:schemeClr>
                          </a:solidFill>
                        </a:rPr>
                        <a:t>36</a:t>
                      </a:r>
                    </a:p>
                  </a:txBody>
                  <a:tcPr/>
                </a:tc>
                <a:extLst>
                  <a:ext uri="{0D108BD9-81ED-4DB2-BD59-A6C34878D82A}">
                    <a16:rowId xmlns:a16="http://schemas.microsoft.com/office/drawing/2014/main" xmlns="" val="1750959294"/>
                  </a:ext>
                </a:extLst>
              </a:tr>
            </a:tbl>
          </a:graphicData>
        </a:graphic>
      </p:graphicFrame>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71"/>
          <p:cNvSpPr txBox="1">
            <a:spLocks noGrp="1"/>
          </p:cNvSpPr>
          <p:nvPr>
            <p:ph type="title"/>
          </p:nvPr>
        </p:nvSpPr>
        <p:spPr>
          <a:xfrm>
            <a:off x="471488" y="266148"/>
            <a:ext cx="5915100" cy="561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496" name="Google Shape;496;p71"/>
          <p:cNvSpPr txBox="1">
            <a:spLocks noGrp="1"/>
          </p:cNvSpPr>
          <p:nvPr>
            <p:ph type="body" idx="1"/>
          </p:nvPr>
        </p:nvSpPr>
        <p:spPr>
          <a:xfrm>
            <a:off x="471488" y="1030514"/>
            <a:ext cx="5915100" cy="7891800"/>
          </a:xfrm>
          <a:prstGeom prst="rect">
            <a:avLst/>
          </a:prstGeom>
        </p:spPr>
        <p:txBody>
          <a:bodyPr spcFirstLastPara="1" wrap="square" lIns="91425" tIns="45700" rIns="91425" bIns="45700" anchor="t" anchorCtr="0">
            <a:noAutofit/>
          </a:bodyPr>
          <a:lstStyle/>
          <a:p>
            <a:pPr marL="0" lvl="0" indent="0" algn="just" rtl="0">
              <a:lnSpc>
                <a:spcPct val="150000"/>
              </a:lnSpc>
              <a:spcBef>
                <a:spcPts val="800"/>
              </a:spcBef>
              <a:spcAft>
                <a:spcPts val="0"/>
              </a:spcAft>
              <a:buNone/>
            </a:pPr>
            <a:r>
              <a:rPr lang="en-US" sz="1200">
                <a:latin typeface="Tahoma"/>
                <a:ea typeface="Tahoma"/>
                <a:cs typeface="Tahoma"/>
                <a:sym typeface="Tahoma"/>
              </a:rPr>
              <a:t>The RC4 algorithm is remarkably simply and quite easy to explain. A variable-length key of from 1 to 256 bytes (8 to 2048 bits) is used to initialize a 256-byte state vector S, with elements S[0], S[1],..., S[255]. At all times, S contains a permutation of all 8-bit numbers from 0 through 255. For encryption and decryption, a byte </a:t>
            </a:r>
            <a:r>
              <a:rPr lang="en-US" sz="1200" i="1">
                <a:latin typeface="Tahoma"/>
                <a:ea typeface="Tahoma"/>
                <a:cs typeface="Tahoma"/>
                <a:sym typeface="Tahoma"/>
              </a:rPr>
              <a:t>k </a:t>
            </a:r>
            <a:r>
              <a:rPr lang="en-US" sz="1200">
                <a:latin typeface="Tahoma"/>
                <a:ea typeface="Tahoma"/>
                <a:cs typeface="Tahoma"/>
                <a:sym typeface="Tahoma"/>
              </a:rPr>
              <a:t>(see Figure 6.8) is generated from S by selecting one of the 255 entries in a systematic fashion. As each value of </a:t>
            </a:r>
            <a:r>
              <a:rPr lang="en-US" sz="1200" i="1">
                <a:latin typeface="Tahoma"/>
                <a:ea typeface="Tahoma"/>
                <a:cs typeface="Tahoma"/>
                <a:sym typeface="Tahoma"/>
              </a:rPr>
              <a:t>k </a:t>
            </a:r>
            <a:r>
              <a:rPr lang="en-US" sz="1200">
                <a:latin typeface="Tahoma"/>
                <a:ea typeface="Tahoma"/>
                <a:cs typeface="Tahoma"/>
                <a:sym typeface="Tahoma"/>
              </a:rPr>
              <a:t>is generated, the entries in S are once again permuted.</a:t>
            </a:r>
            <a:endParaRPr sz="1200">
              <a:latin typeface="Tahoma"/>
              <a:ea typeface="Tahoma"/>
              <a:cs typeface="Tahoma"/>
              <a:sym typeface="Tahoma"/>
            </a:endParaRPr>
          </a:p>
          <a:p>
            <a:pPr marL="0" lvl="0" indent="0" algn="just" rtl="0">
              <a:lnSpc>
                <a:spcPct val="150000"/>
              </a:lnSpc>
              <a:spcBef>
                <a:spcPts val="0"/>
              </a:spcBef>
              <a:spcAft>
                <a:spcPts val="0"/>
              </a:spcAft>
              <a:buNone/>
            </a:pPr>
            <a:r>
              <a:rPr lang="en-US" sz="1200" b="1">
                <a:latin typeface="Tahoma"/>
                <a:ea typeface="Tahoma"/>
                <a:cs typeface="Tahoma"/>
                <a:sym typeface="Tahoma"/>
              </a:rPr>
              <a:t>Initialization of S</a:t>
            </a:r>
            <a:endParaRPr sz="1200" b="1">
              <a:latin typeface="Tahoma"/>
              <a:ea typeface="Tahoma"/>
              <a:cs typeface="Tahoma"/>
              <a:sym typeface="Tahoma"/>
            </a:endParaRPr>
          </a:p>
          <a:p>
            <a:pPr marL="0" lvl="0" indent="0" algn="just" rtl="0">
              <a:lnSpc>
                <a:spcPct val="150000"/>
              </a:lnSpc>
              <a:spcBef>
                <a:spcPts val="800"/>
              </a:spcBef>
              <a:spcAft>
                <a:spcPts val="0"/>
              </a:spcAft>
              <a:buNone/>
            </a:pPr>
            <a:r>
              <a:rPr lang="en-US" sz="1200">
                <a:latin typeface="Tahoma"/>
                <a:ea typeface="Tahoma"/>
                <a:cs typeface="Tahoma"/>
                <a:sym typeface="Tahoma"/>
              </a:rPr>
              <a:t>•To begin, the entries of S are set equal to the values from 0 through 255 in ascending order; that is; S [0] = 0, S[1] = 1,..., S[255] = 255. A temporary vector, T, is also created. If the length of the key K is</a:t>
            </a:r>
            <a:endParaRPr sz="1200">
              <a:latin typeface="Tahoma"/>
              <a:ea typeface="Tahoma"/>
              <a:cs typeface="Tahoma"/>
              <a:sym typeface="Tahoma"/>
            </a:endParaRPr>
          </a:p>
          <a:p>
            <a:pPr marL="0" lvl="0" indent="0" algn="just" rtl="0">
              <a:lnSpc>
                <a:spcPct val="150000"/>
              </a:lnSpc>
              <a:spcBef>
                <a:spcPts val="800"/>
              </a:spcBef>
              <a:spcAft>
                <a:spcPts val="0"/>
              </a:spcAft>
              <a:buNone/>
            </a:pPr>
            <a:r>
              <a:rPr lang="en-US" sz="1200">
                <a:latin typeface="Tahoma"/>
                <a:ea typeface="Tahoma"/>
                <a:cs typeface="Tahoma"/>
                <a:sym typeface="Tahoma"/>
              </a:rPr>
              <a:t>•256 bytes, then K is transferred to T. Otherwise, for a key of length </a:t>
            </a:r>
            <a:r>
              <a:rPr lang="en-US" sz="1200" i="1">
                <a:latin typeface="Tahoma"/>
                <a:ea typeface="Tahoma"/>
                <a:cs typeface="Tahoma"/>
                <a:sym typeface="Tahoma"/>
              </a:rPr>
              <a:t>keylen </a:t>
            </a:r>
            <a:r>
              <a:rPr lang="en-US" sz="1200">
                <a:latin typeface="Tahoma"/>
                <a:ea typeface="Tahoma"/>
                <a:cs typeface="Tahoma"/>
                <a:sym typeface="Tahoma"/>
              </a:rPr>
              <a:t>bytes, the first </a:t>
            </a:r>
            <a:r>
              <a:rPr lang="en-US" sz="1200" i="1">
                <a:latin typeface="Tahoma"/>
                <a:ea typeface="Tahoma"/>
                <a:cs typeface="Tahoma"/>
                <a:sym typeface="Tahoma"/>
              </a:rPr>
              <a:t>keylen </a:t>
            </a:r>
            <a:r>
              <a:rPr lang="en-US" sz="1200">
                <a:latin typeface="Tahoma"/>
                <a:ea typeface="Tahoma"/>
                <a:cs typeface="Tahoma"/>
                <a:sym typeface="Tahoma"/>
              </a:rPr>
              <a:t>elements of T are copied from K and then K is repeated as many times as necessary to fill out T. These preliminary operations can be summarized as follows:</a:t>
            </a:r>
            <a:endParaRPr sz="1200">
              <a:latin typeface="Tahoma"/>
              <a:ea typeface="Tahoma"/>
              <a:cs typeface="Tahoma"/>
              <a:sym typeface="Tahoma"/>
            </a:endParaRPr>
          </a:p>
          <a:p>
            <a:pPr marL="0" lvl="0" indent="0" algn="just" rtl="0">
              <a:lnSpc>
                <a:spcPct val="150000"/>
              </a:lnSpc>
              <a:spcBef>
                <a:spcPts val="800"/>
              </a:spcBef>
              <a:spcAft>
                <a:spcPts val="0"/>
              </a:spcAft>
              <a:buNone/>
            </a:pPr>
            <a:r>
              <a:rPr lang="en-US" sz="1200">
                <a:latin typeface="Tahoma"/>
                <a:ea typeface="Tahoma"/>
                <a:cs typeface="Tahoma"/>
                <a:sym typeface="Tahoma"/>
              </a:rPr>
              <a:t>These preliminary operations can be summarized as follows:</a:t>
            </a:r>
            <a:endParaRPr sz="1200">
              <a:latin typeface="Tahoma"/>
              <a:ea typeface="Tahoma"/>
              <a:cs typeface="Tahoma"/>
              <a:sym typeface="Tahoma"/>
            </a:endParaRPr>
          </a:p>
          <a:p>
            <a:pPr marL="0" lvl="0" indent="0" algn="just" rtl="0">
              <a:lnSpc>
                <a:spcPct val="150000"/>
              </a:lnSpc>
              <a:spcBef>
                <a:spcPts val="800"/>
              </a:spcBef>
              <a:spcAft>
                <a:spcPts val="0"/>
              </a:spcAft>
              <a:buNone/>
            </a:pPr>
            <a:r>
              <a:rPr lang="en-US" sz="1200">
                <a:latin typeface="Tahoma"/>
                <a:ea typeface="Tahoma"/>
                <a:cs typeface="Tahoma"/>
                <a:sym typeface="Tahoma"/>
              </a:rPr>
              <a:t>/* </a:t>
            </a:r>
            <a:r>
              <a:rPr lang="en-US" sz="1200" b="1">
                <a:latin typeface="Tahoma"/>
                <a:ea typeface="Tahoma"/>
                <a:cs typeface="Tahoma"/>
                <a:sym typeface="Tahoma"/>
              </a:rPr>
              <a:t>Initialization </a:t>
            </a:r>
            <a:r>
              <a:rPr lang="en-US" sz="1200">
                <a:latin typeface="Tahoma"/>
                <a:ea typeface="Tahoma"/>
                <a:cs typeface="Tahoma"/>
                <a:sym typeface="Tahoma"/>
              </a:rPr>
              <a:t>*/</a:t>
            </a:r>
            <a:endParaRPr sz="1200">
              <a:latin typeface="Tahoma"/>
              <a:ea typeface="Tahoma"/>
              <a:cs typeface="Tahoma"/>
              <a:sym typeface="Tahoma"/>
            </a:endParaRPr>
          </a:p>
          <a:p>
            <a:pPr marL="0" lvl="0" indent="0" algn="just" rtl="0">
              <a:lnSpc>
                <a:spcPct val="150000"/>
              </a:lnSpc>
              <a:spcBef>
                <a:spcPts val="800"/>
              </a:spcBef>
              <a:spcAft>
                <a:spcPts val="0"/>
              </a:spcAft>
              <a:buNone/>
            </a:pPr>
            <a:r>
              <a:rPr lang="en-US" sz="1200" b="1">
                <a:latin typeface="Tahoma"/>
                <a:ea typeface="Tahoma"/>
                <a:cs typeface="Tahoma"/>
                <a:sym typeface="Tahoma"/>
              </a:rPr>
              <a:t>for </a:t>
            </a:r>
            <a:r>
              <a:rPr lang="en-US" sz="1200">
                <a:latin typeface="Tahoma"/>
                <a:ea typeface="Tahoma"/>
                <a:cs typeface="Tahoma"/>
                <a:sym typeface="Tahoma"/>
              </a:rPr>
              <a:t>i = 0 </a:t>
            </a:r>
            <a:r>
              <a:rPr lang="en-US" sz="1200" b="1">
                <a:latin typeface="Tahoma"/>
                <a:ea typeface="Tahoma"/>
                <a:cs typeface="Tahoma"/>
                <a:sym typeface="Tahoma"/>
              </a:rPr>
              <a:t>to </a:t>
            </a:r>
            <a:r>
              <a:rPr lang="en-US" sz="1200">
                <a:latin typeface="Tahoma"/>
                <a:ea typeface="Tahoma"/>
                <a:cs typeface="Tahoma"/>
                <a:sym typeface="Tahoma"/>
              </a:rPr>
              <a:t>255 </a:t>
            </a:r>
            <a:r>
              <a:rPr lang="en-US" sz="1200" b="1">
                <a:latin typeface="Tahoma"/>
                <a:ea typeface="Tahoma"/>
                <a:cs typeface="Tahoma"/>
                <a:sym typeface="Tahoma"/>
              </a:rPr>
              <a:t>do</a:t>
            </a:r>
            <a:endParaRPr sz="1200" b="1">
              <a:latin typeface="Tahoma"/>
              <a:ea typeface="Tahoma"/>
              <a:cs typeface="Tahoma"/>
              <a:sym typeface="Tahoma"/>
            </a:endParaRPr>
          </a:p>
          <a:p>
            <a:pPr marL="0" lvl="0" indent="0" algn="just" rtl="0">
              <a:lnSpc>
                <a:spcPct val="150000"/>
              </a:lnSpc>
              <a:spcBef>
                <a:spcPts val="800"/>
              </a:spcBef>
              <a:spcAft>
                <a:spcPts val="0"/>
              </a:spcAft>
              <a:buNone/>
            </a:pPr>
            <a:r>
              <a:rPr lang="en-US" sz="1200">
                <a:latin typeface="Tahoma"/>
                <a:ea typeface="Tahoma"/>
                <a:cs typeface="Tahoma"/>
                <a:sym typeface="Tahoma"/>
              </a:rPr>
              <a:t>S[i] = i;</a:t>
            </a:r>
            <a:endParaRPr sz="1200">
              <a:latin typeface="Tahoma"/>
              <a:ea typeface="Tahoma"/>
              <a:cs typeface="Tahoma"/>
              <a:sym typeface="Tahoma"/>
            </a:endParaRPr>
          </a:p>
          <a:p>
            <a:pPr marL="0" lvl="0" indent="0" algn="just" rtl="0">
              <a:lnSpc>
                <a:spcPct val="150000"/>
              </a:lnSpc>
              <a:spcBef>
                <a:spcPts val="800"/>
              </a:spcBef>
              <a:spcAft>
                <a:spcPts val="0"/>
              </a:spcAft>
              <a:buNone/>
            </a:pPr>
            <a:r>
              <a:rPr lang="en-US" sz="1200">
                <a:latin typeface="Tahoma"/>
                <a:ea typeface="Tahoma"/>
                <a:cs typeface="Tahoma"/>
                <a:sym typeface="Tahoma"/>
              </a:rPr>
              <a:t>T[i] = K[i </a:t>
            </a:r>
            <a:r>
              <a:rPr lang="en-US" sz="1200" b="1">
                <a:latin typeface="Tahoma"/>
                <a:ea typeface="Tahoma"/>
                <a:cs typeface="Tahoma"/>
                <a:sym typeface="Tahoma"/>
              </a:rPr>
              <a:t>mod </a:t>
            </a:r>
            <a:r>
              <a:rPr lang="en-US" sz="1200">
                <a:latin typeface="Tahoma"/>
                <a:ea typeface="Tahoma"/>
                <a:cs typeface="Tahoma"/>
                <a:sym typeface="Tahoma"/>
              </a:rPr>
              <a:t>keylen];</a:t>
            </a:r>
            <a:endParaRPr sz="1200">
              <a:latin typeface="Tahoma"/>
              <a:ea typeface="Tahoma"/>
              <a:cs typeface="Tahoma"/>
              <a:sym typeface="Tahoma"/>
            </a:endParaRPr>
          </a:p>
          <a:p>
            <a:pPr marL="0" lvl="0" indent="0" algn="just" rtl="0">
              <a:lnSpc>
                <a:spcPct val="150000"/>
              </a:lnSpc>
              <a:spcBef>
                <a:spcPts val="800"/>
              </a:spcBef>
              <a:spcAft>
                <a:spcPts val="0"/>
              </a:spcAft>
              <a:buNone/>
            </a:pPr>
            <a:r>
              <a:rPr lang="en-US" sz="1200">
                <a:latin typeface="Tahoma"/>
                <a:ea typeface="Tahoma"/>
                <a:cs typeface="Tahoma"/>
                <a:sym typeface="Tahoma"/>
              </a:rPr>
              <a:t>  Next we use T to produce the initial permutation of S. This involves starting with S[0] and going through to S[255], and, for each S[i], swapping S[i] with another byte in S according to a scheme dictated by T[i]:</a:t>
            </a:r>
            <a:endParaRPr sz="1200">
              <a:latin typeface="Tahoma"/>
              <a:ea typeface="Tahoma"/>
              <a:cs typeface="Tahoma"/>
              <a:sym typeface="Tahoma"/>
            </a:endParaRPr>
          </a:p>
          <a:p>
            <a:pPr marL="0" lvl="0" indent="0" algn="just" rtl="0">
              <a:lnSpc>
                <a:spcPct val="150000"/>
              </a:lnSpc>
              <a:spcBef>
                <a:spcPts val="800"/>
              </a:spcBef>
              <a:spcAft>
                <a:spcPts val="0"/>
              </a:spcAft>
              <a:buClr>
                <a:schemeClr val="dk1"/>
              </a:buClr>
              <a:buSzPts val="1100"/>
              <a:buFont typeface="Arial"/>
              <a:buNone/>
            </a:pPr>
            <a:endParaRPr sz="1200">
              <a:latin typeface="Tahoma"/>
              <a:ea typeface="Tahoma"/>
              <a:cs typeface="Tahoma"/>
              <a:sym typeface="Tahoma"/>
            </a:endParaRPr>
          </a:p>
          <a:p>
            <a:pPr marL="0" lvl="0" indent="0" algn="l" rtl="0">
              <a:spcBef>
                <a:spcPts val="750"/>
              </a:spcBef>
              <a:spcAft>
                <a:spcPts val="0"/>
              </a:spcAft>
              <a:buNone/>
            </a:pPr>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72"/>
          <p:cNvSpPr txBox="1">
            <a:spLocks noGrp="1"/>
          </p:cNvSpPr>
          <p:nvPr>
            <p:ph type="title"/>
          </p:nvPr>
        </p:nvSpPr>
        <p:spPr>
          <a:xfrm>
            <a:off x="471488" y="266148"/>
            <a:ext cx="5915100" cy="561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503" name="Google Shape;503;p72"/>
          <p:cNvSpPr txBox="1">
            <a:spLocks noGrp="1"/>
          </p:cNvSpPr>
          <p:nvPr>
            <p:ph type="body" idx="1"/>
          </p:nvPr>
        </p:nvSpPr>
        <p:spPr>
          <a:xfrm>
            <a:off x="471488" y="1135289"/>
            <a:ext cx="5915100" cy="7891800"/>
          </a:xfrm>
          <a:prstGeom prst="rect">
            <a:avLst/>
          </a:prstGeom>
        </p:spPr>
        <p:txBody>
          <a:bodyPr spcFirstLastPara="1" wrap="square" lIns="91425" tIns="45700" rIns="91425" bIns="45700" anchor="t" anchorCtr="0">
            <a:noAutofit/>
          </a:bodyPr>
          <a:lstStyle/>
          <a:p>
            <a:pPr marL="0" lvl="0" indent="0" algn="just" rtl="0">
              <a:lnSpc>
                <a:spcPct val="150000"/>
              </a:lnSpc>
              <a:spcBef>
                <a:spcPts val="800"/>
              </a:spcBef>
              <a:spcAft>
                <a:spcPts val="0"/>
              </a:spcAft>
              <a:buNone/>
            </a:pPr>
            <a:endParaRPr sz="1200">
              <a:latin typeface="Tahoma"/>
              <a:ea typeface="Tahoma"/>
              <a:cs typeface="Tahoma"/>
              <a:sym typeface="Tahoma"/>
            </a:endParaRPr>
          </a:p>
          <a:p>
            <a:pPr marL="0" lvl="0" indent="0" algn="just" rtl="0">
              <a:lnSpc>
                <a:spcPct val="150000"/>
              </a:lnSpc>
              <a:spcBef>
                <a:spcPts val="800"/>
              </a:spcBef>
              <a:spcAft>
                <a:spcPts val="0"/>
              </a:spcAft>
              <a:buNone/>
            </a:pPr>
            <a:endParaRPr sz="1200">
              <a:latin typeface="Tahoma"/>
              <a:ea typeface="Tahoma"/>
              <a:cs typeface="Tahoma"/>
              <a:sym typeface="Tahoma"/>
            </a:endParaRPr>
          </a:p>
          <a:p>
            <a:pPr marL="0" lvl="0" indent="0" algn="just" rtl="0">
              <a:lnSpc>
                <a:spcPct val="150000"/>
              </a:lnSpc>
              <a:spcBef>
                <a:spcPts val="800"/>
              </a:spcBef>
              <a:spcAft>
                <a:spcPts val="0"/>
              </a:spcAft>
              <a:buNone/>
            </a:pPr>
            <a:endParaRPr sz="1200">
              <a:latin typeface="Tahoma"/>
              <a:ea typeface="Tahoma"/>
              <a:cs typeface="Tahoma"/>
              <a:sym typeface="Tahoma"/>
            </a:endParaRPr>
          </a:p>
          <a:p>
            <a:pPr marL="0" lvl="0" indent="0" algn="just" rtl="0">
              <a:lnSpc>
                <a:spcPct val="150000"/>
              </a:lnSpc>
              <a:spcBef>
                <a:spcPts val="800"/>
              </a:spcBef>
              <a:spcAft>
                <a:spcPts val="0"/>
              </a:spcAft>
              <a:buNone/>
            </a:pPr>
            <a:endParaRPr sz="1200">
              <a:latin typeface="Tahoma"/>
              <a:ea typeface="Tahoma"/>
              <a:cs typeface="Tahoma"/>
              <a:sym typeface="Tahoma"/>
            </a:endParaRPr>
          </a:p>
          <a:p>
            <a:pPr marL="0" lvl="0" indent="0" algn="just" rtl="0">
              <a:lnSpc>
                <a:spcPct val="150000"/>
              </a:lnSpc>
              <a:spcBef>
                <a:spcPts val="800"/>
              </a:spcBef>
              <a:spcAft>
                <a:spcPts val="0"/>
              </a:spcAft>
              <a:buNone/>
            </a:pPr>
            <a:endParaRPr sz="1200">
              <a:latin typeface="Tahoma"/>
              <a:ea typeface="Tahoma"/>
              <a:cs typeface="Tahoma"/>
              <a:sym typeface="Tahoma"/>
            </a:endParaRPr>
          </a:p>
          <a:p>
            <a:pPr marL="0" lvl="0" indent="0" algn="just" rtl="0">
              <a:lnSpc>
                <a:spcPct val="150000"/>
              </a:lnSpc>
              <a:spcBef>
                <a:spcPts val="800"/>
              </a:spcBef>
              <a:spcAft>
                <a:spcPts val="0"/>
              </a:spcAft>
              <a:buNone/>
            </a:pPr>
            <a:endParaRPr sz="1200">
              <a:latin typeface="Tahoma"/>
              <a:ea typeface="Tahoma"/>
              <a:cs typeface="Tahoma"/>
              <a:sym typeface="Tahoma"/>
            </a:endParaRPr>
          </a:p>
          <a:p>
            <a:pPr marL="0" lvl="0" indent="0" algn="just" rtl="0">
              <a:lnSpc>
                <a:spcPct val="150000"/>
              </a:lnSpc>
              <a:spcBef>
                <a:spcPts val="800"/>
              </a:spcBef>
              <a:spcAft>
                <a:spcPts val="0"/>
              </a:spcAft>
              <a:buNone/>
            </a:pPr>
            <a:endParaRPr sz="1200">
              <a:latin typeface="Tahoma"/>
              <a:ea typeface="Tahoma"/>
              <a:cs typeface="Tahoma"/>
              <a:sym typeface="Tahoma"/>
            </a:endParaRPr>
          </a:p>
          <a:p>
            <a:pPr marL="0" lvl="0" indent="0" algn="just" rtl="0">
              <a:lnSpc>
                <a:spcPct val="150000"/>
              </a:lnSpc>
              <a:spcBef>
                <a:spcPts val="800"/>
              </a:spcBef>
              <a:spcAft>
                <a:spcPts val="0"/>
              </a:spcAft>
              <a:buNone/>
            </a:pPr>
            <a:endParaRPr sz="1200">
              <a:latin typeface="Tahoma"/>
              <a:ea typeface="Tahoma"/>
              <a:cs typeface="Tahoma"/>
              <a:sym typeface="Tahoma"/>
            </a:endParaRPr>
          </a:p>
          <a:p>
            <a:pPr marL="0" lvl="0" indent="0" algn="just" rtl="0">
              <a:lnSpc>
                <a:spcPct val="150000"/>
              </a:lnSpc>
              <a:spcBef>
                <a:spcPts val="800"/>
              </a:spcBef>
              <a:spcAft>
                <a:spcPts val="0"/>
              </a:spcAft>
              <a:buNone/>
            </a:pPr>
            <a:endParaRPr sz="1200">
              <a:latin typeface="Tahoma"/>
              <a:ea typeface="Tahoma"/>
              <a:cs typeface="Tahoma"/>
              <a:sym typeface="Tahoma"/>
            </a:endParaRPr>
          </a:p>
          <a:p>
            <a:pPr marL="0" lvl="0" indent="0" algn="just" rtl="0">
              <a:lnSpc>
                <a:spcPct val="150000"/>
              </a:lnSpc>
              <a:spcBef>
                <a:spcPts val="800"/>
              </a:spcBef>
              <a:spcAft>
                <a:spcPts val="0"/>
              </a:spcAft>
              <a:buClr>
                <a:schemeClr val="dk1"/>
              </a:buClr>
              <a:buSzPts val="1100"/>
              <a:buFont typeface="Arial"/>
              <a:buNone/>
            </a:pPr>
            <a:r>
              <a:rPr lang="en-US" sz="1200">
                <a:latin typeface="Tahoma"/>
                <a:ea typeface="Tahoma"/>
                <a:cs typeface="Tahoma"/>
                <a:sym typeface="Tahoma"/>
              </a:rPr>
              <a:t>/* </a:t>
            </a:r>
            <a:r>
              <a:rPr lang="en-US" sz="1200" b="1">
                <a:latin typeface="Tahoma"/>
                <a:ea typeface="Tahoma"/>
                <a:cs typeface="Tahoma"/>
                <a:sym typeface="Tahoma"/>
              </a:rPr>
              <a:t>Initial Permutation of S </a:t>
            </a:r>
            <a:r>
              <a:rPr lang="en-US" sz="1200">
                <a:latin typeface="Tahoma"/>
                <a:ea typeface="Tahoma"/>
                <a:cs typeface="Tahoma"/>
                <a:sym typeface="Tahoma"/>
              </a:rPr>
              <a:t>*/</a:t>
            </a:r>
            <a:endParaRPr sz="1200">
              <a:latin typeface="Tahoma"/>
              <a:ea typeface="Tahoma"/>
              <a:cs typeface="Tahoma"/>
              <a:sym typeface="Tahoma"/>
            </a:endParaRPr>
          </a:p>
          <a:p>
            <a:pPr marL="0" lvl="0" indent="0" algn="just" rtl="0">
              <a:lnSpc>
                <a:spcPct val="150000"/>
              </a:lnSpc>
              <a:spcBef>
                <a:spcPts val="800"/>
              </a:spcBef>
              <a:spcAft>
                <a:spcPts val="0"/>
              </a:spcAft>
              <a:buClr>
                <a:schemeClr val="dk1"/>
              </a:buClr>
              <a:buSzPts val="1100"/>
              <a:buFont typeface="Arial"/>
              <a:buNone/>
            </a:pPr>
            <a:r>
              <a:rPr lang="en-US" sz="1200">
                <a:latin typeface="Tahoma"/>
                <a:ea typeface="Tahoma"/>
                <a:cs typeface="Tahoma"/>
                <a:sym typeface="Tahoma"/>
              </a:rPr>
              <a:t>j = 0;</a:t>
            </a:r>
            <a:endParaRPr sz="1200">
              <a:latin typeface="Tahoma"/>
              <a:ea typeface="Tahoma"/>
              <a:cs typeface="Tahoma"/>
              <a:sym typeface="Tahoma"/>
            </a:endParaRPr>
          </a:p>
          <a:p>
            <a:pPr marL="0" lvl="0" indent="0" algn="just" rtl="0">
              <a:lnSpc>
                <a:spcPct val="150000"/>
              </a:lnSpc>
              <a:spcBef>
                <a:spcPts val="800"/>
              </a:spcBef>
              <a:spcAft>
                <a:spcPts val="0"/>
              </a:spcAft>
              <a:buClr>
                <a:schemeClr val="dk1"/>
              </a:buClr>
              <a:buSzPts val="1100"/>
              <a:buFont typeface="Arial"/>
              <a:buNone/>
            </a:pPr>
            <a:r>
              <a:rPr lang="en-US" sz="1200" b="1">
                <a:latin typeface="Tahoma"/>
                <a:ea typeface="Tahoma"/>
                <a:cs typeface="Tahoma"/>
                <a:sym typeface="Tahoma"/>
              </a:rPr>
              <a:t>for </a:t>
            </a:r>
            <a:r>
              <a:rPr lang="en-US" sz="1200">
                <a:latin typeface="Tahoma"/>
                <a:ea typeface="Tahoma"/>
                <a:cs typeface="Tahoma"/>
                <a:sym typeface="Tahoma"/>
              </a:rPr>
              <a:t>i = 0 </a:t>
            </a:r>
            <a:r>
              <a:rPr lang="en-US" sz="1200" b="1">
                <a:latin typeface="Tahoma"/>
                <a:ea typeface="Tahoma"/>
                <a:cs typeface="Tahoma"/>
                <a:sym typeface="Tahoma"/>
              </a:rPr>
              <a:t>to </a:t>
            </a:r>
            <a:r>
              <a:rPr lang="en-US" sz="1200">
                <a:latin typeface="Tahoma"/>
                <a:ea typeface="Tahoma"/>
                <a:cs typeface="Tahoma"/>
                <a:sym typeface="Tahoma"/>
              </a:rPr>
              <a:t>255 </a:t>
            </a:r>
            <a:r>
              <a:rPr lang="en-US" sz="1200" b="1">
                <a:latin typeface="Tahoma"/>
                <a:ea typeface="Tahoma"/>
                <a:cs typeface="Tahoma"/>
                <a:sym typeface="Tahoma"/>
              </a:rPr>
              <a:t>do</a:t>
            </a:r>
            <a:endParaRPr sz="1200" b="1">
              <a:latin typeface="Tahoma"/>
              <a:ea typeface="Tahoma"/>
              <a:cs typeface="Tahoma"/>
              <a:sym typeface="Tahoma"/>
            </a:endParaRPr>
          </a:p>
          <a:p>
            <a:pPr marL="0" lvl="0" indent="0" algn="just" rtl="0">
              <a:lnSpc>
                <a:spcPct val="150000"/>
              </a:lnSpc>
              <a:spcBef>
                <a:spcPts val="800"/>
              </a:spcBef>
              <a:spcAft>
                <a:spcPts val="0"/>
              </a:spcAft>
              <a:buClr>
                <a:schemeClr val="dk1"/>
              </a:buClr>
              <a:buSzPts val="1100"/>
              <a:buFont typeface="Arial"/>
              <a:buNone/>
            </a:pPr>
            <a:r>
              <a:rPr lang="en-US" sz="1200">
                <a:latin typeface="Tahoma"/>
                <a:ea typeface="Tahoma"/>
                <a:cs typeface="Tahoma"/>
                <a:sym typeface="Tahoma"/>
              </a:rPr>
              <a:t>j = (j + S[i] + T[i]) </a:t>
            </a:r>
            <a:r>
              <a:rPr lang="en-US" sz="1200" b="1">
                <a:latin typeface="Tahoma"/>
                <a:ea typeface="Tahoma"/>
                <a:cs typeface="Tahoma"/>
                <a:sym typeface="Tahoma"/>
              </a:rPr>
              <a:t>mod </a:t>
            </a:r>
            <a:r>
              <a:rPr lang="en-US" sz="1200">
                <a:latin typeface="Tahoma"/>
                <a:ea typeface="Tahoma"/>
                <a:cs typeface="Tahoma"/>
                <a:sym typeface="Tahoma"/>
              </a:rPr>
              <a:t>256;</a:t>
            </a:r>
            <a:endParaRPr sz="1200">
              <a:latin typeface="Tahoma"/>
              <a:ea typeface="Tahoma"/>
              <a:cs typeface="Tahoma"/>
              <a:sym typeface="Tahoma"/>
            </a:endParaRPr>
          </a:p>
          <a:p>
            <a:pPr marL="0" lvl="0" indent="0" algn="just" rtl="0">
              <a:lnSpc>
                <a:spcPct val="150000"/>
              </a:lnSpc>
              <a:spcBef>
                <a:spcPts val="800"/>
              </a:spcBef>
              <a:spcAft>
                <a:spcPts val="0"/>
              </a:spcAft>
              <a:buClr>
                <a:schemeClr val="dk1"/>
              </a:buClr>
              <a:buSzPts val="1100"/>
              <a:buFont typeface="Arial"/>
              <a:buNone/>
            </a:pPr>
            <a:r>
              <a:rPr lang="en-US" sz="1200">
                <a:latin typeface="Tahoma"/>
                <a:ea typeface="Tahoma"/>
                <a:cs typeface="Tahoma"/>
                <a:sym typeface="Tahoma"/>
              </a:rPr>
              <a:t>Swap (S[i], S[j]);</a:t>
            </a:r>
            <a:endParaRPr sz="1200">
              <a:latin typeface="Tahoma"/>
              <a:ea typeface="Tahoma"/>
              <a:cs typeface="Tahoma"/>
              <a:sym typeface="Tahoma"/>
            </a:endParaRPr>
          </a:p>
          <a:p>
            <a:pPr marL="0" lvl="0" indent="0" algn="just" rtl="0">
              <a:lnSpc>
                <a:spcPct val="150000"/>
              </a:lnSpc>
              <a:spcBef>
                <a:spcPts val="800"/>
              </a:spcBef>
              <a:spcAft>
                <a:spcPts val="0"/>
              </a:spcAft>
              <a:buClr>
                <a:schemeClr val="dk1"/>
              </a:buClr>
              <a:buSzPts val="1100"/>
              <a:buFont typeface="Arial"/>
              <a:buNone/>
            </a:pPr>
            <a:r>
              <a:rPr lang="en-US" sz="1200">
                <a:latin typeface="Tahoma"/>
                <a:ea typeface="Tahoma"/>
                <a:cs typeface="Tahoma"/>
                <a:sym typeface="Tahoma"/>
              </a:rPr>
              <a:t>  Because the only operation on S is a swap, the only effect is a permutation. S still contains all the numbers from 0 through 255.</a:t>
            </a:r>
            <a:endParaRPr sz="1200">
              <a:latin typeface="Tahoma"/>
              <a:ea typeface="Tahoma"/>
              <a:cs typeface="Tahoma"/>
              <a:sym typeface="Tahoma"/>
            </a:endParaRPr>
          </a:p>
          <a:p>
            <a:pPr marL="0" lvl="0" indent="0" algn="just" rtl="0">
              <a:lnSpc>
                <a:spcPct val="150000"/>
              </a:lnSpc>
              <a:spcBef>
                <a:spcPts val="800"/>
              </a:spcBef>
              <a:spcAft>
                <a:spcPts val="0"/>
              </a:spcAft>
              <a:buClr>
                <a:schemeClr val="dk1"/>
              </a:buClr>
              <a:buSzPts val="1100"/>
              <a:buFont typeface="Arial"/>
              <a:buNone/>
            </a:pPr>
            <a:r>
              <a:rPr lang="en-US" sz="1200" b="1">
                <a:latin typeface="Tahoma"/>
                <a:ea typeface="Tahoma"/>
                <a:cs typeface="Tahoma"/>
                <a:sym typeface="Tahoma"/>
              </a:rPr>
              <a:t>Stream Generation</a:t>
            </a:r>
            <a:endParaRPr sz="1200" b="1">
              <a:latin typeface="Tahoma"/>
              <a:ea typeface="Tahoma"/>
              <a:cs typeface="Tahoma"/>
              <a:sym typeface="Tahoma"/>
            </a:endParaRPr>
          </a:p>
          <a:p>
            <a:pPr marL="0" lvl="0" indent="0" algn="just" rtl="0">
              <a:lnSpc>
                <a:spcPct val="150000"/>
              </a:lnSpc>
              <a:spcBef>
                <a:spcPts val="800"/>
              </a:spcBef>
              <a:spcAft>
                <a:spcPts val="0"/>
              </a:spcAft>
              <a:buClr>
                <a:schemeClr val="dk1"/>
              </a:buClr>
              <a:buSzPts val="1100"/>
              <a:buFont typeface="Arial"/>
              <a:buNone/>
            </a:pPr>
            <a:r>
              <a:rPr lang="en-US" sz="1200">
                <a:latin typeface="Tahoma"/>
                <a:ea typeface="Tahoma"/>
                <a:cs typeface="Tahoma"/>
                <a:sym typeface="Tahoma"/>
              </a:rPr>
              <a:t>Once the S vector is initialized, the input key is no longer used. Stream generation involves cycling through all the elements of S[i], and, for each S[i], swapping S[i] with another byte in S according to a scheme dictated by the current configuration of S. After S[255] is reached, the process continues, starting over again at S[0]:</a:t>
            </a:r>
            <a:endParaRPr sz="1200">
              <a:latin typeface="Tahoma"/>
              <a:ea typeface="Tahoma"/>
              <a:cs typeface="Tahoma"/>
              <a:sym typeface="Tahoma"/>
            </a:endParaRPr>
          </a:p>
          <a:p>
            <a:pPr marL="0" lvl="0" indent="0" algn="just" rtl="0">
              <a:lnSpc>
                <a:spcPct val="150000"/>
              </a:lnSpc>
              <a:spcBef>
                <a:spcPts val="800"/>
              </a:spcBef>
              <a:spcAft>
                <a:spcPts val="0"/>
              </a:spcAft>
              <a:buClr>
                <a:schemeClr val="dk1"/>
              </a:buClr>
              <a:buSzPts val="1100"/>
              <a:buFont typeface="Arial"/>
              <a:buNone/>
            </a:pPr>
            <a:endParaRPr sz="1200">
              <a:latin typeface="Tahoma"/>
              <a:ea typeface="Tahoma"/>
              <a:cs typeface="Tahoma"/>
              <a:sym typeface="Tahoma"/>
            </a:endParaRPr>
          </a:p>
          <a:p>
            <a:pPr marL="0" lvl="0" indent="0" algn="just" rtl="0">
              <a:lnSpc>
                <a:spcPct val="150000"/>
              </a:lnSpc>
              <a:spcBef>
                <a:spcPts val="800"/>
              </a:spcBef>
              <a:spcAft>
                <a:spcPts val="0"/>
              </a:spcAft>
              <a:buClr>
                <a:schemeClr val="dk1"/>
              </a:buClr>
              <a:buSzPts val="1100"/>
              <a:buFont typeface="Arial"/>
              <a:buNone/>
            </a:pPr>
            <a:endParaRPr sz="1200">
              <a:latin typeface="Tahoma"/>
              <a:ea typeface="Tahoma"/>
              <a:cs typeface="Tahoma"/>
              <a:sym typeface="Tahoma"/>
            </a:endParaRPr>
          </a:p>
          <a:p>
            <a:pPr marL="0" lvl="0" indent="0" algn="l" rtl="0">
              <a:spcBef>
                <a:spcPts val="750"/>
              </a:spcBef>
              <a:spcAft>
                <a:spcPts val="0"/>
              </a:spcAft>
              <a:buNone/>
            </a:pPr>
            <a:endParaRPr b="1"/>
          </a:p>
        </p:txBody>
      </p:sp>
      <p:pic>
        <p:nvPicPr>
          <p:cNvPr id="504" name="Google Shape;504;p72"/>
          <p:cNvPicPr preferRelativeResize="0"/>
          <p:nvPr/>
        </p:nvPicPr>
        <p:blipFill>
          <a:blip r:embed="rId3">
            <a:alphaModFix/>
          </a:blip>
          <a:stretch>
            <a:fillRect/>
          </a:stretch>
        </p:blipFill>
        <p:spPr>
          <a:xfrm>
            <a:off x="657225" y="827449"/>
            <a:ext cx="5219701" cy="370785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73"/>
          <p:cNvSpPr txBox="1">
            <a:spLocks noGrp="1"/>
          </p:cNvSpPr>
          <p:nvPr>
            <p:ph type="title"/>
          </p:nvPr>
        </p:nvSpPr>
        <p:spPr>
          <a:xfrm>
            <a:off x="471488" y="266148"/>
            <a:ext cx="5915100" cy="561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511" name="Google Shape;511;p73"/>
          <p:cNvSpPr txBox="1">
            <a:spLocks noGrp="1"/>
          </p:cNvSpPr>
          <p:nvPr>
            <p:ph type="body" idx="1"/>
          </p:nvPr>
        </p:nvSpPr>
        <p:spPr>
          <a:xfrm>
            <a:off x="471488" y="1030514"/>
            <a:ext cx="5915100" cy="7891800"/>
          </a:xfrm>
          <a:prstGeom prst="rect">
            <a:avLst/>
          </a:prstGeom>
        </p:spPr>
        <p:txBody>
          <a:bodyPr spcFirstLastPara="1" wrap="square" lIns="91425" tIns="45700" rIns="91425" bIns="45700" anchor="t" anchorCtr="0">
            <a:noAutofit/>
          </a:bodyPr>
          <a:lstStyle/>
          <a:p>
            <a:pPr marL="0" lvl="0" indent="0" algn="just" rtl="0">
              <a:lnSpc>
                <a:spcPct val="150000"/>
              </a:lnSpc>
              <a:spcBef>
                <a:spcPts val="800"/>
              </a:spcBef>
              <a:spcAft>
                <a:spcPts val="0"/>
              </a:spcAft>
              <a:buClr>
                <a:schemeClr val="dk1"/>
              </a:buClr>
              <a:buSzPts val="1100"/>
              <a:buFont typeface="Arial"/>
              <a:buNone/>
            </a:pPr>
            <a:r>
              <a:rPr lang="en-US" sz="1200">
                <a:latin typeface="Tahoma"/>
                <a:ea typeface="Tahoma"/>
                <a:cs typeface="Tahoma"/>
                <a:sym typeface="Tahoma"/>
              </a:rPr>
              <a:t>/* </a:t>
            </a:r>
            <a:r>
              <a:rPr lang="en-US" sz="1200" b="1">
                <a:latin typeface="Tahoma"/>
                <a:ea typeface="Tahoma"/>
                <a:cs typeface="Tahoma"/>
                <a:sym typeface="Tahoma"/>
              </a:rPr>
              <a:t>Stream Generation </a:t>
            </a:r>
            <a:r>
              <a:rPr lang="en-US" sz="1200">
                <a:latin typeface="Tahoma"/>
                <a:ea typeface="Tahoma"/>
                <a:cs typeface="Tahoma"/>
                <a:sym typeface="Tahoma"/>
              </a:rPr>
              <a:t>*/</a:t>
            </a:r>
            <a:endParaRPr sz="1200">
              <a:latin typeface="Tahoma"/>
              <a:ea typeface="Tahoma"/>
              <a:cs typeface="Tahoma"/>
              <a:sym typeface="Tahoma"/>
            </a:endParaRPr>
          </a:p>
          <a:p>
            <a:pPr marL="0" lvl="0" indent="0" algn="just" rtl="0">
              <a:lnSpc>
                <a:spcPct val="150000"/>
              </a:lnSpc>
              <a:spcBef>
                <a:spcPts val="800"/>
              </a:spcBef>
              <a:spcAft>
                <a:spcPts val="0"/>
              </a:spcAft>
              <a:buClr>
                <a:schemeClr val="dk1"/>
              </a:buClr>
              <a:buSzPts val="1100"/>
              <a:buFont typeface="Arial"/>
              <a:buNone/>
            </a:pPr>
            <a:r>
              <a:rPr lang="en-US" sz="1200">
                <a:latin typeface="Tahoma"/>
                <a:ea typeface="Tahoma"/>
                <a:cs typeface="Tahoma"/>
                <a:sym typeface="Tahoma"/>
              </a:rPr>
              <a:t>i, j = 0;</a:t>
            </a:r>
            <a:endParaRPr sz="1200">
              <a:latin typeface="Tahoma"/>
              <a:ea typeface="Tahoma"/>
              <a:cs typeface="Tahoma"/>
              <a:sym typeface="Tahoma"/>
            </a:endParaRPr>
          </a:p>
          <a:p>
            <a:pPr marL="0" lvl="0" indent="0" algn="just" rtl="0">
              <a:lnSpc>
                <a:spcPct val="150000"/>
              </a:lnSpc>
              <a:spcBef>
                <a:spcPts val="800"/>
              </a:spcBef>
              <a:spcAft>
                <a:spcPts val="0"/>
              </a:spcAft>
              <a:buClr>
                <a:schemeClr val="dk1"/>
              </a:buClr>
              <a:buSzPts val="1100"/>
              <a:buFont typeface="Arial"/>
              <a:buNone/>
            </a:pPr>
            <a:r>
              <a:rPr lang="en-US" sz="1200" b="1">
                <a:latin typeface="Tahoma"/>
                <a:ea typeface="Tahoma"/>
                <a:cs typeface="Tahoma"/>
                <a:sym typeface="Tahoma"/>
              </a:rPr>
              <a:t>while </a:t>
            </a:r>
            <a:r>
              <a:rPr lang="en-US" sz="1200">
                <a:latin typeface="Tahoma"/>
                <a:ea typeface="Tahoma"/>
                <a:cs typeface="Tahoma"/>
                <a:sym typeface="Tahoma"/>
              </a:rPr>
              <a:t>(true)</a:t>
            </a:r>
            <a:endParaRPr sz="1200">
              <a:latin typeface="Tahoma"/>
              <a:ea typeface="Tahoma"/>
              <a:cs typeface="Tahoma"/>
              <a:sym typeface="Tahoma"/>
            </a:endParaRPr>
          </a:p>
          <a:p>
            <a:pPr marL="0" lvl="0" indent="0" algn="just" rtl="0">
              <a:lnSpc>
                <a:spcPct val="150000"/>
              </a:lnSpc>
              <a:spcBef>
                <a:spcPts val="800"/>
              </a:spcBef>
              <a:spcAft>
                <a:spcPts val="0"/>
              </a:spcAft>
              <a:buClr>
                <a:schemeClr val="dk1"/>
              </a:buClr>
              <a:buSzPts val="1100"/>
              <a:buFont typeface="Arial"/>
              <a:buNone/>
            </a:pPr>
            <a:r>
              <a:rPr lang="en-US" sz="1200">
                <a:latin typeface="Tahoma"/>
                <a:ea typeface="Tahoma"/>
                <a:cs typeface="Tahoma"/>
                <a:sym typeface="Tahoma"/>
              </a:rPr>
              <a:t>i = (i + 1) </a:t>
            </a:r>
            <a:r>
              <a:rPr lang="en-US" sz="1200" b="1">
                <a:latin typeface="Tahoma"/>
                <a:ea typeface="Tahoma"/>
                <a:cs typeface="Tahoma"/>
                <a:sym typeface="Tahoma"/>
              </a:rPr>
              <a:t>mod </a:t>
            </a:r>
            <a:r>
              <a:rPr lang="en-US" sz="1200">
                <a:latin typeface="Tahoma"/>
                <a:ea typeface="Tahoma"/>
                <a:cs typeface="Tahoma"/>
                <a:sym typeface="Tahoma"/>
              </a:rPr>
              <a:t>256;</a:t>
            </a:r>
            <a:endParaRPr sz="1200">
              <a:latin typeface="Tahoma"/>
              <a:ea typeface="Tahoma"/>
              <a:cs typeface="Tahoma"/>
              <a:sym typeface="Tahoma"/>
            </a:endParaRPr>
          </a:p>
          <a:p>
            <a:pPr marL="0" lvl="0" indent="0" algn="just" rtl="0">
              <a:lnSpc>
                <a:spcPct val="150000"/>
              </a:lnSpc>
              <a:spcBef>
                <a:spcPts val="800"/>
              </a:spcBef>
              <a:spcAft>
                <a:spcPts val="0"/>
              </a:spcAft>
              <a:buNone/>
            </a:pPr>
            <a:r>
              <a:rPr lang="en-US" sz="1200">
                <a:latin typeface="Tahoma"/>
                <a:ea typeface="Tahoma"/>
                <a:cs typeface="Tahoma"/>
                <a:sym typeface="Tahoma"/>
              </a:rPr>
              <a:t>j = (j + S[i]) </a:t>
            </a:r>
            <a:r>
              <a:rPr lang="en-US" sz="1200" b="1">
                <a:latin typeface="Tahoma"/>
                <a:ea typeface="Tahoma"/>
                <a:cs typeface="Tahoma"/>
                <a:sym typeface="Tahoma"/>
              </a:rPr>
              <a:t>mod </a:t>
            </a:r>
            <a:r>
              <a:rPr lang="en-US" sz="1200">
                <a:latin typeface="Tahoma"/>
                <a:ea typeface="Tahoma"/>
                <a:cs typeface="Tahoma"/>
                <a:sym typeface="Tahoma"/>
              </a:rPr>
              <a:t>256;</a:t>
            </a:r>
            <a:endParaRPr sz="1200">
              <a:latin typeface="Tahoma"/>
              <a:ea typeface="Tahoma"/>
              <a:cs typeface="Tahoma"/>
              <a:sym typeface="Tahoma"/>
            </a:endParaRPr>
          </a:p>
          <a:p>
            <a:pPr marL="0" lvl="0" indent="0" algn="just" rtl="0">
              <a:lnSpc>
                <a:spcPct val="150000"/>
              </a:lnSpc>
              <a:spcBef>
                <a:spcPts val="800"/>
              </a:spcBef>
              <a:spcAft>
                <a:spcPts val="0"/>
              </a:spcAft>
              <a:buNone/>
            </a:pPr>
            <a:r>
              <a:rPr lang="en-US" sz="1200" b="1">
                <a:latin typeface="Tahoma"/>
                <a:ea typeface="Tahoma"/>
                <a:cs typeface="Tahoma"/>
                <a:sym typeface="Tahoma"/>
              </a:rPr>
              <a:t>Swap </a:t>
            </a:r>
            <a:r>
              <a:rPr lang="en-US" sz="1200">
                <a:latin typeface="Tahoma"/>
                <a:ea typeface="Tahoma"/>
                <a:cs typeface="Tahoma"/>
                <a:sym typeface="Tahoma"/>
              </a:rPr>
              <a:t>(S[i], S[j]);</a:t>
            </a:r>
            <a:endParaRPr sz="1200">
              <a:latin typeface="Tahoma"/>
              <a:ea typeface="Tahoma"/>
              <a:cs typeface="Tahoma"/>
              <a:sym typeface="Tahoma"/>
            </a:endParaRPr>
          </a:p>
          <a:p>
            <a:pPr marL="0" lvl="0" indent="0" algn="just" rtl="0">
              <a:lnSpc>
                <a:spcPct val="150000"/>
              </a:lnSpc>
              <a:spcBef>
                <a:spcPts val="800"/>
              </a:spcBef>
              <a:spcAft>
                <a:spcPts val="0"/>
              </a:spcAft>
              <a:buNone/>
            </a:pPr>
            <a:r>
              <a:rPr lang="en-US" sz="1200">
                <a:latin typeface="Tahoma"/>
                <a:ea typeface="Tahoma"/>
                <a:cs typeface="Tahoma"/>
                <a:sym typeface="Tahoma"/>
              </a:rPr>
              <a:t>t = (S[i] + S[j]) </a:t>
            </a:r>
            <a:r>
              <a:rPr lang="en-US" sz="1200" b="1">
                <a:latin typeface="Tahoma"/>
                <a:ea typeface="Tahoma"/>
                <a:cs typeface="Tahoma"/>
                <a:sym typeface="Tahoma"/>
              </a:rPr>
              <a:t>mod </a:t>
            </a:r>
            <a:r>
              <a:rPr lang="en-US" sz="1200">
                <a:latin typeface="Tahoma"/>
                <a:ea typeface="Tahoma"/>
                <a:cs typeface="Tahoma"/>
                <a:sym typeface="Tahoma"/>
              </a:rPr>
              <a:t>256;</a:t>
            </a:r>
            <a:endParaRPr sz="1200">
              <a:latin typeface="Tahoma"/>
              <a:ea typeface="Tahoma"/>
              <a:cs typeface="Tahoma"/>
              <a:sym typeface="Tahoma"/>
            </a:endParaRPr>
          </a:p>
          <a:p>
            <a:pPr marL="0" lvl="0" indent="0" algn="just" rtl="0">
              <a:lnSpc>
                <a:spcPct val="150000"/>
              </a:lnSpc>
              <a:spcBef>
                <a:spcPts val="800"/>
              </a:spcBef>
              <a:spcAft>
                <a:spcPts val="0"/>
              </a:spcAft>
              <a:buNone/>
            </a:pPr>
            <a:r>
              <a:rPr lang="en-US" sz="1200">
                <a:latin typeface="Tahoma"/>
                <a:ea typeface="Tahoma"/>
                <a:cs typeface="Tahoma"/>
                <a:sym typeface="Tahoma"/>
              </a:rPr>
              <a:t>k = S[t];</a:t>
            </a:r>
            <a:endParaRPr sz="1200">
              <a:latin typeface="Tahoma"/>
              <a:ea typeface="Tahoma"/>
              <a:cs typeface="Tahoma"/>
              <a:sym typeface="Tahoma"/>
            </a:endParaRPr>
          </a:p>
          <a:p>
            <a:pPr marL="0" lvl="0" indent="0" algn="just" rtl="0">
              <a:lnSpc>
                <a:spcPct val="150000"/>
              </a:lnSpc>
              <a:spcBef>
                <a:spcPts val="800"/>
              </a:spcBef>
              <a:spcAft>
                <a:spcPts val="0"/>
              </a:spcAft>
              <a:buNone/>
            </a:pPr>
            <a:r>
              <a:rPr lang="en-US" sz="1200">
                <a:latin typeface="Tahoma"/>
                <a:ea typeface="Tahoma"/>
                <a:cs typeface="Tahoma"/>
                <a:sym typeface="Tahoma"/>
              </a:rPr>
              <a:t>To encrypt, XOR the value </a:t>
            </a:r>
            <a:r>
              <a:rPr lang="en-US" sz="1200" i="1">
                <a:latin typeface="Tahoma"/>
                <a:ea typeface="Tahoma"/>
                <a:cs typeface="Tahoma"/>
                <a:sym typeface="Tahoma"/>
              </a:rPr>
              <a:t>k </a:t>
            </a:r>
            <a:r>
              <a:rPr lang="en-US" sz="1200">
                <a:latin typeface="Tahoma"/>
                <a:ea typeface="Tahoma"/>
                <a:cs typeface="Tahoma"/>
                <a:sym typeface="Tahoma"/>
              </a:rPr>
              <a:t>with the next byte of plaintext. To decrypt, XOR the value </a:t>
            </a:r>
            <a:r>
              <a:rPr lang="en-US" sz="1200" i="1">
                <a:latin typeface="Tahoma"/>
                <a:ea typeface="Tahoma"/>
                <a:cs typeface="Tahoma"/>
                <a:sym typeface="Tahoma"/>
              </a:rPr>
              <a:t>k </a:t>
            </a:r>
            <a:r>
              <a:rPr lang="en-US" sz="1200">
                <a:latin typeface="Tahoma"/>
                <a:ea typeface="Tahoma"/>
                <a:cs typeface="Tahoma"/>
                <a:sym typeface="Tahoma"/>
              </a:rPr>
              <a:t>with the next byte of ciphertext.</a:t>
            </a:r>
            <a:endParaRPr sz="1200">
              <a:latin typeface="Tahoma"/>
              <a:ea typeface="Tahoma"/>
              <a:cs typeface="Tahoma"/>
              <a:sym typeface="Tahoma"/>
            </a:endParaRPr>
          </a:p>
          <a:p>
            <a:pPr marL="0" lvl="0" indent="0" algn="just" rtl="0">
              <a:lnSpc>
                <a:spcPct val="150000"/>
              </a:lnSpc>
              <a:spcBef>
                <a:spcPts val="800"/>
              </a:spcBef>
              <a:spcAft>
                <a:spcPts val="0"/>
              </a:spcAft>
              <a:buClr>
                <a:schemeClr val="dk1"/>
              </a:buClr>
              <a:buSzPts val="1100"/>
              <a:buFont typeface="Arial"/>
              <a:buNone/>
            </a:pPr>
            <a:endParaRPr sz="1200">
              <a:latin typeface="Tahoma"/>
              <a:ea typeface="Tahoma"/>
              <a:cs typeface="Tahoma"/>
              <a:sym typeface="Tahom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r>
              <a:rPr lang="en-US" sz="1200" dirty="0" smtClean="0">
                <a:latin typeface="Tahoma" pitchFamily="34" charset="0"/>
                <a:ea typeface="Tahoma" pitchFamily="34" charset="0"/>
                <a:cs typeface="Tahoma" pitchFamily="34" charset="0"/>
              </a:rPr>
              <a:t> Multi-Level Security Domains </a:t>
            </a:r>
          </a:p>
          <a:p>
            <a:pPr algn="just">
              <a:lnSpc>
                <a:spcPct val="150000"/>
              </a:lnSpc>
              <a:spcBef>
                <a:spcPts val="0"/>
              </a:spcBef>
            </a:pPr>
            <a:r>
              <a:rPr lang="en-US" sz="1200" dirty="0" smtClean="0">
                <a:latin typeface="Tahoma" pitchFamily="34" charset="0"/>
                <a:ea typeface="Tahoma" pitchFamily="34" charset="0"/>
                <a:cs typeface="Tahoma" pitchFamily="34" charset="0"/>
              </a:rPr>
              <a:t>A Security Domain can have a multi-level policy for one or more security services; </a:t>
            </a:r>
          </a:p>
          <a:p>
            <a:pPr algn="just">
              <a:lnSpc>
                <a:spcPct val="150000"/>
              </a:lnSpc>
              <a:spcBef>
                <a:spcPts val="0"/>
              </a:spcBef>
            </a:pPr>
            <a:r>
              <a:rPr lang="en-US" sz="1200" dirty="0" smtClean="0">
                <a:latin typeface="Tahoma" pitchFamily="34" charset="0"/>
                <a:ea typeface="Tahoma" pitchFamily="34" charset="0"/>
                <a:cs typeface="Tahoma" pitchFamily="34" charset="0"/>
              </a:rPr>
              <a:t>Example: A Domain Security Policy may allow supporting low &amp; moderate confidentiality services and moderate &amp; high integrity services; </a:t>
            </a:r>
          </a:p>
          <a:p>
            <a:pPr algn="just">
              <a:lnSpc>
                <a:spcPct val="150000"/>
              </a:lnSpc>
              <a:spcBef>
                <a:spcPts val="0"/>
              </a:spcBef>
            </a:pPr>
            <a:r>
              <a:rPr lang="en-US" sz="1200" dirty="0" smtClean="0">
                <a:latin typeface="Tahoma" pitchFamily="34" charset="0"/>
                <a:ea typeface="Tahoma" pitchFamily="34" charset="0"/>
                <a:cs typeface="Tahoma" pitchFamily="34" charset="0"/>
              </a:rPr>
              <a:t>Two entities from a multi-level domain must be assured that an appropriate level protection is provided for the keys and metadata by the CKMS (Crypto Key Management System) in accordance with the multi-level policy.</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r>
              <a:rPr lang="en-US" sz="1200" b="1" dirty="0" smtClean="0">
                <a:latin typeface="Tahoma" pitchFamily="34" charset="0"/>
                <a:ea typeface="Tahoma" pitchFamily="34" charset="0"/>
                <a:cs typeface="Tahoma" pitchFamily="34" charset="0"/>
              </a:rPr>
              <a:t>Multi-Level Security</a:t>
            </a:r>
            <a:r>
              <a:rPr lang="en-US" sz="1200" dirty="0" smtClean="0">
                <a:latin typeface="Tahoma" pitchFamily="34" charset="0"/>
                <a:ea typeface="Tahoma" pitchFamily="34" charset="0"/>
                <a:cs typeface="Tahoma" pitchFamily="34" charset="0"/>
              </a:rPr>
              <a:t>: Selectable based on requirements and costs (e.g., processing time) ; </a:t>
            </a:r>
          </a:p>
          <a:p>
            <a:pPr algn="just">
              <a:lnSpc>
                <a:spcPct val="150000"/>
              </a:lnSpc>
              <a:spcBef>
                <a:spcPts val="0"/>
              </a:spcBef>
            </a:pPr>
            <a:r>
              <a:rPr lang="en-US" sz="1200" b="1" dirty="0" smtClean="0">
                <a:latin typeface="Tahoma" pitchFamily="34" charset="0"/>
                <a:ea typeface="Tahoma" pitchFamily="34" charset="0"/>
                <a:cs typeface="Tahoma" pitchFamily="34" charset="0"/>
              </a:rPr>
              <a:t>Scalable Security</a:t>
            </a:r>
            <a:r>
              <a:rPr lang="en-US" sz="1200" dirty="0" smtClean="0">
                <a:latin typeface="Tahoma" pitchFamily="34" charset="0"/>
                <a:ea typeface="Tahoma" pitchFamily="34" charset="0"/>
                <a:cs typeface="Tahoma" pitchFamily="34" charset="0"/>
              </a:rPr>
              <a:t>: Selects acceptable level of protection while minimizing costs; </a:t>
            </a:r>
          </a:p>
          <a:p>
            <a:pPr algn="just">
              <a:lnSpc>
                <a:spcPct val="150000"/>
              </a:lnSpc>
              <a:spcBef>
                <a:spcPts val="0"/>
              </a:spcBef>
            </a:pPr>
            <a:r>
              <a:rPr lang="en-US" sz="1200" b="1" dirty="0" smtClean="0">
                <a:latin typeface="Tahoma" pitchFamily="34" charset="0"/>
                <a:ea typeface="Tahoma" pitchFamily="34" charset="0"/>
                <a:cs typeface="Tahoma" pitchFamily="34" charset="0"/>
              </a:rPr>
              <a:t>Selectable Security</a:t>
            </a:r>
            <a:r>
              <a:rPr lang="en-US" sz="1200" dirty="0" smtClean="0">
                <a:latin typeface="Tahoma" pitchFamily="34" charset="0"/>
                <a:ea typeface="Tahoma" pitchFamily="34" charset="0"/>
                <a:cs typeface="Tahoma" pitchFamily="34" charset="0"/>
              </a:rPr>
              <a:t>: CKMS Multi-Domain Policy Enforcement supports selectable security; </a:t>
            </a:r>
          </a:p>
          <a:p>
            <a:pPr algn="just">
              <a:lnSpc>
                <a:spcPct val="150000"/>
              </a:lnSpc>
              <a:spcBef>
                <a:spcPts val="0"/>
              </a:spcBef>
            </a:pPr>
            <a:r>
              <a:rPr lang="en-US" sz="1200" b="1" dirty="0" smtClean="0">
                <a:latin typeface="Tahoma" pitchFamily="34" charset="0"/>
                <a:ea typeface="Tahoma" pitchFamily="34" charset="0"/>
                <a:cs typeface="Tahoma" pitchFamily="34" charset="0"/>
              </a:rPr>
              <a:t>Negotiated Security for Transaction</a:t>
            </a:r>
            <a:r>
              <a:rPr lang="en-US" sz="1200" dirty="0" smtClean="0">
                <a:latin typeface="Tahoma" pitchFamily="34" charset="0"/>
                <a:ea typeface="Tahoma" pitchFamily="34" charset="0"/>
                <a:cs typeface="Tahoma" pitchFamily="34" charset="0"/>
              </a:rPr>
              <a:t>: Based on the policies of two or more entities participating in a sensitive transaction; Requires creation of a new temporary or permanent Security Policy for the transaction.</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r>
              <a:rPr lang="en-US" sz="1200" dirty="0" smtClean="0">
                <a:latin typeface="Tahoma" pitchFamily="34" charset="0"/>
                <a:ea typeface="Tahoma" pitchFamily="34" charset="0"/>
                <a:cs typeface="Tahoma" pitchFamily="34" charset="0"/>
              </a:rPr>
              <a:t>   </a:t>
            </a:r>
            <a:r>
              <a:rPr lang="en-US" sz="1400" b="1" dirty="0" smtClean="0">
                <a:latin typeface="Tahoma" pitchFamily="34" charset="0"/>
                <a:ea typeface="Tahoma" pitchFamily="34" charset="0"/>
                <a:cs typeface="Tahoma" pitchFamily="34" charset="0"/>
              </a:rPr>
              <a:t>Security Policies</a:t>
            </a:r>
          </a:p>
          <a:p>
            <a:pPr algn="just">
              <a:lnSpc>
                <a:spcPct val="150000"/>
              </a:lnSpc>
              <a:spcBef>
                <a:spcPts val="0"/>
              </a:spcBef>
            </a:pPr>
            <a:r>
              <a:rPr lang="en-US" sz="1200" dirty="0" smtClean="0">
                <a:latin typeface="Tahoma" pitchFamily="34" charset="0"/>
                <a:ea typeface="Tahoma" pitchFamily="34" charset="0"/>
                <a:cs typeface="Tahoma" pitchFamily="34" charset="0"/>
              </a:rPr>
              <a:t>Organizational policies must identify goals, threats, risks; </a:t>
            </a:r>
          </a:p>
          <a:p>
            <a:pPr algn="just">
              <a:lnSpc>
                <a:spcPct val="150000"/>
              </a:lnSpc>
              <a:spcBef>
                <a:spcPts val="0"/>
              </a:spcBef>
            </a:pPr>
            <a:r>
              <a:rPr lang="en-US" sz="1200" dirty="0" smtClean="0">
                <a:latin typeface="Tahoma" pitchFamily="34" charset="0"/>
                <a:ea typeface="Tahoma" pitchFamily="34" charset="0"/>
                <a:cs typeface="Tahoma" pitchFamily="34" charset="0"/>
              </a:rPr>
              <a:t>Information policies must establish data categories, labels, sensitivity levels, handling restrictions, roles, responsibilities; </a:t>
            </a:r>
          </a:p>
          <a:p>
            <a:pPr algn="just">
              <a:lnSpc>
                <a:spcPct val="150000"/>
              </a:lnSpc>
              <a:spcBef>
                <a:spcPts val="0"/>
              </a:spcBef>
            </a:pPr>
            <a:r>
              <a:rPr lang="en-US" sz="1200" dirty="0" smtClean="0">
                <a:latin typeface="Tahoma" pitchFamily="34" charset="0"/>
                <a:ea typeface="Tahoma" pitchFamily="34" charset="0"/>
                <a:cs typeface="Tahoma" pitchFamily="34" charset="0"/>
              </a:rPr>
              <a:t>Data Security policies must specify human, physical, communications, and computer protections for data; </a:t>
            </a:r>
          </a:p>
          <a:p>
            <a:pPr algn="just">
              <a:lnSpc>
                <a:spcPct val="150000"/>
              </a:lnSpc>
              <a:spcBef>
                <a:spcPts val="0"/>
              </a:spcBef>
            </a:pPr>
            <a:r>
              <a:rPr lang="en-US" sz="1200" dirty="0" smtClean="0">
                <a:latin typeface="Tahoma" pitchFamily="34" charset="0"/>
                <a:ea typeface="Tahoma" pitchFamily="34" charset="0"/>
                <a:cs typeface="Tahoma" pitchFamily="34" charset="0"/>
              </a:rPr>
              <a:t>CKMS Policies should be configurable and automated to manage keys that protect sensitive applications and data. </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a:latin typeface="Tahoma" pitchFamily="34" charset="0"/>
              <a:ea typeface="Tahoma" pitchFamily="34" charset="0"/>
              <a:cs typeface="Tahoma" pitchFamily="34" charset="0"/>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74"/>
          <p:cNvSpPr txBox="1">
            <a:spLocks noGrp="1"/>
          </p:cNvSpPr>
          <p:nvPr>
            <p:ph type="title"/>
          </p:nvPr>
        </p:nvSpPr>
        <p:spPr>
          <a:xfrm>
            <a:off x="471488" y="266148"/>
            <a:ext cx="5915100" cy="561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518" name="Google Shape;518;p74"/>
          <p:cNvSpPr txBox="1">
            <a:spLocks noGrp="1"/>
          </p:cNvSpPr>
          <p:nvPr>
            <p:ph type="body" idx="1"/>
          </p:nvPr>
        </p:nvSpPr>
        <p:spPr>
          <a:xfrm>
            <a:off x="471488" y="1030514"/>
            <a:ext cx="5915100" cy="7891800"/>
          </a:xfrm>
          <a:prstGeom prst="rect">
            <a:avLst/>
          </a:prstGeom>
        </p:spPr>
        <p:txBody>
          <a:bodyPr spcFirstLastPara="1" wrap="square" lIns="91425" tIns="45700" rIns="91425" bIns="45700" anchor="t" anchorCtr="0">
            <a:noAutofit/>
          </a:bodyPr>
          <a:lstStyle/>
          <a:p>
            <a:pPr marL="0" lvl="0" indent="0" algn="l" rtl="0">
              <a:lnSpc>
                <a:spcPct val="150000"/>
              </a:lnSpc>
              <a:spcBef>
                <a:spcPts val="1200"/>
              </a:spcBef>
              <a:spcAft>
                <a:spcPts val="0"/>
              </a:spcAft>
              <a:buClr>
                <a:schemeClr val="dk1"/>
              </a:buClr>
              <a:buSzPts val="1100"/>
              <a:buFont typeface="Arial"/>
              <a:buNone/>
            </a:pPr>
            <a:r>
              <a:rPr lang="en-US" sz="1400" b="1">
                <a:solidFill>
                  <a:srgbClr val="38761D"/>
                </a:solidFill>
                <a:latin typeface="Tahoma"/>
                <a:ea typeface="Tahoma"/>
                <a:cs typeface="Tahoma"/>
                <a:sym typeface="Tahoma"/>
              </a:rPr>
              <a:t>Key Distribution</a:t>
            </a:r>
            <a:endParaRPr sz="1400" b="1">
              <a:solidFill>
                <a:srgbClr val="38761D"/>
              </a:solidFill>
              <a:latin typeface="Tahoma"/>
              <a:ea typeface="Tahoma"/>
              <a:cs typeface="Tahoma"/>
              <a:sym typeface="Tahoma"/>
            </a:endParaRPr>
          </a:p>
          <a:p>
            <a:pPr marL="0" lvl="0" indent="0" algn="l" rtl="0">
              <a:lnSpc>
                <a:spcPct val="150000"/>
              </a:lnSpc>
              <a:spcBef>
                <a:spcPts val="1200"/>
              </a:spcBef>
              <a:spcAft>
                <a:spcPts val="0"/>
              </a:spcAft>
              <a:buClr>
                <a:schemeClr val="dk1"/>
              </a:buClr>
              <a:buSzPts val="1100"/>
              <a:buFont typeface="Arial"/>
              <a:buNone/>
            </a:pPr>
            <a:r>
              <a:rPr lang="en-US" sz="1200">
                <a:solidFill>
                  <a:srgbClr val="38761D"/>
                </a:solidFill>
                <a:latin typeface="Tahoma"/>
                <a:ea typeface="Tahoma"/>
                <a:cs typeface="Tahoma"/>
                <a:sym typeface="Tahoma"/>
              </a:rPr>
              <a:t>Keys distribution can be categorized into public key distribution and secret key distribution.</a:t>
            </a:r>
            <a:endParaRPr sz="1200">
              <a:solidFill>
                <a:srgbClr val="38761D"/>
              </a:solidFill>
              <a:latin typeface="Tahoma"/>
              <a:ea typeface="Tahoma"/>
              <a:cs typeface="Tahoma"/>
              <a:sym typeface="Tahoma"/>
            </a:endParaRPr>
          </a:p>
          <a:p>
            <a:pPr marL="0" lvl="0" indent="0" algn="l" rtl="0">
              <a:lnSpc>
                <a:spcPct val="150000"/>
              </a:lnSpc>
              <a:spcBef>
                <a:spcPts val="1200"/>
              </a:spcBef>
              <a:spcAft>
                <a:spcPts val="0"/>
              </a:spcAft>
              <a:buClr>
                <a:schemeClr val="dk1"/>
              </a:buClr>
              <a:buSzPts val="1100"/>
              <a:buFont typeface="Arial"/>
              <a:buNone/>
            </a:pPr>
            <a:r>
              <a:rPr lang="en-US" sz="1200">
                <a:solidFill>
                  <a:srgbClr val="38761D"/>
                </a:solidFill>
                <a:latin typeface="Tahoma"/>
                <a:ea typeface="Tahoma"/>
                <a:cs typeface="Tahoma"/>
                <a:sym typeface="Tahoma"/>
              </a:rPr>
              <a:t> To distribute public keys there are various schemes like</a:t>
            </a:r>
            <a:endParaRPr sz="1200">
              <a:solidFill>
                <a:srgbClr val="38761D"/>
              </a:solidFill>
              <a:latin typeface="Tahoma"/>
              <a:ea typeface="Tahoma"/>
              <a:cs typeface="Tahoma"/>
              <a:sym typeface="Tahoma"/>
            </a:endParaRPr>
          </a:p>
          <a:p>
            <a:pPr marL="0" lvl="0" indent="0" algn="l" rtl="0">
              <a:lnSpc>
                <a:spcPct val="150000"/>
              </a:lnSpc>
              <a:spcBef>
                <a:spcPts val="1200"/>
              </a:spcBef>
              <a:spcAft>
                <a:spcPts val="0"/>
              </a:spcAft>
              <a:buClr>
                <a:schemeClr val="dk1"/>
              </a:buClr>
              <a:buSzPts val="1100"/>
              <a:buFont typeface="Arial"/>
              <a:buNone/>
            </a:pPr>
            <a:r>
              <a:rPr lang="en-US" sz="1200">
                <a:solidFill>
                  <a:srgbClr val="38761D"/>
                </a:solidFill>
                <a:latin typeface="Tahoma"/>
                <a:ea typeface="Tahoma"/>
                <a:cs typeface="Tahoma"/>
                <a:sym typeface="Tahoma"/>
              </a:rPr>
              <a:t>1.Public announcement</a:t>
            </a:r>
            <a:endParaRPr sz="1200">
              <a:solidFill>
                <a:srgbClr val="38761D"/>
              </a:solidFill>
              <a:latin typeface="Tahoma"/>
              <a:ea typeface="Tahoma"/>
              <a:cs typeface="Tahoma"/>
              <a:sym typeface="Tahoma"/>
            </a:endParaRPr>
          </a:p>
          <a:p>
            <a:pPr marL="0" lvl="0" indent="0" algn="l" rtl="0">
              <a:lnSpc>
                <a:spcPct val="150000"/>
              </a:lnSpc>
              <a:spcBef>
                <a:spcPts val="1200"/>
              </a:spcBef>
              <a:spcAft>
                <a:spcPts val="0"/>
              </a:spcAft>
              <a:buClr>
                <a:schemeClr val="dk1"/>
              </a:buClr>
              <a:buSzPts val="1100"/>
              <a:buFont typeface="Arial"/>
              <a:buNone/>
            </a:pPr>
            <a:r>
              <a:rPr lang="en-US" sz="1200">
                <a:solidFill>
                  <a:srgbClr val="38761D"/>
                </a:solidFill>
                <a:latin typeface="Tahoma"/>
                <a:ea typeface="Tahoma"/>
                <a:cs typeface="Tahoma"/>
                <a:sym typeface="Tahoma"/>
              </a:rPr>
              <a:t>2.Publicly available directory</a:t>
            </a:r>
            <a:endParaRPr sz="1200">
              <a:solidFill>
                <a:srgbClr val="38761D"/>
              </a:solidFill>
              <a:latin typeface="Tahoma"/>
              <a:ea typeface="Tahoma"/>
              <a:cs typeface="Tahoma"/>
              <a:sym typeface="Tahoma"/>
            </a:endParaRPr>
          </a:p>
          <a:p>
            <a:pPr marL="0" lvl="0" indent="0" algn="l" rtl="0">
              <a:lnSpc>
                <a:spcPct val="150000"/>
              </a:lnSpc>
              <a:spcBef>
                <a:spcPts val="1200"/>
              </a:spcBef>
              <a:spcAft>
                <a:spcPts val="0"/>
              </a:spcAft>
              <a:buClr>
                <a:schemeClr val="dk1"/>
              </a:buClr>
              <a:buSzPts val="1100"/>
              <a:buFont typeface="Arial"/>
              <a:buNone/>
            </a:pPr>
            <a:r>
              <a:rPr lang="en-US" sz="1200">
                <a:solidFill>
                  <a:srgbClr val="38761D"/>
                </a:solidFill>
                <a:latin typeface="Tahoma"/>
                <a:ea typeface="Tahoma"/>
                <a:cs typeface="Tahoma"/>
                <a:sym typeface="Tahoma"/>
              </a:rPr>
              <a:t>3.Public key authority</a:t>
            </a:r>
            <a:endParaRPr sz="1200">
              <a:solidFill>
                <a:srgbClr val="38761D"/>
              </a:solidFill>
              <a:latin typeface="Tahoma"/>
              <a:ea typeface="Tahoma"/>
              <a:cs typeface="Tahoma"/>
              <a:sym typeface="Tahoma"/>
            </a:endParaRPr>
          </a:p>
          <a:p>
            <a:pPr marL="0" lvl="0" indent="0" algn="l" rtl="0">
              <a:lnSpc>
                <a:spcPct val="150000"/>
              </a:lnSpc>
              <a:spcBef>
                <a:spcPts val="1200"/>
              </a:spcBef>
              <a:spcAft>
                <a:spcPts val="0"/>
              </a:spcAft>
              <a:buClr>
                <a:schemeClr val="dk1"/>
              </a:buClr>
              <a:buSzPts val="1100"/>
              <a:buFont typeface="Arial"/>
              <a:buNone/>
            </a:pPr>
            <a:r>
              <a:rPr lang="en-US" sz="1200">
                <a:solidFill>
                  <a:srgbClr val="38761D"/>
                </a:solidFill>
                <a:latin typeface="Tahoma"/>
                <a:ea typeface="Tahoma"/>
                <a:cs typeface="Tahoma"/>
                <a:sym typeface="Tahoma"/>
              </a:rPr>
              <a:t>4. Public key certificates</a:t>
            </a:r>
            <a:endParaRPr sz="1200">
              <a:solidFill>
                <a:srgbClr val="38761D"/>
              </a:solidFill>
              <a:latin typeface="Tahoma"/>
              <a:ea typeface="Tahoma"/>
              <a:cs typeface="Tahoma"/>
              <a:sym typeface="Tahoma"/>
            </a:endParaRPr>
          </a:p>
          <a:p>
            <a:pPr marL="0" lvl="0" indent="0" algn="l" rtl="0">
              <a:lnSpc>
                <a:spcPct val="150000"/>
              </a:lnSpc>
              <a:spcBef>
                <a:spcPts val="1200"/>
              </a:spcBef>
              <a:spcAft>
                <a:spcPts val="0"/>
              </a:spcAft>
              <a:buClr>
                <a:schemeClr val="dk1"/>
              </a:buClr>
              <a:buSzPts val="1100"/>
              <a:buFont typeface="Arial"/>
              <a:buNone/>
            </a:pPr>
            <a:r>
              <a:rPr lang="en-US" sz="1200">
                <a:solidFill>
                  <a:srgbClr val="38761D"/>
                </a:solidFill>
                <a:latin typeface="Tahoma"/>
                <a:ea typeface="Tahoma"/>
                <a:cs typeface="Tahoma"/>
                <a:sym typeface="Tahoma"/>
              </a:rPr>
              <a:t> </a:t>
            </a:r>
            <a:r>
              <a:rPr lang="en-US" sz="1400" b="1">
                <a:solidFill>
                  <a:srgbClr val="38761D"/>
                </a:solidFill>
                <a:latin typeface="Tahoma"/>
                <a:ea typeface="Tahoma"/>
                <a:cs typeface="Tahoma"/>
                <a:sym typeface="Tahoma"/>
              </a:rPr>
              <a:t>Public Announcement of Public Keys</a:t>
            </a:r>
            <a:endParaRPr sz="1400" b="1">
              <a:solidFill>
                <a:srgbClr val="38761D"/>
              </a:solidFill>
              <a:latin typeface="Tahoma"/>
              <a:ea typeface="Tahoma"/>
              <a:cs typeface="Tahoma"/>
              <a:sym typeface="Tahoma"/>
            </a:endParaRPr>
          </a:p>
          <a:p>
            <a:pPr marL="0" lvl="0" indent="0" algn="l" rtl="0">
              <a:lnSpc>
                <a:spcPct val="150000"/>
              </a:lnSpc>
              <a:spcBef>
                <a:spcPts val="1200"/>
              </a:spcBef>
              <a:spcAft>
                <a:spcPts val="0"/>
              </a:spcAft>
              <a:buClr>
                <a:schemeClr val="dk1"/>
              </a:buClr>
              <a:buSzPts val="1100"/>
              <a:buFont typeface="Arial"/>
              <a:buNone/>
            </a:pPr>
            <a:r>
              <a:rPr lang="en-US" sz="1200">
                <a:solidFill>
                  <a:srgbClr val="38761D"/>
                </a:solidFill>
                <a:latin typeface="Tahoma"/>
                <a:ea typeface="Tahoma"/>
                <a:cs typeface="Tahoma"/>
                <a:sym typeface="Tahoma"/>
              </a:rPr>
              <a:t> </a:t>
            </a:r>
            <a:endParaRPr sz="1200">
              <a:solidFill>
                <a:srgbClr val="38761D"/>
              </a:solidFill>
              <a:latin typeface="Tahoma"/>
              <a:ea typeface="Tahoma"/>
              <a:cs typeface="Tahoma"/>
              <a:sym typeface="Tahoma"/>
            </a:endParaRPr>
          </a:p>
          <a:p>
            <a:pPr marL="0" lvl="0" indent="0" algn="l" rtl="0">
              <a:lnSpc>
                <a:spcPct val="150000"/>
              </a:lnSpc>
              <a:spcBef>
                <a:spcPts val="1200"/>
              </a:spcBef>
              <a:spcAft>
                <a:spcPts val="0"/>
              </a:spcAft>
              <a:buClr>
                <a:schemeClr val="dk1"/>
              </a:buClr>
              <a:buSzPts val="1100"/>
              <a:buFont typeface="Arial"/>
              <a:buNone/>
            </a:pPr>
            <a:r>
              <a:rPr lang="en-US" sz="1200">
                <a:solidFill>
                  <a:srgbClr val="38761D"/>
                </a:solidFill>
                <a:latin typeface="Tahoma"/>
                <a:ea typeface="Tahoma"/>
                <a:cs typeface="Tahoma"/>
                <a:sym typeface="Tahoma"/>
              </a:rPr>
              <a:t> </a:t>
            </a:r>
            <a:endParaRPr sz="1200">
              <a:solidFill>
                <a:srgbClr val="38761D"/>
              </a:solidFill>
              <a:latin typeface="Tahoma"/>
              <a:ea typeface="Tahoma"/>
              <a:cs typeface="Tahoma"/>
              <a:sym typeface="Tahoma"/>
            </a:endParaRPr>
          </a:p>
          <a:p>
            <a:pPr marL="0" lvl="0" indent="0" algn="l" rtl="0">
              <a:lnSpc>
                <a:spcPct val="150000"/>
              </a:lnSpc>
              <a:spcBef>
                <a:spcPts val="750"/>
              </a:spcBef>
              <a:spcAft>
                <a:spcPts val="0"/>
              </a:spcAft>
              <a:buNone/>
            </a:pPr>
            <a:endParaRPr sz="1200">
              <a:solidFill>
                <a:srgbClr val="38761D"/>
              </a:solidFill>
              <a:latin typeface="Tahoma"/>
              <a:ea typeface="Tahoma"/>
              <a:cs typeface="Tahoma"/>
              <a:sym typeface="Tahoma"/>
            </a:endParaRPr>
          </a:p>
          <a:p>
            <a:pPr marL="0" lvl="0" indent="0" algn="l" rtl="0">
              <a:lnSpc>
                <a:spcPct val="150000"/>
              </a:lnSpc>
              <a:spcBef>
                <a:spcPts val="750"/>
              </a:spcBef>
              <a:spcAft>
                <a:spcPts val="0"/>
              </a:spcAft>
              <a:buNone/>
            </a:pPr>
            <a:endParaRPr sz="1200">
              <a:solidFill>
                <a:srgbClr val="38761D"/>
              </a:solidFill>
              <a:latin typeface="Tahoma"/>
              <a:ea typeface="Tahoma"/>
              <a:cs typeface="Tahoma"/>
              <a:sym typeface="Tahoma"/>
            </a:endParaRPr>
          </a:p>
          <a:p>
            <a:pPr marL="0" lvl="0" indent="0" algn="l" rtl="0">
              <a:lnSpc>
                <a:spcPct val="150000"/>
              </a:lnSpc>
              <a:spcBef>
                <a:spcPts val="1200"/>
              </a:spcBef>
              <a:spcAft>
                <a:spcPts val="0"/>
              </a:spcAft>
              <a:buNone/>
            </a:pPr>
            <a:endParaRPr sz="1200">
              <a:solidFill>
                <a:srgbClr val="38761D"/>
              </a:solidFill>
              <a:latin typeface="Tahoma"/>
              <a:ea typeface="Tahoma"/>
              <a:cs typeface="Tahoma"/>
              <a:sym typeface="Tahoma"/>
            </a:endParaRPr>
          </a:p>
          <a:p>
            <a:pPr marL="0" lvl="0" indent="0" algn="l" rtl="0">
              <a:lnSpc>
                <a:spcPct val="150000"/>
              </a:lnSpc>
              <a:spcBef>
                <a:spcPts val="1200"/>
              </a:spcBef>
              <a:spcAft>
                <a:spcPts val="0"/>
              </a:spcAft>
              <a:buClr>
                <a:schemeClr val="dk1"/>
              </a:buClr>
              <a:buSzPts val="1100"/>
              <a:buFont typeface="Arial"/>
              <a:buNone/>
            </a:pPr>
            <a:r>
              <a:rPr lang="en-US" sz="1200">
                <a:solidFill>
                  <a:srgbClr val="38761D"/>
                </a:solidFill>
                <a:latin typeface="Tahoma"/>
                <a:ea typeface="Tahoma"/>
                <a:cs typeface="Tahoma"/>
                <a:sym typeface="Tahoma"/>
              </a:rPr>
              <a:t>In this distribution scheme the public keys are broadcasted to the large community. The limitation in this public announcement is that anyone can announce the key. Similarly a person A can pretend to be another person B and can publicly announce a public key for that user B. So when all users are sending the messages encrypted using the public key of user B it is actually can be decrypted only by user A.</a:t>
            </a:r>
            <a:endParaRPr sz="1200">
              <a:solidFill>
                <a:srgbClr val="38761D"/>
              </a:solidFill>
              <a:latin typeface="Tahoma"/>
              <a:ea typeface="Tahoma"/>
              <a:cs typeface="Tahoma"/>
              <a:sym typeface="Tahoma"/>
            </a:endParaRPr>
          </a:p>
          <a:p>
            <a:pPr marL="0" lvl="0" indent="0" algn="l" rtl="0">
              <a:lnSpc>
                <a:spcPct val="150000"/>
              </a:lnSpc>
              <a:spcBef>
                <a:spcPts val="750"/>
              </a:spcBef>
              <a:spcAft>
                <a:spcPts val="0"/>
              </a:spcAft>
              <a:buNone/>
            </a:pPr>
            <a:endParaRPr sz="1200">
              <a:solidFill>
                <a:srgbClr val="38761D"/>
              </a:solidFill>
              <a:latin typeface="Tahoma"/>
              <a:ea typeface="Tahoma"/>
              <a:cs typeface="Tahoma"/>
              <a:sym typeface="Tahoma"/>
            </a:endParaRPr>
          </a:p>
        </p:txBody>
      </p:sp>
      <p:pic>
        <p:nvPicPr>
          <p:cNvPr id="519" name="Google Shape;519;p74"/>
          <p:cNvPicPr preferRelativeResize="0"/>
          <p:nvPr/>
        </p:nvPicPr>
        <p:blipFill>
          <a:blip r:embed="rId3">
            <a:alphaModFix/>
          </a:blip>
          <a:stretch>
            <a:fillRect/>
          </a:stretch>
        </p:blipFill>
        <p:spPr>
          <a:xfrm>
            <a:off x="814388" y="4891088"/>
            <a:ext cx="4791075" cy="1781175"/>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75"/>
          <p:cNvSpPr txBox="1">
            <a:spLocks noGrp="1"/>
          </p:cNvSpPr>
          <p:nvPr>
            <p:ph type="title"/>
          </p:nvPr>
        </p:nvSpPr>
        <p:spPr>
          <a:xfrm>
            <a:off x="471488" y="266148"/>
            <a:ext cx="5915100" cy="561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526" name="Google Shape;526;p75"/>
          <p:cNvSpPr txBox="1">
            <a:spLocks noGrp="1"/>
          </p:cNvSpPr>
          <p:nvPr>
            <p:ph type="body" idx="1"/>
          </p:nvPr>
        </p:nvSpPr>
        <p:spPr>
          <a:xfrm>
            <a:off x="471488" y="1030514"/>
            <a:ext cx="5915100" cy="7891800"/>
          </a:xfrm>
          <a:prstGeom prst="rect">
            <a:avLst/>
          </a:prstGeom>
        </p:spPr>
        <p:txBody>
          <a:bodyPr spcFirstLastPara="1" wrap="square" lIns="91425" tIns="45700" rIns="91425" bIns="45700" anchor="t" anchorCtr="0">
            <a:noAutofit/>
          </a:bodyPr>
          <a:lstStyle/>
          <a:p>
            <a:pPr marL="0" lvl="0" indent="0" algn="just" rtl="0">
              <a:lnSpc>
                <a:spcPct val="150000"/>
              </a:lnSpc>
              <a:spcBef>
                <a:spcPts val="1200"/>
              </a:spcBef>
              <a:spcAft>
                <a:spcPts val="0"/>
              </a:spcAft>
              <a:buClr>
                <a:schemeClr val="dk1"/>
              </a:buClr>
              <a:buSzPts val="1100"/>
              <a:buFont typeface="Arial"/>
              <a:buNone/>
            </a:pPr>
            <a:r>
              <a:rPr lang="en-US" sz="1400" b="1">
                <a:solidFill>
                  <a:srgbClr val="38761D"/>
                </a:solidFill>
                <a:latin typeface="Tahoma"/>
                <a:ea typeface="Tahoma"/>
                <a:cs typeface="Tahoma"/>
                <a:sym typeface="Tahoma"/>
              </a:rPr>
              <a:t>Publicly Available Directory</a:t>
            </a:r>
            <a:endParaRPr sz="1400" b="1">
              <a:solidFill>
                <a:srgbClr val="38761D"/>
              </a:solidFill>
              <a:latin typeface="Tahoma"/>
              <a:ea typeface="Tahoma"/>
              <a:cs typeface="Tahoma"/>
              <a:sym typeface="Tahoma"/>
            </a:endParaRPr>
          </a:p>
          <a:p>
            <a:pPr marL="0" lvl="0" indent="0" algn="just" rtl="0">
              <a:lnSpc>
                <a:spcPct val="150000"/>
              </a:lnSpc>
              <a:spcBef>
                <a:spcPts val="1200"/>
              </a:spcBef>
              <a:spcAft>
                <a:spcPts val="0"/>
              </a:spcAft>
              <a:buClr>
                <a:schemeClr val="dk1"/>
              </a:buClr>
              <a:buSzPts val="1100"/>
              <a:buFont typeface="Arial"/>
              <a:buNone/>
            </a:pPr>
            <a:r>
              <a:rPr lang="en-US" sz="1200">
                <a:solidFill>
                  <a:srgbClr val="38761D"/>
                </a:solidFill>
                <a:latin typeface="Tahoma"/>
                <a:ea typeface="Tahoma"/>
                <a:cs typeface="Tahoma"/>
                <a:sym typeface="Tahoma"/>
              </a:rPr>
              <a:t> To overcome the drawback of the public announcement all users can share their public keys to the public directory which is maintained by an authority. Initially all users has to register in this public directory and each user is authenticated by the authority to access the public directory. So, it is not possible to perform masquerade attack. i.e., user A cannot send another person B’s key. At any point of time the keys can be replaced by the concerned user. This scheme also has a drawback that an adversary can compromise the private key shared between the user and public authority. </a:t>
            </a:r>
            <a:endParaRPr sz="1200">
              <a:solidFill>
                <a:srgbClr val="38761D"/>
              </a:solidFill>
              <a:latin typeface="Tahoma"/>
              <a:ea typeface="Tahoma"/>
              <a:cs typeface="Tahoma"/>
              <a:sym typeface="Tahoma"/>
            </a:endParaRPr>
          </a:p>
          <a:p>
            <a:pPr marL="0" lvl="0" indent="0" algn="l" rtl="0">
              <a:lnSpc>
                <a:spcPct val="115000"/>
              </a:lnSpc>
              <a:spcBef>
                <a:spcPts val="1200"/>
              </a:spcBef>
              <a:spcAft>
                <a:spcPts val="0"/>
              </a:spcAft>
              <a:buNone/>
            </a:pPr>
            <a:endParaRPr sz="1300" b="1">
              <a:solidFill>
                <a:srgbClr val="333333"/>
              </a:solidFill>
              <a:latin typeface="Arial"/>
              <a:ea typeface="Arial"/>
              <a:cs typeface="Arial"/>
              <a:sym typeface="Arial"/>
            </a:endParaRPr>
          </a:p>
          <a:p>
            <a:pPr marL="0" lvl="0" indent="0" algn="l" rtl="0">
              <a:lnSpc>
                <a:spcPct val="115000"/>
              </a:lnSpc>
              <a:spcBef>
                <a:spcPts val="1200"/>
              </a:spcBef>
              <a:spcAft>
                <a:spcPts val="0"/>
              </a:spcAft>
              <a:buNone/>
            </a:pPr>
            <a:endParaRPr sz="1300" b="1">
              <a:solidFill>
                <a:srgbClr val="333333"/>
              </a:solidFill>
              <a:latin typeface="Arial"/>
              <a:ea typeface="Arial"/>
              <a:cs typeface="Arial"/>
              <a:sym typeface="Arial"/>
            </a:endParaRPr>
          </a:p>
          <a:p>
            <a:pPr marL="0" lvl="0" indent="0" algn="l" rtl="0">
              <a:lnSpc>
                <a:spcPct val="115000"/>
              </a:lnSpc>
              <a:spcBef>
                <a:spcPts val="1200"/>
              </a:spcBef>
              <a:spcAft>
                <a:spcPts val="0"/>
              </a:spcAft>
              <a:buNone/>
            </a:pPr>
            <a:endParaRPr sz="1300" b="1">
              <a:solidFill>
                <a:srgbClr val="333333"/>
              </a:solidFill>
              <a:latin typeface="Arial"/>
              <a:ea typeface="Arial"/>
              <a:cs typeface="Arial"/>
              <a:sym typeface="Arial"/>
            </a:endParaRPr>
          </a:p>
          <a:p>
            <a:pPr marL="0" lvl="0" indent="0" algn="l" rtl="0">
              <a:lnSpc>
                <a:spcPct val="115000"/>
              </a:lnSpc>
              <a:spcBef>
                <a:spcPts val="1200"/>
              </a:spcBef>
              <a:spcAft>
                <a:spcPts val="0"/>
              </a:spcAft>
              <a:buNone/>
            </a:pPr>
            <a:endParaRPr sz="1300" b="1">
              <a:solidFill>
                <a:srgbClr val="333333"/>
              </a:solidFill>
              <a:latin typeface="Arial"/>
              <a:ea typeface="Arial"/>
              <a:cs typeface="Arial"/>
              <a:sym typeface="Arial"/>
            </a:endParaRPr>
          </a:p>
          <a:p>
            <a:pPr marL="0" lvl="0" indent="0" algn="l" rtl="0">
              <a:lnSpc>
                <a:spcPct val="115000"/>
              </a:lnSpc>
              <a:spcBef>
                <a:spcPts val="1200"/>
              </a:spcBef>
              <a:spcAft>
                <a:spcPts val="0"/>
              </a:spcAft>
              <a:buNone/>
            </a:pPr>
            <a:endParaRPr sz="1300" b="1">
              <a:solidFill>
                <a:srgbClr val="333333"/>
              </a:solidFill>
              <a:latin typeface="Arial"/>
              <a:ea typeface="Arial"/>
              <a:cs typeface="Arial"/>
              <a:sym typeface="Arial"/>
            </a:endParaRPr>
          </a:p>
          <a:p>
            <a:pPr marL="0" lvl="0" indent="0" algn="l" rtl="0">
              <a:lnSpc>
                <a:spcPct val="115000"/>
              </a:lnSpc>
              <a:spcBef>
                <a:spcPts val="1200"/>
              </a:spcBef>
              <a:spcAft>
                <a:spcPts val="0"/>
              </a:spcAft>
              <a:buNone/>
            </a:pPr>
            <a:endParaRPr sz="1300" b="1">
              <a:solidFill>
                <a:srgbClr val="333333"/>
              </a:solidFill>
              <a:latin typeface="Arial"/>
              <a:ea typeface="Arial"/>
              <a:cs typeface="Arial"/>
              <a:sym typeface="Arial"/>
            </a:endParaRPr>
          </a:p>
          <a:p>
            <a:pPr marL="0" lvl="0" indent="0" algn="l" rtl="0">
              <a:lnSpc>
                <a:spcPct val="150000"/>
              </a:lnSpc>
              <a:spcBef>
                <a:spcPts val="1200"/>
              </a:spcBef>
              <a:spcAft>
                <a:spcPts val="0"/>
              </a:spcAft>
              <a:buClr>
                <a:schemeClr val="dk1"/>
              </a:buClr>
              <a:buSzPts val="1100"/>
              <a:buFont typeface="Arial"/>
              <a:buNone/>
            </a:pPr>
            <a:r>
              <a:rPr lang="en-US" sz="1400" b="1">
                <a:solidFill>
                  <a:srgbClr val="38761D"/>
                </a:solidFill>
                <a:latin typeface="Arial"/>
                <a:ea typeface="Arial"/>
                <a:cs typeface="Arial"/>
                <a:sym typeface="Arial"/>
              </a:rPr>
              <a:t>P</a:t>
            </a:r>
            <a:r>
              <a:rPr lang="en-US" sz="1400" b="1">
                <a:solidFill>
                  <a:srgbClr val="38761D"/>
                </a:solidFill>
                <a:latin typeface="Tahoma"/>
                <a:ea typeface="Tahoma"/>
                <a:cs typeface="Tahoma"/>
                <a:sym typeface="Tahoma"/>
              </a:rPr>
              <a:t>ublic-Key Authority</a:t>
            </a:r>
            <a:endParaRPr sz="1400" b="1">
              <a:solidFill>
                <a:srgbClr val="38761D"/>
              </a:solidFill>
              <a:latin typeface="Tahoma"/>
              <a:ea typeface="Tahoma"/>
              <a:cs typeface="Tahoma"/>
              <a:sym typeface="Tahoma"/>
            </a:endParaRPr>
          </a:p>
          <a:p>
            <a:pPr marL="0" lvl="0" indent="0" algn="just" rtl="0">
              <a:lnSpc>
                <a:spcPct val="150000"/>
              </a:lnSpc>
              <a:spcBef>
                <a:spcPts val="1200"/>
              </a:spcBef>
              <a:spcAft>
                <a:spcPts val="0"/>
              </a:spcAft>
              <a:buNone/>
            </a:pPr>
            <a:r>
              <a:rPr lang="en-US" sz="1200" b="1">
                <a:solidFill>
                  <a:srgbClr val="38761D"/>
                </a:solidFill>
                <a:latin typeface="Tahoma"/>
                <a:ea typeface="Tahoma"/>
                <a:cs typeface="Tahoma"/>
                <a:sym typeface="Tahoma"/>
              </a:rPr>
              <a:t> </a:t>
            </a:r>
            <a:r>
              <a:rPr lang="en-US" sz="1200">
                <a:solidFill>
                  <a:srgbClr val="38761D"/>
                </a:solidFill>
                <a:latin typeface="Tahoma"/>
                <a:ea typeface="Tahoma"/>
                <a:cs typeface="Tahoma"/>
                <a:sym typeface="Tahoma"/>
              </a:rPr>
              <a:t>To avoid the weakness in the public directory scheme, each participant has to request the public authority for user B’s public key by sending a time stamped request message. After receiving the request message, public key authority sends a response as encrypted message to the user A. Encryption is done using authority’s private key which authenticates that the message is sent by the authority. Encrypted message has B's public key,</a:t>
            </a:r>
            <a:r>
              <a:rPr lang="en-US" sz="1200" i="1">
                <a:solidFill>
                  <a:srgbClr val="38761D"/>
                </a:solidFill>
                <a:latin typeface="Tahoma"/>
                <a:ea typeface="Tahoma"/>
                <a:cs typeface="Tahoma"/>
                <a:sym typeface="Tahoma"/>
              </a:rPr>
              <a:t> </a:t>
            </a:r>
            <a:r>
              <a:rPr lang="en-US" sz="1200">
                <a:solidFill>
                  <a:srgbClr val="38761D"/>
                </a:solidFill>
                <a:latin typeface="Tahoma"/>
                <a:ea typeface="Tahoma"/>
                <a:cs typeface="Tahoma"/>
                <a:sym typeface="Tahoma"/>
              </a:rPr>
              <a:t>and the user A’s request message. Now if A wants to communicate with user B , user A will send an encrypted message to user B with a nonce and identifier of user A. </a:t>
            </a:r>
            <a:endParaRPr sz="1200">
              <a:solidFill>
                <a:srgbClr val="38761D"/>
              </a:solidFill>
              <a:latin typeface="Tahoma"/>
              <a:ea typeface="Tahoma"/>
              <a:cs typeface="Tahoma"/>
              <a:sym typeface="Tahoma"/>
            </a:endParaRPr>
          </a:p>
        </p:txBody>
      </p:sp>
      <p:pic>
        <p:nvPicPr>
          <p:cNvPr id="527" name="Google Shape;527;p75"/>
          <p:cNvPicPr preferRelativeResize="0"/>
          <p:nvPr/>
        </p:nvPicPr>
        <p:blipFill>
          <a:blip r:embed="rId3">
            <a:alphaModFix/>
          </a:blip>
          <a:stretch>
            <a:fillRect/>
          </a:stretch>
        </p:blipFill>
        <p:spPr>
          <a:xfrm>
            <a:off x="1033463" y="3838575"/>
            <a:ext cx="4791075" cy="222885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76"/>
          <p:cNvSpPr txBox="1">
            <a:spLocks noGrp="1"/>
          </p:cNvSpPr>
          <p:nvPr>
            <p:ph type="title"/>
          </p:nvPr>
        </p:nvSpPr>
        <p:spPr>
          <a:xfrm>
            <a:off x="471488" y="266148"/>
            <a:ext cx="5915100" cy="561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534" name="Google Shape;534;p76"/>
          <p:cNvSpPr txBox="1">
            <a:spLocks noGrp="1"/>
          </p:cNvSpPr>
          <p:nvPr>
            <p:ph type="body" idx="1"/>
          </p:nvPr>
        </p:nvSpPr>
        <p:spPr>
          <a:xfrm>
            <a:off x="471488" y="1030514"/>
            <a:ext cx="5915100" cy="7891800"/>
          </a:xfrm>
          <a:prstGeom prst="rect">
            <a:avLst/>
          </a:prstGeom>
        </p:spPr>
        <p:txBody>
          <a:bodyPr spcFirstLastPara="1" wrap="square" lIns="91425" tIns="45700" rIns="91425" bIns="45700" anchor="t" anchorCtr="0">
            <a:noAutofit/>
          </a:bodyPr>
          <a:lstStyle/>
          <a:p>
            <a:pPr marL="0" lvl="0" indent="0" algn="just" rtl="0">
              <a:lnSpc>
                <a:spcPct val="150000"/>
              </a:lnSpc>
              <a:spcBef>
                <a:spcPts val="1200"/>
              </a:spcBef>
              <a:spcAft>
                <a:spcPts val="0"/>
              </a:spcAft>
              <a:buClr>
                <a:schemeClr val="dk1"/>
              </a:buClr>
              <a:buSzPts val="1100"/>
              <a:buFont typeface="Arial"/>
              <a:buNone/>
            </a:pPr>
            <a:endParaRPr sz="1200">
              <a:solidFill>
                <a:srgbClr val="38761D"/>
              </a:solidFill>
              <a:latin typeface="Tahoma"/>
              <a:ea typeface="Tahoma"/>
              <a:cs typeface="Tahoma"/>
              <a:sym typeface="Tahoma"/>
            </a:endParaRPr>
          </a:p>
          <a:p>
            <a:pPr marL="0" lvl="0" indent="0" algn="just" rtl="0">
              <a:lnSpc>
                <a:spcPct val="150000"/>
              </a:lnSpc>
              <a:spcBef>
                <a:spcPts val="1200"/>
              </a:spcBef>
              <a:spcAft>
                <a:spcPts val="0"/>
              </a:spcAft>
              <a:buClr>
                <a:schemeClr val="dk1"/>
              </a:buClr>
              <a:buSzPts val="1100"/>
              <a:buFont typeface="Arial"/>
              <a:buNone/>
            </a:pPr>
            <a:r>
              <a:rPr lang="en-US" sz="1200">
                <a:solidFill>
                  <a:srgbClr val="38761D"/>
                </a:solidFill>
                <a:latin typeface="Tahoma"/>
                <a:ea typeface="Tahoma"/>
                <a:cs typeface="Tahoma"/>
                <a:sym typeface="Tahoma"/>
              </a:rPr>
              <a:t> </a:t>
            </a:r>
            <a:endParaRPr sz="1200">
              <a:solidFill>
                <a:srgbClr val="38761D"/>
              </a:solidFill>
              <a:latin typeface="Tahoma"/>
              <a:ea typeface="Tahoma"/>
              <a:cs typeface="Tahoma"/>
              <a:sym typeface="Tahoma"/>
            </a:endParaRPr>
          </a:p>
          <a:p>
            <a:pPr marL="0" lvl="0" indent="0" algn="just" rtl="0">
              <a:lnSpc>
                <a:spcPct val="150000"/>
              </a:lnSpc>
              <a:spcBef>
                <a:spcPts val="1200"/>
              </a:spcBef>
              <a:spcAft>
                <a:spcPts val="0"/>
              </a:spcAft>
              <a:buNone/>
            </a:pPr>
            <a:endParaRPr sz="1200">
              <a:solidFill>
                <a:srgbClr val="38761D"/>
              </a:solidFill>
              <a:latin typeface="Tahoma"/>
              <a:ea typeface="Tahoma"/>
              <a:cs typeface="Tahoma"/>
              <a:sym typeface="Tahoma"/>
            </a:endParaRPr>
          </a:p>
          <a:p>
            <a:pPr marL="0" lvl="0" indent="0" algn="just" rtl="0">
              <a:lnSpc>
                <a:spcPct val="150000"/>
              </a:lnSpc>
              <a:spcBef>
                <a:spcPts val="1200"/>
              </a:spcBef>
              <a:spcAft>
                <a:spcPts val="0"/>
              </a:spcAft>
              <a:buNone/>
            </a:pPr>
            <a:endParaRPr sz="1200">
              <a:solidFill>
                <a:srgbClr val="38761D"/>
              </a:solidFill>
              <a:latin typeface="Tahoma"/>
              <a:ea typeface="Tahoma"/>
              <a:cs typeface="Tahoma"/>
              <a:sym typeface="Tahoma"/>
            </a:endParaRPr>
          </a:p>
          <a:p>
            <a:pPr marL="0" lvl="0" indent="0" algn="just" rtl="0">
              <a:lnSpc>
                <a:spcPct val="150000"/>
              </a:lnSpc>
              <a:spcBef>
                <a:spcPts val="1200"/>
              </a:spcBef>
              <a:spcAft>
                <a:spcPts val="0"/>
              </a:spcAft>
              <a:buNone/>
            </a:pPr>
            <a:endParaRPr sz="1200">
              <a:solidFill>
                <a:srgbClr val="38761D"/>
              </a:solidFill>
              <a:latin typeface="Tahoma"/>
              <a:ea typeface="Tahoma"/>
              <a:cs typeface="Tahoma"/>
              <a:sym typeface="Tahoma"/>
            </a:endParaRPr>
          </a:p>
          <a:p>
            <a:pPr marL="0" lvl="0" indent="0" algn="just" rtl="0">
              <a:lnSpc>
                <a:spcPct val="150000"/>
              </a:lnSpc>
              <a:spcBef>
                <a:spcPts val="1200"/>
              </a:spcBef>
              <a:spcAft>
                <a:spcPts val="0"/>
              </a:spcAft>
              <a:buNone/>
            </a:pPr>
            <a:endParaRPr sz="1200">
              <a:solidFill>
                <a:srgbClr val="38761D"/>
              </a:solidFill>
              <a:latin typeface="Tahoma"/>
              <a:ea typeface="Tahoma"/>
              <a:cs typeface="Tahoma"/>
              <a:sym typeface="Tahoma"/>
            </a:endParaRPr>
          </a:p>
          <a:p>
            <a:pPr marL="0" lvl="0" indent="0" algn="just" rtl="0">
              <a:lnSpc>
                <a:spcPct val="150000"/>
              </a:lnSpc>
              <a:spcBef>
                <a:spcPts val="1200"/>
              </a:spcBef>
              <a:spcAft>
                <a:spcPts val="0"/>
              </a:spcAft>
              <a:buNone/>
            </a:pPr>
            <a:endParaRPr sz="1200">
              <a:solidFill>
                <a:srgbClr val="38761D"/>
              </a:solidFill>
              <a:latin typeface="Tahoma"/>
              <a:ea typeface="Tahoma"/>
              <a:cs typeface="Tahoma"/>
              <a:sym typeface="Tahoma"/>
            </a:endParaRPr>
          </a:p>
          <a:p>
            <a:pPr marL="0" lvl="0" indent="0" algn="just" rtl="0">
              <a:lnSpc>
                <a:spcPct val="150000"/>
              </a:lnSpc>
              <a:spcBef>
                <a:spcPts val="1200"/>
              </a:spcBef>
              <a:spcAft>
                <a:spcPts val="0"/>
              </a:spcAft>
              <a:buNone/>
            </a:pPr>
            <a:endParaRPr sz="1200">
              <a:solidFill>
                <a:srgbClr val="38761D"/>
              </a:solidFill>
              <a:latin typeface="Tahoma"/>
              <a:ea typeface="Tahoma"/>
              <a:cs typeface="Tahoma"/>
              <a:sym typeface="Tahoma"/>
            </a:endParaRPr>
          </a:p>
          <a:p>
            <a:pPr marL="0" lvl="0" indent="0" algn="just" rtl="0">
              <a:lnSpc>
                <a:spcPct val="150000"/>
              </a:lnSpc>
              <a:spcBef>
                <a:spcPts val="1200"/>
              </a:spcBef>
              <a:spcAft>
                <a:spcPts val="0"/>
              </a:spcAft>
              <a:buNone/>
            </a:pPr>
            <a:r>
              <a:rPr lang="en-US" sz="1200">
                <a:solidFill>
                  <a:srgbClr val="38761D"/>
                </a:solidFill>
                <a:latin typeface="Tahoma"/>
                <a:ea typeface="Tahoma"/>
                <a:cs typeface="Tahoma"/>
                <a:sym typeface="Tahoma"/>
              </a:rPr>
              <a:t>After receiving user B will send the reply as an encrypted message with the nonce sent by A and a new nonce value to uniquely identify the communication and to make an assurance that user B has received the message correctly. Later A will also send the new nonce value encrypted to make an assurance that both intended users are only communicating.</a:t>
            </a:r>
            <a:endParaRPr sz="1200">
              <a:solidFill>
                <a:srgbClr val="38761D"/>
              </a:solidFill>
              <a:latin typeface="Tahoma"/>
              <a:ea typeface="Tahoma"/>
              <a:cs typeface="Tahoma"/>
              <a:sym typeface="Tahoma"/>
            </a:endParaRPr>
          </a:p>
          <a:p>
            <a:pPr marL="0" lvl="0" indent="0" algn="just" rtl="0">
              <a:lnSpc>
                <a:spcPct val="150000"/>
              </a:lnSpc>
              <a:spcBef>
                <a:spcPts val="1200"/>
              </a:spcBef>
              <a:spcAft>
                <a:spcPts val="0"/>
              </a:spcAft>
              <a:buClr>
                <a:schemeClr val="dk1"/>
              </a:buClr>
              <a:buSzPts val="1100"/>
              <a:buFont typeface="Arial"/>
              <a:buNone/>
            </a:pPr>
            <a:r>
              <a:rPr lang="en-US" sz="1400" b="1">
                <a:solidFill>
                  <a:srgbClr val="38761D"/>
                </a:solidFill>
                <a:latin typeface="Tahoma"/>
                <a:ea typeface="Tahoma"/>
                <a:cs typeface="Tahoma"/>
                <a:sym typeface="Tahoma"/>
              </a:rPr>
              <a:t>Public-Key Certificates</a:t>
            </a:r>
            <a:endParaRPr sz="1400" b="1">
              <a:solidFill>
                <a:srgbClr val="38761D"/>
              </a:solidFill>
              <a:latin typeface="Tahoma"/>
              <a:ea typeface="Tahoma"/>
              <a:cs typeface="Tahoma"/>
              <a:sym typeface="Tahoma"/>
            </a:endParaRPr>
          </a:p>
          <a:p>
            <a:pPr marL="0" lvl="0" indent="0" algn="just" rtl="0">
              <a:lnSpc>
                <a:spcPct val="150000"/>
              </a:lnSpc>
              <a:spcBef>
                <a:spcPts val="1200"/>
              </a:spcBef>
              <a:spcAft>
                <a:spcPts val="0"/>
              </a:spcAft>
              <a:buClr>
                <a:schemeClr val="dk1"/>
              </a:buClr>
              <a:buSzPts val="1100"/>
              <a:buFont typeface="Arial"/>
              <a:buNone/>
            </a:pPr>
            <a:r>
              <a:rPr lang="en-US" sz="1200">
                <a:solidFill>
                  <a:srgbClr val="38761D"/>
                </a:solidFill>
                <a:latin typeface="Tahoma"/>
                <a:ea typeface="Tahoma"/>
                <a:cs typeface="Tahoma"/>
                <a:sym typeface="Tahoma"/>
              </a:rPr>
              <a:t> In the public key authority, as each user has to contact authority in-order to get the public keys. So bottleneck problem occurs. To avoid this issue each user will share the public key to the central authority who is responsible for issuing certificates to the users. Each user will be provided with certificate. So if any user wants to communicate they will exchange the certificates to authenticate themselves. Certificate will have users public key and the central authority’s private key. </a:t>
            </a:r>
            <a:endParaRPr sz="1200">
              <a:solidFill>
                <a:srgbClr val="38761D"/>
              </a:solidFill>
              <a:latin typeface="Tahoma"/>
              <a:ea typeface="Tahoma"/>
              <a:cs typeface="Tahoma"/>
              <a:sym typeface="Tahoma"/>
            </a:endParaRPr>
          </a:p>
          <a:p>
            <a:pPr marL="0" lvl="0" indent="0" algn="just" rtl="0">
              <a:lnSpc>
                <a:spcPct val="150000"/>
              </a:lnSpc>
              <a:spcBef>
                <a:spcPts val="750"/>
              </a:spcBef>
              <a:spcAft>
                <a:spcPts val="0"/>
              </a:spcAft>
              <a:buNone/>
            </a:pPr>
            <a:endParaRPr sz="1200">
              <a:solidFill>
                <a:srgbClr val="38761D"/>
              </a:solidFill>
              <a:latin typeface="Tahoma"/>
              <a:ea typeface="Tahoma"/>
              <a:cs typeface="Tahoma"/>
              <a:sym typeface="Tahoma"/>
            </a:endParaRPr>
          </a:p>
        </p:txBody>
      </p:sp>
      <p:pic>
        <p:nvPicPr>
          <p:cNvPr id="535" name="Google Shape;535;p76"/>
          <p:cNvPicPr preferRelativeResize="0"/>
          <p:nvPr/>
        </p:nvPicPr>
        <p:blipFill>
          <a:blip r:embed="rId3">
            <a:alphaModFix/>
          </a:blip>
          <a:stretch>
            <a:fillRect/>
          </a:stretch>
        </p:blipFill>
        <p:spPr>
          <a:xfrm>
            <a:off x="1033450" y="1152525"/>
            <a:ext cx="4791075" cy="283845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77"/>
          <p:cNvSpPr txBox="1">
            <a:spLocks noGrp="1"/>
          </p:cNvSpPr>
          <p:nvPr>
            <p:ph type="title"/>
          </p:nvPr>
        </p:nvSpPr>
        <p:spPr>
          <a:xfrm>
            <a:off x="471488" y="266148"/>
            <a:ext cx="5915100" cy="561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542" name="Google Shape;542;p77"/>
          <p:cNvSpPr txBox="1">
            <a:spLocks noGrp="1"/>
          </p:cNvSpPr>
          <p:nvPr>
            <p:ph type="body" idx="1"/>
          </p:nvPr>
        </p:nvSpPr>
        <p:spPr>
          <a:xfrm>
            <a:off x="471488" y="1030514"/>
            <a:ext cx="5915100" cy="78918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endParaRPr sz="1200" i="1" dirty="0">
              <a:solidFill>
                <a:srgbClr val="333333"/>
              </a:solidFill>
              <a:latin typeface="Tahoma"/>
              <a:ea typeface="Tahoma"/>
              <a:cs typeface="Tahoma"/>
              <a:sym typeface="Tahoma"/>
            </a:endParaRPr>
          </a:p>
          <a:p>
            <a:pPr marL="0" lvl="0" indent="0" algn="l" rtl="0">
              <a:lnSpc>
                <a:spcPct val="115000"/>
              </a:lnSpc>
              <a:spcBef>
                <a:spcPts val="1200"/>
              </a:spcBef>
              <a:spcAft>
                <a:spcPts val="0"/>
              </a:spcAft>
              <a:buNone/>
            </a:pPr>
            <a:endParaRPr sz="1200" i="1" dirty="0">
              <a:solidFill>
                <a:srgbClr val="333333"/>
              </a:solidFill>
              <a:latin typeface="Tahoma"/>
              <a:ea typeface="Tahoma"/>
              <a:cs typeface="Tahoma"/>
              <a:sym typeface="Tahoma"/>
            </a:endParaRPr>
          </a:p>
          <a:p>
            <a:pPr marL="0" lvl="0" indent="0" algn="l" rtl="0">
              <a:lnSpc>
                <a:spcPct val="115000"/>
              </a:lnSpc>
              <a:spcBef>
                <a:spcPts val="1200"/>
              </a:spcBef>
              <a:spcAft>
                <a:spcPts val="0"/>
              </a:spcAft>
              <a:buNone/>
            </a:pPr>
            <a:endParaRPr sz="1200" i="1" dirty="0">
              <a:solidFill>
                <a:srgbClr val="333333"/>
              </a:solidFill>
              <a:latin typeface="Tahoma"/>
              <a:ea typeface="Tahoma"/>
              <a:cs typeface="Tahoma"/>
              <a:sym typeface="Tahoma"/>
            </a:endParaRPr>
          </a:p>
          <a:p>
            <a:pPr marL="0" lvl="0" indent="0" algn="l" rtl="0">
              <a:lnSpc>
                <a:spcPct val="115000"/>
              </a:lnSpc>
              <a:spcBef>
                <a:spcPts val="1200"/>
              </a:spcBef>
              <a:spcAft>
                <a:spcPts val="0"/>
              </a:spcAft>
              <a:buNone/>
            </a:pPr>
            <a:endParaRPr sz="1200" i="1" dirty="0">
              <a:solidFill>
                <a:srgbClr val="333333"/>
              </a:solidFill>
              <a:latin typeface="Tahoma"/>
              <a:ea typeface="Tahoma"/>
              <a:cs typeface="Tahoma"/>
              <a:sym typeface="Tahoma"/>
            </a:endParaRPr>
          </a:p>
          <a:p>
            <a:pPr marL="0" lvl="0" indent="0" algn="l" rtl="0">
              <a:lnSpc>
                <a:spcPct val="115000"/>
              </a:lnSpc>
              <a:spcBef>
                <a:spcPts val="1200"/>
              </a:spcBef>
              <a:spcAft>
                <a:spcPts val="0"/>
              </a:spcAft>
              <a:buNone/>
            </a:pPr>
            <a:endParaRPr sz="1200" i="1" dirty="0">
              <a:solidFill>
                <a:srgbClr val="333333"/>
              </a:solidFill>
              <a:latin typeface="Tahoma"/>
              <a:ea typeface="Tahoma"/>
              <a:cs typeface="Tahoma"/>
              <a:sym typeface="Tahoma"/>
            </a:endParaRPr>
          </a:p>
          <a:p>
            <a:pPr marL="0" lvl="0" indent="0" algn="l" rtl="0">
              <a:lnSpc>
                <a:spcPct val="115000"/>
              </a:lnSpc>
              <a:spcBef>
                <a:spcPts val="1200"/>
              </a:spcBef>
              <a:spcAft>
                <a:spcPts val="0"/>
              </a:spcAft>
              <a:buNone/>
            </a:pPr>
            <a:endParaRPr sz="1200" i="1" dirty="0">
              <a:solidFill>
                <a:srgbClr val="333333"/>
              </a:solidFill>
              <a:latin typeface="Tahoma"/>
              <a:ea typeface="Tahoma"/>
              <a:cs typeface="Tahoma"/>
              <a:sym typeface="Tahoma"/>
            </a:endParaRPr>
          </a:p>
          <a:p>
            <a:pPr marL="0" lvl="0" indent="0" algn="l" rtl="0">
              <a:lnSpc>
                <a:spcPct val="115000"/>
              </a:lnSpc>
              <a:spcBef>
                <a:spcPts val="1200"/>
              </a:spcBef>
              <a:spcAft>
                <a:spcPts val="0"/>
              </a:spcAft>
              <a:buNone/>
            </a:pPr>
            <a:endParaRPr sz="1200" i="1" dirty="0">
              <a:solidFill>
                <a:srgbClr val="333333"/>
              </a:solidFill>
              <a:latin typeface="Tahoma"/>
              <a:ea typeface="Tahoma"/>
              <a:cs typeface="Tahoma"/>
              <a:sym typeface="Tahoma"/>
            </a:endParaRPr>
          </a:p>
          <a:p>
            <a:pPr marL="0" lvl="0" indent="0" algn="just" rtl="0">
              <a:lnSpc>
                <a:spcPct val="115000"/>
              </a:lnSpc>
              <a:spcBef>
                <a:spcPts val="1200"/>
              </a:spcBef>
              <a:spcAft>
                <a:spcPts val="0"/>
              </a:spcAft>
              <a:buClr>
                <a:schemeClr val="dk1"/>
              </a:buClr>
              <a:buSzPts val="1100"/>
              <a:buFont typeface="Arial"/>
              <a:buNone/>
            </a:pPr>
            <a:r>
              <a:rPr lang="en-US" sz="1200" i="1" dirty="0">
                <a:latin typeface="Tahoma"/>
                <a:ea typeface="Tahoma"/>
                <a:cs typeface="Tahoma"/>
                <a:sym typeface="Tahoma"/>
              </a:rPr>
              <a:t>Each certificate has</a:t>
            </a:r>
            <a:endParaRPr sz="1200" i="1" dirty="0">
              <a:latin typeface="Tahoma"/>
              <a:ea typeface="Tahoma"/>
              <a:cs typeface="Tahoma"/>
              <a:sym typeface="Tahoma"/>
            </a:endParaRPr>
          </a:p>
          <a:p>
            <a:pPr marL="0" lvl="0" indent="0" algn="just" rtl="0">
              <a:lnSpc>
                <a:spcPct val="115000"/>
              </a:lnSpc>
              <a:spcBef>
                <a:spcPts val="1200"/>
              </a:spcBef>
              <a:spcAft>
                <a:spcPts val="0"/>
              </a:spcAft>
              <a:buClr>
                <a:schemeClr val="dk1"/>
              </a:buClr>
              <a:buSzPts val="1100"/>
              <a:buFont typeface="Arial"/>
              <a:buNone/>
            </a:pPr>
            <a:r>
              <a:rPr lang="en-US" sz="1200" i="1" dirty="0">
                <a:latin typeface="Tahoma"/>
                <a:ea typeface="Tahoma"/>
                <a:cs typeface="Tahoma"/>
                <a:sym typeface="Tahoma"/>
              </a:rPr>
              <a:t>CA </a:t>
            </a:r>
            <a:r>
              <a:rPr lang="en-US" sz="1200" dirty="0">
                <a:latin typeface="Tahoma"/>
                <a:ea typeface="Tahoma"/>
                <a:cs typeface="Tahoma"/>
                <a:sym typeface="Tahoma"/>
              </a:rPr>
              <a:t>= E(</a:t>
            </a:r>
            <a:r>
              <a:rPr lang="en-US" sz="1200" i="1" dirty="0" err="1">
                <a:latin typeface="Tahoma"/>
                <a:ea typeface="Tahoma"/>
                <a:cs typeface="Tahoma"/>
                <a:sym typeface="Tahoma"/>
              </a:rPr>
              <a:t>PRauth</a:t>
            </a:r>
            <a:r>
              <a:rPr lang="en-US" sz="1200" dirty="0">
                <a:latin typeface="Tahoma"/>
                <a:ea typeface="Tahoma"/>
                <a:cs typeface="Tahoma"/>
                <a:sym typeface="Tahoma"/>
              </a:rPr>
              <a:t>, [</a:t>
            </a:r>
            <a:r>
              <a:rPr lang="en-US" sz="1200" i="1" dirty="0">
                <a:latin typeface="Tahoma"/>
                <a:ea typeface="Tahoma"/>
                <a:cs typeface="Tahoma"/>
                <a:sym typeface="Tahoma"/>
              </a:rPr>
              <a:t>T||IDA||</a:t>
            </a:r>
            <a:r>
              <a:rPr lang="en-US" sz="1200" i="1" dirty="0" err="1">
                <a:latin typeface="Tahoma"/>
                <a:ea typeface="Tahoma"/>
                <a:cs typeface="Tahoma"/>
                <a:sym typeface="Tahoma"/>
              </a:rPr>
              <a:t>PUa</a:t>
            </a:r>
            <a:r>
              <a:rPr lang="en-US" sz="1200" dirty="0">
                <a:latin typeface="Tahoma"/>
                <a:ea typeface="Tahoma"/>
                <a:cs typeface="Tahoma"/>
                <a:sym typeface="Tahoma"/>
              </a:rPr>
              <a:t>])</a:t>
            </a:r>
            <a:endParaRPr sz="1200" dirty="0">
              <a:latin typeface="Tahoma"/>
              <a:ea typeface="Tahoma"/>
              <a:cs typeface="Tahoma"/>
              <a:sym typeface="Tahoma"/>
            </a:endParaRPr>
          </a:p>
          <a:p>
            <a:pPr marL="0" lvl="0" indent="0" algn="just" rtl="0">
              <a:lnSpc>
                <a:spcPct val="115000"/>
              </a:lnSpc>
              <a:spcBef>
                <a:spcPts val="1200"/>
              </a:spcBef>
              <a:spcAft>
                <a:spcPts val="0"/>
              </a:spcAft>
              <a:buClr>
                <a:schemeClr val="dk1"/>
              </a:buClr>
              <a:buSzPts val="1100"/>
              <a:buFont typeface="Arial"/>
              <a:buNone/>
            </a:pPr>
            <a:r>
              <a:rPr lang="en-US" sz="1200" dirty="0">
                <a:latin typeface="Tahoma"/>
                <a:ea typeface="Tahoma"/>
                <a:cs typeface="Tahoma"/>
                <a:sym typeface="Tahoma"/>
              </a:rPr>
              <a:t>where </a:t>
            </a:r>
            <a:r>
              <a:rPr lang="en-US" sz="1200" i="1" dirty="0" err="1">
                <a:latin typeface="Tahoma"/>
                <a:ea typeface="Tahoma"/>
                <a:cs typeface="Tahoma"/>
                <a:sym typeface="Tahoma"/>
              </a:rPr>
              <a:t>PRauth</a:t>
            </a:r>
            <a:r>
              <a:rPr lang="en-US" sz="1200" i="1" dirty="0">
                <a:latin typeface="Tahoma"/>
                <a:ea typeface="Tahoma"/>
                <a:cs typeface="Tahoma"/>
                <a:sym typeface="Tahoma"/>
              </a:rPr>
              <a:t> </a:t>
            </a:r>
            <a:r>
              <a:rPr lang="en-US" sz="1200" dirty="0">
                <a:latin typeface="Tahoma"/>
                <a:ea typeface="Tahoma"/>
                <a:cs typeface="Tahoma"/>
                <a:sym typeface="Tahoma"/>
              </a:rPr>
              <a:t>is the private key used by the authority and </a:t>
            </a:r>
            <a:r>
              <a:rPr lang="en-US" sz="1200" i="1" dirty="0">
                <a:latin typeface="Tahoma"/>
                <a:ea typeface="Tahoma"/>
                <a:cs typeface="Tahoma"/>
                <a:sym typeface="Tahoma"/>
              </a:rPr>
              <a:t>T </a:t>
            </a:r>
            <a:r>
              <a:rPr lang="en-US" sz="1200" dirty="0">
                <a:latin typeface="Tahoma"/>
                <a:ea typeface="Tahoma"/>
                <a:cs typeface="Tahoma"/>
                <a:sym typeface="Tahoma"/>
              </a:rPr>
              <a:t>is a timestamp.</a:t>
            </a:r>
            <a:endParaRPr sz="1200" dirty="0">
              <a:latin typeface="Tahoma"/>
              <a:ea typeface="Tahoma"/>
              <a:cs typeface="Tahoma"/>
              <a:sym typeface="Tahoma"/>
            </a:endParaRPr>
          </a:p>
          <a:p>
            <a:pPr marL="0" lvl="0" indent="0" algn="just" rtl="0">
              <a:lnSpc>
                <a:spcPct val="115000"/>
              </a:lnSpc>
              <a:spcBef>
                <a:spcPts val="1200"/>
              </a:spcBef>
              <a:spcAft>
                <a:spcPts val="0"/>
              </a:spcAft>
              <a:buClr>
                <a:schemeClr val="dk1"/>
              </a:buClr>
              <a:buSzPts val="1100"/>
              <a:buFont typeface="Arial"/>
              <a:buNone/>
            </a:pPr>
            <a:r>
              <a:rPr lang="en-US" sz="1200" dirty="0">
                <a:latin typeface="Tahoma"/>
                <a:ea typeface="Tahoma"/>
                <a:cs typeface="Tahoma"/>
                <a:sym typeface="Tahoma"/>
              </a:rPr>
              <a:t>This certificate can be verified by performing</a:t>
            </a:r>
            <a:endParaRPr sz="1200" dirty="0">
              <a:latin typeface="Tahoma"/>
              <a:ea typeface="Tahoma"/>
              <a:cs typeface="Tahoma"/>
              <a:sym typeface="Tahoma"/>
            </a:endParaRPr>
          </a:p>
          <a:p>
            <a:pPr marL="0" lvl="0" indent="0" algn="just" rtl="0">
              <a:lnSpc>
                <a:spcPct val="115000"/>
              </a:lnSpc>
              <a:spcBef>
                <a:spcPts val="1200"/>
              </a:spcBef>
              <a:spcAft>
                <a:spcPts val="0"/>
              </a:spcAft>
              <a:buClr>
                <a:schemeClr val="dk1"/>
              </a:buClr>
              <a:buSzPts val="1100"/>
              <a:buFont typeface="Arial"/>
              <a:buNone/>
            </a:pPr>
            <a:r>
              <a:rPr lang="en-US" sz="1200" dirty="0">
                <a:latin typeface="Tahoma"/>
                <a:ea typeface="Tahoma"/>
                <a:cs typeface="Tahoma"/>
                <a:sym typeface="Tahoma"/>
              </a:rPr>
              <a:t>D(</a:t>
            </a:r>
            <a:r>
              <a:rPr lang="en-US" sz="1200" i="1" dirty="0" err="1">
                <a:latin typeface="Tahoma"/>
                <a:ea typeface="Tahoma"/>
                <a:cs typeface="Tahoma"/>
                <a:sym typeface="Tahoma"/>
              </a:rPr>
              <a:t>PUauth</a:t>
            </a:r>
            <a:r>
              <a:rPr lang="en-US" sz="1200" i="1" dirty="0">
                <a:latin typeface="Tahoma"/>
                <a:ea typeface="Tahoma"/>
                <a:cs typeface="Tahoma"/>
                <a:sym typeface="Tahoma"/>
              </a:rPr>
              <a:t>, CA</a:t>
            </a:r>
            <a:r>
              <a:rPr lang="en-US" sz="1200" dirty="0">
                <a:latin typeface="Tahoma"/>
                <a:ea typeface="Tahoma"/>
                <a:cs typeface="Tahoma"/>
                <a:sym typeface="Tahoma"/>
              </a:rPr>
              <a:t>) = D(</a:t>
            </a:r>
            <a:r>
              <a:rPr lang="en-US" sz="1200" i="1" dirty="0" err="1">
                <a:latin typeface="Tahoma"/>
                <a:ea typeface="Tahoma"/>
                <a:cs typeface="Tahoma"/>
                <a:sym typeface="Tahoma"/>
              </a:rPr>
              <a:t>PUauth</a:t>
            </a:r>
            <a:r>
              <a:rPr lang="en-US" sz="1200" dirty="0">
                <a:latin typeface="Tahoma"/>
                <a:ea typeface="Tahoma"/>
                <a:cs typeface="Tahoma"/>
                <a:sym typeface="Tahoma"/>
              </a:rPr>
              <a:t>, E(</a:t>
            </a:r>
            <a:r>
              <a:rPr lang="en-US" sz="1200" i="1" dirty="0" err="1">
                <a:latin typeface="Tahoma"/>
                <a:ea typeface="Tahoma"/>
                <a:cs typeface="Tahoma"/>
                <a:sym typeface="Tahoma"/>
              </a:rPr>
              <a:t>PR</a:t>
            </a:r>
            <a:r>
              <a:rPr lang="en-US" sz="1200" dirty="0" err="1">
                <a:latin typeface="Tahoma"/>
                <a:ea typeface="Tahoma"/>
                <a:cs typeface="Tahoma"/>
                <a:sym typeface="Tahoma"/>
              </a:rPr>
              <a:t>auth</a:t>
            </a:r>
            <a:r>
              <a:rPr lang="en-US" sz="1200" dirty="0">
                <a:latin typeface="Tahoma"/>
                <a:ea typeface="Tahoma"/>
                <a:cs typeface="Tahoma"/>
                <a:sym typeface="Tahoma"/>
              </a:rPr>
              <a:t>, [</a:t>
            </a:r>
            <a:r>
              <a:rPr lang="en-US" sz="1200" i="1" dirty="0">
                <a:latin typeface="Tahoma"/>
                <a:ea typeface="Tahoma"/>
                <a:cs typeface="Tahoma"/>
                <a:sym typeface="Tahoma"/>
              </a:rPr>
              <a:t>T</a:t>
            </a:r>
            <a:r>
              <a:rPr lang="en-US" sz="1200" dirty="0">
                <a:latin typeface="Tahoma"/>
                <a:ea typeface="Tahoma"/>
                <a:cs typeface="Tahoma"/>
                <a:sym typeface="Tahoma"/>
              </a:rPr>
              <a:t>||</a:t>
            </a:r>
            <a:r>
              <a:rPr lang="en-US" sz="1200" i="1" dirty="0">
                <a:latin typeface="Tahoma"/>
                <a:ea typeface="Tahoma"/>
                <a:cs typeface="Tahoma"/>
                <a:sym typeface="Tahoma"/>
              </a:rPr>
              <a:t>IDA</a:t>
            </a:r>
            <a:r>
              <a:rPr lang="en-US" sz="1200" dirty="0">
                <a:latin typeface="Tahoma"/>
                <a:ea typeface="Tahoma"/>
                <a:cs typeface="Tahoma"/>
                <a:sym typeface="Tahoma"/>
              </a:rPr>
              <a:t>||</a:t>
            </a:r>
            <a:r>
              <a:rPr lang="en-US" sz="1200" i="1" dirty="0" err="1">
                <a:latin typeface="Tahoma"/>
                <a:ea typeface="Tahoma"/>
                <a:cs typeface="Tahoma"/>
                <a:sym typeface="Tahoma"/>
              </a:rPr>
              <a:t>PUa</a:t>
            </a:r>
            <a:r>
              <a:rPr lang="en-US" sz="1200" dirty="0">
                <a:latin typeface="Tahoma"/>
                <a:ea typeface="Tahoma"/>
                <a:cs typeface="Tahoma"/>
                <a:sym typeface="Tahoma"/>
              </a:rPr>
              <a:t>])) = (</a:t>
            </a:r>
            <a:r>
              <a:rPr lang="en-US" sz="1200" i="1" dirty="0">
                <a:latin typeface="Tahoma"/>
                <a:ea typeface="Tahoma"/>
                <a:cs typeface="Tahoma"/>
                <a:sym typeface="Tahoma"/>
              </a:rPr>
              <a:t>T</a:t>
            </a:r>
            <a:r>
              <a:rPr lang="en-US" sz="1200" dirty="0">
                <a:latin typeface="Tahoma"/>
                <a:ea typeface="Tahoma"/>
                <a:cs typeface="Tahoma"/>
                <a:sym typeface="Tahoma"/>
              </a:rPr>
              <a:t>||</a:t>
            </a:r>
            <a:r>
              <a:rPr lang="en-US" sz="1200" i="1" dirty="0">
                <a:latin typeface="Tahoma"/>
                <a:ea typeface="Tahoma"/>
                <a:cs typeface="Tahoma"/>
                <a:sym typeface="Tahoma"/>
              </a:rPr>
              <a:t>IDA</a:t>
            </a:r>
            <a:r>
              <a:rPr lang="en-US" sz="1200" dirty="0">
                <a:latin typeface="Tahoma"/>
                <a:ea typeface="Tahoma"/>
                <a:cs typeface="Tahoma"/>
                <a:sym typeface="Tahoma"/>
              </a:rPr>
              <a:t>||</a:t>
            </a:r>
            <a:r>
              <a:rPr lang="en-US" sz="1200" i="1" dirty="0" err="1">
                <a:latin typeface="Tahoma"/>
                <a:ea typeface="Tahoma"/>
                <a:cs typeface="Tahoma"/>
                <a:sym typeface="Tahoma"/>
              </a:rPr>
              <a:t>PUa</a:t>
            </a:r>
            <a:r>
              <a:rPr lang="en-US" sz="1200" dirty="0">
                <a:latin typeface="Tahoma"/>
                <a:ea typeface="Tahoma"/>
                <a:cs typeface="Tahoma"/>
                <a:sym typeface="Tahoma"/>
              </a:rPr>
              <a:t>)</a:t>
            </a:r>
            <a:endParaRPr sz="1200" dirty="0">
              <a:latin typeface="Tahoma"/>
              <a:ea typeface="Tahoma"/>
              <a:cs typeface="Tahoma"/>
              <a:sym typeface="Tahoma"/>
            </a:endParaRPr>
          </a:p>
          <a:p>
            <a:pPr marL="0" lvl="0" indent="0" algn="just" rtl="0">
              <a:spcBef>
                <a:spcPts val="750"/>
              </a:spcBef>
              <a:spcAft>
                <a:spcPts val="0"/>
              </a:spcAft>
              <a:buNone/>
            </a:pPr>
            <a:endParaRPr lang="en-US" sz="1400" b="1" dirty="0">
              <a:latin typeface="Tahoma"/>
              <a:ea typeface="Tahoma"/>
              <a:cs typeface="Tahoma"/>
              <a:sym typeface="Tahoma"/>
            </a:endParaRPr>
          </a:p>
          <a:p>
            <a:pPr marL="0" lvl="0" indent="0" algn="just" rtl="0">
              <a:spcBef>
                <a:spcPts val="750"/>
              </a:spcBef>
              <a:spcAft>
                <a:spcPts val="0"/>
              </a:spcAft>
              <a:buNone/>
            </a:pPr>
            <a:r>
              <a:rPr lang="en-US" sz="1400" b="1" dirty="0">
                <a:latin typeface="Tahoma"/>
                <a:ea typeface="Tahoma"/>
                <a:cs typeface="Tahoma"/>
                <a:sym typeface="Tahoma"/>
              </a:rPr>
              <a:t>Symmetric Key Distribution</a:t>
            </a:r>
          </a:p>
          <a:p>
            <a:pPr marL="0" lvl="0" indent="0" algn="just" rtl="0">
              <a:spcBef>
                <a:spcPts val="750"/>
              </a:spcBef>
              <a:spcAft>
                <a:spcPts val="0"/>
              </a:spcAft>
              <a:buNone/>
            </a:pPr>
            <a:endParaRPr sz="1400" b="1" dirty="0">
              <a:latin typeface="Tahoma"/>
              <a:ea typeface="Tahoma"/>
              <a:cs typeface="Tahoma"/>
              <a:sym typeface="Tahoma"/>
            </a:endParaRPr>
          </a:p>
        </p:txBody>
      </p:sp>
      <p:pic>
        <p:nvPicPr>
          <p:cNvPr id="543" name="Google Shape;543;p77"/>
          <p:cNvPicPr preferRelativeResize="0"/>
          <p:nvPr/>
        </p:nvPicPr>
        <p:blipFill>
          <a:blip r:embed="rId3">
            <a:alphaModFix/>
          </a:blip>
          <a:stretch>
            <a:fillRect/>
          </a:stretch>
        </p:blipFill>
        <p:spPr>
          <a:xfrm>
            <a:off x="1223963" y="1030525"/>
            <a:ext cx="4791075" cy="2419350"/>
          </a:xfrm>
          <a:prstGeom prst="rect">
            <a:avLst/>
          </a:prstGeom>
          <a:noFill/>
          <a:ln>
            <a:noFill/>
          </a:ln>
        </p:spPr>
      </p:pic>
      <p:pic>
        <p:nvPicPr>
          <p:cNvPr id="5" name="Picture 4">
            <a:extLst>
              <a:ext uri="{FF2B5EF4-FFF2-40B4-BE49-F238E27FC236}">
                <a16:creationId xmlns:a16="http://schemas.microsoft.com/office/drawing/2014/main" xmlns="" id="{F9ECF18A-411B-44CC-A33B-0A663AA19CDE}"/>
              </a:ext>
            </a:extLst>
          </p:cNvPr>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290483" y="6232000"/>
            <a:ext cx="4100052" cy="2139996"/>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F1CD0E-A913-4444-BA97-207EAF33B9B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A883C8FF-DCCF-4393-BAEB-119DD319C4D8}"/>
              </a:ext>
            </a:extLst>
          </p:cNvPr>
          <p:cNvSpPr>
            <a:spLocks noGrp="1"/>
          </p:cNvSpPr>
          <p:nvPr>
            <p:ph idx="1"/>
          </p:nvPr>
        </p:nvSpPr>
        <p:spPr/>
        <p:txBody>
          <a:bodyPr/>
          <a:lstStyle/>
          <a:p>
            <a:pPr marL="0" indent="0" algn="just">
              <a:lnSpc>
                <a:spcPct val="150000"/>
              </a:lnSpc>
              <a:buNone/>
            </a:pPr>
            <a:r>
              <a:rPr lang="en-US" altLang="en-US" sz="1400" dirty="0">
                <a:latin typeface="Tahoma" panose="020B0604030504040204" pitchFamily="34" charset="0"/>
                <a:ea typeface="Tahoma" panose="020B0604030504040204" pitchFamily="34" charset="0"/>
                <a:cs typeface="Tahoma" panose="020B0604030504040204" pitchFamily="34" charset="0"/>
              </a:rPr>
              <a:t>	</a:t>
            </a:r>
            <a:r>
              <a:rPr lang="en-US" altLang="en-US" sz="1200" dirty="0">
                <a:latin typeface="Tahoma" panose="020B0604030504040204" pitchFamily="34" charset="0"/>
                <a:ea typeface="Tahoma" panose="020B0604030504040204" pitchFamily="34" charset="0"/>
                <a:cs typeface="Tahoma" panose="020B0604030504040204" pitchFamily="34" charset="0"/>
              </a:rPr>
              <a:t>Key distribution center is responsible for distributing the key to the users. User A and B wants to share the secret key. As depicted in the previous figure first user A send both users identity along with nonce value. Then KDC will send encrypted secret key. User A will forward the encrypted content to user B . To ensure authentication user B again transmits with another nonce value. Finally the key is shared among users. These are two methods to share the secret key.</a:t>
            </a:r>
          </a:p>
          <a:p>
            <a:pPr marL="0" indent="0">
              <a:buNone/>
            </a:pPr>
            <a:r>
              <a:rPr lang="en-US" altLang="en-US" sz="1400" dirty="0">
                <a:latin typeface="Tahoma" panose="020B0604030504040204" pitchFamily="34" charset="0"/>
                <a:ea typeface="Tahoma" panose="020B0604030504040204" pitchFamily="34" charset="0"/>
                <a:cs typeface="Tahoma" panose="020B0604030504040204" pitchFamily="34" charset="0"/>
              </a:rPr>
              <a:t>Simple Secret Key Distribution</a:t>
            </a:r>
          </a:p>
          <a:p>
            <a:pPr marL="0" indent="0">
              <a:buNone/>
            </a:pPr>
            <a:endParaRPr lang="en-US" altLang="en-US" sz="14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altLang="en-US" sz="14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altLang="en-US" sz="14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altLang="en-US" sz="14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altLang="en-US" sz="1400" dirty="0">
              <a:latin typeface="Tahoma" panose="020B0604030504040204" pitchFamily="34" charset="0"/>
              <a:ea typeface="Tahoma" panose="020B0604030504040204" pitchFamily="34" charset="0"/>
              <a:cs typeface="Tahoma" panose="020B0604030504040204" pitchFamily="34" charset="0"/>
            </a:endParaRPr>
          </a:p>
          <a:p>
            <a:pPr marL="0" indent="0">
              <a:buNone/>
            </a:pPr>
            <a:r>
              <a:rPr lang="en-US" altLang="en-US" sz="1400" dirty="0">
                <a:latin typeface="Tahoma" panose="020B0604030504040204" pitchFamily="34" charset="0"/>
                <a:ea typeface="Tahoma" panose="020B0604030504040204" pitchFamily="34" charset="0"/>
                <a:cs typeface="Tahoma" panose="020B0604030504040204" pitchFamily="34" charset="0"/>
              </a:rPr>
              <a:t>Secret Key Distribution with Confidentiality and Authentication</a:t>
            </a:r>
          </a:p>
          <a:p>
            <a:pPr marL="0" indent="0">
              <a:buNone/>
            </a:pPr>
            <a:endParaRPr lang="en-US" altLang="en-US" sz="14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	</a:t>
            </a:r>
            <a:r>
              <a:rPr lang="en-US" sz="1200" dirty="0">
                <a:latin typeface="Tahoma" panose="020B0604030504040204" pitchFamily="34" charset="0"/>
                <a:ea typeface="Tahoma" panose="020B0604030504040204" pitchFamily="34" charset="0"/>
                <a:cs typeface="Tahoma" panose="020B0604030504040204" pitchFamily="34" charset="0"/>
              </a:rPr>
              <a:t>Secret key can also be shared using the public key distribution mechanisms discussed previously.</a:t>
            </a:r>
          </a:p>
        </p:txBody>
      </p:sp>
      <p:pic>
        <p:nvPicPr>
          <p:cNvPr id="4" name="Picture 3">
            <a:extLst>
              <a:ext uri="{FF2B5EF4-FFF2-40B4-BE49-F238E27FC236}">
                <a16:creationId xmlns:a16="http://schemas.microsoft.com/office/drawing/2014/main" xmlns="" id="{0F27562A-DE5F-4105-A2EC-B8FC7882381B}"/>
              </a:ext>
            </a:extLst>
          </p:cNvPr>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351847" y="3148780"/>
            <a:ext cx="4314941" cy="1158288"/>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pic>
        <p:nvPicPr>
          <p:cNvPr id="5" name="Picture 4">
            <a:extLst>
              <a:ext uri="{FF2B5EF4-FFF2-40B4-BE49-F238E27FC236}">
                <a16:creationId xmlns:a16="http://schemas.microsoft.com/office/drawing/2014/main" xmlns="" id="{A4781DD2-2037-4323-B37F-D26CC077FD54}"/>
              </a:ext>
            </a:extLst>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047851" y="5163854"/>
            <a:ext cx="4762295" cy="1880787"/>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808080"/>
                </a:solidFill>
                <a:round/>
                <a:headEnd/>
                <a:tailEnd/>
              </a14:hiddenLine>
            </a:ext>
            <a:ext uri="{AF507438-7753-43E0-B8FC-AC1667EBCBE1}">
              <a14:hiddenEffects xmlns:a14="http://schemas.microsoft.com/office/drawing/2010/main" xmlns="">
                <a:effectLst>
                  <a:outerShdw dist="35921" dir="2700000" algn="ctr" rotWithShape="0">
                    <a:srgbClr val="808080"/>
                  </a:outerShdw>
                </a:effectLst>
              </a14:hiddenEffects>
            </a:ext>
          </a:extLst>
        </p:spPr>
      </p:pic>
    </p:spTree>
    <p:extLst>
      <p:ext uri="{BB962C8B-B14F-4D97-AF65-F5344CB8AC3E}">
        <p14:creationId xmlns:p14="http://schemas.microsoft.com/office/powerpoint/2010/main" xmlns="" val="131927966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C48928-5F8D-4B08-8570-BB77E6F1FD54}"/>
              </a:ext>
            </a:extLst>
          </p:cNvPr>
          <p:cNvSpPr>
            <a:spLocks noGrp="1"/>
          </p:cNvSpPr>
          <p:nvPr>
            <p:ph type="title"/>
          </p:nvPr>
        </p:nvSpPr>
        <p:spPr/>
        <p:txBody>
          <a:bodyPr>
            <a:normAutofit/>
          </a:bodyPr>
          <a:lstStyle/>
          <a:p>
            <a:r>
              <a:rPr lang="en-US" sz="1600" dirty="0">
                <a:latin typeface="Tahoma" panose="020B0604030504040204" pitchFamily="34" charset="0"/>
                <a:ea typeface="Tahoma" panose="020B0604030504040204" pitchFamily="34" charset="0"/>
                <a:cs typeface="Tahoma" panose="020B0604030504040204" pitchFamily="34" charset="0"/>
              </a:rPr>
              <a:t>ASSIGNMENT</a:t>
            </a:r>
          </a:p>
        </p:txBody>
      </p:sp>
      <p:sp>
        <p:nvSpPr>
          <p:cNvPr id="3" name="Content Placeholder 2">
            <a:extLst>
              <a:ext uri="{FF2B5EF4-FFF2-40B4-BE49-F238E27FC236}">
                <a16:creationId xmlns:a16="http://schemas.microsoft.com/office/drawing/2014/main" xmlns="" id="{3FA116C3-82BA-4995-8326-E0E0604EA3B6}"/>
              </a:ext>
            </a:extLst>
          </p:cNvPr>
          <p:cNvSpPr>
            <a:spLocks noGrp="1"/>
          </p:cNvSpPr>
          <p:nvPr>
            <p:ph idx="1"/>
          </p:nvPr>
        </p:nvSpPr>
        <p:spPr/>
        <p:txBody>
          <a:bodyPr>
            <a:normAutofit/>
          </a:bodyPr>
          <a:lstStyle/>
          <a:p>
            <a:pPr marL="228600" indent="-228600">
              <a:lnSpc>
                <a:spcPct val="150000"/>
              </a:lnSpc>
              <a:spcBef>
                <a:spcPts val="0"/>
              </a:spcBef>
              <a:buFont typeface="+mj-lt"/>
              <a:buAutoNum type="arabicPeriod"/>
            </a:pPr>
            <a:r>
              <a:rPr lang="en-US" sz="1200" dirty="0">
                <a:latin typeface="Tahoma" panose="020B0604030504040204" pitchFamily="34" charset="0"/>
                <a:ea typeface="Tahoma" panose="020B0604030504040204" pitchFamily="34" charset="0"/>
                <a:cs typeface="Tahoma" panose="020B0604030504040204" pitchFamily="34" charset="0"/>
              </a:rPr>
              <a:t>Find 1234</a:t>
            </a:r>
            <a:r>
              <a:rPr lang="en-US" sz="1200" baseline="30000" dirty="0">
                <a:latin typeface="Tahoma" panose="020B0604030504040204" pitchFamily="34" charset="0"/>
                <a:ea typeface="Tahoma" panose="020B0604030504040204" pitchFamily="34" charset="0"/>
                <a:cs typeface="Tahoma" panose="020B0604030504040204" pitchFamily="34" charset="0"/>
              </a:rPr>
              <a:t>-1</a:t>
            </a:r>
            <a:r>
              <a:rPr lang="en-US" sz="1200" dirty="0">
                <a:latin typeface="Tahoma" panose="020B0604030504040204" pitchFamily="34" charset="0"/>
                <a:ea typeface="Tahoma" panose="020B0604030504040204" pitchFamily="34" charset="0"/>
                <a:cs typeface="Tahoma" panose="020B0604030504040204" pitchFamily="34" charset="0"/>
              </a:rPr>
              <a:t> (mod 4321).</a:t>
            </a:r>
          </a:p>
          <a:p>
            <a:pPr marL="228600" indent="-228600">
              <a:lnSpc>
                <a:spcPct val="150000"/>
              </a:lnSpc>
              <a:spcBef>
                <a:spcPts val="0"/>
              </a:spcBef>
              <a:buFont typeface="+mj-lt"/>
              <a:buAutoNum type="arabicPeriod"/>
            </a:pPr>
            <a:r>
              <a:rPr lang="en-US" sz="1200" dirty="0">
                <a:latin typeface="Tahoma" panose="020B0604030504040204" pitchFamily="34" charset="0"/>
                <a:ea typeface="Tahoma" panose="020B0604030504040204" pitchFamily="34" charset="0"/>
                <a:cs typeface="Tahoma" panose="020B0604030504040204" pitchFamily="34" charset="0"/>
              </a:rPr>
              <a:t>Write a program to implement Simplified DES algorithm. </a:t>
            </a:r>
          </a:p>
          <a:p>
            <a:pPr marL="228600" indent="-228600">
              <a:lnSpc>
                <a:spcPct val="150000"/>
              </a:lnSpc>
              <a:spcBef>
                <a:spcPts val="0"/>
              </a:spcBef>
              <a:buFont typeface="+mj-lt"/>
              <a:buAutoNum type="arabicPeriod"/>
            </a:pPr>
            <a:r>
              <a:rPr lang="en-US" sz="1200" dirty="0">
                <a:latin typeface="Tahoma" panose="020B0604030504040204" pitchFamily="34" charset="0"/>
                <a:ea typeface="Tahoma" panose="020B0604030504040204" pitchFamily="34" charset="0"/>
                <a:cs typeface="Tahoma" panose="020B0604030504040204" pitchFamily="34" charset="0"/>
              </a:rPr>
              <a:t>Perform </a:t>
            </a:r>
            <a:r>
              <a:rPr lang="en-US" sz="1200" dirty="0" err="1">
                <a:latin typeface="Tahoma" panose="020B0604030504040204" pitchFamily="34" charset="0"/>
                <a:ea typeface="Tahoma" panose="020B0604030504040204" pitchFamily="34" charset="0"/>
                <a:cs typeface="Tahoma" panose="020B0604030504040204" pitchFamily="34" charset="0"/>
              </a:rPr>
              <a:t>SubByte</a:t>
            </a:r>
            <a:r>
              <a:rPr lang="en-US" sz="1200" dirty="0">
                <a:latin typeface="Tahoma" panose="020B0604030504040204" pitchFamily="34" charset="0"/>
                <a:ea typeface="Tahoma" panose="020B0604030504040204" pitchFamily="34" charset="0"/>
                <a:cs typeface="Tahoma" panose="020B0604030504040204" pitchFamily="34" charset="0"/>
              </a:rPr>
              <a:t> Transformation, </a:t>
            </a:r>
            <a:r>
              <a:rPr lang="en-US" sz="1200" dirty="0" err="1">
                <a:latin typeface="Tahoma" panose="020B0604030504040204" pitchFamily="34" charset="0"/>
                <a:ea typeface="Tahoma" panose="020B0604030504040204" pitchFamily="34" charset="0"/>
                <a:cs typeface="Tahoma" panose="020B0604030504040204" pitchFamily="34" charset="0"/>
              </a:rPr>
              <a:t>ShiftRows</a:t>
            </a:r>
            <a:r>
              <a:rPr lang="en-US" sz="1200" dirty="0">
                <a:latin typeface="Tahoma" panose="020B0604030504040204" pitchFamily="34" charset="0"/>
                <a:ea typeface="Tahoma" panose="020B0604030504040204" pitchFamily="34" charset="0"/>
                <a:cs typeface="Tahoma" panose="020B0604030504040204" pitchFamily="34" charset="0"/>
              </a:rPr>
              <a:t>, Mix Columns and </a:t>
            </a:r>
            <a:r>
              <a:rPr lang="en-US" sz="1200" dirty="0" err="1">
                <a:latin typeface="Tahoma" panose="020B0604030504040204" pitchFamily="34" charset="0"/>
                <a:ea typeface="Tahoma" panose="020B0604030504040204" pitchFamily="34" charset="0"/>
                <a:cs typeface="Tahoma" panose="020B0604030504040204" pitchFamily="34" charset="0"/>
              </a:rPr>
              <a:t>AddRoundKey</a:t>
            </a:r>
            <a:r>
              <a:rPr lang="en-US" sz="1200" dirty="0">
                <a:latin typeface="Tahoma" panose="020B0604030504040204" pitchFamily="34" charset="0"/>
                <a:ea typeface="Tahoma" panose="020B0604030504040204" pitchFamily="34" charset="0"/>
                <a:cs typeface="Tahoma" panose="020B0604030504040204" pitchFamily="34" charset="0"/>
              </a:rPr>
              <a:t> for the following input matrix.</a:t>
            </a:r>
          </a:p>
          <a:p>
            <a:pPr>
              <a:lnSpc>
                <a:spcPct val="150000"/>
              </a:lnSpc>
              <a:spcBef>
                <a:spcPts val="0"/>
              </a:spcBef>
            </a:pPr>
            <a:endParaRPr lang="en-US"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spcBef>
                <a:spcPts val="0"/>
              </a:spcBef>
            </a:pPr>
            <a:endParaRPr lang="en-US"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spcBef>
                <a:spcPts val="0"/>
              </a:spcBef>
            </a:pPr>
            <a:endParaRPr lang="en-US"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spcBef>
                <a:spcPts val="0"/>
              </a:spcBef>
            </a:pPr>
            <a:endParaRPr lang="en-US"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spcBef>
                <a:spcPts val="0"/>
              </a:spcBef>
            </a:pPr>
            <a:endParaRPr lang="en-US"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spcBef>
                <a:spcPts val="0"/>
              </a:spcBef>
            </a:pPr>
            <a:endParaRPr lang="en-US" sz="1200" dirty="0">
              <a:latin typeface="Tahoma" panose="020B0604030504040204" pitchFamily="34" charset="0"/>
              <a:ea typeface="Tahoma" panose="020B0604030504040204" pitchFamily="34" charset="0"/>
              <a:cs typeface="Tahoma" panose="020B0604030504040204" pitchFamily="34" charset="0"/>
            </a:endParaRPr>
          </a:p>
          <a:p>
            <a:pPr marL="342900" lvl="1" indent="0">
              <a:lnSpc>
                <a:spcPct val="150000"/>
              </a:lnSpc>
              <a:spcBef>
                <a:spcPts val="0"/>
              </a:spcBef>
              <a:buNone/>
            </a:pPr>
            <a:r>
              <a:rPr lang="en-US" b="1" dirty="0">
                <a:latin typeface="Tahoma" panose="020B0604030504040204" pitchFamily="34" charset="0"/>
                <a:ea typeface="Tahoma" panose="020B0604030504040204" pitchFamily="34" charset="0"/>
                <a:cs typeface="Tahoma" panose="020B0604030504040204" pitchFamily="34" charset="0"/>
              </a:rPr>
              <a:t>Input Matrix				Round Key</a:t>
            </a:r>
          </a:p>
          <a:p>
            <a:pPr>
              <a:lnSpc>
                <a:spcPct val="150000"/>
              </a:lnSpc>
              <a:spcBef>
                <a:spcPts val="0"/>
              </a:spcBef>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spcBef>
                <a:spcPts val="0"/>
              </a:spcBef>
            </a:pPr>
            <a:endParaRPr lang="en-US"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spcBef>
                <a:spcPts val="0"/>
              </a:spcBef>
            </a:pPr>
            <a:r>
              <a:rPr lang="en-US" sz="1200" dirty="0">
                <a:latin typeface="Tahoma" panose="020B0604030504040204" pitchFamily="34" charset="0"/>
                <a:ea typeface="Tahoma" panose="020B0604030504040204" pitchFamily="34" charset="0"/>
                <a:cs typeface="Tahoma" panose="020B0604030504040204" pitchFamily="34" charset="0"/>
              </a:rPr>
              <a:t>Real life case study</a:t>
            </a:r>
          </a:p>
          <a:p>
            <a:pPr marL="0" indent="0">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	Whether symmetric algorithm or Public key cryptography is widely used in current scenario. Explain</a:t>
            </a:r>
          </a:p>
          <a:p>
            <a:pPr>
              <a:lnSpc>
                <a:spcPct val="150000"/>
              </a:lnSpc>
              <a:spcBef>
                <a:spcPts val="0"/>
              </a:spcBef>
            </a:pPr>
            <a:endParaRPr lang="en-US"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spcBef>
                <a:spcPts val="0"/>
              </a:spcBef>
            </a:pPr>
            <a:endParaRPr lang="en-US" sz="1200"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4" name="Table 4">
            <a:extLst>
              <a:ext uri="{FF2B5EF4-FFF2-40B4-BE49-F238E27FC236}">
                <a16:creationId xmlns:a16="http://schemas.microsoft.com/office/drawing/2014/main" xmlns="" id="{580AED4C-2935-441C-A514-191E41508AA7}"/>
              </a:ext>
            </a:extLst>
          </p:cNvPr>
          <p:cNvGraphicFramePr>
            <a:graphicFrameLocks noGrp="1"/>
          </p:cNvGraphicFramePr>
          <p:nvPr>
            <p:extLst>
              <p:ext uri="{D42A27DB-BD31-4B8C-83A1-F6EECF244321}">
                <p14:modId xmlns:p14="http://schemas.microsoft.com/office/powerpoint/2010/main" xmlns="" val="2781483394"/>
              </p:ext>
            </p:extLst>
          </p:nvPr>
        </p:nvGraphicFramePr>
        <p:xfrm>
          <a:off x="673100" y="2309600"/>
          <a:ext cx="2260600" cy="1371600"/>
        </p:xfrm>
        <a:graphic>
          <a:graphicData uri="http://schemas.openxmlformats.org/drawingml/2006/table">
            <a:tbl>
              <a:tblPr firstRow="1" bandRow="1">
                <a:tableStyleId>{5C22544A-7EE6-4342-B048-85BDC9FD1C3A}</a:tableStyleId>
              </a:tblPr>
              <a:tblGrid>
                <a:gridCol w="565150">
                  <a:extLst>
                    <a:ext uri="{9D8B030D-6E8A-4147-A177-3AD203B41FA5}">
                      <a16:colId xmlns:a16="http://schemas.microsoft.com/office/drawing/2014/main" xmlns="" val="3995044899"/>
                    </a:ext>
                  </a:extLst>
                </a:gridCol>
                <a:gridCol w="565150">
                  <a:extLst>
                    <a:ext uri="{9D8B030D-6E8A-4147-A177-3AD203B41FA5}">
                      <a16:colId xmlns:a16="http://schemas.microsoft.com/office/drawing/2014/main" xmlns="" val="3654091260"/>
                    </a:ext>
                  </a:extLst>
                </a:gridCol>
                <a:gridCol w="565150">
                  <a:extLst>
                    <a:ext uri="{9D8B030D-6E8A-4147-A177-3AD203B41FA5}">
                      <a16:colId xmlns:a16="http://schemas.microsoft.com/office/drawing/2014/main" xmlns="" val="2046827348"/>
                    </a:ext>
                  </a:extLst>
                </a:gridCol>
                <a:gridCol w="565150">
                  <a:extLst>
                    <a:ext uri="{9D8B030D-6E8A-4147-A177-3AD203B41FA5}">
                      <a16:colId xmlns:a16="http://schemas.microsoft.com/office/drawing/2014/main" xmlns="" val="3407311490"/>
                    </a:ext>
                  </a:extLst>
                </a:gridCol>
              </a:tblGrid>
              <a:tr h="342900">
                <a:tc>
                  <a:txBody>
                    <a:bodyPr/>
                    <a:lstStyle/>
                    <a:p>
                      <a:pPr algn="ctr"/>
                      <a:r>
                        <a:rPr lang="en-US" b="0" dirty="0">
                          <a:solidFill>
                            <a:schemeClr val="tx1"/>
                          </a:solidFill>
                        </a:rPr>
                        <a:t>12</a:t>
                      </a:r>
                    </a:p>
                  </a:txBody>
                  <a:tcPr>
                    <a:solidFill>
                      <a:schemeClr val="accent1">
                        <a:lumMod val="20000"/>
                        <a:lumOff val="80000"/>
                      </a:schemeClr>
                    </a:solidFill>
                  </a:tcPr>
                </a:tc>
                <a:tc>
                  <a:txBody>
                    <a:bodyPr/>
                    <a:lstStyle/>
                    <a:p>
                      <a:pPr algn="ctr"/>
                      <a:r>
                        <a:rPr lang="en-US" b="0" dirty="0">
                          <a:solidFill>
                            <a:schemeClr val="tx1"/>
                          </a:solidFill>
                        </a:rPr>
                        <a:t>C0</a:t>
                      </a:r>
                    </a:p>
                  </a:txBody>
                  <a:tcPr>
                    <a:solidFill>
                      <a:schemeClr val="accent1">
                        <a:lumMod val="20000"/>
                        <a:lumOff val="80000"/>
                      </a:schemeClr>
                    </a:solidFill>
                  </a:tcPr>
                </a:tc>
                <a:tc>
                  <a:txBody>
                    <a:bodyPr/>
                    <a:lstStyle/>
                    <a:p>
                      <a:pPr algn="ctr"/>
                      <a:r>
                        <a:rPr lang="en-US" b="0" dirty="0">
                          <a:solidFill>
                            <a:schemeClr val="tx1"/>
                          </a:solidFill>
                        </a:rPr>
                        <a:t>F3</a:t>
                      </a:r>
                    </a:p>
                  </a:txBody>
                  <a:tcPr>
                    <a:solidFill>
                      <a:schemeClr val="accent1">
                        <a:lumMod val="20000"/>
                        <a:lumOff val="80000"/>
                      </a:schemeClr>
                    </a:solidFill>
                  </a:tcPr>
                </a:tc>
                <a:tc>
                  <a:txBody>
                    <a:bodyPr/>
                    <a:lstStyle/>
                    <a:p>
                      <a:pPr algn="ctr"/>
                      <a:r>
                        <a:rPr lang="en-US" b="0" dirty="0">
                          <a:solidFill>
                            <a:schemeClr val="tx1"/>
                          </a:solidFill>
                        </a:rPr>
                        <a:t>57</a:t>
                      </a:r>
                    </a:p>
                  </a:txBody>
                  <a:tcPr>
                    <a:solidFill>
                      <a:schemeClr val="accent1">
                        <a:lumMod val="20000"/>
                        <a:lumOff val="80000"/>
                      </a:schemeClr>
                    </a:solidFill>
                  </a:tcPr>
                </a:tc>
                <a:extLst>
                  <a:ext uri="{0D108BD9-81ED-4DB2-BD59-A6C34878D82A}">
                    <a16:rowId xmlns:a16="http://schemas.microsoft.com/office/drawing/2014/main" xmlns="" val="3010329461"/>
                  </a:ext>
                </a:extLst>
              </a:tr>
              <a:tr h="342900">
                <a:tc>
                  <a:txBody>
                    <a:bodyPr/>
                    <a:lstStyle/>
                    <a:p>
                      <a:pPr algn="ctr"/>
                      <a:r>
                        <a:rPr lang="en-US" b="0" dirty="0">
                          <a:solidFill>
                            <a:schemeClr val="tx1"/>
                          </a:solidFill>
                        </a:rPr>
                        <a:t>23</a:t>
                      </a:r>
                    </a:p>
                  </a:txBody>
                  <a:tcPr/>
                </a:tc>
                <a:tc>
                  <a:txBody>
                    <a:bodyPr/>
                    <a:lstStyle/>
                    <a:p>
                      <a:pPr algn="ctr"/>
                      <a:r>
                        <a:rPr lang="en-US" b="0" dirty="0">
                          <a:solidFill>
                            <a:schemeClr val="tx1"/>
                          </a:solidFill>
                        </a:rPr>
                        <a:t>A9</a:t>
                      </a:r>
                    </a:p>
                  </a:txBody>
                  <a:tcPr/>
                </a:tc>
                <a:tc>
                  <a:txBody>
                    <a:bodyPr/>
                    <a:lstStyle/>
                    <a:p>
                      <a:pPr algn="ctr"/>
                      <a:r>
                        <a:rPr lang="en-US" b="0" dirty="0">
                          <a:solidFill>
                            <a:schemeClr val="tx1"/>
                          </a:solidFill>
                        </a:rPr>
                        <a:t>B2</a:t>
                      </a:r>
                    </a:p>
                  </a:txBody>
                  <a:tcPr/>
                </a:tc>
                <a:tc>
                  <a:txBody>
                    <a:bodyPr/>
                    <a:lstStyle/>
                    <a:p>
                      <a:pPr algn="ctr"/>
                      <a:r>
                        <a:rPr lang="en-US" b="0" dirty="0">
                          <a:solidFill>
                            <a:schemeClr val="tx1"/>
                          </a:solidFill>
                        </a:rPr>
                        <a:t>85</a:t>
                      </a:r>
                    </a:p>
                  </a:txBody>
                  <a:tcPr/>
                </a:tc>
                <a:extLst>
                  <a:ext uri="{0D108BD9-81ED-4DB2-BD59-A6C34878D82A}">
                    <a16:rowId xmlns:a16="http://schemas.microsoft.com/office/drawing/2014/main" xmlns="" val="1756346612"/>
                  </a:ext>
                </a:extLst>
              </a:tr>
              <a:tr h="342900">
                <a:tc>
                  <a:txBody>
                    <a:bodyPr/>
                    <a:lstStyle/>
                    <a:p>
                      <a:pPr algn="ctr"/>
                      <a:r>
                        <a:rPr lang="en-US" b="0" dirty="0">
                          <a:solidFill>
                            <a:schemeClr val="tx1"/>
                          </a:solidFill>
                        </a:rPr>
                        <a:t>98</a:t>
                      </a:r>
                    </a:p>
                  </a:txBody>
                  <a:tcPr/>
                </a:tc>
                <a:tc>
                  <a:txBody>
                    <a:bodyPr/>
                    <a:lstStyle/>
                    <a:p>
                      <a:pPr algn="ctr"/>
                      <a:r>
                        <a:rPr lang="en-US" b="0" dirty="0">
                          <a:solidFill>
                            <a:schemeClr val="tx1"/>
                          </a:solidFill>
                        </a:rPr>
                        <a:t>8A</a:t>
                      </a:r>
                    </a:p>
                  </a:txBody>
                  <a:tcPr/>
                </a:tc>
                <a:tc>
                  <a:txBody>
                    <a:bodyPr/>
                    <a:lstStyle/>
                    <a:p>
                      <a:pPr algn="ctr"/>
                      <a:r>
                        <a:rPr lang="en-US" b="0" dirty="0">
                          <a:solidFill>
                            <a:schemeClr val="tx1"/>
                          </a:solidFill>
                        </a:rPr>
                        <a:t>F1</a:t>
                      </a:r>
                    </a:p>
                  </a:txBody>
                  <a:tcPr/>
                </a:tc>
                <a:tc>
                  <a:txBody>
                    <a:bodyPr/>
                    <a:lstStyle/>
                    <a:p>
                      <a:pPr algn="ctr"/>
                      <a:r>
                        <a:rPr lang="en-US" b="0" dirty="0">
                          <a:solidFill>
                            <a:schemeClr val="tx1"/>
                          </a:solidFill>
                        </a:rPr>
                        <a:t>B9</a:t>
                      </a:r>
                    </a:p>
                  </a:txBody>
                  <a:tcPr/>
                </a:tc>
                <a:extLst>
                  <a:ext uri="{0D108BD9-81ED-4DB2-BD59-A6C34878D82A}">
                    <a16:rowId xmlns:a16="http://schemas.microsoft.com/office/drawing/2014/main" xmlns="" val="3659655005"/>
                  </a:ext>
                </a:extLst>
              </a:tr>
              <a:tr h="342900">
                <a:tc>
                  <a:txBody>
                    <a:bodyPr/>
                    <a:lstStyle/>
                    <a:p>
                      <a:pPr algn="ctr"/>
                      <a:r>
                        <a:rPr lang="en-US" b="0" dirty="0">
                          <a:solidFill>
                            <a:schemeClr val="tx1"/>
                          </a:solidFill>
                        </a:rPr>
                        <a:t>39</a:t>
                      </a:r>
                    </a:p>
                  </a:txBody>
                  <a:tcPr/>
                </a:tc>
                <a:tc>
                  <a:txBody>
                    <a:bodyPr/>
                    <a:lstStyle/>
                    <a:p>
                      <a:pPr algn="ctr"/>
                      <a:r>
                        <a:rPr lang="en-US" b="0" dirty="0">
                          <a:solidFill>
                            <a:schemeClr val="tx1"/>
                          </a:solidFill>
                        </a:rPr>
                        <a:t>69</a:t>
                      </a:r>
                    </a:p>
                  </a:txBody>
                  <a:tcPr/>
                </a:tc>
                <a:tc>
                  <a:txBody>
                    <a:bodyPr/>
                    <a:lstStyle/>
                    <a:p>
                      <a:pPr algn="ctr"/>
                      <a:r>
                        <a:rPr lang="en-US" b="0" dirty="0">
                          <a:solidFill>
                            <a:schemeClr val="tx1"/>
                          </a:solidFill>
                        </a:rPr>
                        <a:t>47</a:t>
                      </a:r>
                    </a:p>
                  </a:txBody>
                  <a:tcPr/>
                </a:tc>
                <a:tc>
                  <a:txBody>
                    <a:bodyPr/>
                    <a:lstStyle/>
                    <a:p>
                      <a:pPr algn="ctr"/>
                      <a:r>
                        <a:rPr lang="en-US" b="0" dirty="0">
                          <a:solidFill>
                            <a:schemeClr val="tx1"/>
                          </a:solidFill>
                        </a:rPr>
                        <a:t>07</a:t>
                      </a:r>
                    </a:p>
                  </a:txBody>
                  <a:tcPr/>
                </a:tc>
                <a:extLst>
                  <a:ext uri="{0D108BD9-81ED-4DB2-BD59-A6C34878D82A}">
                    <a16:rowId xmlns:a16="http://schemas.microsoft.com/office/drawing/2014/main" xmlns="" val="1704780895"/>
                  </a:ext>
                </a:extLst>
              </a:tr>
            </a:tbl>
          </a:graphicData>
        </a:graphic>
      </p:graphicFrame>
      <p:graphicFrame>
        <p:nvGraphicFramePr>
          <p:cNvPr id="10" name="Table 4">
            <a:extLst>
              <a:ext uri="{FF2B5EF4-FFF2-40B4-BE49-F238E27FC236}">
                <a16:creationId xmlns:a16="http://schemas.microsoft.com/office/drawing/2014/main" xmlns="" id="{0A5BCF83-9477-49C8-99BA-9ACCEEB8B04F}"/>
              </a:ext>
            </a:extLst>
          </p:cNvPr>
          <p:cNvGraphicFramePr>
            <a:graphicFrameLocks noGrp="1"/>
          </p:cNvGraphicFramePr>
          <p:nvPr>
            <p:extLst>
              <p:ext uri="{D42A27DB-BD31-4B8C-83A1-F6EECF244321}">
                <p14:modId xmlns:p14="http://schemas.microsoft.com/office/powerpoint/2010/main" xmlns="" val="3370290390"/>
              </p:ext>
            </p:extLst>
          </p:nvPr>
        </p:nvGraphicFramePr>
        <p:xfrm>
          <a:off x="3491706" y="2309600"/>
          <a:ext cx="2260600" cy="1371600"/>
        </p:xfrm>
        <a:graphic>
          <a:graphicData uri="http://schemas.openxmlformats.org/drawingml/2006/table">
            <a:tbl>
              <a:tblPr firstRow="1" bandRow="1">
                <a:tableStyleId>{5C22544A-7EE6-4342-B048-85BDC9FD1C3A}</a:tableStyleId>
              </a:tblPr>
              <a:tblGrid>
                <a:gridCol w="565150">
                  <a:extLst>
                    <a:ext uri="{9D8B030D-6E8A-4147-A177-3AD203B41FA5}">
                      <a16:colId xmlns:a16="http://schemas.microsoft.com/office/drawing/2014/main" xmlns="" val="3995044899"/>
                    </a:ext>
                  </a:extLst>
                </a:gridCol>
                <a:gridCol w="565150">
                  <a:extLst>
                    <a:ext uri="{9D8B030D-6E8A-4147-A177-3AD203B41FA5}">
                      <a16:colId xmlns:a16="http://schemas.microsoft.com/office/drawing/2014/main" xmlns="" val="3654091260"/>
                    </a:ext>
                  </a:extLst>
                </a:gridCol>
                <a:gridCol w="565150">
                  <a:extLst>
                    <a:ext uri="{9D8B030D-6E8A-4147-A177-3AD203B41FA5}">
                      <a16:colId xmlns:a16="http://schemas.microsoft.com/office/drawing/2014/main" xmlns="" val="2046827348"/>
                    </a:ext>
                  </a:extLst>
                </a:gridCol>
                <a:gridCol w="565150">
                  <a:extLst>
                    <a:ext uri="{9D8B030D-6E8A-4147-A177-3AD203B41FA5}">
                      <a16:colId xmlns:a16="http://schemas.microsoft.com/office/drawing/2014/main" xmlns="" val="3407311490"/>
                    </a:ext>
                  </a:extLst>
                </a:gridCol>
              </a:tblGrid>
              <a:tr h="342900">
                <a:tc>
                  <a:txBody>
                    <a:bodyPr/>
                    <a:lstStyle/>
                    <a:p>
                      <a:pPr algn="ctr"/>
                      <a:r>
                        <a:rPr lang="en-US" b="0" dirty="0">
                          <a:solidFill>
                            <a:schemeClr val="tx1"/>
                          </a:solidFill>
                        </a:rPr>
                        <a:t>21</a:t>
                      </a:r>
                    </a:p>
                  </a:txBody>
                  <a:tcPr>
                    <a:solidFill>
                      <a:schemeClr val="accent1">
                        <a:lumMod val="20000"/>
                        <a:lumOff val="80000"/>
                      </a:schemeClr>
                    </a:solidFill>
                  </a:tcPr>
                </a:tc>
                <a:tc>
                  <a:txBody>
                    <a:bodyPr/>
                    <a:lstStyle/>
                    <a:p>
                      <a:pPr algn="ctr"/>
                      <a:r>
                        <a:rPr lang="en-US" b="0" dirty="0">
                          <a:solidFill>
                            <a:schemeClr val="tx1"/>
                          </a:solidFill>
                        </a:rPr>
                        <a:t>0C</a:t>
                      </a:r>
                    </a:p>
                  </a:txBody>
                  <a:tcPr>
                    <a:solidFill>
                      <a:schemeClr val="accent1">
                        <a:lumMod val="20000"/>
                        <a:lumOff val="80000"/>
                      </a:schemeClr>
                    </a:solidFill>
                  </a:tcPr>
                </a:tc>
                <a:tc>
                  <a:txBody>
                    <a:bodyPr/>
                    <a:lstStyle/>
                    <a:p>
                      <a:pPr algn="ctr"/>
                      <a:r>
                        <a:rPr lang="en-US" b="0" dirty="0">
                          <a:solidFill>
                            <a:schemeClr val="tx1"/>
                          </a:solidFill>
                        </a:rPr>
                        <a:t>3F</a:t>
                      </a:r>
                    </a:p>
                  </a:txBody>
                  <a:tcPr>
                    <a:solidFill>
                      <a:schemeClr val="accent1">
                        <a:lumMod val="20000"/>
                        <a:lumOff val="80000"/>
                      </a:schemeClr>
                    </a:solidFill>
                  </a:tcPr>
                </a:tc>
                <a:tc>
                  <a:txBody>
                    <a:bodyPr/>
                    <a:lstStyle/>
                    <a:p>
                      <a:pPr algn="ctr"/>
                      <a:r>
                        <a:rPr lang="en-US" b="0" dirty="0">
                          <a:solidFill>
                            <a:schemeClr val="tx1"/>
                          </a:solidFill>
                        </a:rPr>
                        <a:t>75</a:t>
                      </a:r>
                    </a:p>
                  </a:txBody>
                  <a:tcPr>
                    <a:solidFill>
                      <a:schemeClr val="accent1">
                        <a:lumMod val="20000"/>
                        <a:lumOff val="80000"/>
                      </a:schemeClr>
                    </a:solidFill>
                  </a:tcPr>
                </a:tc>
                <a:extLst>
                  <a:ext uri="{0D108BD9-81ED-4DB2-BD59-A6C34878D82A}">
                    <a16:rowId xmlns:a16="http://schemas.microsoft.com/office/drawing/2014/main" xmlns="" val="3010329461"/>
                  </a:ext>
                </a:extLst>
              </a:tr>
              <a:tr h="342900">
                <a:tc>
                  <a:txBody>
                    <a:bodyPr/>
                    <a:lstStyle/>
                    <a:p>
                      <a:pPr algn="ctr"/>
                      <a:r>
                        <a:rPr lang="en-US" b="0" dirty="0">
                          <a:solidFill>
                            <a:schemeClr val="tx1"/>
                          </a:solidFill>
                        </a:rPr>
                        <a:t>36</a:t>
                      </a:r>
                    </a:p>
                  </a:txBody>
                  <a:tcPr/>
                </a:tc>
                <a:tc>
                  <a:txBody>
                    <a:bodyPr/>
                    <a:lstStyle/>
                    <a:p>
                      <a:pPr algn="ctr"/>
                      <a:r>
                        <a:rPr lang="en-US" b="0" dirty="0">
                          <a:solidFill>
                            <a:schemeClr val="tx1"/>
                          </a:solidFill>
                        </a:rPr>
                        <a:t>9A</a:t>
                      </a:r>
                    </a:p>
                  </a:txBody>
                  <a:tcPr/>
                </a:tc>
                <a:tc>
                  <a:txBody>
                    <a:bodyPr/>
                    <a:lstStyle/>
                    <a:p>
                      <a:pPr algn="ctr"/>
                      <a:r>
                        <a:rPr lang="en-US" b="0" dirty="0">
                          <a:solidFill>
                            <a:schemeClr val="tx1"/>
                          </a:solidFill>
                        </a:rPr>
                        <a:t>B2</a:t>
                      </a:r>
                    </a:p>
                  </a:txBody>
                  <a:tcPr/>
                </a:tc>
                <a:tc>
                  <a:txBody>
                    <a:bodyPr/>
                    <a:lstStyle/>
                    <a:p>
                      <a:pPr algn="ctr"/>
                      <a:r>
                        <a:rPr lang="en-US" b="0" dirty="0">
                          <a:solidFill>
                            <a:schemeClr val="tx1"/>
                          </a:solidFill>
                        </a:rPr>
                        <a:t>58</a:t>
                      </a:r>
                    </a:p>
                  </a:txBody>
                  <a:tcPr/>
                </a:tc>
                <a:extLst>
                  <a:ext uri="{0D108BD9-81ED-4DB2-BD59-A6C34878D82A}">
                    <a16:rowId xmlns:a16="http://schemas.microsoft.com/office/drawing/2014/main" xmlns="" val="1756346612"/>
                  </a:ext>
                </a:extLst>
              </a:tr>
              <a:tr h="342900">
                <a:tc>
                  <a:txBody>
                    <a:bodyPr/>
                    <a:lstStyle/>
                    <a:p>
                      <a:pPr algn="ctr"/>
                      <a:r>
                        <a:rPr lang="en-US" b="0" dirty="0">
                          <a:solidFill>
                            <a:schemeClr val="tx1"/>
                          </a:solidFill>
                        </a:rPr>
                        <a:t>88</a:t>
                      </a:r>
                    </a:p>
                  </a:txBody>
                  <a:tcPr/>
                </a:tc>
                <a:tc>
                  <a:txBody>
                    <a:bodyPr/>
                    <a:lstStyle/>
                    <a:p>
                      <a:pPr algn="ctr"/>
                      <a:r>
                        <a:rPr lang="en-US" b="0" dirty="0">
                          <a:solidFill>
                            <a:schemeClr val="tx1"/>
                          </a:solidFill>
                        </a:rPr>
                        <a:t>AF</a:t>
                      </a:r>
                    </a:p>
                  </a:txBody>
                  <a:tcPr/>
                </a:tc>
                <a:tc>
                  <a:txBody>
                    <a:bodyPr/>
                    <a:lstStyle/>
                    <a:p>
                      <a:pPr algn="ctr"/>
                      <a:r>
                        <a:rPr lang="en-US" b="0" dirty="0">
                          <a:solidFill>
                            <a:schemeClr val="tx1"/>
                          </a:solidFill>
                        </a:rPr>
                        <a:t>11</a:t>
                      </a:r>
                    </a:p>
                  </a:txBody>
                  <a:tcPr/>
                </a:tc>
                <a:tc>
                  <a:txBody>
                    <a:bodyPr/>
                    <a:lstStyle/>
                    <a:p>
                      <a:pPr algn="ctr"/>
                      <a:r>
                        <a:rPr lang="en-US" b="0" dirty="0">
                          <a:solidFill>
                            <a:schemeClr val="tx1"/>
                          </a:solidFill>
                        </a:rPr>
                        <a:t>99</a:t>
                      </a:r>
                    </a:p>
                  </a:txBody>
                  <a:tcPr/>
                </a:tc>
                <a:extLst>
                  <a:ext uri="{0D108BD9-81ED-4DB2-BD59-A6C34878D82A}">
                    <a16:rowId xmlns:a16="http://schemas.microsoft.com/office/drawing/2014/main" xmlns="" val="3659655005"/>
                  </a:ext>
                </a:extLst>
              </a:tr>
              <a:tr h="342900">
                <a:tc>
                  <a:txBody>
                    <a:bodyPr/>
                    <a:lstStyle/>
                    <a:p>
                      <a:pPr algn="ctr"/>
                      <a:r>
                        <a:rPr lang="en-US" b="0" dirty="0">
                          <a:solidFill>
                            <a:schemeClr val="tx1"/>
                          </a:solidFill>
                        </a:rPr>
                        <a:t>96</a:t>
                      </a:r>
                    </a:p>
                  </a:txBody>
                  <a:tcPr/>
                </a:tc>
                <a:tc>
                  <a:txBody>
                    <a:bodyPr/>
                    <a:lstStyle/>
                    <a:p>
                      <a:pPr algn="ctr"/>
                      <a:r>
                        <a:rPr lang="en-US" b="0" dirty="0">
                          <a:solidFill>
                            <a:schemeClr val="tx1"/>
                          </a:solidFill>
                        </a:rPr>
                        <a:t>19</a:t>
                      </a:r>
                    </a:p>
                  </a:txBody>
                  <a:tcPr/>
                </a:tc>
                <a:tc>
                  <a:txBody>
                    <a:bodyPr/>
                    <a:lstStyle/>
                    <a:p>
                      <a:pPr algn="ctr"/>
                      <a:r>
                        <a:rPr lang="en-US" b="0" dirty="0">
                          <a:solidFill>
                            <a:schemeClr val="tx1"/>
                          </a:solidFill>
                        </a:rPr>
                        <a:t>74</a:t>
                      </a:r>
                    </a:p>
                  </a:txBody>
                  <a:tcPr/>
                </a:tc>
                <a:tc>
                  <a:txBody>
                    <a:bodyPr/>
                    <a:lstStyle/>
                    <a:p>
                      <a:pPr algn="ctr"/>
                      <a:r>
                        <a:rPr lang="en-US" b="0" dirty="0">
                          <a:solidFill>
                            <a:schemeClr val="tx1"/>
                          </a:solidFill>
                        </a:rPr>
                        <a:t>70</a:t>
                      </a:r>
                    </a:p>
                  </a:txBody>
                  <a:tcPr/>
                </a:tc>
                <a:extLst>
                  <a:ext uri="{0D108BD9-81ED-4DB2-BD59-A6C34878D82A}">
                    <a16:rowId xmlns:a16="http://schemas.microsoft.com/office/drawing/2014/main" xmlns="" val="1704780895"/>
                  </a:ext>
                </a:extLst>
              </a:tr>
            </a:tbl>
          </a:graphicData>
        </a:graphic>
      </p:graphicFrame>
    </p:spTree>
    <p:extLst>
      <p:ext uri="{BB962C8B-B14F-4D97-AF65-F5344CB8AC3E}">
        <p14:creationId xmlns:p14="http://schemas.microsoft.com/office/powerpoint/2010/main" xmlns="" val="306252230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a:spLocks noGrp="1"/>
          </p:cNvSpPr>
          <p:nvPr>
            <p:ph type="title"/>
          </p:nvPr>
        </p:nvSpPr>
        <p:spPr>
          <a:xfrm>
            <a:off x="471488" y="266148"/>
            <a:ext cx="5915025" cy="56116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548135"/>
              </a:buClr>
              <a:buSzPts val="2800"/>
              <a:buFont typeface="Calibri"/>
              <a:buNone/>
            </a:pPr>
            <a:endParaRPr/>
          </a:p>
        </p:txBody>
      </p:sp>
      <p:sp>
        <p:nvSpPr>
          <p:cNvPr id="119" name="Google Shape;119;p19"/>
          <p:cNvSpPr txBox="1">
            <a:spLocks noGrp="1"/>
          </p:cNvSpPr>
          <p:nvPr>
            <p:ph type="body" idx="1"/>
          </p:nvPr>
        </p:nvSpPr>
        <p:spPr>
          <a:xfrm>
            <a:off x="471488" y="1030514"/>
            <a:ext cx="5915025" cy="7891766"/>
          </a:xfrm>
          <a:prstGeom prst="rect">
            <a:avLst/>
          </a:prstGeom>
          <a:noFill/>
          <a:ln>
            <a:noFill/>
          </a:ln>
        </p:spPr>
        <p:txBody>
          <a:bodyPr spcFirstLastPara="1" wrap="square" lIns="91425" tIns="45700" rIns="91425" bIns="45700" anchor="t" anchorCtr="0">
            <a:noAutofit/>
          </a:bodyPr>
          <a:lstStyle/>
          <a:p>
            <a:pPr marL="171450" lvl="0" indent="-171450" algn="ctr" rtl="0">
              <a:lnSpc>
                <a:spcPct val="90000"/>
              </a:lnSpc>
              <a:spcBef>
                <a:spcPts val="0"/>
              </a:spcBef>
              <a:spcAft>
                <a:spcPts val="0"/>
              </a:spcAft>
              <a:buClr>
                <a:srgbClr val="548135"/>
              </a:buClr>
              <a:buSzPts val="1600"/>
              <a:buFont typeface="Tahoma"/>
              <a:buNone/>
            </a:pPr>
            <a:r>
              <a:rPr lang="en-US" sz="1400" b="1" dirty="0">
                <a:latin typeface="Tahoma"/>
                <a:ea typeface="Tahoma"/>
                <a:cs typeface="Tahoma"/>
                <a:sym typeface="Tahoma"/>
              </a:rPr>
              <a:t>TWO MARKS Q &amp; A</a:t>
            </a:r>
            <a:endParaRPr sz="1400" dirty="0"/>
          </a:p>
          <a:p>
            <a:pPr marL="171450" lvl="0" indent="-171450" algn="just" rtl="0">
              <a:lnSpc>
                <a:spcPct val="90000"/>
              </a:lnSpc>
              <a:spcBef>
                <a:spcPts val="750"/>
              </a:spcBef>
              <a:spcAft>
                <a:spcPts val="0"/>
              </a:spcAft>
              <a:buClr>
                <a:srgbClr val="548135"/>
              </a:buClr>
              <a:buSzPts val="1600"/>
              <a:buFont typeface="Calibri"/>
              <a:buNone/>
            </a:pPr>
            <a:endParaRPr b="1" dirty="0">
              <a:latin typeface="Tahoma"/>
              <a:ea typeface="Tahoma"/>
              <a:cs typeface="Tahoma"/>
              <a:sym typeface="Tahoma"/>
            </a:endParaRPr>
          </a:p>
          <a:p>
            <a:pPr marL="0" marR="0" lvl="0" indent="0" algn="just" rtl="0">
              <a:lnSpc>
                <a:spcPct val="150000"/>
              </a:lnSpc>
              <a:spcBef>
                <a:spcPts val="0"/>
              </a:spcBef>
              <a:spcAft>
                <a:spcPts val="0"/>
              </a:spcAft>
              <a:buClr>
                <a:srgbClr val="548135"/>
              </a:buClr>
              <a:buSzPts val="1200"/>
              <a:buFont typeface="Tahoma"/>
              <a:buNone/>
            </a:pPr>
            <a:r>
              <a:rPr lang="en-US" sz="1200" b="1" dirty="0">
                <a:latin typeface="Tahoma"/>
                <a:ea typeface="Tahoma"/>
                <a:cs typeface="Tahoma"/>
                <a:sym typeface="Tahoma"/>
              </a:rPr>
              <a:t>Define Group</a:t>
            </a:r>
            <a:r>
              <a:rPr lang="en-US" sz="1200" b="1" dirty="0">
                <a:latin typeface="Tahoma" panose="020B0604030504040204" pitchFamily="34" charset="0"/>
                <a:ea typeface="Tahoma" panose="020B0604030504040204" pitchFamily="34" charset="0"/>
                <a:cs typeface="Tahoma" panose="020B0604030504040204" pitchFamily="34" charset="0"/>
                <a:sym typeface="Tahoma"/>
              </a:rPr>
              <a:t>. (CO2, K1)</a:t>
            </a:r>
            <a:endParaRPr sz="1200" dirty="0">
              <a:latin typeface="Tahoma" panose="020B0604030504040204" pitchFamily="34" charset="0"/>
              <a:ea typeface="Tahoma" panose="020B0604030504040204" pitchFamily="34" charset="0"/>
              <a:cs typeface="Tahoma" panose="020B0604030504040204" pitchFamily="34" charset="0"/>
            </a:endParaRPr>
          </a:p>
          <a:p>
            <a:pPr marL="0" marR="0" lvl="0" indent="0" algn="just" rtl="0">
              <a:lnSpc>
                <a:spcPct val="150000"/>
              </a:lnSpc>
              <a:spcBef>
                <a:spcPts val="0"/>
              </a:spcBef>
              <a:spcAft>
                <a:spcPts val="0"/>
              </a:spcAft>
              <a:buClr>
                <a:srgbClr val="548135"/>
              </a:buClr>
              <a:buSzPts val="1200"/>
              <a:buFont typeface="Tahoma"/>
              <a:buNone/>
            </a:pPr>
            <a:r>
              <a:rPr lang="en-US" sz="1200" dirty="0">
                <a:latin typeface="Tahoma"/>
                <a:ea typeface="Tahoma"/>
                <a:cs typeface="Tahoma"/>
                <a:sym typeface="Tahoma"/>
              </a:rPr>
              <a:t>A group is a set of elements with a single binary operation that satisfies additive closure, additive associativity, additive identity additive inverse axioms.</a:t>
            </a:r>
            <a:endParaRPr dirty="0"/>
          </a:p>
          <a:p>
            <a:pPr marL="0" marR="0" lvl="0" indent="0" algn="just" rtl="0">
              <a:lnSpc>
                <a:spcPct val="150000"/>
              </a:lnSpc>
              <a:spcBef>
                <a:spcPts val="0"/>
              </a:spcBef>
              <a:spcAft>
                <a:spcPts val="0"/>
              </a:spcAft>
              <a:buClr>
                <a:srgbClr val="548135"/>
              </a:buClr>
              <a:buSzPts val="1200"/>
              <a:buFont typeface="Tahoma"/>
              <a:buNone/>
            </a:pPr>
            <a:r>
              <a:rPr lang="en-US" sz="1200" dirty="0">
                <a:latin typeface="Tahoma"/>
                <a:ea typeface="Tahoma"/>
                <a:cs typeface="Tahoma"/>
                <a:sym typeface="Tahoma"/>
              </a:rPr>
              <a:t>Example: The set of nonzero real numbers under multiplication is a group.</a:t>
            </a:r>
            <a:endParaRPr dirty="0"/>
          </a:p>
          <a:p>
            <a:pPr marL="0" marR="0" lvl="0" indent="0" algn="just" rtl="0">
              <a:lnSpc>
                <a:spcPct val="150000"/>
              </a:lnSpc>
              <a:spcBef>
                <a:spcPts val="0"/>
              </a:spcBef>
              <a:spcAft>
                <a:spcPts val="0"/>
              </a:spcAft>
              <a:buClr>
                <a:srgbClr val="548135"/>
              </a:buClr>
              <a:buSzPts val="1200"/>
              <a:buFont typeface="Calibri"/>
              <a:buNone/>
            </a:pPr>
            <a:endParaRPr sz="1200" dirty="0">
              <a:latin typeface="Tahoma"/>
              <a:ea typeface="Tahoma"/>
              <a:cs typeface="Tahoma"/>
              <a:sym typeface="Tahoma"/>
            </a:endParaRPr>
          </a:p>
          <a:p>
            <a:pPr marL="0" indent="0" algn="just">
              <a:lnSpc>
                <a:spcPct val="150000"/>
              </a:lnSpc>
              <a:spcBef>
                <a:spcPts val="0"/>
              </a:spcBef>
              <a:buClr>
                <a:srgbClr val="548135"/>
              </a:buClr>
              <a:buSzPts val="1200"/>
              <a:buNone/>
            </a:pPr>
            <a:r>
              <a:rPr lang="en-US" sz="1200" b="1" dirty="0">
                <a:latin typeface="Tahoma"/>
                <a:ea typeface="Tahoma"/>
                <a:cs typeface="Tahoma"/>
                <a:sym typeface="Tahoma"/>
              </a:rPr>
              <a:t>Define Ring. </a:t>
            </a:r>
            <a:r>
              <a:rPr lang="en-US" sz="1200" b="1" dirty="0">
                <a:latin typeface="Tahoma" panose="020B0604030504040204" pitchFamily="34" charset="0"/>
                <a:ea typeface="Tahoma" panose="020B0604030504040204" pitchFamily="34" charset="0"/>
                <a:cs typeface="Tahoma" panose="020B0604030504040204" pitchFamily="34" charset="0"/>
                <a:sym typeface="Tahoma"/>
              </a:rPr>
              <a:t>(CO2, K1)</a:t>
            </a:r>
            <a:endParaRPr lang="en-US" sz="1200" dirty="0">
              <a:latin typeface="Tahoma" panose="020B0604030504040204" pitchFamily="34" charset="0"/>
              <a:ea typeface="Tahoma" panose="020B0604030504040204" pitchFamily="34" charset="0"/>
              <a:cs typeface="Tahoma" panose="020B0604030504040204" pitchFamily="34" charset="0"/>
            </a:endParaRPr>
          </a:p>
          <a:p>
            <a:pPr marL="0" marR="0" lvl="0" indent="0" algn="just" rtl="0">
              <a:lnSpc>
                <a:spcPct val="150000"/>
              </a:lnSpc>
              <a:spcBef>
                <a:spcPts val="0"/>
              </a:spcBef>
              <a:spcAft>
                <a:spcPts val="0"/>
              </a:spcAft>
              <a:buClr>
                <a:srgbClr val="548135"/>
              </a:buClr>
              <a:buSzPts val="1200"/>
              <a:buFont typeface="Tahoma"/>
              <a:buNone/>
            </a:pPr>
            <a:r>
              <a:rPr lang="en-US" sz="1200" dirty="0">
                <a:latin typeface="Tahoma"/>
                <a:ea typeface="Tahoma"/>
                <a:cs typeface="Tahoma"/>
                <a:sym typeface="Tahoma"/>
              </a:rPr>
              <a:t>A ring is a set of elements with two binary operation addition and multiplication that satisfies all the additive axioms like closure, associativity, identity, inverse, commutativity and multiplicative axioms like closure, associativity and distributive laws. Ring is a superset of group and abelian group.</a:t>
            </a:r>
            <a:endParaRPr sz="1200" dirty="0">
              <a:latin typeface="Tahoma"/>
              <a:ea typeface="Tahoma"/>
              <a:cs typeface="Tahoma"/>
              <a:sym typeface="Tahoma"/>
            </a:endParaRPr>
          </a:p>
          <a:p>
            <a:pPr marL="0" marR="0" lvl="0" indent="0" algn="just" rtl="0">
              <a:lnSpc>
                <a:spcPct val="150000"/>
              </a:lnSpc>
              <a:spcBef>
                <a:spcPts val="0"/>
              </a:spcBef>
              <a:spcAft>
                <a:spcPts val="0"/>
              </a:spcAft>
              <a:buClr>
                <a:srgbClr val="548135"/>
              </a:buClr>
              <a:buSzPts val="1200"/>
              <a:buFont typeface="Tahoma"/>
              <a:buNone/>
            </a:pPr>
            <a:r>
              <a:rPr lang="en-US" sz="1200" dirty="0">
                <a:latin typeface="Tahoma"/>
                <a:ea typeface="Tahoma"/>
                <a:cs typeface="Tahoma"/>
                <a:sym typeface="Tahoma"/>
              </a:rPr>
              <a:t>Example: With respect to addition and multiplication, the set of all -square matrices over the real numbers is a ring.</a:t>
            </a:r>
            <a:endParaRPr sz="1200" dirty="0">
              <a:latin typeface="Tahoma"/>
              <a:ea typeface="Tahoma"/>
              <a:cs typeface="Tahoma"/>
              <a:sym typeface="Tahoma"/>
            </a:endParaRPr>
          </a:p>
          <a:p>
            <a:pPr marL="0" marR="0" lvl="0" indent="0" algn="just" rtl="0">
              <a:lnSpc>
                <a:spcPct val="150000"/>
              </a:lnSpc>
              <a:spcBef>
                <a:spcPts val="0"/>
              </a:spcBef>
              <a:spcAft>
                <a:spcPts val="0"/>
              </a:spcAft>
              <a:buClr>
                <a:srgbClr val="548135"/>
              </a:buClr>
              <a:buSzPts val="1200"/>
              <a:buFont typeface="Calibri"/>
              <a:buNone/>
            </a:pPr>
            <a:endParaRPr sz="1200" dirty="0">
              <a:latin typeface="Tahoma"/>
              <a:ea typeface="Tahoma"/>
              <a:cs typeface="Tahoma"/>
              <a:sym typeface="Tahoma"/>
            </a:endParaRPr>
          </a:p>
          <a:p>
            <a:pPr marL="0" marR="0" lvl="0" indent="0" algn="just" rtl="0">
              <a:lnSpc>
                <a:spcPct val="150000"/>
              </a:lnSpc>
              <a:spcBef>
                <a:spcPts val="0"/>
              </a:spcBef>
              <a:spcAft>
                <a:spcPts val="0"/>
              </a:spcAft>
              <a:buClr>
                <a:srgbClr val="548135"/>
              </a:buClr>
              <a:buSzPts val="1200"/>
              <a:buFont typeface="Tahoma"/>
              <a:buNone/>
            </a:pPr>
            <a:r>
              <a:rPr lang="en-US" sz="1200" b="1" dirty="0">
                <a:latin typeface="Tahoma"/>
                <a:ea typeface="Tahoma"/>
                <a:cs typeface="Tahoma"/>
                <a:sym typeface="Tahoma"/>
              </a:rPr>
              <a:t>Define Field. (CO2, K1)</a:t>
            </a:r>
          </a:p>
          <a:p>
            <a:pPr marL="0" marR="0" lvl="0" indent="0" algn="just" rtl="0">
              <a:lnSpc>
                <a:spcPct val="150000"/>
              </a:lnSpc>
              <a:spcBef>
                <a:spcPts val="0"/>
              </a:spcBef>
              <a:spcAft>
                <a:spcPts val="0"/>
              </a:spcAft>
              <a:buClr>
                <a:srgbClr val="548135"/>
              </a:buClr>
              <a:buSzPts val="1200"/>
              <a:buFont typeface="Tahoma"/>
              <a:buNone/>
            </a:pPr>
            <a:r>
              <a:rPr lang="en-US" sz="1200" dirty="0">
                <a:latin typeface="Tahoma"/>
                <a:ea typeface="Tahoma"/>
                <a:cs typeface="Tahoma"/>
                <a:sym typeface="Tahoma"/>
              </a:rPr>
              <a:t>A field is a set of elements on which two arithmetic operations (addition and multiplication) have been defined and which has the properties of ordinary arithmetic, such as closure, associativity, commutativity, distributivity, and having both additive and multiplicative inverses.</a:t>
            </a:r>
            <a:endParaRPr sz="1200" dirty="0">
              <a:latin typeface="Tahoma"/>
              <a:ea typeface="Tahoma"/>
              <a:cs typeface="Tahoma"/>
              <a:sym typeface="Tahoma"/>
            </a:endParaRPr>
          </a:p>
          <a:p>
            <a:pPr marL="0" marR="0" lvl="0" indent="0" algn="just" rtl="0">
              <a:lnSpc>
                <a:spcPct val="150000"/>
              </a:lnSpc>
              <a:spcBef>
                <a:spcPts val="0"/>
              </a:spcBef>
              <a:spcAft>
                <a:spcPts val="0"/>
              </a:spcAft>
              <a:buClr>
                <a:srgbClr val="548135"/>
              </a:buClr>
              <a:buSzPts val="1200"/>
              <a:buFont typeface="Calibri"/>
              <a:buNone/>
            </a:pPr>
            <a:endParaRPr sz="1200" dirty="0">
              <a:latin typeface="Tahoma"/>
              <a:ea typeface="Tahoma"/>
              <a:cs typeface="Tahoma"/>
              <a:sym typeface="Tahoma"/>
            </a:endParaRPr>
          </a:p>
          <a:p>
            <a:pPr marL="0" indent="0" algn="just">
              <a:lnSpc>
                <a:spcPct val="150000"/>
              </a:lnSpc>
              <a:spcBef>
                <a:spcPts val="0"/>
              </a:spcBef>
              <a:buClr>
                <a:srgbClr val="548135"/>
              </a:buClr>
              <a:buSzPts val="1200"/>
              <a:buNone/>
            </a:pPr>
            <a:r>
              <a:rPr lang="en-US" sz="1200" b="1" dirty="0">
                <a:latin typeface="Tahoma"/>
                <a:ea typeface="Tahoma"/>
                <a:cs typeface="Tahoma"/>
                <a:sym typeface="Tahoma"/>
              </a:rPr>
              <a:t>Define Finite Field. (CO2, K1</a:t>
            </a:r>
            <a:r>
              <a:rPr lang="en-US" sz="1600" b="1" dirty="0">
                <a:latin typeface="Tahoma"/>
                <a:ea typeface="Tahoma"/>
                <a:cs typeface="Tahoma"/>
                <a:sym typeface="Tahoma"/>
              </a:rPr>
              <a:t>)</a:t>
            </a:r>
            <a:endParaRPr lang="en-US" dirty="0"/>
          </a:p>
          <a:p>
            <a:pPr marL="0" marR="0" lvl="0" indent="0" algn="just" rtl="0">
              <a:lnSpc>
                <a:spcPct val="150000"/>
              </a:lnSpc>
              <a:spcBef>
                <a:spcPts val="0"/>
              </a:spcBef>
              <a:spcAft>
                <a:spcPts val="0"/>
              </a:spcAft>
              <a:buClr>
                <a:srgbClr val="548135"/>
              </a:buClr>
              <a:buSzPts val="1200"/>
              <a:buFont typeface="Tahoma"/>
              <a:buNone/>
            </a:pPr>
            <a:r>
              <a:rPr lang="en-US" sz="1200" dirty="0">
                <a:latin typeface="Tahoma"/>
                <a:ea typeface="Tahoma"/>
                <a:cs typeface="Tahoma"/>
                <a:sym typeface="Tahoma"/>
              </a:rPr>
              <a:t>A finite field or Galois Field is simply a field with a finite number of elements. The order or number of elements in finite field is </a:t>
            </a:r>
            <a:r>
              <a:rPr lang="en-US" sz="1200" dirty="0" err="1">
                <a:latin typeface="Tahoma"/>
                <a:ea typeface="Tahoma"/>
                <a:cs typeface="Tahoma"/>
                <a:sym typeface="Tahoma"/>
              </a:rPr>
              <a:t>p</a:t>
            </a:r>
            <a:r>
              <a:rPr lang="en-US" sz="1200" baseline="30000" dirty="0" err="1">
                <a:latin typeface="Tahoma"/>
                <a:ea typeface="Tahoma"/>
                <a:cs typeface="Tahoma"/>
                <a:sym typeface="Tahoma"/>
              </a:rPr>
              <a:t>n</a:t>
            </a:r>
            <a:r>
              <a:rPr lang="en-US" sz="1200" dirty="0">
                <a:latin typeface="Tahoma"/>
                <a:ea typeface="Tahoma"/>
                <a:cs typeface="Tahoma"/>
                <a:sym typeface="Tahoma"/>
              </a:rPr>
              <a:t>. Finite Filed is represented as GF(</a:t>
            </a:r>
            <a:r>
              <a:rPr lang="en-US" sz="1200" dirty="0" err="1">
                <a:latin typeface="Tahoma"/>
                <a:ea typeface="Tahoma"/>
                <a:cs typeface="Tahoma"/>
                <a:sym typeface="Tahoma"/>
              </a:rPr>
              <a:t>p</a:t>
            </a:r>
            <a:r>
              <a:rPr lang="en-US" sz="1200" baseline="30000" dirty="0" err="1">
                <a:latin typeface="Tahoma"/>
                <a:ea typeface="Tahoma"/>
                <a:cs typeface="Tahoma"/>
                <a:sym typeface="Tahoma"/>
              </a:rPr>
              <a:t>n</a:t>
            </a:r>
            <a:r>
              <a:rPr lang="en-US" sz="1200" dirty="0">
                <a:latin typeface="Tahoma"/>
                <a:ea typeface="Tahoma"/>
                <a:cs typeface="Tahoma"/>
                <a:sym typeface="Tahoma"/>
              </a:rPr>
              <a:t>)</a:t>
            </a:r>
            <a:endParaRPr sz="1200" dirty="0">
              <a:latin typeface="Tahoma"/>
              <a:ea typeface="Tahoma"/>
              <a:cs typeface="Tahoma"/>
              <a:sym typeface="Tahoma"/>
            </a:endParaRPr>
          </a:p>
          <a:p>
            <a:pPr marL="0" marR="0" lvl="0" indent="0" algn="just" rtl="0">
              <a:lnSpc>
                <a:spcPct val="150000"/>
              </a:lnSpc>
              <a:spcBef>
                <a:spcPts val="0"/>
              </a:spcBef>
              <a:spcAft>
                <a:spcPts val="0"/>
              </a:spcAft>
              <a:buClr>
                <a:srgbClr val="548135"/>
              </a:buClr>
              <a:buSzPts val="1200"/>
              <a:buFont typeface="Calibri"/>
              <a:buNone/>
            </a:pPr>
            <a:endParaRPr sz="1200" dirty="0">
              <a:latin typeface="Tahoma"/>
              <a:ea typeface="Tahoma"/>
              <a:cs typeface="Tahoma"/>
              <a:sym typeface="Tahoma"/>
            </a:endParaRPr>
          </a:p>
          <a:p>
            <a:pPr marL="0" marR="0" lvl="0" indent="0" algn="just" rtl="0">
              <a:lnSpc>
                <a:spcPct val="150000"/>
              </a:lnSpc>
              <a:spcBef>
                <a:spcPts val="0"/>
              </a:spcBef>
              <a:spcAft>
                <a:spcPts val="0"/>
              </a:spcAft>
              <a:buClr>
                <a:srgbClr val="548135"/>
              </a:buClr>
              <a:buSzPts val="1200"/>
              <a:buFont typeface="Tahoma"/>
              <a:buNone/>
            </a:pPr>
            <a:r>
              <a:rPr lang="en-US" sz="1200" b="1" dirty="0">
                <a:latin typeface="Tahoma"/>
                <a:ea typeface="Tahoma"/>
                <a:cs typeface="Tahoma"/>
                <a:sym typeface="Tahoma"/>
              </a:rPr>
              <a:t>Mention the use of Galois Field is used in cryptography. (CO2, K2)</a:t>
            </a:r>
          </a:p>
          <a:p>
            <a:pPr marL="0" marR="0" lvl="0" indent="0" algn="just" rtl="0">
              <a:lnSpc>
                <a:spcPct val="150000"/>
              </a:lnSpc>
              <a:spcBef>
                <a:spcPts val="0"/>
              </a:spcBef>
              <a:spcAft>
                <a:spcPts val="0"/>
              </a:spcAft>
              <a:buClr>
                <a:srgbClr val="548135"/>
              </a:buClr>
              <a:buSzPts val="1200"/>
              <a:buFont typeface="Tahoma"/>
              <a:buNone/>
            </a:pPr>
            <a:r>
              <a:rPr lang="en-US" sz="1200" dirty="0">
                <a:latin typeface="Tahoma"/>
                <a:ea typeface="Tahoma"/>
                <a:cs typeface="Tahoma"/>
                <a:sym typeface="Tahoma"/>
              </a:rPr>
              <a:t>Galois field is useful for cryptography because its arithmetic properties allows it to be used for scrambling and descrambling of data.</a:t>
            </a:r>
            <a:endParaRPr sz="1200" dirty="0">
              <a:latin typeface="Tahoma"/>
              <a:ea typeface="Tahoma"/>
              <a:cs typeface="Tahoma"/>
              <a:sym typeface="Tahoma"/>
            </a:endParaRPr>
          </a:p>
          <a:p>
            <a:pPr marL="0" marR="0" lvl="0" indent="0" algn="just" rtl="0">
              <a:lnSpc>
                <a:spcPct val="150000"/>
              </a:lnSpc>
              <a:spcBef>
                <a:spcPts val="0"/>
              </a:spcBef>
              <a:spcAft>
                <a:spcPts val="0"/>
              </a:spcAft>
              <a:buClr>
                <a:srgbClr val="548135"/>
              </a:buClr>
              <a:buSzPts val="1200"/>
              <a:buFont typeface="Calibri"/>
              <a:buNone/>
            </a:pPr>
            <a:endParaRPr sz="1200" b="1" dirty="0">
              <a:latin typeface="Tahoma"/>
              <a:ea typeface="Tahoma"/>
              <a:cs typeface="Tahoma"/>
              <a:sym typeface="Tahoma"/>
            </a:endParaRPr>
          </a:p>
          <a:p>
            <a:pPr marL="0" lvl="0" indent="0" algn="just" rtl="0">
              <a:lnSpc>
                <a:spcPct val="90000"/>
              </a:lnSpc>
              <a:spcBef>
                <a:spcPts val="750"/>
              </a:spcBef>
              <a:spcAft>
                <a:spcPts val="0"/>
              </a:spcAft>
              <a:buClr>
                <a:srgbClr val="548135"/>
              </a:buClr>
              <a:buSzPts val="1200"/>
              <a:buFont typeface="Calibri"/>
              <a:buNone/>
            </a:pPr>
            <a:endParaRPr sz="1200" dirty="0">
              <a:latin typeface="Tahoma"/>
              <a:ea typeface="Tahoma"/>
              <a:cs typeface="Tahoma"/>
              <a:sym typeface="Tahoma"/>
            </a:endParaRPr>
          </a:p>
          <a:p>
            <a:pPr marL="171450" lvl="0" indent="-95250" algn="just" rtl="0">
              <a:lnSpc>
                <a:spcPct val="170000"/>
              </a:lnSpc>
              <a:spcBef>
                <a:spcPts val="0"/>
              </a:spcBef>
              <a:spcAft>
                <a:spcPts val="0"/>
              </a:spcAft>
              <a:buClr>
                <a:srgbClr val="548135"/>
              </a:buClr>
              <a:buSzPts val="1200"/>
              <a:buFont typeface="Calibri"/>
              <a:buNone/>
            </a:pPr>
            <a:endParaRPr sz="1200" b="1" dirty="0">
              <a:latin typeface="Tahoma"/>
              <a:ea typeface="Tahoma"/>
              <a:cs typeface="Tahoma"/>
              <a:sym typeface="Tahoma"/>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0"/>
          <p:cNvSpPr txBox="1">
            <a:spLocks noGrp="1"/>
          </p:cNvSpPr>
          <p:nvPr>
            <p:ph type="title"/>
          </p:nvPr>
        </p:nvSpPr>
        <p:spPr>
          <a:xfrm>
            <a:off x="471488" y="266148"/>
            <a:ext cx="5915025" cy="56116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548135"/>
              </a:buClr>
              <a:buSzPts val="2800"/>
              <a:buFont typeface="Calibri"/>
              <a:buNone/>
            </a:pPr>
            <a:endParaRPr/>
          </a:p>
        </p:txBody>
      </p:sp>
      <p:sp>
        <p:nvSpPr>
          <p:cNvPr id="125" name="Google Shape;125;p20"/>
          <p:cNvSpPr txBox="1">
            <a:spLocks noGrp="1"/>
          </p:cNvSpPr>
          <p:nvPr>
            <p:ph type="body" idx="1"/>
          </p:nvPr>
        </p:nvSpPr>
        <p:spPr>
          <a:xfrm>
            <a:off x="471488" y="1030514"/>
            <a:ext cx="5915025" cy="7891766"/>
          </a:xfrm>
          <a:prstGeom prst="rect">
            <a:avLst/>
          </a:prstGeom>
          <a:noFill/>
          <a:ln>
            <a:noFill/>
          </a:ln>
        </p:spPr>
        <p:txBody>
          <a:bodyPr spcFirstLastPara="1" wrap="square" lIns="91425" tIns="45700" rIns="91425" bIns="45700" anchor="t" anchorCtr="0">
            <a:noAutofit/>
          </a:bodyPr>
          <a:lstStyle/>
          <a:p>
            <a:pPr marL="0" marR="0" lvl="0" indent="0" algn="just" defTabSz="685800" rtl="0" eaLnBrk="1" fontAlgn="auto" latinLnBrk="0" hangingPunct="1">
              <a:lnSpc>
                <a:spcPct val="150000"/>
              </a:lnSpc>
              <a:spcBef>
                <a:spcPts val="0"/>
              </a:spcBef>
              <a:spcAft>
                <a:spcPts val="0"/>
              </a:spcAft>
              <a:buClr>
                <a:srgbClr val="548135"/>
              </a:buClr>
              <a:buSzPts val="1200"/>
              <a:buFont typeface="Tahoma"/>
              <a:buNone/>
              <a:tabLst/>
              <a:defRPr/>
            </a:pPr>
            <a:r>
              <a:rPr lang="en-US" sz="1200" b="1" dirty="0">
                <a:latin typeface="Tahoma"/>
                <a:ea typeface="Tahoma"/>
                <a:cs typeface="Tahoma"/>
                <a:sym typeface="Tahoma"/>
              </a:rPr>
              <a:t>Mention the role of polynomials in finite fields. </a:t>
            </a:r>
            <a:r>
              <a:rPr kumimoji="0" lang="en-US" sz="1200" b="1" i="0" u="none" strike="noStrike" kern="1200" cap="none" spc="0" normalizeH="0" baseline="0" noProof="0" dirty="0">
                <a:ln>
                  <a:noFill/>
                </a:ln>
                <a:solidFill>
                  <a:srgbClr val="70AD47">
                    <a:lumMod val="75000"/>
                  </a:srgbClr>
                </a:solidFill>
                <a:effectLst/>
                <a:uLnTx/>
                <a:uFillTx/>
                <a:latin typeface="Tahoma"/>
                <a:ea typeface="Tahoma"/>
                <a:cs typeface="Tahoma"/>
                <a:sym typeface="Tahoma"/>
              </a:rPr>
              <a:t>(CO2, K2)</a:t>
            </a:r>
          </a:p>
          <a:p>
            <a:pPr marL="0" marR="0" lvl="0" indent="0" algn="just" rtl="0">
              <a:lnSpc>
                <a:spcPct val="150000"/>
              </a:lnSpc>
              <a:spcBef>
                <a:spcPts val="0"/>
              </a:spcBef>
              <a:spcAft>
                <a:spcPts val="0"/>
              </a:spcAft>
              <a:buClr>
                <a:srgbClr val="548135"/>
              </a:buClr>
              <a:buSzPts val="1200"/>
              <a:buFont typeface="Tahoma"/>
              <a:buNone/>
            </a:pPr>
            <a:r>
              <a:rPr lang="en-US" sz="1200" dirty="0">
                <a:latin typeface="Tahoma"/>
                <a:ea typeface="Tahoma"/>
                <a:cs typeface="Tahoma"/>
                <a:sym typeface="Tahoma"/>
              </a:rPr>
              <a:t>The elements of GF(p) are integers, while elements of GF(</a:t>
            </a:r>
            <a:r>
              <a:rPr lang="en-US" sz="1200" dirty="0" err="1">
                <a:latin typeface="Tahoma"/>
                <a:ea typeface="Tahoma"/>
                <a:cs typeface="Tahoma"/>
                <a:sym typeface="Tahoma"/>
              </a:rPr>
              <a:t>p</a:t>
            </a:r>
            <a:r>
              <a:rPr lang="en-US" sz="1200" baseline="30000" dirty="0" err="1">
                <a:latin typeface="Tahoma"/>
                <a:ea typeface="Tahoma"/>
                <a:cs typeface="Tahoma"/>
                <a:sym typeface="Tahoma"/>
              </a:rPr>
              <a:t>n</a:t>
            </a:r>
            <a:r>
              <a:rPr lang="en-US" sz="1200" dirty="0">
                <a:latin typeface="Tahoma"/>
                <a:ea typeface="Tahoma"/>
                <a:cs typeface="Tahoma"/>
                <a:sym typeface="Tahoma"/>
              </a:rPr>
              <a:t>) are polynomials, because integers modulo </a:t>
            </a:r>
            <a:r>
              <a:rPr lang="en-US" sz="1200" dirty="0" err="1">
                <a:latin typeface="Tahoma"/>
                <a:ea typeface="Tahoma"/>
                <a:cs typeface="Tahoma"/>
                <a:sym typeface="Tahoma"/>
              </a:rPr>
              <a:t>p</a:t>
            </a:r>
            <a:r>
              <a:rPr lang="en-US" sz="1200" baseline="30000" dirty="0" err="1">
                <a:latin typeface="Tahoma"/>
                <a:ea typeface="Tahoma"/>
                <a:cs typeface="Tahoma"/>
                <a:sym typeface="Tahoma"/>
              </a:rPr>
              <a:t>n</a:t>
            </a:r>
            <a:r>
              <a:rPr lang="en-US" sz="1200" dirty="0">
                <a:latin typeface="Tahoma"/>
                <a:ea typeface="Tahoma"/>
                <a:cs typeface="Tahoma"/>
                <a:sym typeface="Tahoma"/>
              </a:rPr>
              <a:t> do not form a field. So, to produce finite field of non-prime order (i.e. </a:t>
            </a:r>
            <a:r>
              <a:rPr lang="en-US" sz="1200" dirty="0" err="1">
                <a:latin typeface="Tahoma"/>
                <a:ea typeface="Tahoma"/>
                <a:cs typeface="Tahoma"/>
                <a:sym typeface="Tahoma"/>
              </a:rPr>
              <a:t>p</a:t>
            </a:r>
            <a:r>
              <a:rPr lang="en-US" sz="1200" baseline="30000" dirty="0" err="1">
                <a:latin typeface="Tahoma"/>
                <a:ea typeface="Tahoma"/>
                <a:cs typeface="Tahoma"/>
                <a:sym typeface="Tahoma"/>
              </a:rPr>
              <a:t>n</a:t>
            </a:r>
            <a:r>
              <a:rPr lang="en-US" sz="1200" baseline="30000" dirty="0">
                <a:latin typeface="Tahoma"/>
                <a:ea typeface="Tahoma"/>
                <a:cs typeface="Tahoma"/>
                <a:sym typeface="Tahoma"/>
              </a:rPr>
              <a:t> </a:t>
            </a:r>
            <a:r>
              <a:rPr lang="en-US" sz="1200" dirty="0">
                <a:latin typeface="Tahoma"/>
                <a:ea typeface="Tahoma"/>
                <a:cs typeface="Tahoma"/>
                <a:sym typeface="Tahoma"/>
              </a:rPr>
              <a:t>. Only p is prime and </a:t>
            </a:r>
            <a:r>
              <a:rPr lang="en-US" sz="1200" dirty="0" err="1">
                <a:latin typeface="Tahoma"/>
                <a:ea typeface="Tahoma"/>
                <a:cs typeface="Tahoma"/>
                <a:sym typeface="Tahoma"/>
              </a:rPr>
              <a:t>p</a:t>
            </a:r>
            <a:r>
              <a:rPr lang="en-US" sz="1200" baseline="30000" dirty="0" err="1">
                <a:latin typeface="Tahoma"/>
                <a:ea typeface="Tahoma"/>
                <a:cs typeface="Tahoma"/>
                <a:sym typeface="Tahoma"/>
              </a:rPr>
              <a:t>n</a:t>
            </a:r>
            <a:r>
              <a:rPr lang="en-US" sz="1200" dirty="0">
                <a:latin typeface="Tahoma"/>
                <a:ea typeface="Tahoma"/>
                <a:cs typeface="Tahoma"/>
                <a:sym typeface="Tahoma"/>
              </a:rPr>
              <a:t> is non-prime), irreducible polynomials are required.</a:t>
            </a:r>
            <a:endParaRPr dirty="0"/>
          </a:p>
          <a:p>
            <a:pPr marL="0" marR="0" lvl="0" indent="0" algn="just" rtl="0">
              <a:lnSpc>
                <a:spcPct val="150000"/>
              </a:lnSpc>
              <a:spcBef>
                <a:spcPts val="0"/>
              </a:spcBef>
              <a:spcAft>
                <a:spcPts val="0"/>
              </a:spcAft>
              <a:buClr>
                <a:srgbClr val="548135"/>
              </a:buClr>
              <a:buSzPts val="1200"/>
              <a:buFont typeface="Calibri"/>
              <a:buNone/>
            </a:pPr>
            <a:endParaRPr sz="1200" dirty="0">
              <a:latin typeface="Tahoma"/>
              <a:ea typeface="Tahoma"/>
              <a:cs typeface="Tahoma"/>
              <a:sym typeface="Tahoma"/>
            </a:endParaRPr>
          </a:p>
          <a:p>
            <a:pPr marL="0" marR="0" lvl="0" indent="0" algn="just" defTabSz="685800" rtl="0" eaLnBrk="1" fontAlgn="auto" latinLnBrk="0" hangingPunct="1">
              <a:lnSpc>
                <a:spcPct val="150000"/>
              </a:lnSpc>
              <a:spcBef>
                <a:spcPts val="0"/>
              </a:spcBef>
              <a:spcAft>
                <a:spcPts val="0"/>
              </a:spcAft>
              <a:buClr>
                <a:srgbClr val="548135"/>
              </a:buClr>
              <a:buSzPts val="1200"/>
              <a:buFont typeface="Tahoma"/>
              <a:buNone/>
              <a:tabLst/>
              <a:defRPr/>
            </a:pPr>
            <a:r>
              <a:rPr lang="en-US" sz="1200" b="1" dirty="0">
                <a:latin typeface="Tahoma"/>
                <a:ea typeface="Tahoma"/>
                <a:cs typeface="Tahoma"/>
                <a:sym typeface="Tahoma"/>
              </a:rPr>
              <a:t>Differentiate block and stream cipher. </a:t>
            </a:r>
            <a:r>
              <a:rPr kumimoji="0" lang="en-US" sz="1200" b="1" i="0" u="none" strike="noStrike" kern="1200" cap="none" spc="0" normalizeH="0" baseline="0" noProof="0" dirty="0">
                <a:ln>
                  <a:noFill/>
                </a:ln>
                <a:solidFill>
                  <a:srgbClr val="70AD47">
                    <a:lumMod val="75000"/>
                  </a:srgbClr>
                </a:solidFill>
                <a:effectLst/>
                <a:uLnTx/>
                <a:uFillTx/>
                <a:latin typeface="Tahoma"/>
                <a:ea typeface="Tahoma"/>
                <a:cs typeface="Tahoma"/>
                <a:sym typeface="Tahoma"/>
              </a:rPr>
              <a:t>(CO2, K2)</a:t>
            </a:r>
          </a:p>
          <a:p>
            <a:pPr marL="0" marR="0" lvl="0" indent="0" algn="just" rtl="0">
              <a:lnSpc>
                <a:spcPct val="150000"/>
              </a:lnSpc>
              <a:spcBef>
                <a:spcPts val="0"/>
              </a:spcBef>
              <a:spcAft>
                <a:spcPts val="0"/>
              </a:spcAft>
              <a:buClr>
                <a:srgbClr val="548135"/>
              </a:buClr>
              <a:buSzPts val="1200"/>
              <a:buFont typeface="Tahoma"/>
              <a:buNone/>
            </a:pPr>
            <a:r>
              <a:rPr lang="en-US" sz="1200" dirty="0">
                <a:latin typeface="Tahoma"/>
                <a:ea typeface="Tahoma"/>
                <a:cs typeface="Tahoma"/>
                <a:sym typeface="Tahoma"/>
              </a:rPr>
              <a:t>A stream cipher is one that encrypts a digital data stream one bit or one byte at a time. Example: RC4</a:t>
            </a:r>
            <a:endParaRPr dirty="0"/>
          </a:p>
          <a:p>
            <a:pPr marL="0" marR="0" lvl="0" indent="0" algn="just" rtl="0">
              <a:lnSpc>
                <a:spcPct val="150000"/>
              </a:lnSpc>
              <a:spcBef>
                <a:spcPts val="0"/>
              </a:spcBef>
              <a:spcAft>
                <a:spcPts val="0"/>
              </a:spcAft>
              <a:buClr>
                <a:srgbClr val="548135"/>
              </a:buClr>
              <a:buSzPts val="1200"/>
              <a:buFont typeface="Tahoma"/>
              <a:buNone/>
            </a:pPr>
            <a:r>
              <a:rPr lang="en-US" sz="1200" dirty="0">
                <a:latin typeface="Tahoma"/>
                <a:ea typeface="Tahoma"/>
                <a:cs typeface="Tahoma"/>
                <a:sym typeface="Tahoma"/>
              </a:rPr>
              <a:t>A block cipher is one in which a block of plaintext is treated as a whole and used to produce a ciphertext block of equal length. Typically, a block size of 64 or 128 bits is used. Example: DES, AES.</a:t>
            </a:r>
            <a:endParaRPr dirty="0"/>
          </a:p>
          <a:p>
            <a:pPr marL="0" marR="0" lvl="0" indent="0" algn="just" rtl="0">
              <a:lnSpc>
                <a:spcPct val="150000"/>
              </a:lnSpc>
              <a:spcBef>
                <a:spcPts val="0"/>
              </a:spcBef>
              <a:spcAft>
                <a:spcPts val="0"/>
              </a:spcAft>
              <a:buClr>
                <a:srgbClr val="548135"/>
              </a:buClr>
              <a:buSzPts val="1200"/>
              <a:buFont typeface="Calibri"/>
              <a:buNone/>
            </a:pPr>
            <a:endParaRPr sz="1200" dirty="0">
              <a:latin typeface="Tahoma"/>
              <a:ea typeface="Tahoma"/>
              <a:cs typeface="Tahoma"/>
              <a:sym typeface="Tahoma"/>
            </a:endParaRPr>
          </a:p>
          <a:p>
            <a:pPr marL="0" marR="0" lvl="0" indent="0" algn="just" defTabSz="685800" rtl="0" eaLnBrk="1" fontAlgn="auto" latinLnBrk="0" hangingPunct="1">
              <a:lnSpc>
                <a:spcPct val="150000"/>
              </a:lnSpc>
              <a:spcBef>
                <a:spcPts val="0"/>
              </a:spcBef>
              <a:spcAft>
                <a:spcPts val="0"/>
              </a:spcAft>
              <a:buClr>
                <a:srgbClr val="548135"/>
              </a:buClr>
              <a:buSzPts val="1200"/>
              <a:buFont typeface="Tahoma"/>
              <a:buNone/>
              <a:tabLst/>
              <a:defRPr/>
            </a:pPr>
            <a:r>
              <a:rPr lang="en-US" sz="1200" b="1" dirty="0">
                <a:latin typeface="Tahoma"/>
                <a:ea typeface="Tahoma"/>
                <a:cs typeface="Tahoma"/>
                <a:sym typeface="Tahoma"/>
              </a:rPr>
              <a:t>List out the requirements for block cipher. </a:t>
            </a:r>
            <a:r>
              <a:rPr kumimoji="0" lang="en-US" sz="1200" b="1" i="0" u="none" strike="noStrike" kern="1200" cap="none" spc="0" normalizeH="0" baseline="0" noProof="0" dirty="0">
                <a:ln>
                  <a:noFill/>
                </a:ln>
                <a:solidFill>
                  <a:srgbClr val="70AD47">
                    <a:lumMod val="75000"/>
                  </a:srgbClr>
                </a:solidFill>
                <a:effectLst/>
                <a:uLnTx/>
                <a:uFillTx/>
                <a:latin typeface="Tahoma"/>
                <a:ea typeface="Tahoma"/>
                <a:cs typeface="Tahoma"/>
                <a:sym typeface="Tahoma"/>
              </a:rPr>
              <a:t>(CO2, K2)</a:t>
            </a:r>
          </a:p>
          <a:p>
            <a:pPr marL="171450" marR="0" lvl="0" indent="-171450" algn="just" rtl="0">
              <a:lnSpc>
                <a:spcPct val="150000"/>
              </a:lnSpc>
              <a:spcBef>
                <a:spcPts val="0"/>
              </a:spcBef>
              <a:spcAft>
                <a:spcPts val="0"/>
              </a:spcAft>
              <a:buClr>
                <a:srgbClr val="548135"/>
              </a:buClr>
              <a:buSzPts val="1200"/>
              <a:buFont typeface="Arial"/>
              <a:buChar char="•"/>
            </a:pPr>
            <a:r>
              <a:rPr lang="en-US" sz="1200" dirty="0">
                <a:latin typeface="Tahoma"/>
                <a:ea typeface="Tahoma"/>
                <a:cs typeface="Tahoma"/>
                <a:sym typeface="Tahoma"/>
              </a:rPr>
              <a:t>The plaintext block of n bits produce a ciphertext block of n bits. There are 2</a:t>
            </a:r>
            <a:r>
              <a:rPr lang="en-US" sz="1200" baseline="30000" dirty="0">
                <a:latin typeface="Tahoma"/>
                <a:ea typeface="Tahoma"/>
                <a:cs typeface="Tahoma"/>
                <a:sym typeface="Tahoma"/>
              </a:rPr>
              <a:t>n</a:t>
            </a:r>
            <a:r>
              <a:rPr lang="en-US" sz="1200" dirty="0">
                <a:latin typeface="Tahoma"/>
                <a:ea typeface="Tahoma"/>
                <a:cs typeface="Tahoma"/>
                <a:sym typeface="Tahoma"/>
              </a:rPr>
              <a:t> possible different plaintext blocks.</a:t>
            </a:r>
            <a:endParaRPr sz="1200" dirty="0">
              <a:latin typeface="Tahoma"/>
              <a:ea typeface="Tahoma"/>
              <a:cs typeface="Tahoma"/>
              <a:sym typeface="Tahoma"/>
            </a:endParaRPr>
          </a:p>
          <a:p>
            <a:pPr marL="171450" marR="0" lvl="0" indent="-171450" algn="just" rtl="0">
              <a:lnSpc>
                <a:spcPct val="150000"/>
              </a:lnSpc>
              <a:spcBef>
                <a:spcPts val="0"/>
              </a:spcBef>
              <a:spcAft>
                <a:spcPts val="0"/>
              </a:spcAft>
              <a:buClr>
                <a:srgbClr val="548135"/>
              </a:buClr>
              <a:buSzPts val="1200"/>
              <a:buFont typeface="Arial"/>
              <a:buChar char="•"/>
            </a:pPr>
            <a:r>
              <a:rPr lang="en-US" sz="1200" dirty="0">
                <a:latin typeface="Tahoma"/>
                <a:ea typeface="Tahoma"/>
                <a:cs typeface="Tahoma"/>
                <a:sym typeface="Tahoma"/>
              </a:rPr>
              <a:t>It should be reversible. D(K, E(K, M)) = M for all M (Plaintext block)</a:t>
            </a:r>
            <a:endParaRPr dirty="0"/>
          </a:p>
          <a:p>
            <a:pPr marL="0" marR="0" lvl="0" indent="0" algn="just" rtl="0">
              <a:lnSpc>
                <a:spcPct val="150000"/>
              </a:lnSpc>
              <a:spcBef>
                <a:spcPts val="0"/>
              </a:spcBef>
              <a:spcAft>
                <a:spcPts val="0"/>
              </a:spcAft>
              <a:buClr>
                <a:srgbClr val="548135"/>
              </a:buClr>
              <a:buSzPts val="1200"/>
              <a:buFont typeface="Calibri"/>
              <a:buNone/>
            </a:pPr>
            <a:endParaRPr sz="1200" dirty="0">
              <a:latin typeface="Tahoma"/>
              <a:ea typeface="Tahoma"/>
              <a:cs typeface="Tahoma"/>
              <a:sym typeface="Tahoma"/>
            </a:endParaRPr>
          </a:p>
          <a:p>
            <a:pPr marL="0" marR="0" lvl="0" indent="0" algn="just" defTabSz="685800" rtl="0" eaLnBrk="1" fontAlgn="auto" latinLnBrk="0" hangingPunct="1">
              <a:lnSpc>
                <a:spcPct val="150000"/>
              </a:lnSpc>
              <a:spcBef>
                <a:spcPts val="0"/>
              </a:spcBef>
              <a:spcAft>
                <a:spcPts val="0"/>
              </a:spcAft>
              <a:buClr>
                <a:srgbClr val="548135"/>
              </a:buClr>
              <a:buSzPts val="1200"/>
              <a:buFont typeface="Tahoma"/>
              <a:buNone/>
              <a:tabLst/>
              <a:defRPr/>
            </a:pPr>
            <a:r>
              <a:rPr lang="en-US" sz="1200" b="1" dirty="0">
                <a:latin typeface="Tahoma"/>
                <a:ea typeface="Tahoma"/>
                <a:cs typeface="Tahoma"/>
                <a:sym typeface="Tahoma"/>
              </a:rPr>
              <a:t>Limitations of ideal block cipher. </a:t>
            </a:r>
            <a:r>
              <a:rPr kumimoji="0" lang="en-US" sz="1200" b="1" i="0" u="none" strike="noStrike" kern="1200" cap="none" spc="0" normalizeH="0" baseline="0" noProof="0" dirty="0">
                <a:ln>
                  <a:noFill/>
                </a:ln>
                <a:solidFill>
                  <a:srgbClr val="70AD47">
                    <a:lumMod val="75000"/>
                  </a:srgbClr>
                </a:solidFill>
                <a:effectLst/>
                <a:uLnTx/>
                <a:uFillTx/>
                <a:latin typeface="Tahoma"/>
                <a:ea typeface="Tahoma"/>
                <a:cs typeface="Tahoma"/>
                <a:sym typeface="Tahoma"/>
              </a:rPr>
              <a:t>(CO2, K2)</a:t>
            </a:r>
          </a:p>
          <a:p>
            <a:pPr marL="171450" marR="0" lvl="0" indent="-171450" algn="just" rtl="0">
              <a:lnSpc>
                <a:spcPct val="150000"/>
              </a:lnSpc>
              <a:spcBef>
                <a:spcPts val="0"/>
              </a:spcBef>
              <a:spcAft>
                <a:spcPts val="0"/>
              </a:spcAft>
              <a:buClr>
                <a:srgbClr val="548135"/>
              </a:buClr>
              <a:buSzPts val="1200"/>
              <a:buFont typeface="Arial"/>
              <a:buChar char="•"/>
            </a:pPr>
            <a:r>
              <a:rPr lang="en-US" sz="1200" dirty="0">
                <a:latin typeface="Tahoma"/>
                <a:ea typeface="Tahoma"/>
                <a:cs typeface="Tahoma"/>
                <a:sym typeface="Tahoma"/>
              </a:rPr>
              <a:t>If the block size is small, for example n=4, then it is equivalent to classical substitution cipher and vulnerable to statistical analysis.</a:t>
            </a:r>
            <a:endParaRPr dirty="0"/>
          </a:p>
          <a:p>
            <a:pPr marL="171450" marR="0" lvl="0" indent="-171450" algn="just" rtl="0">
              <a:lnSpc>
                <a:spcPct val="150000"/>
              </a:lnSpc>
              <a:spcBef>
                <a:spcPts val="0"/>
              </a:spcBef>
              <a:spcAft>
                <a:spcPts val="0"/>
              </a:spcAft>
              <a:buClr>
                <a:srgbClr val="548135"/>
              </a:buClr>
              <a:buSzPts val="1200"/>
              <a:buFont typeface="Arial"/>
              <a:buChar char="•"/>
            </a:pPr>
            <a:r>
              <a:rPr lang="en-US" sz="1200" dirty="0">
                <a:latin typeface="Tahoma"/>
                <a:ea typeface="Tahoma"/>
                <a:cs typeface="Tahoma"/>
                <a:sym typeface="Tahoma"/>
              </a:rPr>
              <a:t>If n is large, for example n=64, then for reversible mapping key of length n × 2</a:t>
            </a:r>
            <a:r>
              <a:rPr lang="en-US" sz="1200" baseline="30000" dirty="0">
                <a:latin typeface="Tahoma"/>
                <a:ea typeface="Tahoma"/>
                <a:cs typeface="Tahoma"/>
                <a:sym typeface="Tahoma"/>
              </a:rPr>
              <a:t>n</a:t>
            </a:r>
            <a:r>
              <a:rPr lang="en-US" sz="1200" dirty="0">
                <a:latin typeface="Tahoma"/>
                <a:ea typeface="Tahoma"/>
                <a:cs typeface="Tahoma"/>
                <a:sym typeface="Tahoma"/>
              </a:rPr>
              <a:t> bits are required (for n=64, it is 64 × 2</a:t>
            </a:r>
            <a:r>
              <a:rPr lang="en-US" sz="1200" baseline="30000" dirty="0">
                <a:latin typeface="Tahoma"/>
                <a:ea typeface="Tahoma"/>
                <a:cs typeface="Tahoma"/>
                <a:sym typeface="Tahoma"/>
              </a:rPr>
              <a:t>64</a:t>
            </a:r>
            <a:r>
              <a:rPr lang="en-US" sz="1200" dirty="0">
                <a:latin typeface="Tahoma"/>
                <a:ea typeface="Tahoma"/>
                <a:cs typeface="Tahoma"/>
                <a:sym typeface="Tahoma"/>
              </a:rPr>
              <a:t> ≈ 10</a:t>
            </a:r>
            <a:r>
              <a:rPr lang="en-US" sz="1200" baseline="30000" dirty="0">
                <a:latin typeface="Tahoma"/>
                <a:ea typeface="Tahoma"/>
                <a:cs typeface="Tahoma"/>
                <a:sym typeface="Tahoma"/>
              </a:rPr>
              <a:t>21</a:t>
            </a:r>
            <a:r>
              <a:rPr lang="en-US" sz="1200" dirty="0">
                <a:latin typeface="Tahoma"/>
                <a:ea typeface="Tahoma"/>
                <a:cs typeface="Tahoma"/>
                <a:sym typeface="Tahoma"/>
              </a:rPr>
              <a:t> bits). It is impractical.</a:t>
            </a:r>
            <a:endParaRPr dirty="0"/>
          </a:p>
          <a:p>
            <a:pPr marL="171450" marR="0" lvl="0" indent="-95250" algn="just" rtl="0">
              <a:lnSpc>
                <a:spcPct val="150000"/>
              </a:lnSpc>
              <a:spcBef>
                <a:spcPts val="0"/>
              </a:spcBef>
              <a:spcAft>
                <a:spcPts val="0"/>
              </a:spcAft>
              <a:buClr>
                <a:srgbClr val="548135"/>
              </a:buClr>
              <a:buSzPts val="1200"/>
              <a:buFont typeface="Arial"/>
              <a:buNone/>
            </a:pPr>
            <a:endParaRPr lang="en-US" sz="1200" dirty="0">
              <a:latin typeface="Tahoma"/>
              <a:ea typeface="Tahoma"/>
              <a:cs typeface="Tahoma"/>
              <a:sym typeface="Tahoma"/>
            </a:endParaRPr>
          </a:p>
          <a:p>
            <a:pPr marL="0" marR="0" lvl="0" indent="0" algn="just" defTabSz="685800" rtl="0" eaLnBrk="1" fontAlgn="auto" latinLnBrk="0" hangingPunct="1">
              <a:lnSpc>
                <a:spcPct val="150000"/>
              </a:lnSpc>
              <a:spcBef>
                <a:spcPts val="0"/>
              </a:spcBef>
              <a:spcAft>
                <a:spcPts val="0"/>
              </a:spcAft>
              <a:buClr>
                <a:srgbClr val="548135"/>
              </a:buClr>
              <a:buSzPts val="1200"/>
              <a:buFont typeface="Tahoma"/>
              <a:buNone/>
              <a:tabLst/>
              <a:defRPr/>
            </a:pPr>
            <a:r>
              <a:rPr kumimoji="0" lang="en-US" sz="1200" b="1"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sym typeface="Tahoma"/>
              </a:rPr>
              <a:t>Define Feistel Cipher. (CO2, K1)</a:t>
            </a:r>
          </a:p>
          <a:p>
            <a:pPr marL="0" marR="0" lvl="0" indent="0" algn="just" defTabSz="685800" rtl="0" eaLnBrk="1" fontAlgn="auto" latinLnBrk="0" hangingPunct="1">
              <a:lnSpc>
                <a:spcPct val="150000"/>
              </a:lnSpc>
              <a:spcBef>
                <a:spcPts val="0"/>
              </a:spcBef>
              <a:spcAft>
                <a:spcPts val="0"/>
              </a:spcAft>
              <a:buClr>
                <a:srgbClr val="548135"/>
              </a:buClr>
              <a:buSzPts val="1110"/>
              <a:buFont typeface="Tahoma"/>
              <a:buNone/>
              <a:tabLst/>
              <a:defRPr/>
            </a:pPr>
            <a:r>
              <a:rPr kumimoji="0" lang="en-US" sz="1200" b="0"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sym typeface="Tahoma"/>
              </a:rPr>
              <a:t>It is a design or a structure used to construct block cipher. It consists of a number of identical rounds of processing. In each round, a substitution is performed on one half of the data being processed, followed by a permutation that swaps the two halves. The original key is expanded so that a different key is used for each round.</a:t>
            </a:r>
          </a:p>
          <a:p>
            <a:pPr marL="171450" marR="0" lvl="0" indent="-95250" algn="just" rtl="0">
              <a:lnSpc>
                <a:spcPct val="150000"/>
              </a:lnSpc>
              <a:spcBef>
                <a:spcPts val="0"/>
              </a:spcBef>
              <a:spcAft>
                <a:spcPts val="0"/>
              </a:spcAft>
              <a:buClr>
                <a:srgbClr val="548135"/>
              </a:buClr>
              <a:buSzPts val="1200"/>
              <a:buFont typeface="Arial"/>
              <a:buNone/>
            </a:pPr>
            <a:endParaRPr sz="1200" dirty="0">
              <a:latin typeface="Tahoma"/>
              <a:ea typeface="Tahoma"/>
              <a:cs typeface="Tahoma"/>
              <a:sym typeface="Tahoma"/>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1"/>
          <p:cNvSpPr txBox="1">
            <a:spLocks noGrp="1"/>
          </p:cNvSpPr>
          <p:nvPr>
            <p:ph type="title"/>
          </p:nvPr>
        </p:nvSpPr>
        <p:spPr>
          <a:xfrm>
            <a:off x="471488" y="266148"/>
            <a:ext cx="5915025" cy="56116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548135"/>
              </a:buClr>
              <a:buSzPts val="2800"/>
              <a:buFont typeface="Calibri"/>
              <a:buNone/>
            </a:pPr>
            <a:endParaRPr/>
          </a:p>
        </p:txBody>
      </p:sp>
      <p:sp>
        <p:nvSpPr>
          <p:cNvPr id="131" name="Google Shape;131;p21"/>
          <p:cNvSpPr txBox="1">
            <a:spLocks noGrp="1"/>
          </p:cNvSpPr>
          <p:nvPr>
            <p:ph type="body" idx="1"/>
          </p:nvPr>
        </p:nvSpPr>
        <p:spPr>
          <a:xfrm>
            <a:off x="471488" y="1030514"/>
            <a:ext cx="5915025" cy="7891766"/>
          </a:xfrm>
          <a:prstGeom prst="rect">
            <a:avLst/>
          </a:prstGeom>
          <a:noFill/>
          <a:ln>
            <a:noFill/>
          </a:ln>
        </p:spPr>
        <p:txBody>
          <a:bodyPr spcFirstLastPara="1" wrap="square" lIns="91425" tIns="45700" rIns="91425" bIns="45700" anchor="t" anchorCtr="0">
            <a:noAutofit/>
          </a:bodyPr>
          <a:lstStyle/>
          <a:p>
            <a:pPr marL="0" marR="0" lvl="0" indent="0" algn="just" defTabSz="685800" rtl="0" eaLnBrk="1" fontAlgn="auto" latinLnBrk="0" hangingPunct="1">
              <a:lnSpc>
                <a:spcPct val="150000"/>
              </a:lnSpc>
              <a:spcBef>
                <a:spcPts val="0"/>
              </a:spcBef>
              <a:spcAft>
                <a:spcPts val="0"/>
              </a:spcAft>
              <a:buClr>
                <a:srgbClr val="548135"/>
              </a:buClr>
              <a:buSzPts val="1200"/>
              <a:buFont typeface="Tahoma"/>
              <a:buNone/>
              <a:tabLst/>
              <a:defRPr/>
            </a:pPr>
            <a:r>
              <a:rPr lang="en-US" sz="1200" b="1" dirty="0">
                <a:latin typeface="Tahoma" panose="020B0604030504040204" pitchFamily="34" charset="0"/>
                <a:ea typeface="Tahoma" panose="020B0604030504040204" pitchFamily="34" charset="0"/>
                <a:cs typeface="Tahoma" panose="020B0604030504040204" pitchFamily="34" charset="0"/>
                <a:sym typeface="Tahoma"/>
              </a:rPr>
              <a:t>Why larger key size means greater security? </a:t>
            </a:r>
            <a:r>
              <a:rPr kumimoji="0" lang="en-US" sz="1200" b="1"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sym typeface="Tahoma"/>
              </a:rPr>
              <a:t>(CO2, K2)</a:t>
            </a:r>
          </a:p>
          <a:p>
            <a:pPr marL="0" marR="0" lvl="0" indent="0" algn="just" rtl="0">
              <a:lnSpc>
                <a:spcPct val="150000"/>
              </a:lnSpc>
              <a:spcBef>
                <a:spcPts val="0"/>
              </a:spcBef>
              <a:spcAft>
                <a:spcPts val="0"/>
              </a:spcAft>
              <a:buClr>
                <a:srgbClr val="548135"/>
              </a:buClr>
              <a:buSzPts val="1110"/>
              <a:buFont typeface="Tahoma"/>
              <a:buNone/>
            </a:pPr>
            <a:r>
              <a:rPr lang="en-US" sz="1200" dirty="0">
                <a:latin typeface="Tahoma" panose="020B0604030504040204" pitchFamily="34" charset="0"/>
                <a:ea typeface="Tahoma" panose="020B0604030504040204" pitchFamily="34" charset="0"/>
                <a:cs typeface="Tahoma" panose="020B0604030504040204" pitchFamily="34" charset="0"/>
                <a:sym typeface="Tahoma"/>
              </a:rPr>
              <a:t>Larger key size ensures greater resistance against brute-force attacks and also ensures greater confusion.</a:t>
            </a:r>
            <a:endParaRPr sz="1200" dirty="0">
              <a:latin typeface="Tahoma" panose="020B0604030504040204" pitchFamily="34" charset="0"/>
              <a:ea typeface="Tahoma" panose="020B0604030504040204" pitchFamily="34" charset="0"/>
              <a:cs typeface="Tahoma" panose="020B0604030504040204" pitchFamily="34" charset="0"/>
            </a:endParaRPr>
          </a:p>
          <a:p>
            <a:pPr marL="0" marR="0" lvl="0" indent="0" algn="just" rtl="0">
              <a:lnSpc>
                <a:spcPct val="150000"/>
              </a:lnSpc>
              <a:spcBef>
                <a:spcPts val="0"/>
              </a:spcBef>
              <a:spcAft>
                <a:spcPts val="0"/>
              </a:spcAft>
              <a:buClr>
                <a:srgbClr val="548135"/>
              </a:buClr>
              <a:buSzPts val="1110"/>
              <a:buFont typeface="Calibri"/>
              <a:buNone/>
            </a:pPr>
            <a:endParaRPr sz="1200" dirty="0">
              <a:latin typeface="Tahoma" panose="020B0604030504040204" pitchFamily="34" charset="0"/>
              <a:ea typeface="Tahoma" panose="020B0604030504040204" pitchFamily="34" charset="0"/>
              <a:cs typeface="Tahoma" panose="020B0604030504040204" pitchFamily="34" charset="0"/>
              <a:sym typeface="Tahoma"/>
            </a:endParaRPr>
          </a:p>
          <a:p>
            <a:pPr marL="0" marR="0" lvl="0" indent="0" algn="just" defTabSz="685800" rtl="0" eaLnBrk="1" fontAlgn="auto" latinLnBrk="0" hangingPunct="1">
              <a:lnSpc>
                <a:spcPct val="150000"/>
              </a:lnSpc>
              <a:spcBef>
                <a:spcPts val="0"/>
              </a:spcBef>
              <a:spcAft>
                <a:spcPts val="0"/>
              </a:spcAft>
              <a:buClr>
                <a:srgbClr val="548135"/>
              </a:buClr>
              <a:buSzPts val="1200"/>
              <a:buFont typeface="Tahoma"/>
              <a:buNone/>
              <a:tabLst/>
              <a:defRPr/>
            </a:pPr>
            <a:r>
              <a:rPr lang="en-US" sz="1200" b="1" dirty="0">
                <a:latin typeface="Tahoma" panose="020B0604030504040204" pitchFamily="34" charset="0"/>
                <a:ea typeface="Tahoma" panose="020B0604030504040204" pitchFamily="34" charset="0"/>
                <a:cs typeface="Tahoma" panose="020B0604030504040204" pitchFamily="34" charset="0"/>
                <a:sym typeface="Tahoma"/>
              </a:rPr>
              <a:t>How diffusion is achieved in a block cipher? </a:t>
            </a:r>
            <a:r>
              <a:rPr kumimoji="0" lang="en-US" sz="1200" b="1"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sym typeface="Tahoma"/>
              </a:rPr>
              <a:t>(CO2, K2)</a:t>
            </a:r>
          </a:p>
          <a:p>
            <a:pPr marL="0" marR="0" lvl="0" indent="0" algn="just" rtl="0">
              <a:lnSpc>
                <a:spcPct val="150000"/>
              </a:lnSpc>
              <a:spcBef>
                <a:spcPts val="0"/>
              </a:spcBef>
              <a:spcAft>
                <a:spcPts val="0"/>
              </a:spcAft>
              <a:buClr>
                <a:srgbClr val="548135"/>
              </a:buClr>
              <a:buSzPts val="1110"/>
              <a:buFont typeface="Tahoma"/>
              <a:buNone/>
            </a:pPr>
            <a:r>
              <a:rPr lang="en-US" sz="1200" dirty="0">
                <a:latin typeface="Tahoma" panose="020B0604030504040204" pitchFamily="34" charset="0"/>
                <a:ea typeface="Tahoma" panose="020B0604030504040204" pitchFamily="34" charset="0"/>
                <a:cs typeface="Tahoma" panose="020B0604030504040204" pitchFamily="34" charset="0"/>
                <a:sym typeface="Tahoma"/>
              </a:rPr>
              <a:t>Diffusion can be achieved by repeatedly performing some permutation on the data followed by applying a function to that permutation. </a:t>
            </a:r>
            <a:endParaRPr sz="1200" dirty="0">
              <a:latin typeface="Tahoma" panose="020B0604030504040204" pitchFamily="34" charset="0"/>
              <a:ea typeface="Tahoma" panose="020B0604030504040204" pitchFamily="34" charset="0"/>
              <a:cs typeface="Tahoma" panose="020B0604030504040204" pitchFamily="34" charset="0"/>
              <a:sym typeface="Tahoma"/>
            </a:endParaRPr>
          </a:p>
          <a:p>
            <a:pPr marL="0" marR="0" lvl="0" indent="0" algn="just" rtl="0">
              <a:lnSpc>
                <a:spcPct val="150000"/>
              </a:lnSpc>
              <a:spcBef>
                <a:spcPts val="0"/>
              </a:spcBef>
              <a:spcAft>
                <a:spcPts val="0"/>
              </a:spcAft>
              <a:buClr>
                <a:srgbClr val="548135"/>
              </a:buClr>
              <a:buSzPts val="1110"/>
              <a:buFont typeface="Calibri"/>
              <a:buNone/>
            </a:pPr>
            <a:endParaRPr sz="1200" b="1" dirty="0">
              <a:latin typeface="Tahoma" panose="020B0604030504040204" pitchFamily="34" charset="0"/>
              <a:ea typeface="Tahoma" panose="020B0604030504040204" pitchFamily="34" charset="0"/>
              <a:cs typeface="Tahoma" panose="020B0604030504040204" pitchFamily="34" charset="0"/>
              <a:sym typeface="Tahoma"/>
            </a:endParaRPr>
          </a:p>
          <a:p>
            <a:pPr marL="0" marR="0" lvl="0" indent="0" algn="just" defTabSz="685800" rtl="0" eaLnBrk="1" fontAlgn="auto" latinLnBrk="0" hangingPunct="1">
              <a:lnSpc>
                <a:spcPct val="150000"/>
              </a:lnSpc>
              <a:spcBef>
                <a:spcPts val="0"/>
              </a:spcBef>
              <a:spcAft>
                <a:spcPts val="0"/>
              </a:spcAft>
              <a:buClr>
                <a:srgbClr val="548135"/>
              </a:buClr>
              <a:buSzPts val="1200"/>
              <a:buFont typeface="Tahoma"/>
              <a:buNone/>
              <a:tabLst/>
              <a:defRPr/>
            </a:pPr>
            <a:r>
              <a:rPr lang="en-US" sz="1200" b="1" dirty="0">
                <a:latin typeface="Tahoma" panose="020B0604030504040204" pitchFamily="34" charset="0"/>
                <a:ea typeface="Tahoma" panose="020B0604030504040204" pitchFamily="34" charset="0"/>
                <a:cs typeface="Tahoma" panose="020B0604030504040204" pitchFamily="34" charset="0"/>
                <a:sym typeface="Tahoma"/>
              </a:rPr>
              <a:t>How confusion is achieved in a block cipher? </a:t>
            </a:r>
            <a:r>
              <a:rPr kumimoji="0" lang="en-US" sz="1200" b="1"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sym typeface="Tahoma"/>
              </a:rPr>
              <a:t>(CO2, K2)</a:t>
            </a:r>
          </a:p>
          <a:p>
            <a:pPr marL="0" marR="0" lvl="0" indent="0" algn="just" rtl="0">
              <a:lnSpc>
                <a:spcPct val="150000"/>
              </a:lnSpc>
              <a:spcBef>
                <a:spcPts val="0"/>
              </a:spcBef>
              <a:spcAft>
                <a:spcPts val="0"/>
              </a:spcAft>
              <a:buClr>
                <a:srgbClr val="548135"/>
              </a:buClr>
              <a:buSzPts val="1110"/>
              <a:buFont typeface="Tahoma"/>
              <a:buNone/>
            </a:pPr>
            <a:r>
              <a:rPr lang="en-US" sz="1200" dirty="0">
                <a:latin typeface="Tahoma" panose="020B0604030504040204" pitchFamily="34" charset="0"/>
                <a:ea typeface="Tahoma" panose="020B0604030504040204" pitchFamily="34" charset="0"/>
                <a:cs typeface="Tahoma" panose="020B0604030504040204" pitchFamily="34" charset="0"/>
                <a:sym typeface="Tahoma"/>
              </a:rPr>
              <a:t>Confusion is achieved by the use of a complex substitution algorithm.</a:t>
            </a:r>
            <a:endParaRPr sz="1200" dirty="0">
              <a:latin typeface="Tahoma" panose="020B0604030504040204" pitchFamily="34" charset="0"/>
              <a:ea typeface="Tahoma" panose="020B0604030504040204" pitchFamily="34" charset="0"/>
              <a:cs typeface="Tahoma" panose="020B0604030504040204" pitchFamily="34" charset="0"/>
              <a:sym typeface="Tahoma"/>
            </a:endParaRPr>
          </a:p>
          <a:p>
            <a:pPr marL="0" marR="0" lvl="0" indent="0" algn="just" rtl="0">
              <a:lnSpc>
                <a:spcPct val="150000"/>
              </a:lnSpc>
              <a:spcBef>
                <a:spcPts val="0"/>
              </a:spcBef>
              <a:spcAft>
                <a:spcPts val="0"/>
              </a:spcAft>
              <a:buClr>
                <a:srgbClr val="548135"/>
              </a:buClr>
              <a:buSzPts val="1110"/>
              <a:buFont typeface="Calibri"/>
              <a:buNone/>
            </a:pPr>
            <a:endParaRPr sz="1200" b="1" dirty="0">
              <a:latin typeface="Tahoma" panose="020B0604030504040204" pitchFamily="34" charset="0"/>
              <a:ea typeface="Tahoma" panose="020B0604030504040204" pitchFamily="34" charset="0"/>
              <a:cs typeface="Tahoma" panose="020B0604030504040204" pitchFamily="34" charset="0"/>
              <a:sym typeface="Tahoma"/>
            </a:endParaRPr>
          </a:p>
          <a:p>
            <a:pPr marL="0" marR="0" lvl="0" indent="0" algn="just" defTabSz="685800" rtl="0" eaLnBrk="1" fontAlgn="auto" latinLnBrk="0" hangingPunct="1">
              <a:lnSpc>
                <a:spcPct val="150000"/>
              </a:lnSpc>
              <a:spcBef>
                <a:spcPts val="0"/>
              </a:spcBef>
              <a:spcAft>
                <a:spcPts val="0"/>
              </a:spcAft>
              <a:buClr>
                <a:srgbClr val="548135"/>
              </a:buClr>
              <a:buSzPts val="1200"/>
              <a:buFont typeface="Tahoma"/>
              <a:buNone/>
              <a:tabLst/>
              <a:defRPr/>
            </a:pPr>
            <a:r>
              <a:rPr kumimoji="0" lang="en-US" sz="1200" b="1" i="0" u="none" strike="noStrike" kern="1200" cap="none" spc="0" normalizeH="0" baseline="0" noProof="0" dirty="0">
                <a:ln>
                  <a:noFill/>
                </a:ln>
                <a:solidFill>
                  <a:srgbClr val="70AD47">
                    <a:lumMod val="75000"/>
                  </a:srgbClr>
                </a:solidFill>
                <a:effectLst/>
                <a:uLnTx/>
                <a:uFillTx/>
                <a:latin typeface="Tahoma"/>
                <a:ea typeface="Tahoma"/>
                <a:cs typeface="Tahoma"/>
                <a:sym typeface="Tahoma"/>
              </a:rPr>
              <a:t>Why larger block size means greater security? (CO2, K2)</a:t>
            </a:r>
          </a:p>
          <a:p>
            <a:pPr marL="0" marR="0" lvl="0" indent="0" algn="just" defTabSz="685800" rtl="0" eaLnBrk="1" fontAlgn="auto" latinLnBrk="0" hangingPunct="1">
              <a:lnSpc>
                <a:spcPct val="150000"/>
              </a:lnSpc>
              <a:spcBef>
                <a:spcPts val="0"/>
              </a:spcBef>
              <a:spcAft>
                <a:spcPts val="0"/>
              </a:spcAft>
              <a:buClr>
                <a:srgbClr val="548135"/>
              </a:buClr>
              <a:buSzPts val="1200"/>
              <a:buFont typeface="Tahoma"/>
              <a:buNone/>
              <a:tabLst/>
              <a:defRPr/>
            </a:pPr>
            <a:r>
              <a:rPr kumimoji="0" lang="en-US" sz="1200" b="0" i="0" u="none" strike="noStrike" kern="1200" cap="none" spc="0" normalizeH="0" baseline="0" noProof="0" dirty="0">
                <a:ln>
                  <a:noFill/>
                </a:ln>
                <a:solidFill>
                  <a:srgbClr val="70AD47">
                    <a:lumMod val="75000"/>
                  </a:srgbClr>
                </a:solidFill>
                <a:effectLst/>
                <a:uLnTx/>
                <a:uFillTx/>
                <a:latin typeface="Tahoma"/>
                <a:ea typeface="Tahoma"/>
                <a:cs typeface="Tahoma"/>
                <a:sym typeface="Tahoma"/>
              </a:rPr>
              <a:t>Larger block size ensures greater diffusion. So that plain-text patterns are dissipated into cipher-text.  Greater diffusion corresponds to greater security.</a:t>
            </a:r>
          </a:p>
          <a:p>
            <a:pPr marL="0" marR="0" lvl="0" indent="0" algn="just" defTabSz="685800" rtl="0" eaLnBrk="1" fontAlgn="auto" latinLnBrk="0" hangingPunct="1">
              <a:lnSpc>
                <a:spcPct val="150000"/>
              </a:lnSpc>
              <a:spcBef>
                <a:spcPts val="0"/>
              </a:spcBef>
              <a:spcAft>
                <a:spcPts val="0"/>
              </a:spcAft>
              <a:buClr>
                <a:srgbClr val="548135"/>
              </a:buClr>
              <a:buSzPts val="1200"/>
              <a:buFont typeface="Tahoma"/>
              <a:buNone/>
              <a:tabLst/>
              <a:defRPr/>
            </a:pPr>
            <a:endParaRPr kumimoji="0" lang="en-US" sz="1200" b="0" i="0" u="none" strike="noStrike" kern="1200" cap="none" spc="0" normalizeH="0" baseline="0" noProof="0" dirty="0">
              <a:ln>
                <a:noFill/>
              </a:ln>
              <a:solidFill>
                <a:srgbClr val="70AD47">
                  <a:lumMod val="75000"/>
                </a:srgbClr>
              </a:solidFill>
              <a:effectLst/>
              <a:uLnTx/>
              <a:uFillTx/>
              <a:latin typeface="Tahoma"/>
              <a:ea typeface="Tahoma"/>
              <a:cs typeface="Tahoma"/>
              <a:sym typeface="Tahoma"/>
            </a:endParaRPr>
          </a:p>
          <a:p>
            <a:pPr marL="0" marR="0" lvl="0" indent="0" algn="just" defTabSz="685800" rtl="0" eaLnBrk="1" fontAlgn="auto" latinLnBrk="0" hangingPunct="1">
              <a:lnSpc>
                <a:spcPct val="150000"/>
              </a:lnSpc>
              <a:spcBef>
                <a:spcPts val="0"/>
              </a:spcBef>
              <a:spcAft>
                <a:spcPts val="0"/>
              </a:spcAft>
              <a:buClr>
                <a:srgbClr val="548135"/>
              </a:buClr>
              <a:buSzPts val="1200"/>
              <a:buFont typeface="Tahoma"/>
              <a:buNone/>
              <a:tabLst/>
              <a:defRPr/>
            </a:pPr>
            <a:r>
              <a:rPr lang="en-US" sz="1200" b="1" dirty="0">
                <a:latin typeface="Tahoma" panose="020B0604030504040204" pitchFamily="34" charset="0"/>
                <a:ea typeface="Tahoma" panose="020B0604030504040204" pitchFamily="34" charset="0"/>
                <a:cs typeface="Tahoma" panose="020B0604030504040204" pitchFamily="34" charset="0"/>
                <a:sym typeface="Tahoma"/>
              </a:rPr>
              <a:t>What is avalanche effect? </a:t>
            </a:r>
            <a:r>
              <a:rPr kumimoji="0" lang="en-US" sz="1200" b="1"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sym typeface="Tahoma"/>
              </a:rPr>
              <a:t>(CO2, K2)</a:t>
            </a:r>
            <a:endParaRPr sz="1200" dirty="0">
              <a:latin typeface="Tahoma" panose="020B0604030504040204" pitchFamily="34" charset="0"/>
              <a:ea typeface="Tahoma" panose="020B0604030504040204" pitchFamily="34" charset="0"/>
              <a:cs typeface="Tahoma" panose="020B0604030504040204" pitchFamily="34" charset="0"/>
            </a:endParaRPr>
          </a:p>
          <a:p>
            <a:pPr marL="0" lvl="0" indent="0" algn="just" rtl="0">
              <a:lnSpc>
                <a:spcPct val="150000"/>
              </a:lnSpc>
              <a:spcBef>
                <a:spcPts val="0"/>
              </a:spcBef>
              <a:spcAft>
                <a:spcPts val="0"/>
              </a:spcAft>
              <a:buClr>
                <a:srgbClr val="548135"/>
              </a:buClr>
              <a:buSzPts val="1110"/>
              <a:buFont typeface="Tahoma"/>
              <a:buNone/>
            </a:pPr>
            <a:r>
              <a:rPr lang="en-US" sz="1200" dirty="0">
                <a:latin typeface="Tahoma" panose="020B0604030504040204" pitchFamily="34" charset="0"/>
                <a:ea typeface="Tahoma" panose="020B0604030504040204" pitchFamily="34" charset="0"/>
                <a:cs typeface="Tahoma" panose="020B0604030504040204" pitchFamily="34" charset="0"/>
                <a:sym typeface="Tahoma"/>
              </a:rPr>
              <a:t>It is a desirable property of an encryption algorithm in which a small change in either the plaintext or the key should produce a significant change in the ciphertext. In particular, a change in one bit of the plaintext or one bit of the key should produce a change in many bits of the ciphertext.</a:t>
            </a:r>
            <a:endParaRPr sz="1200" dirty="0">
              <a:latin typeface="Tahoma" panose="020B0604030504040204" pitchFamily="34" charset="0"/>
              <a:ea typeface="Tahoma" panose="020B0604030504040204" pitchFamily="34" charset="0"/>
              <a:cs typeface="Tahoma" panose="020B0604030504040204" pitchFamily="34" charset="0"/>
              <a:sym typeface="Tahoma"/>
            </a:endParaRPr>
          </a:p>
          <a:p>
            <a:pPr marL="0" lvl="0" indent="0" algn="just" rtl="0">
              <a:lnSpc>
                <a:spcPct val="150000"/>
              </a:lnSpc>
              <a:spcBef>
                <a:spcPts val="0"/>
              </a:spcBef>
              <a:spcAft>
                <a:spcPts val="0"/>
              </a:spcAft>
              <a:buClr>
                <a:srgbClr val="548135"/>
              </a:buClr>
              <a:buSzPts val="1110"/>
              <a:buFont typeface="Calibri"/>
              <a:buNone/>
            </a:pPr>
            <a:endParaRPr sz="1200" dirty="0">
              <a:latin typeface="Tahoma" panose="020B0604030504040204" pitchFamily="34" charset="0"/>
              <a:ea typeface="Tahoma" panose="020B0604030504040204" pitchFamily="34" charset="0"/>
              <a:cs typeface="Tahoma" panose="020B0604030504040204" pitchFamily="34" charset="0"/>
              <a:sym typeface="Tahoma"/>
            </a:endParaRPr>
          </a:p>
          <a:p>
            <a:pPr marL="0" marR="0" lvl="0" indent="0" algn="just" defTabSz="685800" rtl="0" eaLnBrk="1" fontAlgn="auto" latinLnBrk="0" hangingPunct="1">
              <a:lnSpc>
                <a:spcPct val="150000"/>
              </a:lnSpc>
              <a:spcBef>
                <a:spcPts val="0"/>
              </a:spcBef>
              <a:spcAft>
                <a:spcPts val="0"/>
              </a:spcAft>
              <a:buClr>
                <a:srgbClr val="548135"/>
              </a:buClr>
              <a:buSzPts val="1200"/>
              <a:buFont typeface="Tahoma"/>
              <a:buNone/>
              <a:tabLst/>
              <a:defRPr/>
            </a:pPr>
            <a:r>
              <a:rPr lang="en-US" sz="1200" b="1" dirty="0">
                <a:latin typeface="Tahoma" panose="020B0604030504040204" pitchFamily="34" charset="0"/>
                <a:ea typeface="Tahoma" panose="020B0604030504040204" pitchFamily="34" charset="0"/>
                <a:cs typeface="Tahoma" panose="020B0604030504040204" pitchFamily="34" charset="0"/>
                <a:sym typeface="Tahoma"/>
              </a:rPr>
              <a:t>What is the purpose of the S-boxes in DES? </a:t>
            </a:r>
            <a:r>
              <a:rPr kumimoji="0" lang="en-US" sz="1200" b="1"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sym typeface="Tahoma"/>
              </a:rPr>
              <a:t>(CO2, K2)</a:t>
            </a:r>
            <a:endParaRPr sz="1200" dirty="0">
              <a:latin typeface="Tahoma" panose="020B0604030504040204" pitchFamily="34" charset="0"/>
              <a:ea typeface="Tahoma" panose="020B0604030504040204" pitchFamily="34" charset="0"/>
              <a:cs typeface="Tahoma" panose="020B0604030504040204" pitchFamily="34" charset="0"/>
            </a:endParaRPr>
          </a:p>
          <a:p>
            <a:pPr marL="0" lvl="0" indent="0" algn="just" rtl="0">
              <a:lnSpc>
                <a:spcPct val="150000"/>
              </a:lnSpc>
              <a:spcBef>
                <a:spcPts val="0"/>
              </a:spcBef>
              <a:spcAft>
                <a:spcPts val="0"/>
              </a:spcAft>
              <a:buClr>
                <a:srgbClr val="548135"/>
              </a:buClr>
              <a:buSzPts val="1110"/>
              <a:buFont typeface="Tahoma"/>
              <a:buNone/>
            </a:pPr>
            <a:r>
              <a:rPr lang="en-US" sz="1200" dirty="0">
                <a:latin typeface="Tahoma" panose="020B0604030504040204" pitchFamily="34" charset="0"/>
                <a:ea typeface="Tahoma" panose="020B0604030504040204" pitchFamily="34" charset="0"/>
                <a:cs typeface="Tahoma" panose="020B0604030504040204" pitchFamily="34" charset="0"/>
                <a:sym typeface="Tahoma"/>
              </a:rPr>
              <a:t>It does substitution function to achieve confusion in cipher. The substitution function is non-linear and hence cryptanalysis will be difficult.</a:t>
            </a:r>
            <a:endParaRPr sz="1200" dirty="0">
              <a:latin typeface="Tahoma" panose="020B0604030504040204" pitchFamily="34" charset="0"/>
              <a:ea typeface="Tahoma" panose="020B0604030504040204" pitchFamily="34" charset="0"/>
              <a:cs typeface="Tahoma" panose="020B0604030504040204" pitchFamily="34" charset="0"/>
              <a:sym typeface="Tahoma"/>
            </a:endParaRPr>
          </a:p>
          <a:p>
            <a:pPr marL="0" lvl="0" indent="0" algn="just" rtl="0">
              <a:lnSpc>
                <a:spcPct val="150000"/>
              </a:lnSpc>
              <a:spcBef>
                <a:spcPts val="0"/>
              </a:spcBef>
              <a:spcAft>
                <a:spcPts val="0"/>
              </a:spcAft>
              <a:buClr>
                <a:srgbClr val="548135"/>
              </a:buClr>
              <a:buSzPts val="1110"/>
              <a:buFont typeface="Calibri"/>
              <a:buNone/>
            </a:pPr>
            <a:endParaRPr sz="1200" dirty="0">
              <a:latin typeface="Tahoma" panose="020B0604030504040204" pitchFamily="34" charset="0"/>
              <a:ea typeface="Tahoma" panose="020B0604030504040204" pitchFamily="34" charset="0"/>
              <a:cs typeface="Tahoma" panose="020B0604030504040204" pitchFamily="34" charset="0"/>
              <a:sym typeface="Tahoma"/>
            </a:endParaRPr>
          </a:p>
          <a:p>
            <a:pPr marL="0" marR="0" lvl="0" indent="0" algn="just" defTabSz="685800" rtl="0" eaLnBrk="1" fontAlgn="auto" latinLnBrk="0" hangingPunct="1">
              <a:lnSpc>
                <a:spcPct val="150000"/>
              </a:lnSpc>
              <a:spcBef>
                <a:spcPts val="0"/>
              </a:spcBef>
              <a:spcAft>
                <a:spcPts val="0"/>
              </a:spcAft>
              <a:buClr>
                <a:srgbClr val="548135"/>
              </a:buClr>
              <a:buSzPts val="1200"/>
              <a:buFont typeface="Tahoma"/>
              <a:buNone/>
              <a:tabLst/>
              <a:defRPr/>
            </a:pPr>
            <a:r>
              <a:rPr lang="en-US" sz="1200" b="1" dirty="0">
                <a:latin typeface="Tahoma" panose="020B0604030504040204" pitchFamily="34" charset="0"/>
                <a:ea typeface="Tahoma" panose="020B0604030504040204" pitchFamily="34" charset="0"/>
                <a:cs typeface="Tahoma" panose="020B0604030504040204" pitchFamily="34" charset="0"/>
                <a:sym typeface="Tahoma"/>
              </a:rPr>
              <a:t>What is differential cryptanalysis? </a:t>
            </a:r>
            <a:r>
              <a:rPr kumimoji="0" lang="en-US" sz="1200" b="1"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sym typeface="Tahoma"/>
              </a:rPr>
              <a:t>(CO2, K2)</a:t>
            </a:r>
          </a:p>
          <a:p>
            <a:pPr marL="0" lvl="0" indent="0" algn="just" rtl="0">
              <a:lnSpc>
                <a:spcPct val="150000"/>
              </a:lnSpc>
              <a:spcBef>
                <a:spcPts val="0"/>
              </a:spcBef>
              <a:spcAft>
                <a:spcPts val="0"/>
              </a:spcAft>
              <a:buClr>
                <a:srgbClr val="548135"/>
              </a:buClr>
              <a:buSzPts val="1110"/>
              <a:buFont typeface="Tahoma"/>
              <a:buNone/>
            </a:pPr>
            <a:r>
              <a:rPr lang="en-US" sz="1200" dirty="0">
                <a:latin typeface="Tahoma" panose="020B0604030504040204" pitchFamily="34" charset="0"/>
                <a:ea typeface="Tahoma" panose="020B0604030504040204" pitchFamily="34" charset="0"/>
                <a:cs typeface="Tahoma" panose="020B0604030504040204" pitchFamily="34" charset="0"/>
                <a:sym typeface="Tahoma"/>
              </a:rPr>
              <a:t>It is a form of chosen plaintext attack. The chosen plaintexts with particular XOR difference patterns are encrypted. The difference patterns of the resulting ciphertext provide information that can be used to determine the encryption key.</a:t>
            </a:r>
            <a:endParaRPr sz="1200" dirty="0">
              <a:latin typeface="Tahoma" panose="020B0604030504040204" pitchFamily="34" charset="0"/>
              <a:ea typeface="Tahoma" panose="020B0604030504040204" pitchFamily="34" charset="0"/>
              <a:cs typeface="Tahoma" panose="020B0604030504040204" pitchFamily="34" charset="0"/>
            </a:endParaRPr>
          </a:p>
          <a:p>
            <a:pPr marL="0" lvl="0" indent="0" algn="just" rtl="0">
              <a:lnSpc>
                <a:spcPct val="150000"/>
              </a:lnSpc>
              <a:spcBef>
                <a:spcPts val="0"/>
              </a:spcBef>
              <a:spcAft>
                <a:spcPts val="0"/>
              </a:spcAft>
              <a:buClr>
                <a:srgbClr val="548135"/>
              </a:buClr>
              <a:buSzPts val="1110"/>
              <a:buFont typeface="Calibri"/>
              <a:buNone/>
            </a:pPr>
            <a:endParaRPr sz="1200" b="1" dirty="0">
              <a:latin typeface="Tahoma" panose="020B0604030504040204" pitchFamily="34" charset="0"/>
              <a:ea typeface="Tahoma" panose="020B0604030504040204" pitchFamily="34" charset="0"/>
              <a:cs typeface="Tahoma" panose="020B0604030504040204" pitchFamily="34" charset="0"/>
              <a:sym typeface="Tahoma"/>
            </a:endParaRPr>
          </a:p>
          <a:p>
            <a:pPr marL="0" lvl="0" indent="0" algn="just" rtl="0">
              <a:lnSpc>
                <a:spcPct val="150000"/>
              </a:lnSpc>
              <a:spcBef>
                <a:spcPts val="0"/>
              </a:spcBef>
              <a:spcAft>
                <a:spcPts val="0"/>
              </a:spcAft>
              <a:buClr>
                <a:srgbClr val="548135"/>
              </a:buClr>
              <a:buSzPts val="1110"/>
              <a:buFont typeface="Calibri"/>
              <a:buNone/>
            </a:pPr>
            <a:endParaRPr sz="1200" dirty="0">
              <a:latin typeface="Tahoma" panose="020B0604030504040204" pitchFamily="34" charset="0"/>
              <a:ea typeface="Tahoma" panose="020B0604030504040204" pitchFamily="34" charset="0"/>
              <a:cs typeface="Tahoma" panose="020B0604030504040204" pitchFamily="34" charset="0"/>
              <a:sym typeface="Tahoma"/>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2"/>
          <p:cNvSpPr txBox="1">
            <a:spLocks noGrp="1"/>
          </p:cNvSpPr>
          <p:nvPr>
            <p:ph type="title"/>
          </p:nvPr>
        </p:nvSpPr>
        <p:spPr>
          <a:xfrm>
            <a:off x="471488" y="266148"/>
            <a:ext cx="5915025" cy="56116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548135"/>
              </a:buClr>
              <a:buSzPts val="2800"/>
              <a:buFont typeface="Calibri"/>
              <a:buNone/>
            </a:pPr>
            <a:endParaRPr/>
          </a:p>
        </p:txBody>
      </p:sp>
      <p:sp>
        <p:nvSpPr>
          <p:cNvPr id="137" name="Google Shape;137;p22"/>
          <p:cNvSpPr txBox="1">
            <a:spLocks noGrp="1"/>
          </p:cNvSpPr>
          <p:nvPr>
            <p:ph type="body" idx="1"/>
          </p:nvPr>
        </p:nvSpPr>
        <p:spPr>
          <a:xfrm>
            <a:off x="471488" y="1030514"/>
            <a:ext cx="5915025" cy="7891766"/>
          </a:xfrm>
          <a:prstGeom prst="rect">
            <a:avLst/>
          </a:prstGeom>
          <a:noFill/>
          <a:ln>
            <a:noFill/>
          </a:ln>
        </p:spPr>
        <p:txBody>
          <a:bodyPr spcFirstLastPara="1" wrap="square" lIns="91425" tIns="45700" rIns="91425" bIns="45700" anchor="t" anchorCtr="0">
            <a:noAutofit/>
          </a:bodyPr>
          <a:lstStyle/>
          <a:p>
            <a:pPr marL="0" marR="0" lvl="0" indent="0" algn="just" defTabSz="685800" rtl="0" eaLnBrk="1" fontAlgn="auto" latinLnBrk="0" hangingPunct="1">
              <a:lnSpc>
                <a:spcPct val="150000"/>
              </a:lnSpc>
              <a:spcBef>
                <a:spcPts val="0"/>
              </a:spcBef>
              <a:spcAft>
                <a:spcPts val="0"/>
              </a:spcAft>
              <a:buClr>
                <a:srgbClr val="548135"/>
              </a:buClr>
              <a:buSzPts val="1200"/>
              <a:buFont typeface="Tahoma"/>
              <a:buNone/>
              <a:tabLst/>
              <a:defRPr/>
            </a:pPr>
            <a:r>
              <a:rPr lang="en-US" sz="1200" b="1" dirty="0">
                <a:latin typeface="Tahoma"/>
                <a:ea typeface="Tahoma"/>
                <a:cs typeface="Tahoma"/>
                <a:sym typeface="Tahoma"/>
              </a:rPr>
              <a:t>Compare Feistel structure and Substitution-Permutation Network (SPN). </a:t>
            </a:r>
            <a:r>
              <a:rPr kumimoji="0" lang="en-US" sz="1200" b="1"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sym typeface="Tahoma"/>
              </a:rPr>
              <a:t>(CO2, K2)</a:t>
            </a:r>
          </a:p>
          <a:p>
            <a:pPr marL="171450" lvl="0" indent="-171450" algn="just" rtl="0">
              <a:lnSpc>
                <a:spcPct val="140000"/>
              </a:lnSpc>
              <a:spcBef>
                <a:spcPts val="0"/>
              </a:spcBef>
              <a:spcAft>
                <a:spcPts val="0"/>
              </a:spcAft>
              <a:buClr>
                <a:srgbClr val="548135"/>
              </a:buClr>
              <a:buSzPts val="1200"/>
              <a:buFont typeface="Tahoma"/>
              <a:buNone/>
            </a:pPr>
            <a:endParaRPr dirty="0"/>
          </a:p>
          <a:p>
            <a:pPr marL="171450" lvl="0" indent="-171450" algn="just" rtl="0">
              <a:lnSpc>
                <a:spcPct val="140000"/>
              </a:lnSpc>
              <a:spcBef>
                <a:spcPts val="0"/>
              </a:spcBef>
              <a:spcAft>
                <a:spcPts val="0"/>
              </a:spcAft>
              <a:buClr>
                <a:srgbClr val="548135"/>
              </a:buClr>
              <a:buSzPts val="1200"/>
              <a:buFont typeface="Calibri"/>
              <a:buNone/>
            </a:pPr>
            <a:endParaRPr sz="1200" b="1" dirty="0">
              <a:latin typeface="Tahoma"/>
              <a:ea typeface="Tahoma"/>
              <a:cs typeface="Tahoma"/>
              <a:sym typeface="Tahoma"/>
            </a:endParaRPr>
          </a:p>
          <a:p>
            <a:pPr marL="171450" lvl="0" indent="-171450" algn="just" rtl="0">
              <a:lnSpc>
                <a:spcPct val="140000"/>
              </a:lnSpc>
              <a:spcBef>
                <a:spcPts val="0"/>
              </a:spcBef>
              <a:spcAft>
                <a:spcPts val="0"/>
              </a:spcAft>
              <a:buClr>
                <a:srgbClr val="548135"/>
              </a:buClr>
              <a:buSzPts val="1200"/>
              <a:buFont typeface="Calibri"/>
              <a:buNone/>
            </a:pPr>
            <a:endParaRPr sz="1200" b="1" dirty="0">
              <a:latin typeface="Tahoma"/>
              <a:ea typeface="Tahoma"/>
              <a:cs typeface="Tahoma"/>
              <a:sym typeface="Tahoma"/>
            </a:endParaRPr>
          </a:p>
          <a:p>
            <a:pPr marL="171450" lvl="0" indent="-171450" algn="just" rtl="0">
              <a:lnSpc>
                <a:spcPct val="140000"/>
              </a:lnSpc>
              <a:spcBef>
                <a:spcPts val="0"/>
              </a:spcBef>
              <a:spcAft>
                <a:spcPts val="0"/>
              </a:spcAft>
              <a:buClr>
                <a:srgbClr val="548135"/>
              </a:buClr>
              <a:buSzPts val="1200"/>
              <a:buFont typeface="Calibri"/>
              <a:buNone/>
            </a:pPr>
            <a:endParaRPr sz="1200" b="1" dirty="0">
              <a:latin typeface="Tahoma"/>
              <a:ea typeface="Tahoma"/>
              <a:cs typeface="Tahoma"/>
              <a:sym typeface="Tahoma"/>
            </a:endParaRPr>
          </a:p>
          <a:p>
            <a:pPr marL="171450" lvl="0" indent="-171450" algn="just" rtl="0">
              <a:lnSpc>
                <a:spcPct val="140000"/>
              </a:lnSpc>
              <a:spcBef>
                <a:spcPts val="0"/>
              </a:spcBef>
              <a:spcAft>
                <a:spcPts val="0"/>
              </a:spcAft>
              <a:buClr>
                <a:srgbClr val="548135"/>
              </a:buClr>
              <a:buSzPts val="1200"/>
              <a:buFont typeface="Calibri"/>
              <a:buNone/>
            </a:pPr>
            <a:endParaRPr sz="1200" dirty="0">
              <a:latin typeface="Tahoma"/>
              <a:ea typeface="Tahoma"/>
              <a:cs typeface="Tahoma"/>
              <a:sym typeface="Tahoma"/>
            </a:endParaRPr>
          </a:p>
          <a:p>
            <a:pPr marL="171450" lvl="0" indent="-171450" algn="just" rtl="0">
              <a:lnSpc>
                <a:spcPct val="140000"/>
              </a:lnSpc>
              <a:spcBef>
                <a:spcPts val="0"/>
              </a:spcBef>
              <a:spcAft>
                <a:spcPts val="0"/>
              </a:spcAft>
              <a:buClr>
                <a:srgbClr val="548135"/>
              </a:buClr>
              <a:buSzPts val="1200"/>
              <a:buFont typeface="Calibri"/>
              <a:buNone/>
            </a:pPr>
            <a:endParaRPr sz="1200" dirty="0">
              <a:latin typeface="Tahoma"/>
              <a:ea typeface="Tahoma"/>
              <a:cs typeface="Tahoma"/>
              <a:sym typeface="Tahoma"/>
            </a:endParaRPr>
          </a:p>
          <a:p>
            <a:pPr marL="171450" lvl="0" indent="-171450" algn="just" rtl="0">
              <a:lnSpc>
                <a:spcPct val="140000"/>
              </a:lnSpc>
              <a:spcBef>
                <a:spcPts val="0"/>
              </a:spcBef>
              <a:spcAft>
                <a:spcPts val="0"/>
              </a:spcAft>
              <a:buClr>
                <a:srgbClr val="548135"/>
              </a:buClr>
              <a:buSzPts val="1200"/>
              <a:buFont typeface="Calibri"/>
              <a:buNone/>
            </a:pPr>
            <a:endParaRPr sz="1200" dirty="0">
              <a:latin typeface="Tahoma"/>
              <a:ea typeface="Tahoma"/>
              <a:cs typeface="Tahoma"/>
              <a:sym typeface="Tahoma"/>
            </a:endParaRPr>
          </a:p>
          <a:p>
            <a:pPr marL="171450" lvl="0" indent="-171450" algn="just" rtl="0">
              <a:lnSpc>
                <a:spcPct val="140000"/>
              </a:lnSpc>
              <a:spcBef>
                <a:spcPts val="0"/>
              </a:spcBef>
              <a:spcAft>
                <a:spcPts val="0"/>
              </a:spcAft>
              <a:buClr>
                <a:srgbClr val="548135"/>
              </a:buClr>
              <a:buSzPts val="1200"/>
              <a:buFont typeface="Calibri"/>
              <a:buNone/>
            </a:pPr>
            <a:endParaRPr sz="1200" dirty="0">
              <a:latin typeface="Tahoma"/>
              <a:ea typeface="Tahoma"/>
              <a:cs typeface="Tahoma"/>
              <a:sym typeface="Tahoma"/>
            </a:endParaRPr>
          </a:p>
          <a:p>
            <a:pPr marL="171450" lvl="0" indent="-171450" algn="just" rtl="0">
              <a:lnSpc>
                <a:spcPct val="140000"/>
              </a:lnSpc>
              <a:spcBef>
                <a:spcPts val="0"/>
              </a:spcBef>
              <a:spcAft>
                <a:spcPts val="0"/>
              </a:spcAft>
              <a:buClr>
                <a:srgbClr val="548135"/>
              </a:buClr>
              <a:buSzPts val="1200"/>
              <a:buFont typeface="Calibri"/>
              <a:buNone/>
            </a:pPr>
            <a:endParaRPr sz="1200" dirty="0">
              <a:latin typeface="Tahoma"/>
              <a:ea typeface="Tahoma"/>
              <a:cs typeface="Tahoma"/>
              <a:sym typeface="Tahoma"/>
            </a:endParaRPr>
          </a:p>
          <a:p>
            <a:pPr marL="171450" lvl="0" indent="-171450" algn="just" rtl="0">
              <a:lnSpc>
                <a:spcPct val="140000"/>
              </a:lnSpc>
              <a:spcBef>
                <a:spcPts val="0"/>
              </a:spcBef>
              <a:spcAft>
                <a:spcPts val="0"/>
              </a:spcAft>
              <a:buClr>
                <a:srgbClr val="548135"/>
              </a:buClr>
              <a:buSzPts val="1200"/>
              <a:buFont typeface="Calibri"/>
              <a:buNone/>
            </a:pPr>
            <a:endParaRPr sz="1200" b="1" dirty="0">
              <a:latin typeface="Tahoma"/>
              <a:ea typeface="Tahoma"/>
              <a:cs typeface="Tahoma"/>
              <a:sym typeface="Tahoma"/>
            </a:endParaRPr>
          </a:p>
          <a:p>
            <a:pPr marL="0" marR="0" lvl="0" indent="0" algn="just" defTabSz="685800" rtl="0" eaLnBrk="1" fontAlgn="auto" latinLnBrk="0" hangingPunct="1">
              <a:lnSpc>
                <a:spcPct val="150000"/>
              </a:lnSpc>
              <a:spcBef>
                <a:spcPts val="0"/>
              </a:spcBef>
              <a:spcAft>
                <a:spcPts val="0"/>
              </a:spcAft>
              <a:buClr>
                <a:srgbClr val="548135"/>
              </a:buClr>
              <a:buSzPts val="1200"/>
              <a:buFont typeface="Tahoma"/>
              <a:buNone/>
              <a:tabLst/>
              <a:defRPr/>
            </a:pPr>
            <a:r>
              <a:rPr lang="en-US" sz="1200" b="1" dirty="0">
                <a:latin typeface="Tahoma"/>
                <a:ea typeface="Tahoma"/>
                <a:cs typeface="Tahoma"/>
                <a:sym typeface="Tahoma"/>
              </a:rPr>
              <a:t>Compare DES and AES. </a:t>
            </a:r>
            <a:r>
              <a:rPr kumimoji="0" lang="en-US" sz="1200" b="1"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sym typeface="Tahoma"/>
              </a:rPr>
              <a:t>(CO2, K2)</a:t>
            </a:r>
          </a:p>
          <a:p>
            <a:pPr marL="171450" lvl="0" indent="-171450" algn="just" rtl="0">
              <a:lnSpc>
                <a:spcPct val="140000"/>
              </a:lnSpc>
              <a:spcBef>
                <a:spcPts val="0"/>
              </a:spcBef>
              <a:spcAft>
                <a:spcPts val="0"/>
              </a:spcAft>
              <a:buClr>
                <a:srgbClr val="548135"/>
              </a:buClr>
              <a:buSzPts val="1200"/>
              <a:buFont typeface="Tahoma"/>
              <a:buNone/>
            </a:pPr>
            <a:endParaRPr dirty="0"/>
          </a:p>
          <a:p>
            <a:pPr marL="171450" lvl="0" indent="-171450" algn="just" rtl="0">
              <a:lnSpc>
                <a:spcPct val="140000"/>
              </a:lnSpc>
              <a:spcBef>
                <a:spcPts val="0"/>
              </a:spcBef>
              <a:spcAft>
                <a:spcPts val="0"/>
              </a:spcAft>
              <a:buClr>
                <a:srgbClr val="548135"/>
              </a:buClr>
              <a:buSzPts val="1200"/>
              <a:buFont typeface="Calibri"/>
              <a:buNone/>
            </a:pPr>
            <a:endParaRPr sz="1200" dirty="0">
              <a:latin typeface="Tahoma"/>
              <a:ea typeface="Tahoma"/>
              <a:cs typeface="Tahoma"/>
              <a:sym typeface="Tahoma"/>
            </a:endParaRPr>
          </a:p>
          <a:p>
            <a:pPr marL="171450" lvl="0" indent="-171450" algn="just" rtl="0">
              <a:lnSpc>
                <a:spcPct val="140000"/>
              </a:lnSpc>
              <a:spcBef>
                <a:spcPts val="0"/>
              </a:spcBef>
              <a:spcAft>
                <a:spcPts val="0"/>
              </a:spcAft>
              <a:buClr>
                <a:srgbClr val="548135"/>
              </a:buClr>
              <a:buSzPts val="1200"/>
              <a:buFont typeface="Calibri"/>
              <a:buNone/>
            </a:pPr>
            <a:endParaRPr sz="1200" dirty="0">
              <a:latin typeface="Tahoma"/>
              <a:ea typeface="Tahoma"/>
              <a:cs typeface="Tahoma"/>
              <a:sym typeface="Tahoma"/>
            </a:endParaRPr>
          </a:p>
          <a:p>
            <a:pPr marL="171450" lvl="0" indent="-171450" algn="just" rtl="0">
              <a:lnSpc>
                <a:spcPct val="140000"/>
              </a:lnSpc>
              <a:spcBef>
                <a:spcPts val="0"/>
              </a:spcBef>
              <a:spcAft>
                <a:spcPts val="0"/>
              </a:spcAft>
              <a:buClr>
                <a:srgbClr val="548135"/>
              </a:buClr>
              <a:buSzPts val="1200"/>
              <a:buFont typeface="Calibri"/>
              <a:buNone/>
            </a:pPr>
            <a:endParaRPr sz="1200" dirty="0">
              <a:latin typeface="Tahoma"/>
              <a:ea typeface="Tahoma"/>
              <a:cs typeface="Tahoma"/>
              <a:sym typeface="Tahoma"/>
            </a:endParaRPr>
          </a:p>
          <a:p>
            <a:pPr marL="171450" lvl="0" indent="-171450" algn="just" rtl="0">
              <a:lnSpc>
                <a:spcPct val="140000"/>
              </a:lnSpc>
              <a:spcBef>
                <a:spcPts val="0"/>
              </a:spcBef>
              <a:spcAft>
                <a:spcPts val="0"/>
              </a:spcAft>
              <a:buClr>
                <a:srgbClr val="548135"/>
              </a:buClr>
              <a:buSzPts val="1200"/>
              <a:buFont typeface="Calibri"/>
              <a:buNone/>
            </a:pPr>
            <a:endParaRPr sz="1200" dirty="0">
              <a:latin typeface="Tahoma"/>
              <a:ea typeface="Tahoma"/>
              <a:cs typeface="Tahoma"/>
              <a:sym typeface="Tahoma"/>
            </a:endParaRPr>
          </a:p>
          <a:p>
            <a:pPr marL="171450" lvl="0" indent="-171450" algn="just" rtl="0">
              <a:lnSpc>
                <a:spcPct val="140000"/>
              </a:lnSpc>
              <a:spcBef>
                <a:spcPts val="0"/>
              </a:spcBef>
              <a:spcAft>
                <a:spcPts val="0"/>
              </a:spcAft>
              <a:buClr>
                <a:srgbClr val="548135"/>
              </a:buClr>
              <a:buSzPts val="1200"/>
              <a:buFont typeface="Calibri"/>
              <a:buNone/>
            </a:pPr>
            <a:endParaRPr sz="1200" dirty="0">
              <a:latin typeface="Tahoma"/>
              <a:ea typeface="Tahoma"/>
              <a:cs typeface="Tahoma"/>
              <a:sym typeface="Tahoma"/>
            </a:endParaRPr>
          </a:p>
          <a:p>
            <a:pPr marL="171450" lvl="0" indent="-171450" algn="just" rtl="0">
              <a:lnSpc>
                <a:spcPct val="140000"/>
              </a:lnSpc>
              <a:spcBef>
                <a:spcPts val="0"/>
              </a:spcBef>
              <a:spcAft>
                <a:spcPts val="0"/>
              </a:spcAft>
              <a:buClr>
                <a:srgbClr val="548135"/>
              </a:buClr>
              <a:buSzPts val="1200"/>
              <a:buFont typeface="Calibri"/>
              <a:buNone/>
            </a:pPr>
            <a:endParaRPr sz="1200" dirty="0">
              <a:latin typeface="Tahoma"/>
              <a:ea typeface="Tahoma"/>
              <a:cs typeface="Tahoma"/>
              <a:sym typeface="Tahoma"/>
            </a:endParaRPr>
          </a:p>
          <a:p>
            <a:pPr marL="171450" lvl="0" indent="-171450" algn="just" rtl="0">
              <a:lnSpc>
                <a:spcPct val="140000"/>
              </a:lnSpc>
              <a:spcBef>
                <a:spcPts val="0"/>
              </a:spcBef>
              <a:spcAft>
                <a:spcPts val="0"/>
              </a:spcAft>
              <a:buClr>
                <a:srgbClr val="548135"/>
              </a:buClr>
              <a:buSzPts val="1200"/>
              <a:buFont typeface="Calibri"/>
              <a:buNone/>
            </a:pPr>
            <a:endParaRPr sz="1200" dirty="0">
              <a:latin typeface="Tahoma"/>
              <a:ea typeface="Tahoma"/>
              <a:cs typeface="Tahoma"/>
              <a:sym typeface="Tahoma"/>
            </a:endParaRPr>
          </a:p>
          <a:p>
            <a:pPr marL="171450" lvl="0" indent="-171450" algn="just" rtl="0">
              <a:lnSpc>
                <a:spcPct val="140000"/>
              </a:lnSpc>
              <a:spcBef>
                <a:spcPts val="0"/>
              </a:spcBef>
              <a:spcAft>
                <a:spcPts val="0"/>
              </a:spcAft>
              <a:buClr>
                <a:srgbClr val="548135"/>
              </a:buClr>
              <a:buSzPts val="1200"/>
              <a:buFont typeface="Calibri"/>
              <a:buNone/>
            </a:pPr>
            <a:endParaRPr sz="1200" dirty="0">
              <a:latin typeface="Tahoma"/>
              <a:ea typeface="Tahoma"/>
              <a:cs typeface="Tahoma"/>
              <a:sym typeface="Tahoma"/>
            </a:endParaRPr>
          </a:p>
          <a:p>
            <a:pPr marL="171450" lvl="0" indent="-171450" algn="just" rtl="0">
              <a:lnSpc>
                <a:spcPct val="140000"/>
              </a:lnSpc>
              <a:spcBef>
                <a:spcPts val="0"/>
              </a:spcBef>
              <a:spcAft>
                <a:spcPts val="0"/>
              </a:spcAft>
              <a:buClr>
                <a:srgbClr val="548135"/>
              </a:buClr>
              <a:buSzPts val="1200"/>
              <a:buFont typeface="Calibri"/>
              <a:buNone/>
            </a:pPr>
            <a:endParaRPr sz="1200" dirty="0">
              <a:latin typeface="Tahoma"/>
              <a:ea typeface="Tahoma"/>
              <a:cs typeface="Tahoma"/>
              <a:sym typeface="Tahoma"/>
            </a:endParaRPr>
          </a:p>
          <a:p>
            <a:pPr marL="171450" lvl="0" indent="-171450" algn="just" rtl="0">
              <a:lnSpc>
                <a:spcPct val="140000"/>
              </a:lnSpc>
              <a:spcBef>
                <a:spcPts val="0"/>
              </a:spcBef>
              <a:spcAft>
                <a:spcPts val="0"/>
              </a:spcAft>
              <a:buClr>
                <a:srgbClr val="548135"/>
              </a:buClr>
              <a:buSzPts val="1200"/>
              <a:buFont typeface="Calibri"/>
              <a:buNone/>
            </a:pPr>
            <a:endParaRPr sz="1200" dirty="0">
              <a:latin typeface="Tahoma"/>
              <a:ea typeface="Tahoma"/>
              <a:cs typeface="Tahoma"/>
              <a:sym typeface="Tahoma"/>
            </a:endParaRPr>
          </a:p>
          <a:p>
            <a:pPr marL="0" marR="0" lvl="0" indent="0" algn="just" defTabSz="685800" rtl="0" eaLnBrk="1" fontAlgn="auto" latinLnBrk="0" hangingPunct="1">
              <a:lnSpc>
                <a:spcPct val="150000"/>
              </a:lnSpc>
              <a:spcBef>
                <a:spcPts val="0"/>
              </a:spcBef>
              <a:spcAft>
                <a:spcPts val="0"/>
              </a:spcAft>
              <a:buClr>
                <a:srgbClr val="548135"/>
              </a:buClr>
              <a:buSzPts val="1200"/>
              <a:buFont typeface="Tahoma"/>
              <a:buNone/>
              <a:tabLst/>
              <a:defRPr/>
            </a:pPr>
            <a:r>
              <a:rPr lang="en-US" sz="1200" b="1" dirty="0">
                <a:latin typeface="Tahoma"/>
                <a:ea typeface="Tahoma"/>
                <a:cs typeface="Tahoma"/>
                <a:sym typeface="Tahoma"/>
              </a:rPr>
              <a:t>Mention the weakness of RC4. </a:t>
            </a:r>
            <a:r>
              <a:rPr kumimoji="0" lang="en-US" sz="1200" b="1"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sym typeface="Tahoma"/>
              </a:rPr>
              <a:t>(CO2, K2)</a:t>
            </a:r>
          </a:p>
          <a:p>
            <a:pPr marL="0" lvl="0" indent="0" algn="just" rtl="0">
              <a:lnSpc>
                <a:spcPct val="140000"/>
              </a:lnSpc>
              <a:spcBef>
                <a:spcPts val="0"/>
              </a:spcBef>
              <a:spcAft>
                <a:spcPts val="0"/>
              </a:spcAft>
              <a:buClr>
                <a:srgbClr val="548135"/>
              </a:buClr>
              <a:buSzPts val="1200"/>
              <a:buFont typeface="Tahoma"/>
              <a:buNone/>
            </a:pPr>
            <a:r>
              <a:rPr lang="en-US" sz="1200" dirty="0">
                <a:latin typeface="Tahoma"/>
                <a:ea typeface="Tahoma"/>
                <a:cs typeface="Tahoma"/>
                <a:sym typeface="Tahoma"/>
              </a:rPr>
              <a:t>The weakness is related to key scheduling algorithm. There are large number of weak keys, in which a small part of the secret key determines a large number of bits of the initial permutation (Key Schedule Algorithm output).</a:t>
            </a:r>
            <a:endParaRPr dirty="0"/>
          </a:p>
        </p:txBody>
      </p:sp>
      <p:graphicFrame>
        <p:nvGraphicFramePr>
          <p:cNvPr id="138" name="Google Shape;138;p22"/>
          <p:cNvGraphicFramePr/>
          <p:nvPr>
            <p:extLst>
              <p:ext uri="{D42A27DB-BD31-4B8C-83A1-F6EECF244321}">
                <p14:modId xmlns:p14="http://schemas.microsoft.com/office/powerpoint/2010/main" xmlns="" val="3605431812"/>
              </p:ext>
            </p:extLst>
          </p:nvPr>
        </p:nvGraphicFramePr>
        <p:xfrm>
          <a:off x="542948" y="1682752"/>
          <a:ext cx="5553075" cy="2560360"/>
        </p:xfrm>
        <a:graphic>
          <a:graphicData uri="http://schemas.openxmlformats.org/drawingml/2006/table">
            <a:tbl>
              <a:tblPr firstRow="1" bandRow="1">
                <a:noFill/>
              </a:tblPr>
              <a:tblGrid>
                <a:gridCol w="2781300">
                  <a:extLst>
                    <a:ext uri="{9D8B030D-6E8A-4147-A177-3AD203B41FA5}">
                      <a16:colId xmlns:a16="http://schemas.microsoft.com/office/drawing/2014/main" xmlns="" val="20000"/>
                    </a:ext>
                  </a:extLst>
                </a:gridCol>
                <a:gridCol w="2771775">
                  <a:extLst>
                    <a:ext uri="{9D8B030D-6E8A-4147-A177-3AD203B41FA5}">
                      <a16:colId xmlns:a16="http://schemas.microsoft.com/office/drawing/2014/main" xmlns="" val="20001"/>
                    </a:ext>
                  </a:extLst>
                </a:gridCol>
              </a:tblGrid>
              <a:tr h="328625">
                <a:tc>
                  <a:txBody>
                    <a:bodyPr/>
                    <a:lstStyle/>
                    <a:p>
                      <a:pPr marL="0" marR="0" lvl="0" indent="0" algn="ctr" rtl="0">
                        <a:lnSpc>
                          <a:spcPct val="150000"/>
                        </a:lnSpc>
                        <a:spcBef>
                          <a:spcPts val="0"/>
                        </a:spcBef>
                        <a:spcAft>
                          <a:spcPts val="0"/>
                        </a:spcAft>
                        <a:buNone/>
                      </a:pPr>
                      <a:r>
                        <a:rPr lang="en-US" sz="1200" u="none" strike="noStrike" cap="none" dirty="0">
                          <a:solidFill>
                            <a:schemeClr val="accent6">
                              <a:lumMod val="75000"/>
                            </a:schemeClr>
                          </a:solidFill>
                          <a:latin typeface="Tahoma"/>
                          <a:ea typeface="Tahoma"/>
                          <a:cs typeface="Tahoma"/>
                          <a:sym typeface="Tahoma"/>
                        </a:rPr>
                        <a:t>Feistel Structure</a:t>
                      </a:r>
                      <a:endParaRPr dirty="0">
                        <a:solidFill>
                          <a:schemeClr val="accent6">
                            <a:lumMod val="75000"/>
                          </a:schemeClr>
                        </a:solidFill>
                      </a:endParaRPr>
                    </a:p>
                  </a:txBody>
                  <a:tcPr marL="91450" marR="91450" marT="45725" marB="45725"/>
                </a:tc>
                <a:tc>
                  <a:txBody>
                    <a:bodyPr/>
                    <a:lstStyle/>
                    <a:p>
                      <a:pPr marL="0" marR="0" lvl="0" indent="0" algn="ctr" rtl="0">
                        <a:lnSpc>
                          <a:spcPct val="150000"/>
                        </a:lnSpc>
                        <a:spcBef>
                          <a:spcPts val="0"/>
                        </a:spcBef>
                        <a:spcAft>
                          <a:spcPts val="0"/>
                        </a:spcAft>
                        <a:buNone/>
                      </a:pPr>
                      <a:r>
                        <a:rPr lang="en-US" sz="1200" u="none" strike="noStrike" cap="none">
                          <a:solidFill>
                            <a:schemeClr val="accent6">
                              <a:lumMod val="75000"/>
                            </a:schemeClr>
                          </a:solidFill>
                          <a:latin typeface="Tahoma"/>
                          <a:ea typeface="Tahoma"/>
                          <a:cs typeface="Tahoma"/>
                          <a:sym typeface="Tahoma"/>
                        </a:rPr>
                        <a:t>SPN</a:t>
                      </a:r>
                      <a:endParaRPr>
                        <a:solidFill>
                          <a:schemeClr val="accent6">
                            <a:lumMod val="75000"/>
                          </a:schemeClr>
                        </a:solidFill>
                      </a:endParaRPr>
                    </a:p>
                  </a:txBody>
                  <a:tcPr marL="91450" marR="91450" marT="45725" marB="45725"/>
                </a:tc>
                <a:extLst>
                  <a:ext uri="{0D108BD9-81ED-4DB2-BD59-A6C34878D82A}">
                    <a16:rowId xmlns:a16="http://schemas.microsoft.com/office/drawing/2014/main" xmlns="" val="10000"/>
                  </a:ext>
                </a:extLst>
              </a:tr>
              <a:tr h="328625">
                <a:tc>
                  <a:txBody>
                    <a:bodyPr/>
                    <a:lstStyle/>
                    <a:p>
                      <a:pPr marL="0" marR="0" lvl="0" indent="0" algn="just" rtl="0">
                        <a:lnSpc>
                          <a:spcPct val="150000"/>
                        </a:lnSpc>
                        <a:spcBef>
                          <a:spcPts val="0"/>
                        </a:spcBef>
                        <a:spcAft>
                          <a:spcPts val="0"/>
                        </a:spcAft>
                        <a:buNone/>
                      </a:pPr>
                      <a:r>
                        <a:rPr lang="en-US" sz="1200" u="none" strike="noStrike" cap="none" dirty="0">
                          <a:solidFill>
                            <a:schemeClr val="accent6">
                              <a:lumMod val="75000"/>
                            </a:schemeClr>
                          </a:solidFill>
                          <a:latin typeface="Tahoma"/>
                          <a:ea typeface="Tahoma"/>
                          <a:cs typeface="Tahoma"/>
                          <a:sym typeface="Tahoma"/>
                        </a:rPr>
                        <a:t>In a round, only one half of the data block is involved in transformation.</a:t>
                      </a:r>
                      <a:endParaRPr dirty="0">
                        <a:solidFill>
                          <a:schemeClr val="accent6">
                            <a:lumMod val="75000"/>
                          </a:schemeClr>
                        </a:solidFill>
                      </a:endParaRPr>
                    </a:p>
                  </a:txBody>
                  <a:tcPr marL="91450" marR="91450" marT="45725" marB="45725"/>
                </a:tc>
                <a:tc>
                  <a:txBody>
                    <a:bodyPr/>
                    <a:lstStyle/>
                    <a:p>
                      <a:pPr marL="0" marR="0" lvl="0" indent="0" algn="just" rtl="0">
                        <a:lnSpc>
                          <a:spcPct val="150000"/>
                        </a:lnSpc>
                        <a:spcBef>
                          <a:spcPts val="0"/>
                        </a:spcBef>
                        <a:spcAft>
                          <a:spcPts val="0"/>
                        </a:spcAft>
                        <a:buNone/>
                      </a:pPr>
                      <a:r>
                        <a:rPr lang="en-US" sz="1200" u="none" strike="noStrike" cap="none">
                          <a:solidFill>
                            <a:schemeClr val="accent6">
                              <a:lumMod val="75000"/>
                            </a:schemeClr>
                          </a:solidFill>
                          <a:latin typeface="Tahoma"/>
                          <a:ea typeface="Tahoma"/>
                          <a:cs typeface="Tahoma"/>
                          <a:sym typeface="Tahoma"/>
                        </a:rPr>
                        <a:t>In a round, the full data block is subjected to transformation and hence desired effect is achieved in fewer rounds.</a:t>
                      </a:r>
                      <a:endParaRPr>
                        <a:solidFill>
                          <a:schemeClr val="accent6">
                            <a:lumMod val="75000"/>
                          </a:schemeClr>
                        </a:solidFill>
                      </a:endParaRPr>
                    </a:p>
                  </a:txBody>
                  <a:tcPr marL="91450" marR="91450" marT="45725" marB="45725"/>
                </a:tc>
                <a:extLst>
                  <a:ext uri="{0D108BD9-81ED-4DB2-BD59-A6C34878D82A}">
                    <a16:rowId xmlns:a16="http://schemas.microsoft.com/office/drawing/2014/main" xmlns="" val="10001"/>
                  </a:ext>
                </a:extLst>
              </a:tr>
              <a:tr h="328625">
                <a:tc>
                  <a:txBody>
                    <a:bodyPr/>
                    <a:lstStyle/>
                    <a:p>
                      <a:pPr marL="0" marR="0" lvl="0" indent="0" algn="just" rtl="0">
                        <a:lnSpc>
                          <a:spcPct val="150000"/>
                        </a:lnSpc>
                        <a:spcBef>
                          <a:spcPts val="0"/>
                        </a:spcBef>
                        <a:spcAft>
                          <a:spcPts val="0"/>
                        </a:spcAft>
                        <a:buNone/>
                      </a:pPr>
                      <a:r>
                        <a:rPr lang="en-US" sz="1200" u="none" strike="noStrike" cap="none" dirty="0">
                          <a:solidFill>
                            <a:schemeClr val="accent6">
                              <a:lumMod val="75000"/>
                            </a:schemeClr>
                          </a:solidFill>
                          <a:latin typeface="Tahoma"/>
                          <a:ea typeface="Tahoma"/>
                          <a:cs typeface="Tahoma"/>
                          <a:sym typeface="Tahoma"/>
                        </a:rPr>
                        <a:t>DES is an example of Feistel structure</a:t>
                      </a:r>
                      <a:endParaRPr dirty="0">
                        <a:solidFill>
                          <a:schemeClr val="accent6">
                            <a:lumMod val="75000"/>
                          </a:schemeClr>
                        </a:solidFill>
                      </a:endParaRPr>
                    </a:p>
                  </a:txBody>
                  <a:tcPr marL="91450" marR="91450" marT="45725" marB="45725"/>
                </a:tc>
                <a:tc>
                  <a:txBody>
                    <a:bodyPr/>
                    <a:lstStyle/>
                    <a:p>
                      <a:pPr marL="0" marR="0" lvl="0" indent="0" algn="just" rtl="0">
                        <a:lnSpc>
                          <a:spcPct val="150000"/>
                        </a:lnSpc>
                        <a:spcBef>
                          <a:spcPts val="0"/>
                        </a:spcBef>
                        <a:spcAft>
                          <a:spcPts val="0"/>
                        </a:spcAft>
                        <a:buNone/>
                      </a:pPr>
                      <a:r>
                        <a:rPr lang="en-US" sz="1200" u="none" strike="noStrike" cap="none" dirty="0">
                          <a:solidFill>
                            <a:schemeClr val="accent6">
                              <a:lumMod val="75000"/>
                            </a:schemeClr>
                          </a:solidFill>
                          <a:latin typeface="Tahoma"/>
                          <a:ea typeface="Tahoma"/>
                          <a:cs typeface="Tahoma"/>
                          <a:sym typeface="Tahoma"/>
                        </a:rPr>
                        <a:t>AES is an example of SPN</a:t>
                      </a:r>
                      <a:endParaRPr dirty="0">
                        <a:solidFill>
                          <a:schemeClr val="accent6">
                            <a:lumMod val="75000"/>
                          </a:schemeClr>
                        </a:solidFill>
                      </a:endParaRPr>
                    </a:p>
                  </a:txBody>
                  <a:tcPr marL="91450" marR="91450" marT="45725" marB="45725"/>
                </a:tc>
                <a:extLst>
                  <a:ext uri="{0D108BD9-81ED-4DB2-BD59-A6C34878D82A}">
                    <a16:rowId xmlns:a16="http://schemas.microsoft.com/office/drawing/2014/main" xmlns="" val="10002"/>
                  </a:ext>
                </a:extLst>
              </a:tr>
              <a:tr h="328625">
                <a:tc gridSpan="2">
                  <a:txBody>
                    <a:bodyPr/>
                    <a:lstStyle/>
                    <a:p>
                      <a:pPr marL="0" marR="0" lvl="0" indent="0" algn="just" rtl="0">
                        <a:lnSpc>
                          <a:spcPct val="150000"/>
                        </a:lnSpc>
                        <a:spcBef>
                          <a:spcPts val="0"/>
                        </a:spcBef>
                        <a:spcAft>
                          <a:spcPts val="0"/>
                        </a:spcAft>
                        <a:buNone/>
                      </a:pPr>
                      <a:r>
                        <a:rPr lang="en-US" sz="1200" u="none" strike="noStrike" cap="none" dirty="0">
                          <a:solidFill>
                            <a:schemeClr val="accent6">
                              <a:lumMod val="75000"/>
                            </a:schemeClr>
                          </a:solidFill>
                          <a:latin typeface="Tahoma"/>
                          <a:ea typeface="Tahoma"/>
                          <a:cs typeface="Tahoma"/>
                          <a:sym typeface="Tahoma"/>
                        </a:rPr>
                        <a:t>Both use Substitution and Permutation to achieve Confusion and Diffusion respectively.</a:t>
                      </a:r>
                      <a:endParaRPr dirty="0">
                        <a:solidFill>
                          <a:schemeClr val="accent6">
                            <a:lumMod val="75000"/>
                          </a:schemeClr>
                        </a:solidFill>
                      </a:endParaRPr>
                    </a:p>
                  </a:txBody>
                  <a:tcPr marL="91450" marR="91450" marT="45725" marB="45725"/>
                </a:tc>
                <a:tc hMerge="1">
                  <a:txBody>
                    <a:bodyPr/>
                    <a:lstStyle/>
                    <a:p>
                      <a:endParaRPr lang="en-US"/>
                    </a:p>
                  </a:txBody>
                  <a:tcPr/>
                </a:tc>
                <a:extLst>
                  <a:ext uri="{0D108BD9-81ED-4DB2-BD59-A6C34878D82A}">
                    <a16:rowId xmlns:a16="http://schemas.microsoft.com/office/drawing/2014/main" xmlns="" val="10003"/>
                  </a:ext>
                </a:extLst>
              </a:tr>
            </a:tbl>
          </a:graphicData>
        </a:graphic>
      </p:graphicFrame>
      <p:graphicFrame>
        <p:nvGraphicFramePr>
          <p:cNvPr id="139" name="Google Shape;139;p22"/>
          <p:cNvGraphicFramePr/>
          <p:nvPr>
            <p:extLst>
              <p:ext uri="{D42A27DB-BD31-4B8C-83A1-F6EECF244321}">
                <p14:modId xmlns:p14="http://schemas.microsoft.com/office/powerpoint/2010/main" xmlns="" val="2374217219"/>
              </p:ext>
            </p:extLst>
          </p:nvPr>
        </p:nvGraphicFramePr>
        <p:xfrm>
          <a:off x="542948" y="4622801"/>
          <a:ext cx="5553100" cy="2876676"/>
        </p:xfrm>
        <a:graphic>
          <a:graphicData uri="http://schemas.openxmlformats.org/drawingml/2006/table">
            <a:tbl>
              <a:tblPr firstRow="1" bandRow="1">
                <a:noFill/>
              </a:tblPr>
              <a:tblGrid>
                <a:gridCol w="2776550">
                  <a:extLst>
                    <a:ext uri="{9D8B030D-6E8A-4147-A177-3AD203B41FA5}">
                      <a16:colId xmlns:a16="http://schemas.microsoft.com/office/drawing/2014/main" xmlns="" val="20000"/>
                    </a:ext>
                  </a:extLst>
                </a:gridCol>
                <a:gridCol w="2776550">
                  <a:extLst>
                    <a:ext uri="{9D8B030D-6E8A-4147-A177-3AD203B41FA5}">
                      <a16:colId xmlns:a16="http://schemas.microsoft.com/office/drawing/2014/main" xmlns="" val="20001"/>
                    </a:ext>
                  </a:extLst>
                </a:gridCol>
              </a:tblGrid>
              <a:tr h="407766">
                <a:tc>
                  <a:txBody>
                    <a:bodyPr/>
                    <a:lstStyle/>
                    <a:p>
                      <a:pPr marL="0" marR="0" lvl="0" indent="0" algn="just" rtl="0">
                        <a:lnSpc>
                          <a:spcPct val="150000"/>
                        </a:lnSpc>
                        <a:spcBef>
                          <a:spcPts val="0"/>
                        </a:spcBef>
                        <a:spcAft>
                          <a:spcPts val="0"/>
                        </a:spcAft>
                        <a:buNone/>
                      </a:pPr>
                      <a:r>
                        <a:rPr lang="en-US" sz="1200" u="none" strike="noStrike" cap="none" dirty="0">
                          <a:solidFill>
                            <a:schemeClr val="accent6">
                              <a:lumMod val="75000"/>
                            </a:schemeClr>
                          </a:solidFill>
                          <a:latin typeface="Tahoma"/>
                          <a:ea typeface="Tahoma"/>
                          <a:cs typeface="Tahoma"/>
                          <a:sym typeface="Tahoma"/>
                        </a:rPr>
                        <a:t>DES</a:t>
                      </a:r>
                      <a:endParaRPr dirty="0">
                        <a:solidFill>
                          <a:schemeClr val="accent6">
                            <a:lumMod val="75000"/>
                          </a:schemeClr>
                        </a:solidFill>
                      </a:endParaRPr>
                    </a:p>
                  </a:txBody>
                  <a:tcPr marL="91450" marR="91450" marT="45725" marB="45725"/>
                </a:tc>
                <a:tc>
                  <a:txBody>
                    <a:bodyPr/>
                    <a:lstStyle/>
                    <a:p>
                      <a:pPr marL="0" marR="0" lvl="0" indent="0" algn="just" rtl="0">
                        <a:lnSpc>
                          <a:spcPct val="150000"/>
                        </a:lnSpc>
                        <a:spcBef>
                          <a:spcPts val="0"/>
                        </a:spcBef>
                        <a:spcAft>
                          <a:spcPts val="0"/>
                        </a:spcAft>
                        <a:buNone/>
                      </a:pPr>
                      <a:r>
                        <a:rPr lang="en-US" sz="1200" u="none" strike="noStrike" cap="none">
                          <a:solidFill>
                            <a:schemeClr val="accent6">
                              <a:lumMod val="75000"/>
                            </a:schemeClr>
                          </a:solidFill>
                          <a:latin typeface="Tahoma"/>
                          <a:ea typeface="Tahoma"/>
                          <a:cs typeface="Tahoma"/>
                          <a:sym typeface="Tahoma"/>
                        </a:rPr>
                        <a:t>AES</a:t>
                      </a:r>
                      <a:endParaRPr>
                        <a:solidFill>
                          <a:schemeClr val="accent6">
                            <a:lumMod val="75000"/>
                          </a:schemeClr>
                        </a:solidFill>
                      </a:endParaRPr>
                    </a:p>
                  </a:txBody>
                  <a:tcPr marL="91450" marR="91450" marT="45725" marB="45725"/>
                </a:tc>
                <a:extLst>
                  <a:ext uri="{0D108BD9-81ED-4DB2-BD59-A6C34878D82A}">
                    <a16:rowId xmlns:a16="http://schemas.microsoft.com/office/drawing/2014/main" xmlns="" val="10000"/>
                  </a:ext>
                </a:extLst>
              </a:tr>
              <a:tr h="315171">
                <a:tc>
                  <a:txBody>
                    <a:bodyPr/>
                    <a:lstStyle/>
                    <a:p>
                      <a:pPr marL="0" marR="0" lvl="0" indent="0" algn="just" rtl="0">
                        <a:lnSpc>
                          <a:spcPct val="150000"/>
                        </a:lnSpc>
                        <a:spcBef>
                          <a:spcPts val="0"/>
                        </a:spcBef>
                        <a:spcAft>
                          <a:spcPts val="0"/>
                        </a:spcAft>
                        <a:buNone/>
                      </a:pPr>
                      <a:r>
                        <a:rPr lang="en-US" sz="1200" u="none" strike="noStrike" cap="none" dirty="0">
                          <a:solidFill>
                            <a:schemeClr val="accent6">
                              <a:lumMod val="75000"/>
                            </a:schemeClr>
                          </a:solidFill>
                          <a:latin typeface="Tahoma"/>
                          <a:ea typeface="Tahoma"/>
                          <a:cs typeface="Tahoma"/>
                          <a:sym typeface="Tahoma"/>
                        </a:rPr>
                        <a:t>DES uses Feistel structure.</a:t>
                      </a:r>
                      <a:endParaRPr dirty="0">
                        <a:solidFill>
                          <a:schemeClr val="accent6">
                            <a:lumMod val="75000"/>
                          </a:schemeClr>
                        </a:solidFill>
                      </a:endParaRPr>
                    </a:p>
                  </a:txBody>
                  <a:tcPr marL="91450" marR="91450" marT="45725" marB="45725"/>
                </a:tc>
                <a:tc>
                  <a:txBody>
                    <a:bodyPr/>
                    <a:lstStyle/>
                    <a:p>
                      <a:pPr marL="0" marR="0" lvl="0" indent="0" algn="just" rtl="0">
                        <a:lnSpc>
                          <a:spcPct val="150000"/>
                        </a:lnSpc>
                        <a:spcBef>
                          <a:spcPts val="0"/>
                        </a:spcBef>
                        <a:spcAft>
                          <a:spcPts val="0"/>
                        </a:spcAft>
                        <a:buNone/>
                      </a:pPr>
                      <a:r>
                        <a:rPr lang="en-US" sz="1200" u="none" strike="noStrike" cap="none">
                          <a:solidFill>
                            <a:schemeClr val="accent6">
                              <a:lumMod val="75000"/>
                            </a:schemeClr>
                          </a:solidFill>
                          <a:latin typeface="Tahoma"/>
                          <a:ea typeface="Tahoma"/>
                          <a:cs typeface="Tahoma"/>
                          <a:sym typeface="Tahoma"/>
                        </a:rPr>
                        <a:t>AES uses SPN network.</a:t>
                      </a:r>
                      <a:endParaRPr>
                        <a:solidFill>
                          <a:schemeClr val="accent6">
                            <a:lumMod val="75000"/>
                          </a:schemeClr>
                        </a:solidFill>
                      </a:endParaRPr>
                    </a:p>
                  </a:txBody>
                  <a:tcPr marL="91450" marR="91450" marT="45725" marB="45725"/>
                </a:tc>
                <a:extLst>
                  <a:ext uri="{0D108BD9-81ED-4DB2-BD59-A6C34878D82A}">
                    <a16:rowId xmlns:a16="http://schemas.microsoft.com/office/drawing/2014/main" xmlns="" val="10001"/>
                  </a:ext>
                </a:extLst>
              </a:tr>
              <a:tr h="1088163">
                <a:tc>
                  <a:txBody>
                    <a:bodyPr/>
                    <a:lstStyle/>
                    <a:p>
                      <a:pPr marL="0" marR="0" lvl="0" indent="0" algn="just" rtl="0">
                        <a:lnSpc>
                          <a:spcPct val="150000"/>
                        </a:lnSpc>
                        <a:spcBef>
                          <a:spcPts val="0"/>
                        </a:spcBef>
                        <a:spcAft>
                          <a:spcPts val="0"/>
                        </a:spcAft>
                        <a:buNone/>
                      </a:pPr>
                      <a:r>
                        <a:rPr lang="en-US" sz="1200" u="none" strike="noStrike" cap="none" dirty="0">
                          <a:solidFill>
                            <a:schemeClr val="accent6">
                              <a:lumMod val="75000"/>
                            </a:schemeClr>
                          </a:solidFill>
                          <a:latin typeface="Tahoma"/>
                          <a:ea typeface="Tahoma"/>
                          <a:cs typeface="Tahoma"/>
                          <a:sym typeface="Tahoma"/>
                        </a:rPr>
                        <a:t>DES uses 64 bit plaintext block and  56 bit key. It uses 16 rounds.</a:t>
                      </a:r>
                      <a:endParaRPr dirty="0">
                        <a:solidFill>
                          <a:schemeClr val="accent6">
                            <a:lumMod val="75000"/>
                          </a:schemeClr>
                        </a:solidFill>
                      </a:endParaRPr>
                    </a:p>
                  </a:txBody>
                  <a:tcPr marL="91450" marR="91450" marT="45725" marB="45725"/>
                </a:tc>
                <a:tc>
                  <a:txBody>
                    <a:bodyPr/>
                    <a:lstStyle/>
                    <a:p>
                      <a:pPr marL="0" marR="0" lvl="0" indent="0" algn="just" rtl="0">
                        <a:lnSpc>
                          <a:spcPct val="150000"/>
                        </a:lnSpc>
                        <a:spcBef>
                          <a:spcPts val="0"/>
                        </a:spcBef>
                        <a:spcAft>
                          <a:spcPts val="0"/>
                        </a:spcAft>
                        <a:buNone/>
                      </a:pPr>
                      <a:r>
                        <a:rPr lang="en-US" sz="1200" u="none" strike="noStrike" cap="none" dirty="0">
                          <a:solidFill>
                            <a:schemeClr val="accent6">
                              <a:lumMod val="75000"/>
                            </a:schemeClr>
                          </a:solidFill>
                          <a:latin typeface="Tahoma"/>
                          <a:ea typeface="Tahoma"/>
                          <a:cs typeface="Tahoma"/>
                          <a:sym typeface="Tahoma"/>
                        </a:rPr>
                        <a:t>AES uses 128 bit plaintext  block. Key length can be 128 or 192 or 256 bit. Number of rounds can be 10 or 12 or 14 corresponding to key length.</a:t>
                      </a:r>
                      <a:endParaRPr dirty="0">
                        <a:solidFill>
                          <a:schemeClr val="accent6">
                            <a:lumMod val="75000"/>
                          </a:schemeClr>
                        </a:solidFill>
                      </a:endParaRPr>
                    </a:p>
                  </a:txBody>
                  <a:tcPr marL="91450" marR="91450" marT="45725" marB="45725"/>
                </a:tc>
                <a:extLst>
                  <a:ext uri="{0D108BD9-81ED-4DB2-BD59-A6C34878D82A}">
                    <a16:rowId xmlns:a16="http://schemas.microsoft.com/office/drawing/2014/main" xmlns="" val="10002"/>
                  </a:ext>
                </a:extLst>
              </a:tr>
              <a:tr h="830499">
                <a:tc>
                  <a:txBody>
                    <a:bodyPr/>
                    <a:lstStyle/>
                    <a:p>
                      <a:pPr marL="0" marR="0" lvl="0" indent="0" algn="just" rtl="0">
                        <a:lnSpc>
                          <a:spcPct val="150000"/>
                        </a:lnSpc>
                        <a:spcBef>
                          <a:spcPts val="0"/>
                        </a:spcBef>
                        <a:spcAft>
                          <a:spcPts val="0"/>
                        </a:spcAft>
                        <a:buNone/>
                      </a:pPr>
                      <a:r>
                        <a:rPr lang="en-US" sz="1200" u="none" strike="noStrike" cap="none">
                          <a:solidFill>
                            <a:schemeClr val="accent6">
                              <a:lumMod val="75000"/>
                            </a:schemeClr>
                          </a:solidFill>
                          <a:latin typeface="Tahoma"/>
                          <a:ea typeface="Tahoma"/>
                          <a:cs typeface="Tahoma"/>
                          <a:sym typeface="Tahoma"/>
                        </a:rPr>
                        <a:t>DES is slower and less secure. It is no longer used for commercial applications.</a:t>
                      </a:r>
                      <a:endParaRPr>
                        <a:solidFill>
                          <a:schemeClr val="accent6">
                            <a:lumMod val="75000"/>
                          </a:schemeClr>
                        </a:solidFill>
                      </a:endParaRPr>
                    </a:p>
                  </a:txBody>
                  <a:tcPr marL="91450" marR="91450" marT="45725" marB="45725"/>
                </a:tc>
                <a:tc>
                  <a:txBody>
                    <a:bodyPr/>
                    <a:lstStyle/>
                    <a:p>
                      <a:pPr marL="0" marR="0" lvl="0" indent="0" algn="just" rtl="0">
                        <a:lnSpc>
                          <a:spcPct val="150000"/>
                        </a:lnSpc>
                        <a:spcBef>
                          <a:spcPts val="0"/>
                        </a:spcBef>
                        <a:spcAft>
                          <a:spcPts val="0"/>
                        </a:spcAft>
                        <a:buNone/>
                      </a:pPr>
                      <a:r>
                        <a:rPr lang="en-US" sz="1200" u="none" strike="noStrike" cap="none" dirty="0">
                          <a:solidFill>
                            <a:schemeClr val="accent6">
                              <a:lumMod val="75000"/>
                            </a:schemeClr>
                          </a:solidFill>
                          <a:latin typeface="Tahoma"/>
                          <a:ea typeface="Tahoma"/>
                          <a:cs typeface="Tahoma"/>
                          <a:sym typeface="Tahoma"/>
                        </a:rPr>
                        <a:t>AES is faster and more secure.</a:t>
                      </a:r>
                      <a:endParaRPr dirty="0">
                        <a:solidFill>
                          <a:schemeClr val="accent6">
                            <a:lumMod val="75000"/>
                          </a:schemeClr>
                        </a:solidFill>
                      </a:endParaRPr>
                    </a:p>
                  </a:txBody>
                  <a:tcPr marL="91450" marR="91450" marT="45725" marB="45725"/>
                </a:tc>
                <a:extLst>
                  <a:ext uri="{0D108BD9-81ED-4DB2-BD59-A6C34878D82A}">
                    <a16:rowId xmlns:a16="http://schemas.microsoft.com/office/drawing/2014/main" xmlns="" val="10003"/>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lnSpc>
                <a:spcPct val="150000"/>
              </a:lnSpc>
              <a:spcBef>
                <a:spcPts val="0"/>
              </a:spcBef>
            </a:pPr>
            <a:r>
              <a:rPr lang="en-US" sz="1200" dirty="0" smtClean="0">
                <a:latin typeface="Tahoma" pitchFamily="34" charset="0"/>
                <a:ea typeface="Tahoma" pitchFamily="34" charset="0"/>
                <a:cs typeface="Tahoma" pitchFamily="34" charset="0"/>
              </a:rPr>
              <a:t>Global secure applications must support various policies. </a:t>
            </a:r>
          </a:p>
          <a:p>
            <a:pPr algn="just">
              <a:lnSpc>
                <a:spcPct val="150000"/>
              </a:lnSpc>
              <a:spcBef>
                <a:spcPts val="0"/>
              </a:spcBef>
            </a:pPr>
            <a:r>
              <a:rPr lang="en-US" sz="1200" dirty="0" smtClean="0">
                <a:latin typeface="Tahoma" pitchFamily="34" charset="0"/>
                <a:ea typeface="Tahoma" pitchFamily="34" charset="0"/>
                <a:cs typeface="Tahoma" pitchFamily="34" charset="0"/>
              </a:rPr>
              <a:t>Goal: Automated security policy specification, negotiation, and enforcement is desirable for sensitive applications among mutually suspicious but cooperating organizations. Key Management based on automated dynamic Domain Security Policy support will help meet this goal.</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r>
              <a:rPr lang="en-US" sz="1200" dirty="0" smtClean="0">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Security Policy Specifications </a:t>
            </a:r>
          </a:p>
          <a:p>
            <a:pPr algn="just">
              <a:lnSpc>
                <a:spcPct val="150000"/>
              </a:lnSpc>
              <a:spcBef>
                <a:spcPts val="0"/>
              </a:spcBef>
            </a:pPr>
            <a:r>
              <a:rPr lang="en-US" sz="1200" dirty="0" smtClean="0">
                <a:latin typeface="Tahoma" pitchFamily="34" charset="0"/>
                <a:ea typeface="Tahoma" pitchFamily="34" charset="0"/>
                <a:cs typeface="Tahoma" pitchFamily="34" charset="0"/>
              </a:rPr>
              <a:t>A Security Policy should be written so that people can understand and follow it; </a:t>
            </a:r>
          </a:p>
          <a:p>
            <a:pPr algn="just">
              <a:lnSpc>
                <a:spcPct val="150000"/>
              </a:lnSpc>
              <a:spcBef>
                <a:spcPts val="0"/>
              </a:spcBef>
            </a:pPr>
            <a:r>
              <a:rPr lang="en-US" sz="1200" dirty="0" smtClean="0">
                <a:latin typeface="Tahoma" pitchFamily="34" charset="0"/>
                <a:ea typeface="Tahoma" pitchFamily="34" charset="0"/>
                <a:cs typeface="Tahoma" pitchFamily="34" charset="0"/>
              </a:rPr>
              <a:t>A Security Policy should be encoded so that an automated system can enforce it; </a:t>
            </a:r>
          </a:p>
          <a:p>
            <a:pPr algn="just">
              <a:lnSpc>
                <a:spcPct val="150000"/>
              </a:lnSpc>
              <a:spcBef>
                <a:spcPts val="0"/>
              </a:spcBef>
            </a:pPr>
            <a:r>
              <a:rPr lang="en-US" sz="1200" dirty="0" smtClean="0">
                <a:latin typeface="Tahoma" pitchFamily="34" charset="0"/>
                <a:ea typeface="Tahoma" pitchFamily="34" charset="0"/>
                <a:cs typeface="Tahoma" pitchFamily="34" charset="0"/>
              </a:rPr>
              <a:t>A formal specification of a security policy can be understandable to humans and automatically enforced by a CKMS. </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r>
              <a:rPr lang="en-US" sz="1200" dirty="0" smtClean="0">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Security-Domain Based Cryptographic Key Management </a:t>
            </a:r>
          </a:p>
          <a:p>
            <a:pPr algn="just">
              <a:lnSpc>
                <a:spcPct val="150000"/>
              </a:lnSpc>
              <a:spcBef>
                <a:spcPts val="0"/>
              </a:spcBef>
            </a:pPr>
            <a:r>
              <a:rPr lang="en-US" sz="1200" b="1" dirty="0" smtClean="0">
                <a:latin typeface="Tahoma" pitchFamily="34" charset="0"/>
                <a:ea typeface="Tahoma" pitchFamily="34" charset="0"/>
                <a:cs typeface="Tahoma" pitchFamily="34" charset="0"/>
              </a:rPr>
              <a:t>Goal</a:t>
            </a:r>
            <a:r>
              <a:rPr lang="en-US" sz="1200" dirty="0" smtClean="0">
                <a:latin typeface="Tahoma" pitchFamily="34" charset="0"/>
                <a:ea typeface="Tahoma" pitchFamily="34" charset="0"/>
                <a:cs typeface="Tahoma" pitchFamily="34" charset="0"/>
              </a:rPr>
              <a:t>: Automated negotiation of key management based on the domain security policies of two or more mutually suspicious participants in a sensitive transaction. </a:t>
            </a:r>
          </a:p>
          <a:p>
            <a:pPr algn="just">
              <a:lnSpc>
                <a:spcPct val="150000"/>
              </a:lnSpc>
              <a:spcBef>
                <a:spcPts val="0"/>
              </a:spcBef>
            </a:pPr>
            <a:r>
              <a:rPr lang="en-US" sz="1200" b="1" dirty="0" smtClean="0">
                <a:latin typeface="Tahoma" pitchFamily="34" charset="0"/>
                <a:ea typeface="Tahoma" pitchFamily="34" charset="0"/>
                <a:cs typeface="Tahoma" pitchFamily="34" charset="0"/>
              </a:rPr>
              <a:t>Assumption</a:t>
            </a:r>
            <a:r>
              <a:rPr lang="en-US" sz="1200" dirty="0" smtClean="0">
                <a:latin typeface="Tahoma" pitchFamily="34" charset="0"/>
                <a:ea typeface="Tahoma" pitchFamily="34" charset="0"/>
                <a:cs typeface="Tahoma" pitchFamily="34" charset="0"/>
              </a:rPr>
              <a:t>: Security is proportional to cost, the services used, and the protection provided. </a:t>
            </a:r>
          </a:p>
          <a:p>
            <a:pPr algn="just">
              <a:lnSpc>
                <a:spcPct val="150000"/>
              </a:lnSpc>
              <a:spcBef>
                <a:spcPts val="0"/>
              </a:spcBef>
            </a:pPr>
            <a:r>
              <a:rPr lang="en-US" sz="1200" b="1" dirty="0" smtClean="0">
                <a:latin typeface="Tahoma" pitchFamily="34" charset="0"/>
                <a:ea typeface="Tahoma" pitchFamily="34" charset="0"/>
                <a:cs typeface="Tahoma" pitchFamily="34" charset="0"/>
              </a:rPr>
              <a:t>Approach</a:t>
            </a:r>
            <a:r>
              <a:rPr lang="en-US" sz="1200" dirty="0" smtClean="0">
                <a:latin typeface="Tahoma" pitchFamily="34" charset="0"/>
                <a:ea typeface="Tahoma" pitchFamily="34" charset="0"/>
                <a:cs typeface="Tahoma" pitchFamily="34" charset="0"/>
              </a:rPr>
              <a:t>: Develop an automated Policy Negotiation method using formal syntax specifications of compatible Security Policies.</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r>
              <a:rPr lang="en-US" sz="1200" b="1" dirty="0" smtClean="0">
                <a:latin typeface="Tahoma" pitchFamily="34" charset="0"/>
                <a:ea typeface="Tahoma" pitchFamily="34" charset="0"/>
                <a:cs typeface="Tahoma" pitchFamily="34" charset="0"/>
              </a:rPr>
              <a:t>   Information Management Policy </a:t>
            </a:r>
          </a:p>
          <a:p>
            <a:pPr algn="just">
              <a:lnSpc>
                <a:spcPct val="150000"/>
              </a:lnSpc>
              <a:spcBef>
                <a:spcPts val="0"/>
              </a:spcBef>
            </a:pPr>
            <a:r>
              <a:rPr lang="en-US" sz="1200" dirty="0" smtClean="0">
                <a:latin typeface="Tahoma" pitchFamily="34" charset="0"/>
                <a:ea typeface="Tahoma" pitchFamily="34" charset="0"/>
                <a:cs typeface="Tahoma" pitchFamily="34" charset="0"/>
              </a:rPr>
              <a:t>Highest-Level Organizational Policy for Managing and Protecting Information in all forms (paper, computer data, electronic storage); </a:t>
            </a:r>
          </a:p>
          <a:p>
            <a:pPr algn="just">
              <a:lnSpc>
                <a:spcPct val="150000"/>
              </a:lnSpc>
              <a:spcBef>
                <a:spcPts val="0"/>
              </a:spcBef>
            </a:pPr>
            <a:r>
              <a:rPr lang="en-US" sz="1200" dirty="0" smtClean="0">
                <a:latin typeface="Tahoma" pitchFamily="34" charset="0"/>
                <a:ea typeface="Tahoma" pitchFamily="34" charset="0"/>
                <a:cs typeface="Tahoma" pitchFamily="34" charset="0"/>
              </a:rPr>
              <a:t>Established by the Organization’s CEO or CIO; </a:t>
            </a:r>
          </a:p>
          <a:p>
            <a:pPr algn="just">
              <a:lnSpc>
                <a:spcPct val="150000"/>
              </a:lnSpc>
              <a:spcBef>
                <a:spcPts val="0"/>
              </a:spcBef>
            </a:pPr>
            <a:r>
              <a:rPr lang="en-US" sz="1200" dirty="0" smtClean="0">
                <a:latin typeface="Tahoma" pitchFamily="34" charset="0"/>
                <a:ea typeface="Tahoma" pitchFamily="34" charset="0"/>
                <a:cs typeface="Tahoma" pitchFamily="34" charset="0"/>
              </a:rPr>
              <a:t>Policy is provided to all the Organization’s employees so they can follow the policy </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3"/>
          <p:cNvSpPr txBox="1">
            <a:spLocks noGrp="1"/>
          </p:cNvSpPr>
          <p:nvPr>
            <p:ph type="title"/>
          </p:nvPr>
        </p:nvSpPr>
        <p:spPr>
          <a:xfrm>
            <a:off x="471488" y="266148"/>
            <a:ext cx="5915025" cy="56116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548135"/>
              </a:buClr>
              <a:buSzPts val="2800"/>
              <a:buFont typeface="Calibri"/>
              <a:buNone/>
            </a:pPr>
            <a:endParaRPr/>
          </a:p>
        </p:txBody>
      </p:sp>
      <p:sp>
        <p:nvSpPr>
          <p:cNvPr id="145" name="Google Shape;145;p23"/>
          <p:cNvSpPr txBox="1">
            <a:spLocks noGrp="1"/>
          </p:cNvSpPr>
          <p:nvPr>
            <p:ph type="body" idx="1"/>
          </p:nvPr>
        </p:nvSpPr>
        <p:spPr>
          <a:xfrm>
            <a:off x="471488" y="1030514"/>
            <a:ext cx="5915025" cy="7891766"/>
          </a:xfrm>
          <a:prstGeom prst="rect">
            <a:avLst/>
          </a:prstGeom>
          <a:noFill/>
          <a:ln>
            <a:noFill/>
          </a:ln>
        </p:spPr>
        <p:txBody>
          <a:bodyPr spcFirstLastPara="1" wrap="square" lIns="91425" tIns="45700" rIns="91425" bIns="45700" anchor="t" anchorCtr="0">
            <a:noAutofit/>
          </a:bodyPr>
          <a:lstStyle/>
          <a:p>
            <a:pPr marL="0" marR="0" lvl="0" indent="0" algn="just" defTabSz="685800" rtl="0" eaLnBrk="1" fontAlgn="auto" latinLnBrk="0" hangingPunct="1">
              <a:lnSpc>
                <a:spcPct val="150000"/>
              </a:lnSpc>
              <a:spcBef>
                <a:spcPts val="0"/>
              </a:spcBef>
              <a:spcAft>
                <a:spcPts val="0"/>
              </a:spcAft>
              <a:buClr>
                <a:srgbClr val="548135"/>
              </a:buClr>
              <a:buSzPts val="1200"/>
              <a:buFont typeface="Tahoma"/>
              <a:buNone/>
              <a:tabLst/>
              <a:defRPr/>
            </a:pPr>
            <a:r>
              <a:rPr lang="en-US" sz="1200" b="1" dirty="0">
                <a:latin typeface="Tahoma"/>
                <a:ea typeface="Tahoma"/>
                <a:cs typeface="Tahoma"/>
                <a:sym typeface="Tahoma"/>
              </a:rPr>
              <a:t>List ways in which secret keys can be distributed to two communicating parties. </a:t>
            </a:r>
            <a:r>
              <a:rPr kumimoji="0" lang="en-US" sz="1200" b="1"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sym typeface="Tahoma"/>
              </a:rPr>
              <a:t>(CO2, K2)</a:t>
            </a:r>
          </a:p>
          <a:p>
            <a:pPr marL="171450" lvl="0" indent="-171450" algn="just" rtl="0">
              <a:lnSpc>
                <a:spcPct val="150000"/>
              </a:lnSpc>
              <a:spcBef>
                <a:spcPts val="0"/>
              </a:spcBef>
              <a:spcAft>
                <a:spcPts val="0"/>
              </a:spcAft>
              <a:buClr>
                <a:srgbClr val="548135"/>
              </a:buClr>
              <a:buSzPts val="1200"/>
              <a:buFont typeface="Noto Sans Symbols"/>
              <a:buChar char="▪"/>
            </a:pPr>
            <a:r>
              <a:rPr lang="en-US" sz="1200" dirty="0">
                <a:latin typeface="Tahoma"/>
                <a:ea typeface="Tahoma"/>
                <a:cs typeface="Tahoma"/>
                <a:sym typeface="Tahoma"/>
              </a:rPr>
              <a:t>A can select a key and physically deliver it to B.</a:t>
            </a:r>
            <a:endParaRPr dirty="0"/>
          </a:p>
          <a:p>
            <a:pPr marL="171450" lvl="0" indent="-171450" algn="just" rtl="0">
              <a:lnSpc>
                <a:spcPct val="150000"/>
              </a:lnSpc>
              <a:spcBef>
                <a:spcPts val="0"/>
              </a:spcBef>
              <a:spcAft>
                <a:spcPts val="0"/>
              </a:spcAft>
              <a:buClr>
                <a:srgbClr val="548135"/>
              </a:buClr>
              <a:buSzPts val="1200"/>
              <a:buFont typeface="Noto Sans Symbols"/>
              <a:buChar char="▪"/>
            </a:pPr>
            <a:r>
              <a:rPr lang="en-US" sz="1200" dirty="0">
                <a:latin typeface="Tahoma"/>
                <a:ea typeface="Tahoma"/>
                <a:cs typeface="Tahoma"/>
                <a:sym typeface="Tahoma"/>
              </a:rPr>
              <a:t>A third party can select the key and physically deliver it to A and B.</a:t>
            </a:r>
            <a:endParaRPr dirty="0"/>
          </a:p>
          <a:p>
            <a:pPr marL="171450" lvl="0" indent="-171450" algn="just" rtl="0">
              <a:lnSpc>
                <a:spcPct val="150000"/>
              </a:lnSpc>
              <a:spcBef>
                <a:spcPts val="0"/>
              </a:spcBef>
              <a:spcAft>
                <a:spcPts val="0"/>
              </a:spcAft>
              <a:buClr>
                <a:srgbClr val="548135"/>
              </a:buClr>
              <a:buSzPts val="1200"/>
              <a:buFont typeface="Noto Sans Symbols"/>
              <a:buChar char="▪"/>
            </a:pPr>
            <a:r>
              <a:rPr lang="en-US" sz="1200" dirty="0">
                <a:latin typeface="Tahoma"/>
                <a:ea typeface="Tahoma"/>
                <a:cs typeface="Tahoma"/>
                <a:sym typeface="Tahoma"/>
              </a:rPr>
              <a:t>If A and B have previously and recently used a key, one party can transmit the new key to the other, encrypted using the old key.</a:t>
            </a:r>
            <a:endParaRPr dirty="0"/>
          </a:p>
          <a:p>
            <a:pPr marL="171450" lvl="0" indent="-171450" algn="just" rtl="0">
              <a:lnSpc>
                <a:spcPct val="150000"/>
              </a:lnSpc>
              <a:spcBef>
                <a:spcPts val="0"/>
              </a:spcBef>
              <a:spcAft>
                <a:spcPts val="0"/>
              </a:spcAft>
              <a:buClr>
                <a:srgbClr val="548135"/>
              </a:buClr>
              <a:buSzPts val="1200"/>
              <a:buFont typeface="Noto Sans Symbols"/>
              <a:buChar char="▪"/>
            </a:pPr>
            <a:r>
              <a:rPr lang="en-US" sz="1200" dirty="0">
                <a:latin typeface="Tahoma"/>
                <a:ea typeface="Tahoma"/>
                <a:cs typeface="Tahoma"/>
                <a:sym typeface="Tahoma"/>
              </a:rPr>
              <a:t>If A and B each has an encrypted connection to a third party C, C can deliver a key on the encrypted links to A and B.</a:t>
            </a:r>
            <a:endParaRPr dirty="0"/>
          </a:p>
          <a:p>
            <a:pPr marL="0" lvl="0" indent="0" algn="just" rtl="0">
              <a:lnSpc>
                <a:spcPct val="150000"/>
              </a:lnSpc>
              <a:spcBef>
                <a:spcPts val="0"/>
              </a:spcBef>
              <a:spcAft>
                <a:spcPts val="0"/>
              </a:spcAft>
              <a:buClr>
                <a:srgbClr val="548135"/>
              </a:buClr>
              <a:buSzPts val="1200"/>
              <a:buFont typeface="Calibri"/>
              <a:buNone/>
            </a:pPr>
            <a:endParaRPr sz="1200" dirty="0">
              <a:latin typeface="Tahoma"/>
              <a:ea typeface="Tahoma"/>
              <a:cs typeface="Tahoma"/>
              <a:sym typeface="Tahoma"/>
            </a:endParaRPr>
          </a:p>
          <a:p>
            <a:pPr marL="0" marR="0" lvl="0" indent="0" algn="just" defTabSz="685800" rtl="0" eaLnBrk="1" fontAlgn="auto" latinLnBrk="0" hangingPunct="1">
              <a:lnSpc>
                <a:spcPct val="150000"/>
              </a:lnSpc>
              <a:spcBef>
                <a:spcPts val="0"/>
              </a:spcBef>
              <a:spcAft>
                <a:spcPts val="0"/>
              </a:spcAft>
              <a:buClr>
                <a:srgbClr val="548135"/>
              </a:buClr>
              <a:buSzPts val="1200"/>
              <a:buFont typeface="Tahoma"/>
              <a:buNone/>
              <a:tabLst/>
              <a:defRPr/>
            </a:pPr>
            <a:r>
              <a:rPr lang="en-US" sz="1200" b="1" dirty="0">
                <a:latin typeface="Tahoma"/>
                <a:ea typeface="Tahoma"/>
                <a:cs typeface="Tahoma"/>
                <a:sym typeface="Tahoma"/>
              </a:rPr>
              <a:t>Differentiate master key and secret key. </a:t>
            </a:r>
            <a:r>
              <a:rPr kumimoji="0" lang="en-US" sz="1200" b="1"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sym typeface="Tahoma"/>
              </a:rPr>
              <a:t>(CO2, K2)</a:t>
            </a:r>
          </a:p>
          <a:p>
            <a:pPr marL="0" lvl="0" indent="0" algn="just" rtl="0">
              <a:lnSpc>
                <a:spcPct val="150000"/>
              </a:lnSpc>
              <a:spcBef>
                <a:spcPts val="0"/>
              </a:spcBef>
              <a:spcAft>
                <a:spcPts val="0"/>
              </a:spcAft>
              <a:buClr>
                <a:srgbClr val="548135"/>
              </a:buClr>
              <a:buSzPts val="1200"/>
              <a:buFont typeface="Tahoma"/>
              <a:buNone/>
            </a:pPr>
            <a:r>
              <a:rPr lang="en-US" sz="1200" dirty="0">
                <a:latin typeface="Tahoma"/>
                <a:ea typeface="Tahoma"/>
                <a:cs typeface="Tahoma"/>
                <a:sym typeface="Tahoma"/>
              </a:rPr>
              <a:t>Master Key is shared between Key Distribution Center and the end user or system. It is used to encrypt session keys.</a:t>
            </a:r>
            <a:endParaRPr dirty="0"/>
          </a:p>
          <a:p>
            <a:pPr marL="0" lvl="0" indent="0" algn="just" rtl="0">
              <a:lnSpc>
                <a:spcPct val="150000"/>
              </a:lnSpc>
              <a:spcBef>
                <a:spcPts val="0"/>
              </a:spcBef>
              <a:spcAft>
                <a:spcPts val="0"/>
              </a:spcAft>
              <a:buClr>
                <a:srgbClr val="548135"/>
              </a:buClr>
              <a:buSzPts val="1200"/>
              <a:buFont typeface="Tahoma"/>
              <a:buNone/>
            </a:pPr>
            <a:r>
              <a:rPr lang="en-US" sz="1200" dirty="0">
                <a:latin typeface="Tahoma"/>
                <a:ea typeface="Tahoma"/>
                <a:cs typeface="Tahoma"/>
                <a:sym typeface="Tahoma"/>
              </a:rPr>
              <a:t>Session Key is temporary. It is used to encrypt the communication between the two end systems.</a:t>
            </a:r>
            <a:endParaRPr dirty="0"/>
          </a:p>
          <a:p>
            <a:pPr marL="0" lvl="0" indent="0" algn="just" rtl="0">
              <a:lnSpc>
                <a:spcPct val="150000"/>
              </a:lnSpc>
              <a:spcBef>
                <a:spcPts val="0"/>
              </a:spcBef>
              <a:spcAft>
                <a:spcPts val="0"/>
              </a:spcAft>
              <a:buClr>
                <a:srgbClr val="548135"/>
              </a:buClr>
              <a:buSzPts val="1200"/>
              <a:buFont typeface="Calibri"/>
              <a:buNone/>
            </a:pPr>
            <a:endParaRPr sz="1200" dirty="0">
              <a:latin typeface="Tahoma"/>
              <a:ea typeface="Tahoma"/>
              <a:cs typeface="Tahoma"/>
              <a:sym typeface="Tahoma"/>
            </a:endParaRPr>
          </a:p>
          <a:p>
            <a:pPr marL="0" marR="0" lvl="0" indent="0" algn="just" defTabSz="685800" rtl="0" eaLnBrk="1" fontAlgn="auto" latinLnBrk="0" hangingPunct="1">
              <a:lnSpc>
                <a:spcPct val="150000"/>
              </a:lnSpc>
              <a:spcBef>
                <a:spcPts val="0"/>
              </a:spcBef>
              <a:spcAft>
                <a:spcPts val="0"/>
              </a:spcAft>
              <a:buClr>
                <a:srgbClr val="548135"/>
              </a:buClr>
              <a:buSzPts val="1200"/>
              <a:buFont typeface="Tahoma"/>
              <a:buNone/>
              <a:tabLst/>
              <a:defRPr/>
            </a:pPr>
            <a:r>
              <a:rPr lang="en-US" sz="1200" b="1" dirty="0">
                <a:latin typeface="Tahoma"/>
                <a:ea typeface="Tahoma"/>
                <a:cs typeface="Tahoma"/>
                <a:sym typeface="Tahoma"/>
              </a:rPr>
              <a:t>Define Key Distribution Center (KDC). </a:t>
            </a:r>
            <a:r>
              <a:rPr kumimoji="0" lang="en-US" sz="1200" b="1"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sym typeface="Tahoma"/>
              </a:rPr>
              <a:t>(CO2, K1)</a:t>
            </a:r>
          </a:p>
          <a:p>
            <a:pPr marL="0" lvl="0" indent="0" algn="just" rtl="0">
              <a:lnSpc>
                <a:spcPct val="150000"/>
              </a:lnSpc>
              <a:spcBef>
                <a:spcPts val="0"/>
              </a:spcBef>
              <a:spcAft>
                <a:spcPts val="0"/>
              </a:spcAft>
              <a:buClr>
                <a:srgbClr val="548135"/>
              </a:buClr>
              <a:buSzPts val="1200"/>
              <a:buFont typeface="Tahoma"/>
              <a:buNone/>
            </a:pPr>
            <a:r>
              <a:rPr lang="en-US" sz="1200" dirty="0">
                <a:latin typeface="Tahoma"/>
                <a:ea typeface="Tahoma"/>
                <a:cs typeface="Tahoma"/>
                <a:sym typeface="Tahoma"/>
              </a:rPr>
              <a:t>It is a trusted third-party or intermediary. It is responsible for generating session keys for communication between two parties. The session keys are generated and communicated by KDC to the end system using master key.</a:t>
            </a:r>
            <a:endParaRPr dirty="0"/>
          </a:p>
          <a:p>
            <a:pPr marL="0" lvl="0" indent="0" algn="just" rtl="0">
              <a:lnSpc>
                <a:spcPct val="150000"/>
              </a:lnSpc>
              <a:spcBef>
                <a:spcPts val="0"/>
              </a:spcBef>
              <a:spcAft>
                <a:spcPts val="0"/>
              </a:spcAft>
              <a:buClr>
                <a:srgbClr val="548135"/>
              </a:buClr>
              <a:buSzPts val="1200"/>
              <a:buFont typeface="Calibri"/>
              <a:buNone/>
            </a:pPr>
            <a:endParaRPr sz="1200" dirty="0">
              <a:latin typeface="Tahoma"/>
              <a:ea typeface="Tahoma"/>
              <a:cs typeface="Tahoma"/>
              <a:sym typeface="Tahoma"/>
            </a:endParaRPr>
          </a:p>
          <a:p>
            <a:pPr marL="0" marR="0" lvl="0" indent="0" algn="just" defTabSz="685800" rtl="0" eaLnBrk="1" fontAlgn="auto" latinLnBrk="0" hangingPunct="1">
              <a:lnSpc>
                <a:spcPct val="150000"/>
              </a:lnSpc>
              <a:spcBef>
                <a:spcPts val="0"/>
              </a:spcBef>
              <a:spcAft>
                <a:spcPts val="0"/>
              </a:spcAft>
              <a:buClr>
                <a:srgbClr val="548135"/>
              </a:buClr>
              <a:buSzPts val="1200"/>
              <a:buFont typeface="Tahoma"/>
              <a:buNone/>
              <a:tabLst/>
              <a:defRPr/>
            </a:pPr>
            <a:r>
              <a:rPr lang="en-US" sz="1200" b="1" dirty="0">
                <a:latin typeface="Tahoma"/>
                <a:ea typeface="Tahoma"/>
                <a:cs typeface="Tahoma"/>
                <a:sym typeface="Tahoma"/>
              </a:rPr>
              <a:t>Give the significance of hierarchical key control. </a:t>
            </a:r>
            <a:r>
              <a:rPr kumimoji="0" lang="en-US" sz="1200" b="1"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sym typeface="Tahoma"/>
              </a:rPr>
              <a:t>(CO2, K2)</a:t>
            </a:r>
          </a:p>
          <a:p>
            <a:pPr marL="0" lvl="0" indent="0" algn="just" rtl="0">
              <a:lnSpc>
                <a:spcPct val="150000"/>
              </a:lnSpc>
              <a:spcBef>
                <a:spcPts val="0"/>
              </a:spcBef>
              <a:spcAft>
                <a:spcPts val="0"/>
              </a:spcAft>
              <a:buClr>
                <a:srgbClr val="548135"/>
              </a:buClr>
              <a:buSzPts val="1200"/>
              <a:buFont typeface="Tahoma"/>
              <a:buNone/>
            </a:pPr>
            <a:r>
              <a:rPr lang="en-US" sz="1200" dirty="0">
                <a:latin typeface="Tahoma"/>
                <a:ea typeface="Tahoma"/>
                <a:cs typeface="Tahoma"/>
                <a:sym typeface="Tahoma"/>
              </a:rPr>
              <a:t>It is useful when the network is large. It minimizes the effort involved in master key distribution. Global KDCs come into play when two entities in different domain needs a shared key. Otherwise local KDCs will involve in key distribution for local domain.</a:t>
            </a:r>
            <a:endParaRPr dirty="0"/>
          </a:p>
          <a:p>
            <a:pPr marL="0" lvl="0" indent="0" algn="just" rtl="0">
              <a:lnSpc>
                <a:spcPct val="150000"/>
              </a:lnSpc>
              <a:spcBef>
                <a:spcPts val="0"/>
              </a:spcBef>
              <a:spcAft>
                <a:spcPts val="0"/>
              </a:spcAft>
              <a:buClr>
                <a:srgbClr val="548135"/>
              </a:buClr>
              <a:buSzPts val="1200"/>
              <a:buFont typeface="Calibri"/>
              <a:buNone/>
            </a:pPr>
            <a:endParaRPr sz="1200" dirty="0">
              <a:latin typeface="Tahoma"/>
              <a:ea typeface="Tahoma"/>
              <a:cs typeface="Tahoma"/>
              <a:sym typeface="Tahoma"/>
            </a:endParaRPr>
          </a:p>
          <a:p>
            <a:pPr marL="0" marR="0" lvl="0" indent="0" algn="just" defTabSz="685800" rtl="0" eaLnBrk="1" fontAlgn="auto" latinLnBrk="0" hangingPunct="1">
              <a:lnSpc>
                <a:spcPct val="150000"/>
              </a:lnSpc>
              <a:spcBef>
                <a:spcPts val="0"/>
              </a:spcBef>
              <a:spcAft>
                <a:spcPts val="0"/>
              </a:spcAft>
              <a:buClr>
                <a:srgbClr val="548135"/>
              </a:buClr>
              <a:buSzPts val="1200"/>
              <a:buFont typeface="Tahoma"/>
              <a:buNone/>
              <a:tabLst/>
              <a:defRPr/>
            </a:pPr>
            <a:r>
              <a:rPr lang="en-US" sz="1200" b="1" dirty="0">
                <a:latin typeface="Tahoma"/>
                <a:ea typeface="Tahoma"/>
                <a:cs typeface="Tahoma"/>
                <a:sym typeface="Tahoma"/>
              </a:rPr>
              <a:t>Define nonce. </a:t>
            </a:r>
            <a:r>
              <a:rPr kumimoji="0" lang="en-US" sz="1200" b="1"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sym typeface="Tahoma"/>
              </a:rPr>
              <a:t>(CO2, K2)</a:t>
            </a:r>
          </a:p>
          <a:p>
            <a:pPr marL="0" lvl="0" indent="0" algn="just" rtl="0">
              <a:lnSpc>
                <a:spcPct val="150000"/>
              </a:lnSpc>
              <a:spcBef>
                <a:spcPts val="0"/>
              </a:spcBef>
              <a:spcAft>
                <a:spcPts val="0"/>
              </a:spcAft>
              <a:buClr>
                <a:srgbClr val="548135"/>
              </a:buClr>
              <a:buSzPts val="1200"/>
              <a:buFont typeface="Tahoma"/>
              <a:buNone/>
            </a:pPr>
            <a:r>
              <a:rPr lang="en-US" sz="1200" dirty="0">
                <a:latin typeface="Tahoma"/>
                <a:ea typeface="Tahoma"/>
                <a:cs typeface="Tahoma"/>
                <a:sym typeface="Tahoma"/>
              </a:rPr>
              <a:t>The nonce may be a timestamp, a counter, or a random number. It must differ with each transaction, that is unique.</a:t>
            </a:r>
            <a:endParaRPr dirty="0"/>
          </a:p>
          <a:p>
            <a:pPr marL="0" lvl="0" indent="0" algn="just" rtl="0">
              <a:lnSpc>
                <a:spcPct val="150000"/>
              </a:lnSpc>
              <a:spcBef>
                <a:spcPts val="0"/>
              </a:spcBef>
              <a:spcAft>
                <a:spcPts val="0"/>
              </a:spcAft>
              <a:buClr>
                <a:srgbClr val="548135"/>
              </a:buClr>
              <a:buSzPts val="1200"/>
              <a:buFont typeface="Calibri"/>
              <a:buNone/>
            </a:pPr>
            <a:endParaRPr sz="1200" dirty="0">
              <a:latin typeface="Tahoma"/>
              <a:ea typeface="Tahoma"/>
              <a:cs typeface="Tahoma"/>
              <a:sym typeface="Tahoma"/>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194703-FF84-4B63-A47E-15DAA252F67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4DDC7347-1F37-40C7-B678-446AE3B4833D}"/>
              </a:ext>
            </a:extLst>
          </p:cNvPr>
          <p:cNvSpPr>
            <a:spLocks noGrp="1"/>
          </p:cNvSpPr>
          <p:nvPr>
            <p:ph idx="1"/>
          </p:nvPr>
        </p:nvSpPr>
        <p:spPr/>
        <p:txBody>
          <a:bodyPr/>
          <a:lstStyle/>
          <a:p>
            <a:pPr marL="0" indent="0" algn="ctr">
              <a:buNone/>
            </a:pPr>
            <a:r>
              <a:rPr lang="en-US" sz="1400" dirty="0">
                <a:latin typeface="Tahoma" panose="020B0604030504040204" pitchFamily="34" charset="0"/>
                <a:ea typeface="Tahoma" panose="020B0604030504040204" pitchFamily="34" charset="0"/>
                <a:cs typeface="Tahoma" panose="020B0604030504040204" pitchFamily="34" charset="0"/>
              </a:rPr>
              <a:t>PART B</a:t>
            </a:r>
          </a:p>
          <a:p>
            <a:pPr marL="0" indent="0">
              <a:buNone/>
            </a:pPr>
            <a:endParaRPr lang="en-US" sz="1400" dirty="0">
              <a:latin typeface="Tahoma" panose="020B0604030504040204" pitchFamily="34" charset="0"/>
              <a:ea typeface="Tahoma" panose="020B0604030504040204" pitchFamily="34" charset="0"/>
              <a:cs typeface="Tahoma" panose="020B0604030504040204" pitchFamily="34" charset="0"/>
            </a:endParaRPr>
          </a:p>
          <a:p>
            <a:pPr marL="0" indent="0">
              <a:buNone/>
            </a:pPr>
            <a:r>
              <a:rPr lang="en-US" sz="1400" dirty="0">
                <a:latin typeface="Tahoma" panose="020B0604030504040204" pitchFamily="34" charset="0"/>
                <a:ea typeface="Tahoma" panose="020B0604030504040204" pitchFamily="34" charset="0"/>
                <a:cs typeface="Tahoma" panose="020B0604030504040204" pitchFamily="34" charset="0"/>
              </a:rPr>
              <a:t>1. Find 17 </a:t>
            </a:r>
            <a:r>
              <a:rPr lang="en-US" sz="1400" baseline="30000" dirty="0">
                <a:latin typeface="Tahoma" panose="020B0604030504040204" pitchFamily="34" charset="0"/>
                <a:ea typeface="Tahoma" panose="020B0604030504040204" pitchFamily="34" charset="0"/>
                <a:cs typeface="Tahoma" panose="020B0604030504040204" pitchFamily="34" charset="0"/>
              </a:rPr>
              <a:t>-1 </a:t>
            </a:r>
            <a:r>
              <a:rPr lang="en-US" sz="1400" dirty="0">
                <a:latin typeface="Tahoma" panose="020B0604030504040204" pitchFamily="34" charset="0"/>
                <a:ea typeface="Tahoma" panose="020B0604030504040204" pitchFamily="34" charset="0"/>
                <a:cs typeface="Tahoma" panose="020B0604030504040204" pitchFamily="34" charset="0"/>
              </a:rPr>
              <a:t>mod 192 using Extended Euclid Algorithm. (CO2 , K3)</a:t>
            </a:r>
          </a:p>
          <a:p>
            <a:pPr marL="0" indent="0">
              <a:buNone/>
            </a:pPr>
            <a:r>
              <a:rPr lang="en-US" sz="1400" dirty="0">
                <a:latin typeface="Tahoma" panose="020B0604030504040204" pitchFamily="34" charset="0"/>
                <a:ea typeface="Tahoma" panose="020B0604030504040204" pitchFamily="34" charset="0"/>
                <a:cs typeface="Tahoma" panose="020B0604030504040204" pitchFamily="34" charset="0"/>
              </a:rPr>
              <a:t>2. Find </a:t>
            </a:r>
            <a:r>
              <a:rPr lang="en-US" sz="1400" dirty="0" err="1">
                <a:latin typeface="Tahoma" panose="020B0604030504040204" pitchFamily="34" charset="0"/>
                <a:ea typeface="Tahoma" panose="020B0604030504040204" pitchFamily="34" charset="0"/>
                <a:cs typeface="Tahoma" panose="020B0604030504040204" pitchFamily="34" charset="0"/>
              </a:rPr>
              <a:t>gcd</a:t>
            </a:r>
            <a:r>
              <a:rPr lang="en-US" sz="1400" dirty="0">
                <a:latin typeface="Tahoma" panose="020B0604030504040204" pitchFamily="34" charset="0"/>
                <a:ea typeface="Tahoma" panose="020B0604030504040204" pitchFamily="34" charset="0"/>
                <a:cs typeface="Tahoma" panose="020B0604030504040204" pitchFamily="34" charset="0"/>
              </a:rPr>
              <a:t> (12345,2424) using Euclid algorithm. (CO2,K3)</a:t>
            </a:r>
          </a:p>
          <a:p>
            <a:pPr marL="0" indent="0">
              <a:buNone/>
            </a:pPr>
            <a:r>
              <a:rPr lang="en-US" sz="1400" dirty="0">
                <a:latin typeface="Tahoma" panose="020B0604030504040204" pitchFamily="34" charset="0"/>
                <a:ea typeface="Tahoma" panose="020B0604030504040204" pitchFamily="34" charset="0"/>
                <a:cs typeface="Tahoma" panose="020B0604030504040204" pitchFamily="34" charset="0"/>
              </a:rPr>
              <a:t>3. Explain groups, abelian group, rings. (CO2,K2)</a:t>
            </a:r>
          </a:p>
          <a:p>
            <a:pPr marL="0" indent="0">
              <a:buNone/>
            </a:pPr>
            <a:r>
              <a:rPr lang="en-US" sz="1400" dirty="0">
                <a:latin typeface="Tahoma" panose="020B0604030504040204" pitchFamily="34" charset="0"/>
                <a:ea typeface="Tahoma" panose="020B0604030504040204" pitchFamily="34" charset="0"/>
                <a:cs typeface="Tahoma" panose="020B0604030504040204" pitchFamily="34" charset="0"/>
              </a:rPr>
              <a:t>4. Explain in detail about finite fields ( CO2,K2)</a:t>
            </a:r>
          </a:p>
          <a:p>
            <a:pPr marL="0" indent="0">
              <a:buNone/>
            </a:pPr>
            <a:r>
              <a:rPr lang="en-US" sz="1400" dirty="0">
                <a:latin typeface="Tahoma" panose="020B0604030504040204" pitchFamily="34" charset="0"/>
                <a:ea typeface="Tahoma" panose="020B0604030504040204" pitchFamily="34" charset="0"/>
                <a:cs typeface="Tahoma" panose="020B0604030504040204" pitchFamily="34" charset="0"/>
              </a:rPr>
              <a:t>5. Discuss in detail about SDES algorithm. (CO2,k1)</a:t>
            </a:r>
          </a:p>
          <a:p>
            <a:pPr marL="0" indent="0">
              <a:buNone/>
            </a:pPr>
            <a:r>
              <a:rPr lang="en-US" sz="1400" dirty="0">
                <a:latin typeface="Tahoma" panose="020B0604030504040204" pitchFamily="34" charset="0"/>
                <a:ea typeface="Tahoma" panose="020B0604030504040204" pitchFamily="34" charset="0"/>
                <a:cs typeface="Tahoma" panose="020B0604030504040204" pitchFamily="34" charset="0"/>
              </a:rPr>
              <a:t>6. Explain in detail about Block Cipher principles.(CO2,K1)</a:t>
            </a:r>
          </a:p>
          <a:p>
            <a:pPr marL="0" indent="0">
              <a:buNone/>
            </a:pPr>
            <a:r>
              <a:rPr lang="en-US" sz="1400" dirty="0">
                <a:latin typeface="Tahoma" panose="020B0604030504040204" pitchFamily="34" charset="0"/>
                <a:ea typeface="Tahoma" panose="020B0604030504040204" pitchFamily="34" charset="0"/>
                <a:cs typeface="Tahoma" panose="020B0604030504040204" pitchFamily="34" charset="0"/>
              </a:rPr>
              <a:t>7. Discuss in detail about Block cipher modes of operation.(CO2,K2)</a:t>
            </a:r>
          </a:p>
          <a:p>
            <a:pPr marL="0" indent="0">
              <a:buNone/>
            </a:pPr>
            <a:r>
              <a:rPr lang="en-US" sz="1400" dirty="0">
                <a:latin typeface="Tahoma" panose="020B0604030504040204" pitchFamily="34" charset="0"/>
                <a:ea typeface="Tahoma" panose="020B0604030504040204" pitchFamily="34" charset="0"/>
                <a:cs typeface="Tahoma" panose="020B0604030504040204" pitchFamily="34" charset="0"/>
              </a:rPr>
              <a:t>8. Explain in detail about AES algorithm(CO2,K1)</a:t>
            </a:r>
          </a:p>
          <a:p>
            <a:pPr marL="0" indent="0">
              <a:buNone/>
            </a:pPr>
            <a:r>
              <a:rPr lang="en-US" sz="1400" dirty="0">
                <a:latin typeface="Tahoma" panose="020B0604030504040204" pitchFamily="34" charset="0"/>
                <a:ea typeface="Tahoma" panose="020B0604030504040204" pitchFamily="34" charset="0"/>
                <a:cs typeface="Tahoma" panose="020B0604030504040204" pitchFamily="34" charset="0"/>
              </a:rPr>
              <a:t>9. Explain in detail about RC4(CO2,K1)</a:t>
            </a:r>
          </a:p>
          <a:p>
            <a:pPr marL="0" indent="0">
              <a:buNone/>
            </a:pPr>
            <a:r>
              <a:rPr lang="en-US" sz="1400" dirty="0">
                <a:latin typeface="Tahoma" panose="020B0604030504040204" pitchFamily="34" charset="0"/>
                <a:ea typeface="Tahoma" panose="020B0604030504040204" pitchFamily="34" charset="0"/>
                <a:cs typeface="Tahoma" panose="020B0604030504040204" pitchFamily="34" charset="0"/>
              </a:rPr>
              <a:t>10.Compare and contrast various key distribution mechanisms.(CO2,K3)</a:t>
            </a:r>
          </a:p>
          <a:p>
            <a:pPr marL="0" indent="0">
              <a:buNone/>
            </a:pPr>
            <a:endParaRPr lang="en-US" sz="14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400" dirty="0">
              <a:latin typeface="Tahoma" panose="020B0604030504040204" pitchFamily="34" charset="0"/>
              <a:ea typeface="Tahoma" panose="020B0604030504040204" pitchFamily="34" charset="0"/>
              <a:cs typeface="Tahoma" panose="020B0604030504040204" pitchFamily="34" charset="0"/>
            </a:endParaRPr>
          </a:p>
          <a:p>
            <a:pPr marL="0" indent="0" algn="ctr">
              <a:buNone/>
            </a:pPr>
            <a:endParaRPr lang="en-US" dirty="0"/>
          </a:p>
          <a:p>
            <a:pPr marL="0" indent="0" algn="ctr">
              <a:buNone/>
            </a:pPr>
            <a:endParaRPr lang="en-US" dirty="0"/>
          </a:p>
          <a:p>
            <a:pPr marL="0" indent="0" algn="ctr">
              <a:buNone/>
            </a:pPr>
            <a:endParaRPr lang="en-US" dirty="0"/>
          </a:p>
        </p:txBody>
      </p:sp>
    </p:spTree>
    <p:extLst>
      <p:ext uri="{BB962C8B-B14F-4D97-AF65-F5344CB8AC3E}">
        <p14:creationId xmlns:p14="http://schemas.microsoft.com/office/powerpoint/2010/main" xmlns="" val="249873650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CS8792 – Cryptography and Network security</a:t>
            </a:r>
            <a:br>
              <a:rPr lang="en-US" dirty="0" smtClean="0"/>
            </a:br>
            <a:r>
              <a:rPr lang="en-US" dirty="0" smtClean="0"/>
              <a:t>Unit - III</a:t>
            </a:r>
            <a:endParaRPr lang="en-US" dirty="0"/>
          </a:p>
        </p:txBody>
      </p:sp>
      <p:sp>
        <p:nvSpPr>
          <p:cNvPr id="3" name="Subtitle 2"/>
          <p:cNvSpPr>
            <a:spLocks noGrp="1"/>
          </p:cNvSpPr>
          <p:nvPr>
            <p:ph type="subTitle" idx="1"/>
          </p:nvPr>
        </p:nvSpPr>
        <p:spPr>
          <a:xfrm>
            <a:off x="425302" y="4933508"/>
            <a:ext cx="6241312" cy="4667692"/>
          </a:xfrm>
        </p:spPr>
        <p:txBody>
          <a:bodyPr>
            <a:normAutofit fontScale="62500" lnSpcReduction="20000"/>
          </a:bodyPr>
          <a:lstStyle/>
          <a:p>
            <a:pPr lvl="0" algn="l"/>
            <a:r>
              <a:rPr lang="en-US" sz="3800" dirty="0" smtClean="0">
                <a:solidFill>
                  <a:srgbClr val="70AD47">
                    <a:lumMod val="75000"/>
                  </a:srgbClr>
                </a:solidFill>
                <a:ea typeface="Tahoma" pitchFamily="34" charset="0"/>
                <a:cs typeface="Tahoma" pitchFamily="34" charset="0"/>
              </a:rPr>
              <a:t>Department: Computer Science and Engineering</a:t>
            </a:r>
          </a:p>
          <a:p>
            <a:pPr lvl="0"/>
            <a:r>
              <a:rPr lang="en-US" sz="3800" dirty="0" smtClean="0">
                <a:solidFill>
                  <a:srgbClr val="70AD47">
                    <a:lumMod val="75000"/>
                  </a:srgbClr>
                </a:solidFill>
                <a:ea typeface="Tahoma" pitchFamily="34" charset="0"/>
                <a:cs typeface="Tahoma" pitchFamily="34" charset="0"/>
              </a:rPr>
              <a:t>&amp; </a:t>
            </a:r>
          </a:p>
          <a:p>
            <a:pPr lvl="0"/>
            <a:r>
              <a:rPr lang="en-US" sz="3800" dirty="0" smtClean="0">
                <a:solidFill>
                  <a:srgbClr val="70AD47">
                    <a:lumMod val="75000"/>
                  </a:srgbClr>
                </a:solidFill>
                <a:ea typeface="Tahoma" pitchFamily="34" charset="0"/>
                <a:cs typeface="Tahoma" pitchFamily="34" charset="0"/>
              </a:rPr>
              <a:t>   Information Technology</a:t>
            </a:r>
          </a:p>
          <a:p>
            <a:pPr lvl="0"/>
            <a:r>
              <a:rPr lang="en-US" sz="3800" dirty="0" smtClean="0">
                <a:solidFill>
                  <a:srgbClr val="70AD47">
                    <a:lumMod val="75000"/>
                  </a:srgbClr>
                </a:solidFill>
                <a:ea typeface="Tahoma" pitchFamily="34" charset="0"/>
                <a:cs typeface="Tahoma" pitchFamily="34" charset="0"/>
              </a:rPr>
              <a:t>Batch/Year: 2017-2021/IV</a:t>
            </a:r>
            <a:br>
              <a:rPr lang="en-US" sz="3800" dirty="0" smtClean="0">
                <a:solidFill>
                  <a:srgbClr val="70AD47">
                    <a:lumMod val="75000"/>
                  </a:srgbClr>
                </a:solidFill>
                <a:ea typeface="Tahoma" pitchFamily="34" charset="0"/>
                <a:cs typeface="Tahoma" pitchFamily="34" charset="0"/>
              </a:rPr>
            </a:br>
            <a:endParaRPr lang="en-US" sz="3800" dirty="0" smtClean="0">
              <a:solidFill>
                <a:srgbClr val="70AD47">
                  <a:lumMod val="75000"/>
                </a:srgbClr>
              </a:solidFill>
              <a:ea typeface="Tahoma" pitchFamily="34" charset="0"/>
              <a:cs typeface="Tahoma" pitchFamily="34" charset="0"/>
            </a:endParaRPr>
          </a:p>
          <a:p>
            <a:pPr lvl="0"/>
            <a:r>
              <a:rPr lang="en-US" sz="3800" dirty="0" smtClean="0">
                <a:solidFill>
                  <a:srgbClr val="70AD47">
                    <a:lumMod val="75000"/>
                  </a:srgbClr>
                </a:solidFill>
                <a:ea typeface="Tahoma" pitchFamily="34" charset="0"/>
                <a:cs typeface="Tahoma" pitchFamily="34" charset="0"/>
              </a:rPr>
              <a:t>Created by: </a:t>
            </a:r>
            <a:r>
              <a:rPr lang="en-US" sz="3800" dirty="0" err="1" smtClean="0">
                <a:solidFill>
                  <a:srgbClr val="70AD47">
                    <a:lumMod val="75000"/>
                  </a:srgbClr>
                </a:solidFill>
                <a:ea typeface="Tahoma" pitchFamily="34" charset="0"/>
                <a:cs typeface="Tahoma" pitchFamily="34" charset="0"/>
              </a:rPr>
              <a:t>Dr.A.Thilagavathy</a:t>
            </a:r>
            <a:endParaRPr lang="en-US" sz="3800" dirty="0" smtClean="0">
              <a:solidFill>
                <a:srgbClr val="70AD47">
                  <a:lumMod val="75000"/>
                </a:srgbClr>
              </a:solidFill>
              <a:ea typeface="Tahoma" pitchFamily="34" charset="0"/>
              <a:cs typeface="Tahoma" pitchFamily="34" charset="0"/>
            </a:endParaRPr>
          </a:p>
          <a:p>
            <a:pPr lvl="0"/>
            <a:r>
              <a:rPr lang="en-US" sz="3800" dirty="0" err="1" smtClean="0">
                <a:solidFill>
                  <a:srgbClr val="70AD47">
                    <a:lumMod val="75000"/>
                  </a:srgbClr>
                </a:solidFill>
                <a:ea typeface="Tahoma" pitchFamily="34" charset="0"/>
                <a:cs typeface="Tahoma" pitchFamily="34" charset="0"/>
              </a:rPr>
              <a:t>Dr.G.Amudha</a:t>
            </a:r>
            <a:endParaRPr lang="en-US" sz="3800" dirty="0" smtClean="0">
              <a:solidFill>
                <a:srgbClr val="70AD47">
                  <a:lumMod val="75000"/>
                </a:srgbClr>
              </a:solidFill>
              <a:ea typeface="Tahoma" pitchFamily="34" charset="0"/>
              <a:cs typeface="Tahoma" pitchFamily="34" charset="0"/>
            </a:endParaRPr>
          </a:p>
          <a:p>
            <a:pPr lvl="0"/>
            <a:r>
              <a:rPr lang="en-US" sz="3800" dirty="0" err="1" smtClean="0">
                <a:solidFill>
                  <a:srgbClr val="70AD47">
                    <a:lumMod val="75000"/>
                  </a:srgbClr>
                </a:solidFill>
                <a:ea typeface="Tahoma" pitchFamily="34" charset="0"/>
                <a:cs typeface="Tahoma" pitchFamily="34" charset="0"/>
              </a:rPr>
              <a:t>Dr.Praveena</a:t>
            </a:r>
            <a:endParaRPr lang="en-US" sz="3800" dirty="0" smtClean="0">
              <a:solidFill>
                <a:srgbClr val="70AD47">
                  <a:lumMod val="75000"/>
                </a:srgbClr>
              </a:solidFill>
              <a:ea typeface="Tahoma" pitchFamily="34" charset="0"/>
              <a:cs typeface="Tahoma" pitchFamily="34" charset="0"/>
            </a:endParaRPr>
          </a:p>
          <a:p>
            <a:pPr lvl="0"/>
            <a:r>
              <a:rPr lang="en-US" sz="3800" dirty="0" err="1" smtClean="0">
                <a:solidFill>
                  <a:srgbClr val="70AD47">
                    <a:lumMod val="75000"/>
                  </a:srgbClr>
                </a:solidFill>
                <a:ea typeface="Tahoma" pitchFamily="34" charset="0"/>
                <a:cs typeface="Tahoma" pitchFamily="34" charset="0"/>
              </a:rPr>
              <a:t>Ms.S.A</a:t>
            </a:r>
            <a:r>
              <a:rPr lang="en-US" sz="3800" dirty="0" smtClean="0">
                <a:solidFill>
                  <a:srgbClr val="70AD47">
                    <a:lumMod val="75000"/>
                  </a:srgbClr>
                </a:solidFill>
                <a:ea typeface="Tahoma" pitchFamily="34" charset="0"/>
                <a:cs typeface="Tahoma" pitchFamily="34" charset="0"/>
              </a:rPr>
              <a:t>. </a:t>
            </a:r>
            <a:r>
              <a:rPr lang="en-US" sz="3800" dirty="0" err="1" smtClean="0">
                <a:solidFill>
                  <a:srgbClr val="70AD47">
                    <a:lumMod val="75000"/>
                  </a:srgbClr>
                </a:solidFill>
                <a:ea typeface="Tahoma" pitchFamily="34" charset="0"/>
                <a:cs typeface="Tahoma" pitchFamily="34" charset="0"/>
              </a:rPr>
              <a:t>Angayarkanni</a:t>
            </a:r>
            <a:endParaRPr lang="en-US" sz="3800" dirty="0" smtClean="0">
              <a:solidFill>
                <a:srgbClr val="70AD47">
                  <a:lumMod val="75000"/>
                </a:srgbClr>
              </a:solidFill>
              <a:ea typeface="Tahoma" pitchFamily="34" charset="0"/>
              <a:cs typeface="Tahoma" pitchFamily="34" charset="0"/>
            </a:endParaRPr>
          </a:p>
          <a:p>
            <a:pPr lvl="0"/>
            <a:r>
              <a:rPr lang="en-US" sz="3800" dirty="0" err="1" smtClean="0">
                <a:solidFill>
                  <a:srgbClr val="70AD47">
                    <a:lumMod val="75000"/>
                  </a:srgbClr>
                </a:solidFill>
                <a:ea typeface="Tahoma" pitchFamily="34" charset="0"/>
                <a:cs typeface="Tahoma" pitchFamily="34" charset="0"/>
              </a:rPr>
              <a:t>Mr.A.Madhu</a:t>
            </a:r>
            <a:endParaRPr lang="en-US" sz="3800" dirty="0" smtClean="0">
              <a:solidFill>
                <a:srgbClr val="70AD47">
                  <a:lumMod val="75000"/>
                </a:srgbClr>
              </a:solidFill>
              <a:ea typeface="Tahoma" pitchFamily="34" charset="0"/>
              <a:cs typeface="Tahoma" pitchFamily="34" charset="0"/>
            </a:endParaRPr>
          </a:p>
          <a:p>
            <a:pPr lvl="0"/>
            <a:r>
              <a:rPr lang="en-US" sz="3800" dirty="0" smtClean="0">
                <a:solidFill>
                  <a:srgbClr val="70AD47">
                    <a:lumMod val="75000"/>
                  </a:srgbClr>
                </a:solidFill>
                <a:ea typeface="Tahoma" pitchFamily="34" charset="0"/>
                <a:cs typeface="Tahoma" pitchFamily="34" charset="0"/>
              </a:rPr>
              <a:t>Date:25-08-2020</a:t>
            </a:r>
            <a:r>
              <a:rPr lang="en-US" sz="1600" dirty="0" smtClean="0">
                <a:solidFill>
                  <a:srgbClr val="70AD47">
                    <a:lumMod val="75000"/>
                  </a:srgbClr>
                </a:solidFill>
              </a:rPr>
              <a:t/>
            </a:r>
            <a:br>
              <a:rPr lang="en-US" sz="1600" dirty="0" smtClean="0">
                <a:solidFill>
                  <a:srgbClr val="70AD47">
                    <a:lumMod val="75000"/>
                  </a:srgbClr>
                </a:solidFill>
              </a:rPr>
            </a:br>
            <a:endParaRPr lang="en-US" sz="1600" dirty="0" smtClean="0">
              <a:solidFill>
                <a:srgbClr val="70AD47">
                  <a:lumMod val="75000"/>
                </a:srgbClr>
              </a:solidFill>
            </a:endParaRPr>
          </a:p>
          <a:p>
            <a:r>
              <a:rPr lang="en-US" dirty="0"/>
              <a:t/>
            </a:r>
            <a:br>
              <a:rPr lang="en-US" dirty="0"/>
            </a:br>
            <a:endParaRPr lang="en-US" dirty="0"/>
          </a:p>
        </p:txBody>
      </p:sp>
    </p:spTree>
    <p:extLst>
      <p:ext uri="{BB962C8B-B14F-4D97-AF65-F5344CB8AC3E}">
        <p14:creationId xmlns:p14="http://schemas.microsoft.com/office/powerpoint/2010/main" xmlns="" val="137177740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8A726C0-6E1D-4272-A4F4-EEFBBC85F86A}"/>
              </a:ext>
            </a:extLst>
          </p:cNvPr>
          <p:cNvSpPr>
            <a:spLocks noGrp="1"/>
          </p:cNvSpPr>
          <p:nvPr>
            <p:ph type="title"/>
          </p:nvPr>
        </p:nvSpPr>
        <p:spPr/>
        <p:txBody>
          <a:bodyPr>
            <a:normAutofit fontScale="90000"/>
          </a:bodyPr>
          <a:lstStyle/>
          <a:p>
            <a:r>
              <a:rPr lang="en-US" sz="1800">
                <a:effectLst/>
                <a:latin typeface="Tahoma" panose="020B0604030504040204" pitchFamily="34" charset="0"/>
                <a:ea typeface="Tahoma" panose="020B0604030504040204" pitchFamily="34" charset="0"/>
                <a:cs typeface="Tahoma" panose="020B0604030504040204" pitchFamily="34" charset="0"/>
              </a:rPr>
              <a:t>MATHEMATICS OF ASYMMETRIC KEY CRYPTOGRAPHY</a:t>
            </a:r>
            <a:endParaRPr lang="en-US"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xmlns="" id="{10876AB4-A744-4FEB-A61F-9CC70EB9F2F7}"/>
              </a:ext>
            </a:extLst>
          </p:cNvPr>
          <p:cNvSpPr>
            <a:spLocks noGrp="1"/>
          </p:cNvSpPr>
          <p:nvPr>
            <p:ph idx="1"/>
          </p:nvPr>
        </p:nvSpPr>
        <p:spPr/>
        <p:txBody>
          <a:bodyPr>
            <a:noAutofit/>
          </a:bodyPr>
          <a:lstStyle/>
          <a:p>
            <a:pPr algn="just">
              <a:lnSpc>
                <a:spcPct val="150000"/>
              </a:lnSpc>
              <a:spcBef>
                <a:spcPts val="0"/>
              </a:spcBef>
            </a:pPr>
            <a:r>
              <a:rPr lang="en-US" sz="1200" b="1" dirty="0">
                <a:latin typeface="Tahoma" panose="020B0604030504040204" pitchFamily="34" charset="0"/>
                <a:ea typeface="Tahoma" panose="020B0604030504040204" pitchFamily="34" charset="0"/>
                <a:cs typeface="Tahoma" panose="020B0604030504040204" pitchFamily="34" charset="0"/>
              </a:rPr>
              <a:t>Prime</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An integer p is said to be a prime if p&gt;=2 and its only divisors are the trivial divisors 1 and p. </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An integer greater than 2 that is not prime is said to be composite.</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Examples of Prime: 2, 3, 5, 7, 11, 13, 17, 19, 23, 29, 31, 37, 41, 43, 47, 53, 59, ...</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Examples of Composite: 4, 6, 8, 9, 10, 12, 14, 15,...</a:t>
            </a: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algn="just">
              <a:lnSpc>
                <a:spcPct val="150000"/>
              </a:lnSpc>
              <a:spcBef>
                <a:spcPts val="0"/>
              </a:spcBef>
            </a:pPr>
            <a:r>
              <a:rPr lang="en-US" sz="1200" b="1" dirty="0">
                <a:latin typeface="Tahoma" panose="020B0604030504040204" pitchFamily="34" charset="0"/>
                <a:ea typeface="Tahoma" panose="020B0604030504040204" pitchFamily="34" charset="0"/>
                <a:cs typeface="Tahoma" panose="020B0604030504040204" pitchFamily="34" charset="0"/>
              </a:rPr>
              <a:t>Fermat’s Theorem</a:t>
            </a:r>
          </a:p>
          <a:p>
            <a:pPr marL="0" indent="0" algn="just" rtl="0">
              <a:lnSpc>
                <a:spcPct val="150000"/>
              </a:lnSpc>
              <a:spcBef>
                <a:spcPts val="0"/>
              </a:spcBef>
              <a:buNone/>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If p is prime and a is a positive integer not divisible by p, then </a:t>
            </a:r>
          </a:p>
          <a:p>
            <a:pPr marL="0" indent="0" algn="ctr" rtl="0">
              <a:lnSpc>
                <a:spcPct val="150000"/>
              </a:lnSpc>
              <a:spcBef>
                <a:spcPts val="0"/>
              </a:spcBef>
              <a:buNone/>
            </a:pPr>
            <a:r>
              <a:rPr lang="en-US" sz="1200" b="1" i="0" u="none" strike="noStrike" dirty="0">
                <a:effectLst/>
                <a:latin typeface="Tahoma" panose="020B0604030504040204" pitchFamily="34" charset="0"/>
                <a:ea typeface="Tahoma" panose="020B0604030504040204" pitchFamily="34" charset="0"/>
                <a:cs typeface="Tahoma" panose="020B0604030504040204" pitchFamily="34" charset="0"/>
              </a:rPr>
              <a:t>a</a:t>
            </a:r>
            <a:r>
              <a:rPr lang="en-US" sz="1200" b="1" i="0" u="none" strike="noStrike" baseline="30000" dirty="0">
                <a:effectLst/>
                <a:latin typeface="Tahoma" panose="020B0604030504040204" pitchFamily="34" charset="0"/>
                <a:ea typeface="Tahoma" panose="020B0604030504040204" pitchFamily="34" charset="0"/>
                <a:cs typeface="Tahoma" panose="020B0604030504040204" pitchFamily="34" charset="0"/>
              </a:rPr>
              <a:t>p-1</a:t>
            </a:r>
            <a:r>
              <a:rPr lang="en-US" sz="1200" b="1" i="0" u="none" strike="noStrike" dirty="0">
                <a:effectLst/>
                <a:latin typeface="Tahoma" panose="020B0604030504040204" pitchFamily="34" charset="0"/>
                <a:ea typeface="Tahoma" panose="020B0604030504040204" pitchFamily="34" charset="0"/>
                <a:cs typeface="Tahoma" panose="020B0604030504040204" pitchFamily="34" charset="0"/>
              </a:rPr>
              <a:t> ≡ 1 (mod p)</a:t>
            </a:r>
            <a:endParaRPr lang="en-US" sz="1200" b="1" dirty="0">
              <a:effectLst/>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An alternative form of Fermat’s theorem is also useful: If is prime and is a positive integer, then  </a:t>
            </a:r>
            <a:r>
              <a:rPr lang="en-US" sz="1200" b="1" i="0" u="none" strike="noStrike" dirty="0">
                <a:effectLst/>
                <a:latin typeface="Tahoma" panose="020B0604030504040204" pitchFamily="34" charset="0"/>
                <a:ea typeface="Tahoma" panose="020B0604030504040204" pitchFamily="34" charset="0"/>
                <a:cs typeface="Tahoma" panose="020B0604030504040204" pitchFamily="34" charset="0"/>
              </a:rPr>
              <a:t>a</a:t>
            </a:r>
            <a:r>
              <a:rPr lang="en-US" sz="1200" b="1" i="0" u="none" strike="noStrike" baseline="30000" dirty="0">
                <a:effectLst/>
                <a:latin typeface="Tahoma" panose="020B0604030504040204" pitchFamily="34" charset="0"/>
                <a:ea typeface="Tahoma" panose="020B0604030504040204" pitchFamily="34" charset="0"/>
                <a:cs typeface="Tahoma" panose="020B0604030504040204" pitchFamily="34" charset="0"/>
              </a:rPr>
              <a:t>p</a:t>
            </a:r>
            <a:r>
              <a:rPr lang="en-US" sz="1200" b="1" i="0" u="none" strike="noStrike" dirty="0">
                <a:effectLst/>
                <a:latin typeface="Tahoma" panose="020B0604030504040204" pitchFamily="34" charset="0"/>
                <a:ea typeface="Tahoma" panose="020B0604030504040204" pitchFamily="34" charset="0"/>
                <a:cs typeface="Tahoma" panose="020B0604030504040204" pitchFamily="34" charset="0"/>
              </a:rPr>
              <a:t> ≡ p (mod p)</a:t>
            </a:r>
            <a:endParaRPr lang="en-US" sz="1200" b="1" dirty="0">
              <a:effectLst/>
              <a:latin typeface="Tahoma" panose="020B0604030504040204" pitchFamily="34" charset="0"/>
              <a:ea typeface="Tahoma" panose="020B0604030504040204" pitchFamily="34" charset="0"/>
              <a:cs typeface="Tahoma" panose="020B0604030504040204" pitchFamily="34" charset="0"/>
            </a:endParaRPr>
          </a:p>
          <a:p>
            <a:pPr marL="0" indent="0" algn="just" rtl="0">
              <a:lnSpc>
                <a:spcPct val="150000"/>
              </a:lnSpc>
              <a:spcBef>
                <a:spcPts val="0"/>
              </a:spcBef>
              <a:buNone/>
            </a:pPr>
            <a:r>
              <a:rPr lang="en-US" sz="1200" b="1" i="0" u="none" strike="noStrike" dirty="0">
                <a:effectLst/>
                <a:latin typeface="Tahoma" panose="020B0604030504040204" pitchFamily="34" charset="0"/>
                <a:ea typeface="Tahoma" panose="020B0604030504040204" pitchFamily="34" charset="0"/>
                <a:cs typeface="Tahoma" panose="020B0604030504040204" pitchFamily="34" charset="0"/>
              </a:rPr>
              <a:t>Example:</a:t>
            </a:r>
            <a:endParaRPr lang="en-US" sz="1200" b="1" dirty="0">
              <a:effectLst/>
              <a:latin typeface="Tahoma" panose="020B0604030504040204" pitchFamily="34" charset="0"/>
              <a:ea typeface="Tahoma" panose="020B0604030504040204" pitchFamily="34" charset="0"/>
              <a:cs typeface="Tahoma" panose="020B0604030504040204" pitchFamily="34" charset="0"/>
            </a:endParaRPr>
          </a:p>
          <a:p>
            <a:pPr marL="0" indent="0" algn="just" rtl="0">
              <a:lnSpc>
                <a:spcPct val="150000"/>
              </a:lnSpc>
              <a:spcBef>
                <a:spcPts val="0"/>
              </a:spcBef>
              <a:buNone/>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8</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19-1</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 1 mod 19 </a:t>
            </a:r>
            <a:endParaRPr lang="en-US" sz="1200" b="0" dirty="0">
              <a:effectLst/>
              <a:latin typeface="Tahoma" panose="020B0604030504040204" pitchFamily="34" charset="0"/>
              <a:ea typeface="Tahoma" panose="020B0604030504040204" pitchFamily="34" charset="0"/>
              <a:cs typeface="Tahoma" panose="020B0604030504040204" pitchFamily="34" charset="0"/>
            </a:endParaRPr>
          </a:p>
          <a:p>
            <a:pPr marL="0" indent="0" algn="just" rtl="0">
              <a:lnSpc>
                <a:spcPct val="150000"/>
              </a:lnSpc>
              <a:spcBef>
                <a:spcPts val="0"/>
              </a:spcBef>
              <a:buNone/>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8</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2</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 7 mod 19	8</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4</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 11 mod 19	8</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8</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 7 mod 19	8</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16</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 11 mod 19</a:t>
            </a:r>
          </a:p>
          <a:p>
            <a:pPr marL="0" indent="0" algn="just" rtl="0">
              <a:lnSpc>
                <a:spcPct val="150000"/>
              </a:lnSpc>
              <a:spcBef>
                <a:spcPts val="0"/>
              </a:spcBef>
              <a:buNone/>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8</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18</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 77 ≡ 1 mod 19</a:t>
            </a:r>
          </a:p>
          <a:p>
            <a:pPr marL="0" indent="0" algn="just" rtl="0">
              <a:lnSpc>
                <a:spcPct val="150000"/>
              </a:lnSpc>
              <a:spcBef>
                <a:spcPts val="0"/>
              </a:spcBef>
              <a:buNone/>
            </a:pPr>
            <a:r>
              <a:rPr lang="en-US" sz="1200" b="1" dirty="0">
                <a:latin typeface="Tahoma" panose="020B0604030504040204" pitchFamily="34" charset="0"/>
                <a:ea typeface="Tahoma" panose="020B0604030504040204" pitchFamily="34" charset="0"/>
                <a:cs typeface="Tahoma" panose="020B0604030504040204" pitchFamily="34" charset="0"/>
              </a:rPr>
              <a:t>Proof:</a:t>
            </a:r>
          </a:p>
          <a:p>
            <a:pPr marL="0" indent="0" algn="just" rtl="0">
              <a:lnSpc>
                <a:spcPct val="150000"/>
              </a:lnSpc>
              <a:spcBef>
                <a:spcPts val="0"/>
              </a:spcBef>
              <a:buNone/>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Consider a set of positive integers less than p:  S = {1, 2, … p-1}</a:t>
            </a:r>
          </a:p>
          <a:p>
            <a:pPr marL="0" indent="0" algn="just" rtl="0">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Another set X = {a mod p, 2a mod p, … (p-1)a mod p} which is multiple of a mod p the set S.</a:t>
            </a:r>
          </a:p>
          <a:p>
            <a:pPr marL="0" indent="0" algn="just" rtl="0">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None of the elements of X is equal to zero because </a:t>
            </a:r>
            <a:r>
              <a:rPr lang="en-US" sz="1200" i="1" dirty="0">
                <a:latin typeface="Tahoma" panose="020B0604030504040204" pitchFamily="34" charset="0"/>
                <a:ea typeface="Tahoma" panose="020B0604030504040204" pitchFamily="34" charset="0"/>
                <a:cs typeface="Tahoma" panose="020B0604030504040204" pitchFamily="34" charset="0"/>
              </a:rPr>
              <a:t>p</a:t>
            </a:r>
            <a:r>
              <a:rPr lang="en-US" sz="1200" dirty="0">
                <a:latin typeface="Tahoma" panose="020B0604030504040204" pitchFamily="34" charset="0"/>
                <a:ea typeface="Tahoma" panose="020B0604030504040204" pitchFamily="34" charset="0"/>
                <a:cs typeface="Tahoma" panose="020B0604030504040204" pitchFamily="34" charset="0"/>
              </a:rPr>
              <a:t> does not divide </a:t>
            </a:r>
            <a:r>
              <a:rPr lang="en-US" sz="1200" i="1" dirty="0">
                <a:latin typeface="Tahoma" panose="020B0604030504040204" pitchFamily="34" charset="0"/>
                <a:ea typeface="Tahoma" panose="020B0604030504040204" pitchFamily="34" charset="0"/>
                <a:cs typeface="Tahoma" panose="020B0604030504040204" pitchFamily="34" charset="0"/>
              </a:rPr>
              <a:t>a</a:t>
            </a:r>
            <a:r>
              <a:rPr lang="en-US" sz="1200" dirty="0">
                <a:latin typeface="Tahoma" panose="020B0604030504040204" pitchFamily="34" charset="0"/>
                <a:ea typeface="Tahoma" panose="020B0604030504040204" pitchFamily="34" charset="0"/>
                <a:cs typeface="Tahoma" panose="020B0604030504040204" pitchFamily="34" charset="0"/>
              </a:rPr>
              <a:t>. All elements of X are unique.</a:t>
            </a:r>
          </a:p>
          <a:p>
            <a:pPr marL="0" indent="0" algn="just" rtl="0">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S </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X mod p (Since X is permutation of S)</a:t>
            </a: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rtl="0">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Multiplying the numbers in both sets (S and X) and taking the result mod yields</a:t>
            </a:r>
          </a:p>
          <a:p>
            <a:pPr marL="0" indent="0" algn="just" rtl="0">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[1 × 2 × … (p-1)] mod p  = [a × 2a × … (p-1)] mod p</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[a × 2a × … (p-1)] </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a:t>
            </a:r>
            <a:r>
              <a:rPr lang="en-US" sz="1200" dirty="0">
                <a:latin typeface="Tahoma" panose="020B0604030504040204" pitchFamily="34" charset="0"/>
                <a:ea typeface="Tahoma" panose="020B0604030504040204" pitchFamily="34" charset="0"/>
                <a:cs typeface="Tahoma" panose="020B0604030504040204" pitchFamily="34" charset="0"/>
              </a:rPr>
              <a:t>[1 × 2 × … (p-1)] mod p </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 a</a:t>
            </a:r>
            <a:r>
              <a:rPr lang="en-US" sz="1200" baseline="30000" dirty="0">
                <a:latin typeface="Tahoma" panose="020B0604030504040204" pitchFamily="34" charset="0"/>
                <a:ea typeface="Tahoma" panose="020B0604030504040204" pitchFamily="34" charset="0"/>
                <a:cs typeface="Tahoma" panose="020B0604030504040204" pitchFamily="34" charset="0"/>
              </a:rPr>
              <a:t>p-1</a:t>
            </a:r>
            <a:r>
              <a:rPr lang="en-US" sz="1200" dirty="0">
                <a:latin typeface="Tahoma" panose="020B0604030504040204" pitchFamily="34" charset="0"/>
                <a:ea typeface="Tahoma" panose="020B0604030504040204" pitchFamily="34" charset="0"/>
                <a:cs typeface="Tahoma" panose="020B0604030504040204" pitchFamily="34" charset="0"/>
              </a:rPr>
              <a:t> (p-1)! </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(p-1) ! mod p</a:t>
            </a:r>
          </a:p>
          <a:p>
            <a:pPr marL="0" indent="0" algn="just">
              <a:lnSpc>
                <a:spcPct val="150000"/>
              </a:lnSpc>
              <a:spcBef>
                <a:spcPts val="0"/>
              </a:spcBef>
              <a:buNone/>
            </a:pPr>
            <a:r>
              <a:rPr lang="en-US" sz="1200" i="0" u="none" strike="noStrike" dirty="0">
                <a:effectLst/>
                <a:latin typeface="Tahoma" panose="020B0604030504040204" pitchFamily="34" charset="0"/>
                <a:ea typeface="Tahoma" panose="020B0604030504040204" pitchFamily="34" charset="0"/>
                <a:cs typeface="Tahoma" panose="020B0604030504040204" pitchFamily="34" charset="0"/>
              </a:rPr>
              <a:t>a</a:t>
            </a:r>
            <a:r>
              <a:rPr lang="en-US" sz="1200" i="0" u="none" strike="noStrike" baseline="30000" dirty="0">
                <a:effectLst/>
                <a:latin typeface="Tahoma" panose="020B0604030504040204" pitchFamily="34" charset="0"/>
                <a:ea typeface="Tahoma" panose="020B0604030504040204" pitchFamily="34" charset="0"/>
                <a:cs typeface="Tahoma" panose="020B0604030504040204" pitchFamily="34" charset="0"/>
              </a:rPr>
              <a:t>p-1</a:t>
            </a:r>
            <a:r>
              <a:rPr lang="en-US" sz="1200" i="0" u="none" strike="noStrike" dirty="0">
                <a:effectLst/>
                <a:latin typeface="Tahoma" panose="020B0604030504040204" pitchFamily="34" charset="0"/>
                <a:ea typeface="Tahoma" panose="020B0604030504040204" pitchFamily="34" charset="0"/>
                <a:cs typeface="Tahoma" panose="020B0604030504040204" pitchFamily="34" charset="0"/>
              </a:rPr>
              <a:t> ≡ 1 (mod p)</a:t>
            </a:r>
            <a:endParaRPr lang="en-US" sz="1200" dirty="0">
              <a:effectLst/>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rtl="0">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rtl="0">
              <a:lnSpc>
                <a:spcPct val="150000"/>
              </a:lnSpc>
              <a:spcBef>
                <a:spcPts val="0"/>
              </a:spcBef>
              <a:buNone/>
            </a:pPr>
            <a:endParaRPr lang="en-US" sz="1200" b="0" i="0" u="none" strike="noStrike" dirty="0">
              <a:effectLst/>
              <a:latin typeface="Tahoma" panose="020B0604030504040204" pitchFamily="34" charset="0"/>
              <a:ea typeface="Tahoma" panose="020B0604030504040204" pitchFamily="34" charset="0"/>
              <a:cs typeface="Tahoma" panose="020B0604030504040204" pitchFamily="34" charset="0"/>
            </a:endParaRPr>
          </a:p>
          <a:p>
            <a:pPr marL="0" indent="0" algn="just" rtl="0">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rtl="0">
              <a:lnSpc>
                <a:spcPct val="150000"/>
              </a:lnSpc>
              <a:spcBef>
                <a:spcPts val="0"/>
              </a:spcBef>
              <a:buNone/>
            </a:pPr>
            <a:endParaRPr lang="en-US" sz="1200" b="0" dirty="0">
              <a:effectLst/>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r>
              <a:rPr lang="el-GR" sz="1200" dirty="0">
                <a:latin typeface="Tahoma" panose="020B0604030504040204" pitchFamily="34" charset="0"/>
                <a:ea typeface="Tahoma" panose="020B0604030504040204" pitchFamily="34" charset="0"/>
                <a:cs typeface="Tahoma" panose="020B0604030504040204" pitchFamily="34" charset="0"/>
              </a:rPr>
              <a:t/>
            </a:r>
            <a:br>
              <a:rPr lang="el-GR" sz="1200" dirty="0">
                <a:latin typeface="Tahoma" panose="020B0604030504040204" pitchFamily="34" charset="0"/>
                <a:ea typeface="Tahoma" panose="020B0604030504040204" pitchFamily="34" charset="0"/>
                <a:cs typeface="Tahoma" panose="020B0604030504040204" pitchFamily="34" charset="0"/>
              </a:rPr>
            </a:br>
            <a:r>
              <a:rPr lang="en-US" sz="1200" dirty="0">
                <a:latin typeface="Tahoma" panose="020B0604030504040204" pitchFamily="34" charset="0"/>
                <a:ea typeface="Tahoma" panose="020B0604030504040204" pitchFamily="34" charset="0"/>
                <a:cs typeface="Tahoma" panose="020B0604030504040204" pitchFamily="34" charset="0"/>
              </a:rPr>
              <a:t/>
            </a:r>
            <a:br>
              <a:rPr lang="en-US" sz="1200" dirty="0">
                <a:latin typeface="Tahoma" panose="020B0604030504040204" pitchFamily="34" charset="0"/>
                <a:ea typeface="Tahoma" panose="020B0604030504040204" pitchFamily="34" charset="0"/>
                <a:cs typeface="Tahoma" panose="020B0604030504040204" pitchFamily="34" charset="0"/>
              </a:rPr>
            </a:b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algn="just">
              <a:lnSpc>
                <a:spcPct val="150000"/>
              </a:lnSpc>
              <a:spcBef>
                <a:spcPts val="0"/>
              </a:spcBef>
            </a:pPr>
            <a:endParaRPr lang="en-US" sz="1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xmlns="" val="100216657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5BDBB5-4A5C-4924-A6D2-27BEF6CC1BEA}"/>
              </a:ext>
            </a:extLst>
          </p:cNvPr>
          <p:cNvSpPr>
            <a:spLocks noGrp="1"/>
          </p:cNvSpPr>
          <p:nvPr>
            <p:ph type="title"/>
          </p:nvPr>
        </p:nvSpPr>
        <p:spPr/>
        <p:txBody>
          <a:bodyPr/>
          <a:lstStyle/>
          <a:p>
            <a:r>
              <a:rPr kumimoji="0" lang="en-US" sz="1600" b="1" i="0" u="none" strike="noStrike" kern="1200" cap="none" spc="0" normalizeH="0" baseline="0" noProof="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MATHEMATICS OF ASYMMETRIC KEY CRYPTOGRAPHY</a:t>
            </a:r>
            <a:endParaRPr lang="en-US" dirty="0"/>
          </a:p>
        </p:txBody>
      </p:sp>
      <p:sp>
        <p:nvSpPr>
          <p:cNvPr id="3" name="Content Placeholder 2">
            <a:extLst>
              <a:ext uri="{FF2B5EF4-FFF2-40B4-BE49-F238E27FC236}">
                <a16:creationId xmlns:a16="http://schemas.microsoft.com/office/drawing/2014/main" xmlns="" xmlns:a14="http://schemas.microsoft.com/office/drawing/2010/main" xmlns:mc="http://schemas.openxmlformats.org/markup-compatibility/2006" id="{C600A696-95F6-4E4D-93B0-9121197BFEC1}"/>
              </a:ext>
            </a:extLst>
          </p:cNvPr>
          <p:cNvSpPr>
            <a:spLocks noGrp="1" noRot="1" noChangeAspect="1" noMove="1" noResize="1" noEditPoints="1" noAdjustHandles="1" noChangeArrowheads="1" noChangeShapeType="1" noTextEdit="1"/>
          </p:cNvSpPr>
          <p:nvPr>
            <p:ph idx="1"/>
          </p:nvPr>
        </p:nvSpPr>
        <p:spPr>
          <a:blipFill>
            <a:blip r:embed="rId2" cstate="print"/>
            <a:stretch>
              <a:fillRect/>
            </a:stretch>
          </a:blipFill>
        </p:spPr>
        <p:txBody>
          <a:bodyPr/>
          <a:lstStyle/>
          <a:p>
            <a:pPr>
              <a:buNone/>
            </a:pPr>
            <a:r>
              <a:rPr lang="en-US" dirty="0">
                <a:noFill/>
              </a:rPr>
              <a:t> </a:t>
            </a:r>
          </a:p>
        </p:txBody>
      </p:sp>
    </p:spTree>
    <p:extLst>
      <p:ext uri="{BB962C8B-B14F-4D97-AF65-F5344CB8AC3E}">
        <p14:creationId xmlns:p14="http://schemas.microsoft.com/office/powerpoint/2010/main" xmlns="" val="308711852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709806-3DEC-452E-AD5E-33C00CE1F34F}"/>
              </a:ext>
            </a:extLst>
          </p:cNvPr>
          <p:cNvSpPr>
            <a:spLocks noGrp="1"/>
          </p:cNvSpPr>
          <p:nvPr>
            <p:ph type="title"/>
          </p:nvPr>
        </p:nvSpPr>
        <p:spPr/>
        <p:txBody>
          <a:bodyPr/>
          <a:lstStyle/>
          <a:p>
            <a:r>
              <a:rPr kumimoji="0" lang="en-US" sz="1600" b="1" i="0" u="none" strike="noStrike" kern="1200" cap="none" spc="0" normalizeH="0" baseline="0" noProof="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MATHEMATICS OF ASYMMETRIC KEY CRYPTOGRAPHY</a:t>
            </a:r>
            <a:endParaRPr lang="en-US" dirty="0"/>
          </a:p>
        </p:txBody>
      </p:sp>
      <p:sp>
        <p:nvSpPr>
          <p:cNvPr id="3" name="Content Placeholder 2">
            <a:extLst>
              <a:ext uri="{FF2B5EF4-FFF2-40B4-BE49-F238E27FC236}">
                <a16:creationId xmlns:a16="http://schemas.microsoft.com/office/drawing/2014/main" xmlns="" xmlns:a14="http://schemas.microsoft.com/office/drawing/2010/main" xmlns:mc="http://schemas.openxmlformats.org/markup-compatibility/2006" id="{A6A4A5E1-283D-4ED8-9F91-3D71714CAD73}"/>
              </a:ext>
            </a:extLst>
          </p:cNvPr>
          <p:cNvSpPr>
            <a:spLocks noGrp="1" noRot="1" noChangeAspect="1" noMove="1" noResize="1" noEditPoints="1" noAdjustHandles="1" noChangeArrowheads="1" noChangeShapeType="1" noTextEdit="1"/>
          </p:cNvSpPr>
          <p:nvPr>
            <p:ph idx="1"/>
          </p:nvPr>
        </p:nvSpPr>
        <p:spPr>
          <a:blipFill>
            <a:blip r:embed="rId2" cstate="print"/>
            <a:stretch>
              <a:fillRect l="-4222"/>
            </a:stretch>
          </a:blipFill>
        </p:spPr>
        <p:txBody>
          <a:bodyPr/>
          <a:lstStyle/>
          <a:p>
            <a:pPr>
              <a:buNone/>
            </a:pPr>
            <a:r>
              <a:rPr lang="en-US" dirty="0">
                <a:noFill/>
              </a:rPr>
              <a:t> </a:t>
            </a:r>
          </a:p>
        </p:txBody>
      </p:sp>
    </p:spTree>
    <p:extLst>
      <p:ext uri="{BB962C8B-B14F-4D97-AF65-F5344CB8AC3E}">
        <p14:creationId xmlns:p14="http://schemas.microsoft.com/office/powerpoint/2010/main" xmlns="" val="243875312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EBA1A8A-B33E-4055-9B6A-F5F5EC723DD2}"/>
              </a:ext>
            </a:extLst>
          </p:cNvPr>
          <p:cNvSpPr>
            <a:spLocks noGrp="1"/>
          </p:cNvSpPr>
          <p:nvPr>
            <p:ph type="title"/>
          </p:nvPr>
        </p:nvSpPr>
        <p:spPr/>
        <p:txBody>
          <a:bodyPr/>
          <a:lstStyle/>
          <a:p>
            <a:r>
              <a:rPr kumimoji="0" lang="en-US" sz="1600" b="1" i="0" u="none" strike="noStrike" kern="1200" cap="none" spc="0" normalizeH="0" baseline="0" noProof="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MATHEMATICS OF ASYMMETRIC KEY CRYPTOGRAPHY</a:t>
            </a:r>
            <a:endParaRPr lang="en-US" dirty="0"/>
          </a:p>
        </p:txBody>
      </p:sp>
      <p:sp>
        <p:nvSpPr>
          <p:cNvPr id="3" name="Content Placeholder 2">
            <a:extLst>
              <a:ext uri="{FF2B5EF4-FFF2-40B4-BE49-F238E27FC236}">
                <a16:creationId xmlns:a16="http://schemas.microsoft.com/office/drawing/2014/main" xmlns="" id="{34C87CAB-ECF4-4EAC-9785-A3E3B8AC7550}"/>
              </a:ext>
            </a:extLst>
          </p:cNvPr>
          <p:cNvSpPr>
            <a:spLocks noGrp="1"/>
          </p:cNvSpPr>
          <p:nvPr>
            <p:ph idx="1"/>
          </p:nvPr>
        </p:nvSpPr>
        <p:spPr/>
        <p:txBody>
          <a:bodyPr>
            <a:noAutofit/>
          </a:bodyPr>
          <a:lstStyle/>
          <a:p>
            <a:pPr marL="0" marR="0" lvl="0" indent="0" algn="l" defTabSz="685800" rtl="0" eaLnBrk="1" fontAlgn="auto" latinLnBrk="0" hangingPunct="1">
              <a:lnSpc>
                <a:spcPct val="16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Deterministic Algorithm: </a:t>
            </a:r>
            <a:r>
              <a:rPr kumimoji="0" lang="en-US" sz="1200" b="0" i="0" u="sng" strike="noStrike" kern="1200" cap="none" spc="0" normalizeH="0" baseline="0" noProof="0" dirty="0">
                <a:ln>
                  <a:noFill/>
                </a:ln>
                <a:solidFill>
                  <a:srgbClr val="0097A7"/>
                </a:solidFill>
                <a:effectLst/>
                <a:uLnTx/>
                <a:uFillTx/>
                <a:latin typeface="Tahoma" panose="020B0604030504040204" pitchFamily="34" charset="0"/>
                <a:ea typeface="Tahoma" panose="020B0604030504040204" pitchFamily="34" charset="0"/>
                <a:cs typeface="Tahoma" panose="020B0604030504040204" pitchFamily="34" charset="0"/>
                <a:hlinkClick r:id="rId2"/>
              </a:rPr>
              <a:t>AKS Primality Test</a:t>
            </a:r>
            <a:endParaRPr kumimoji="0" lang="en-US" sz="1200" b="0"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685800" rtl="0" eaLnBrk="1" fontAlgn="auto" latinLnBrk="0" hangingPunct="1">
              <a:lnSpc>
                <a:spcPct val="16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This algorithm determines whether a number is prime or not with 100% probability. But this algorithm is not as efficient as Miller-Rabin algorithm.</a:t>
            </a:r>
          </a:p>
          <a:p>
            <a:pPr algn="just">
              <a:lnSpc>
                <a:spcPct val="150000"/>
              </a:lnSpc>
              <a:spcBef>
                <a:spcPts val="0"/>
              </a:spcBef>
            </a:pPr>
            <a:r>
              <a:rPr lang="en-US" sz="1200" b="1" dirty="0">
                <a:latin typeface="Tahoma" panose="020B0604030504040204" pitchFamily="34" charset="0"/>
                <a:ea typeface="Tahoma" panose="020B0604030504040204" pitchFamily="34" charset="0"/>
                <a:cs typeface="Tahoma" panose="020B0604030504040204" pitchFamily="34" charset="0"/>
              </a:rPr>
              <a:t>Miller-Rabin Primality Test</a:t>
            </a:r>
          </a:p>
          <a:p>
            <a:pPr algn="just" rtl="0" fontAlgn="base">
              <a:lnSpc>
                <a:spcPct val="150000"/>
              </a:lnSpc>
              <a:spcBef>
                <a:spcPts val="0"/>
              </a:spcBef>
              <a:buFont typeface="+mj-lt"/>
              <a:buAutoNum type="arabicPeriod"/>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Find integers </a:t>
            </a:r>
            <a:r>
              <a:rPr lang="en-US" sz="1200" b="0" i="1" u="none" strike="noStrike" dirty="0">
                <a:effectLst/>
                <a:latin typeface="Tahoma" panose="020B0604030504040204" pitchFamily="34" charset="0"/>
                <a:ea typeface="Tahoma" panose="020B0604030504040204" pitchFamily="34" charset="0"/>
                <a:cs typeface="Tahoma" panose="020B0604030504040204" pitchFamily="34" charset="0"/>
              </a:rPr>
              <a:t>k</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a:t>
            </a:r>
            <a:r>
              <a:rPr lang="en-US" sz="1200" b="0" i="1" u="none" strike="noStrike" dirty="0">
                <a:effectLst/>
                <a:latin typeface="Tahoma" panose="020B0604030504040204" pitchFamily="34" charset="0"/>
                <a:ea typeface="Tahoma" panose="020B0604030504040204" pitchFamily="34" charset="0"/>
                <a:cs typeface="Tahoma" panose="020B0604030504040204" pitchFamily="34" charset="0"/>
              </a:rPr>
              <a:t>q</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with k &gt; 0, q odd, so that (n -1 = 2</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k</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q);</a:t>
            </a:r>
          </a:p>
          <a:p>
            <a:pPr algn="just" rtl="0" fontAlgn="base">
              <a:lnSpc>
                <a:spcPct val="150000"/>
              </a:lnSpc>
              <a:spcBef>
                <a:spcPts val="0"/>
              </a:spcBef>
              <a:buFont typeface="+mj-lt"/>
              <a:buAutoNum type="arabicPeriod"/>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Select a random integer </a:t>
            </a:r>
            <a:r>
              <a:rPr lang="en-US" sz="1200" b="0" i="1" u="none" strike="noStrike" dirty="0">
                <a:effectLst/>
                <a:latin typeface="Tahoma" panose="020B0604030504040204" pitchFamily="34" charset="0"/>
                <a:ea typeface="Tahoma" panose="020B0604030504040204" pitchFamily="34" charset="0"/>
                <a:cs typeface="Tahoma" panose="020B0604030504040204" pitchFamily="34" charset="0"/>
              </a:rPr>
              <a:t>a</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1 &lt; a &lt; n-1;</a:t>
            </a:r>
          </a:p>
          <a:p>
            <a:pPr algn="just" rtl="0" fontAlgn="base">
              <a:lnSpc>
                <a:spcPct val="150000"/>
              </a:lnSpc>
              <a:spcBef>
                <a:spcPts val="0"/>
              </a:spcBef>
              <a:buFont typeface="+mj-lt"/>
              <a:buAutoNum type="arabicPeriod"/>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if </a:t>
            </a:r>
            <a:r>
              <a:rPr lang="en-US" sz="1200" b="0" i="0" u="none" strike="noStrike" dirty="0" err="1">
                <a:effectLst/>
                <a:latin typeface="Tahoma" panose="020B0604030504040204" pitchFamily="34" charset="0"/>
                <a:ea typeface="Tahoma" panose="020B0604030504040204" pitchFamily="34" charset="0"/>
                <a:cs typeface="Tahoma" panose="020B0604030504040204" pitchFamily="34" charset="0"/>
              </a:rPr>
              <a:t>a</a:t>
            </a:r>
            <a:r>
              <a:rPr lang="en-US" sz="1200" b="0" i="0" u="none" strike="noStrike" baseline="30000" dirty="0" err="1">
                <a:effectLst/>
                <a:latin typeface="Tahoma" panose="020B0604030504040204" pitchFamily="34" charset="0"/>
                <a:ea typeface="Tahoma" panose="020B0604030504040204" pitchFamily="34" charset="0"/>
                <a:cs typeface="Tahoma" panose="020B0604030504040204" pitchFamily="34" charset="0"/>
              </a:rPr>
              <a:t>q</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mod n = 1 then return (“inconclusive”);</a:t>
            </a:r>
          </a:p>
          <a:p>
            <a:pPr algn="just" rtl="0" fontAlgn="base">
              <a:lnSpc>
                <a:spcPct val="150000"/>
              </a:lnSpc>
              <a:spcBef>
                <a:spcPts val="0"/>
              </a:spcBef>
              <a:buFont typeface="+mj-lt"/>
              <a:buAutoNum type="arabicPeriod"/>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for j = 0 to k -1 do</a:t>
            </a:r>
          </a:p>
          <a:p>
            <a:pPr algn="just" rtl="0" fontAlgn="base">
              <a:lnSpc>
                <a:spcPct val="150000"/>
              </a:lnSpc>
              <a:spcBef>
                <a:spcPts val="0"/>
              </a:spcBef>
              <a:buFont typeface="+mj-lt"/>
              <a:buAutoNum type="arabicPeriod"/>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if a</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2jq</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mod n = n -1 then return (“inconclusive”)</a:t>
            </a:r>
          </a:p>
          <a:p>
            <a:pPr algn="just" rtl="0" fontAlgn="base">
              <a:lnSpc>
                <a:spcPct val="150000"/>
              </a:lnSpc>
              <a:spcBef>
                <a:spcPts val="0"/>
              </a:spcBef>
              <a:buFont typeface="+mj-lt"/>
              <a:buAutoNum type="arabicPeriod"/>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return(“composite”);</a:t>
            </a:r>
          </a:p>
          <a:p>
            <a:pPr marL="0" indent="0" algn="just" rtl="0" fontAlgn="base">
              <a:lnSpc>
                <a:spcPct val="150000"/>
              </a:lnSpc>
              <a:spcBef>
                <a:spcPts val="0"/>
              </a:spcBef>
              <a:buNone/>
            </a:pPr>
            <a:r>
              <a:rPr lang="en-US" sz="1200" b="1" i="0" u="none" strike="noStrike" dirty="0">
                <a:effectLst/>
                <a:latin typeface="Tahoma" panose="020B0604030504040204" pitchFamily="34" charset="0"/>
                <a:ea typeface="Tahoma" panose="020B0604030504040204" pitchFamily="34" charset="0"/>
                <a:cs typeface="Tahoma" panose="020B0604030504040204" pitchFamily="34" charset="0"/>
              </a:rPr>
              <a:t>Example: n=29</a:t>
            </a:r>
          </a:p>
          <a:p>
            <a:pPr marL="0" indent="0" algn="just" rtl="0" fontAlgn="base">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n-1 = 28 = 2</a:t>
            </a:r>
            <a:r>
              <a:rPr lang="en-US" sz="1200" baseline="30000" dirty="0">
                <a:latin typeface="Tahoma" panose="020B0604030504040204" pitchFamily="34" charset="0"/>
                <a:ea typeface="Tahoma" panose="020B0604030504040204" pitchFamily="34" charset="0"/>
                <a:cs typeface="Tahoma" panose="020B0604030504040204" pitchFamily="34" charset="0"/>
              </a:rPr>
              <a:t>2</a:t>
            </a:r>
            <a:r>
              <a:rPr lang="en-US" sz="1200" dirty="0">
                <a:latin typeface="Tahoma" panose="020B0604030504040204" pitchFamily="34" charset="0"/>
                <a:ea typeface="Tahoma" panose="020B0604030504040204" pitchFamily="34" charset="0"/>
                <a:cs typeface="Tahoma" panose="020B0604030504040204" pitchFamily="34" charset="0"/>
              </a:rPr>
              <a:t> × 7   where k=2 and q=7. Let a=2.</a:t>
            </a:r>
          </a:p>
          <a:p>
            <a:pPr marL="0" indent="0" algn="just" rtl="0" fontAlgn="base">
              <a:lnSpc>
                <a:spcPct val="150000"/>
              </a:lnSpc>
              <a:spcBef>
                <a:spcPts val="0"/>
              </a:spcBef>
              <a:buNone/>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Test 1: To check if </a:t>
            </a:r>
            <a:r>
              <a:rPr lang="en-US" sz="1200" b="0" i="0" u="none" strike="noStrike" dirty="0" err="1">
                <a:effectLst/>
                <a:latin typeface="Tahoma" panose="020B0604030504040204" pitchFamily="34" charset="0"/>
                <a:ea typeface="Tahoma" panose="020B0604030504040204" pitchFamily="34" charset="0"/>
                <a:cs typeface="Tahoma" panose="020B0604030504040204" pitchFamily="34" charset="0"/>
              </a:rPr>
              <a:t>a</a:t>
            </a:r>
            <a:r>
              <a:rPr lang="en-US" sz="1200" b="0" i="0" u="none" strike="noStrike" baseline="30000" dirty="0" err="1">
                <a:effectLst/>
                <a:latin typeface="Tahoma" panose="020B0604030504040204" pitchFamily="34" charset="0"/>
                <a:ea typeface="Tahoma" panose="020B0604030504040204" pitchFamily="34" charset="0"/>
                <a:cs typeface="Tahoma" panose="020B0604030504040204" pitchFamily="34" charset="0"/>
              </a:rPr>
              <a:t>q</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mod n = 1 </a:t>
            </a:r>
          </a:p>
          <a:p>
            <a:pPr marL="0" indent="0" algn="just" rtl="0" fontAlgn="base">
              <a:lnSpc>
                <a:spcPct val="150000"/>
              </a:lnSpc>
              <a:spcBef>
                <a:spcPts val="0"/>
              </a:spcBef>
              <a:buNone/>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2</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7</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a:t>
            </a:r>
            <a:r>
              <a:rPr lang="en-US" sz="1200" b="0" dirty="0">
                <a:latin typeface="Tahoma" panose="020B0604030504040204" pitchFamily="34" charset="0"/>
                <a:ea typeface="Tahoma" panose="020B0604030504040204" pitchFamily="34" charset="0"/>
                <a:cs typeface="Tahoma" panose="020B0604030504040204" pitchFamily="34" charset="0"/>
              </a:rPr>
              <a:t>=</a:t>
            </a:r>
            <a:r>
              <a:rPr lang="en-US" sz="1200" i="0" u="none" strike="noStrike" dirty="0">
                <a:effectLst/>
                <a:latin typeface="Tahoma" panose="020B0604030504040204" pitchFamily="34" charset="0"/>
                <a:ea typeface="Tahoma" panose="020B0604030504040204" pitchFamily="34" charset="0"/>
                <a:cs typeface="Tahoma" panose="020B0604030504040204" pitchFamily="34" charset="0"/>
              </a:rPr>
              <a:t> 128 ≡ 12 </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1 (So Test 1 fails)</a:t>
            </a:r>
          </a:p>
          <a:p>
            <a:pPr marL="0" indent="0" algn="just" rtl="0" fontAlgn="base">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Test 2: To check </a:t>
            </a:r>
            <a:r>
              <a:rPr kumimoji="0" lang="en-US" sz="1200" b="0"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for j = 0 to k -1 do    if a</a:t>
            </a:r>
            <a:r>
              <a:rPr kumimoji="0" lang="en-US" sz="1200" b="0" i="0" u="none" strike="noStrike" kern="1200" cap="none" spc="0" normalizeH="0" baseline="3000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2jq</a:t>
            </a:r>
            <a:r>
              <a:rPr kumimoji="0" lang="en-US" sz="1200" b="0"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 mod n = n -1 </a:t>
            </a:r>
          </a:p>
          <a:p>
            <a:pPr marL="0" indent="0" algn="just" rtl="0" fontAlgn="base">
              <a:lnSpc>
                <a:spcPct val="150000"/>
              </a:lnSpc>
              <a:spcBef>
                <a:spcPts val="0"/>
              </a:spcBef>
              <a:buNone/>
            </a:pPr>
            <a:r>
              <a:rPr lang="en-US" sz="1200" dirty="0">
                <a:solidFill>
                  <a:srgbClr val="70AD47">
                    <a:lumMod val="75000"/>
                  </a:srgbClr>
                </a:solidFill>
                <a:latin typeface="Tahoma" panose="020B0604030504040204" pitchFamily="34" charset="0"/>
                <a:ea typeface="Tahoma" panose="020B0604030504040204" pitchFamily="34" charset="0"/>
                <a:cs typeface="Tahoma" panose="020B0604030504040204" pitchFamily="34" charset="0"/>
              </a:rPr>
              <a:t>j=0, 2</a:t>
            </a:r>
            <a:r>
              <a:rPr lang="en-US" sz="1200" baseline="30000" dirty="0">
                <a:solidFill>
                  <a:srgbClr val="70AD47">
                    <a:lumMod val="75000"/>
                  </a:srgbClr>
                </a:solidFill>
                <a:latin typeface="Tahoma" panose="020B0604030504040204" pitchFamily="34" charset="0"/>
                <a:ea typeface="Tahoma" panose="020B0604030504040204" pitchFamily="34" charset="0"/>
                <a:cs typeface="Tahoma" panose="020B0604030504040204" pitchFamily="34" charset="0"/>
              </a:rPr>
              <a:t>1×7 </a:t>
            </a:r>
            <a:r>
              <a:rPr lang="en-US" sz="1200" dirty="0">
                <a:solidFill>
                  <a:srgbClr val="70AD47">
                    <a:lumMod val="75000"/>
                  </a:srgbClr>
                </a:solidFill>
                <a:latin typeface="Tahoma" panose="020B0604030504040204" pitchFamily="34" charset="0"/>
                <a:ea typeface="Tahoma" panose="020B0604030504040204" pitchFamily="34" charset="0"/>
                <a:cs typeface="Tahoma" panose="020B0604030504040204" pitchFamily="34" charset="0"/>
              </a:rPr>
              <a:t>mod 29 = 2</a:t>
            </a:r>
            <a:r>
              <a:rPr lang="en-US" sz="1200" baseline="30000" dirty="0">
                <a:solidFill>
                  <a:srgbClr val="70AD47">
                    <a:lumMod val="75000"/>
                  </a:srgbClr>
                </a:solidFill>
                <a:latin typeface="Tahoma" panose="020B0604030504040204" pitchFamily="34" charset="0"/>
                <a:ea typeface="Tahoma" panose="020B0604030504040204" pitchFamily="34" charset="0"/>
                <a:cs typeface="Tahoma" panose="020B0604030504040204" pitchFamily="34" charset="0"/>
              </a:rPr>
              <a:t>7</a:t>
            </a:r>
            <a:r>
              <a:rPr lang="en-US" sz="1200" dirty="0">
                <a:solidFill>
                  <a:srgbClr val="70AD47">
                    <a:lumMod val="75000"/>
                  </a:srgbClr>
                </a:solidFill>
                <a:latin typeface="Tahoma" panose="020B0604030504040204" pitchFamily="34" charset="0"/>
                <a:ea typeface="Tahoma" panose="020B0604030504040204" pitchFamily="34" charset="0"/>
                <a:cs typeface="Tahoma" panose="020B0604030504040204" pitchFamily="34" charset="0"/>
              </a:rPr>
              <a:t> mod 29 = 12 ≠ 28</a:t>
            </a:r>
          </a:p>
          <a:p>
            <a:pPr marL="0" indent="0" algn="just" rtl="0" fontAlgn="base">
              <a:lnSpc>
                <a:spcPct val="150000"/>
              </a:lnSpc>
              <a:spcBef>
                <a:spcPts val="0"/>
              </a:spcBef>
              <a:buNone/>
            </a:pPr>
            <a:r>
              <a:rPr lang="en-US" sz="1200" b="0" i="0" u="none" strike="noStrike" dirty="0">
                <a:solidFill>
                  <a:srgbClr val="70AD47">
                    <a:lumMod val="75000"/>
                  </a:srgbClr>
                </a:solidFill>
                <a:effectLst/>
                <a:latin typeface="Tahoma" panose="020B0604030504040204" pitchFamily="34" charset="0"/>
                <a:ea typeface="Tahoma" panose="020B0604030504040204" pitchFamily="34" charset="0"/>
                <a:cs typeface="Tahoma" panose="020B0604030504040204" pitchFamily="34" charset="0"/>
              </a:rPr>
              <a:t>J=1, </a:t>
            </a:r>
            <a:r>
              <a:rPr lang="en-US" sz="1200" dirty="0">
                <a:solidFill>
                  <a:srgbClr val="70AD47">
                    <a:lumMod val="75000"/>
                  </a:srgbClr>
                </a:solidFill>
                <a:latin typeface="Tahoma" panose="020B0604030504040204" pitchFamily="34" charset="0"/>
                <a:ea typeface="Tahoma" panose="020B0604030504040204" pitchFamily="34" charset="0"/>
                <a:cs typeface="Tahoma" panose="020B0604030504040204" pitchFamily="34" charset="0"/>
              </a:rPr>
              <a:t>2</a:t>
            </a:r>
            <a:r>
              <a:rPr lang="en-US" sz="1200" baseline="30000" dirty="0">
                <a:solidFill>
                  <a:srgbClr val="70AD47">
                    <a:lumMod val="75000"/>
                  </a:srgbClr>
                </a:solidFill>
                <a:latin typeface="Tahoma" panose="020B0604030504040204" pitchFamily="34" charset="0"/>
                <a:ea typeface="Tahoma" panose="020B0604030504040204" pitchFamily="34" charset="0"/>
                <a:cs typeface="Tahoma" panose="020B0604030504040204" pitchFamily="34" charset="0"/>
              </a:rPr>
              <a:t>2×7 </a:t>
            </a:r>
            <a:r>
              <a:rPr lang="en-US" sz="1200" dirty="0">
                <a:solidFill>
                  <a:srgbClr val="70AD47">
                    <a:lumMod val="75000"/>
                  </a:srgbClr>
                </a:solidFill>
                <a:latin typeface="Tahoma" panose="020B0604030504040204" pitchFamily="34" charset="0"/>
                <a:ea typeface="Tahoma" panose="020B0604030504040204" pitchFamily="34" charset="0"/>
                <a:cs typeface="Tahoma" panose="020B0604030504040204" pitchFamily="34" charset="0"/>
              </a:rPr>
              <a:t>mod 29 = 2</a:t>
            </a:r>
            <a:r>
              <a:rPr lang="en-US" sz="1200" baseline="30000" dirty="0">
                <a:solidFill>
                  <a:srgbClr val="70AD47">
                    <a:lumMod val="75000"/>
                  </a:srgbClr>
                </a:solidFill>
                <a:latin typeface="Tahoma" panose="020B0604030504040204" pitchFamily="34" charset="0"/>
                <a:ea typeface="Tahoma" panose="020B0604030504040204" pitchFamily="34" charset="0"/>
                <a:cs typeface="Tahoma" panose="020B0604030504040204" pitchFamily="34" charset="0"/>
              </a:rPr>
              <a:t>14</a:t>
            </a:r>
            <a:r>
              <a:rPr lang="en-US" sz="1200" dirty="0">
                <a:solidFill>
                  <a:srgbClr val="70AD47">
                    <a:lumMod val="75000"/>
                  </a:srgbClr>
                </a:solidFill>
                <a:latin typeface="Tahoma" panose="020B0604030504040204" pitchFamily="34" charset="0"/>
                <a:ea typeface="Tahoma" panose="020B0604030504040204" pitchFamily="34" charset="0"/>
                <a:cs typeface="Tahoma" panose="020B0604030504040204" pitchFamily="34" charset="0"/>
              </a:rPr>
              <a:t> </a:t>
            </a:r>
            <a:r>
              <a:rPr lang="en-US" sz="1200" i="0" u="none" strike="noStrike" dirty="0">
                <a:effectLst/>
                <a:latin typeface="Tahoma" panose="020B0604030504040204" pitchFamily="34" charset="0"/>
                <a:ea typeface="Tahoma" panose="020B0604030504040204" pitchFamily="34" charset="0"/>
                <a:cs typeface="Tahoma" panose="020B0604030504040204" pitchFamily="34" charset="0"/>
              </a:rPr>
              <a:t>≡ 144 ≡ 28 mod 29 (Test 2 passes)</a:t>
            </a:r>
          </a:p>
          <a:p>
            <a:pPr marL="0" indent="0" algn="just" rtl="0" fontAlgn="base">
              <a:lnSpc>
                <a:spcPct val="150000"/>
              </a:lnSpc>
              <a:spcBef>
                <a:spcPts val="0"/>
              </a:spcBef>
              <a:buNone/>
            </a:pPr>
            <a:r>
              <a:rPr lang="en-US" sz="1200" b="0" dirty="0">
                <a:latin typeface="Tahoma" panose="020B0604030504040204" pitchFamily="34" charset="0"/>
                <a:ea typeface="Tahoma" panose="020B0604030504040204" pitchFamily="34" charset="0"/>
                <a:cs typeface="Tahoma" panose="020B0604030504040204" pitchFamily="34" charset="0"/>
              </a:rPr>
              <a:t>Therefore 29 is probably prime.</a:t>
            </a:r>
            <a:endParaRPr lang="en-US" sz="1200" b="0" i="0" u="none" strike="noStrike" dirty="0">
              <a:effectLst/>
              <a:latin typeface="Tahoma" panose="020B0604030504040204" pitchFamily="34" charset="0"/>
              <a:ea typeface="Tahoma" panose="020B0604030504040204" pitchFamily="34" charset="0"/>
              <a:cs typeface="Tahoma" panose="020B0604030504040204" pitchFamily="34" charset="0"/>
            </a:endParaRPr>
          </a:p>
          <a:p>
            <a:pPr marL="0" indent="0" algn="just" rtl="0" fontAlgn="base">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Probability of a composite number passing Miller-Rabin Test is </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(¼)</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t</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where t is number of trials or tests with t different values of a. So for t=10, the probability that a nonprime number will pass all ten tests is less than 10</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-6</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a:t>
            </a:r>
          </a:p>
          <a:p>
            <a:pPr marL="0" indent="0" algn="just">
              <a:lnSpc>
                <a:spcPct val="150000"/>
              </a:lnSpc>
              <a:spcBef>
                <a:spcPts val="0"/>
              </a:spcBef>
              <a:buNone/>
            </a:pPr>
            <a:r>
              <a:rPr lang="en-US" sz="1200" b="1" dirty="0">
                <a:latin typeface="Tahoma" panose="020B0604030504040204" pitchFamily="34" charset="0"/>
                <a:ea typeface="Tahoma" panose="020B0604030504040204" pitchFamily="34" charset="0"/>
                <a:cs typeface="Tahoma" panose="020B0604030504040204" pitchFamily="34" charset="0"/>
              </a:rPr>
              <a:t>Strong Pseudoprime</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If n is composite and passes the Miller-Rabin test for the base a, then n is called a strong pseudoprime to the base. </a:t>
            </a:r>
          </a:p>
          <a:p>
            <a:pPr marL="0" marR="0" lvl="0" indent="0" algn="just" defTabSz="6858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Example: Show that 2047 is a strong pseudoprime to the base 2.</a:t>
            </a:r>
          </a:p>
          <a:p>
            <a:pPr marL="0" marR="0" lvl="0" indent="0" algn="just" defTabSz="6858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Let n = 2047 a=2</a:t>
            </a:r>
          </a:p>
          <a:p>
            <a:pPr marL="0" marR="0" lvl="0" indent="0" algn="just" defTabSz="685800"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n-1 = 2046 = 1023 x 2</a:t>
            </a:r>
            <a:r>
              <a:rPr kumimoji="0" lang="en-US" sz="1200" b="0" i="0" u="none" strike="noStrike" kern="1200" cap="none" spc="0" normalizeH="0" baseline="3000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1</a:t>
            </a:r>
            <a:endParaRPr kumimoji="0" lang="en-US" sz="1200" b="0"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r>
              <a:rPr kumimoji="0" lang="en-US" sz="1200" b="0"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k=1, q=1023</a:t>
            </a:r>
          </a:p>
          <a:p>
            <a:pPr marL="0" indent="0" algn="just" rtl="0">
              <a:lnSpc>
                <a:spcPct val="150000"/>
              </a:lnSpc>
              <a:spcBef>
                <a:spcPts val="0"/>
              </a:spcBef>
              <a:buNone/>
            </a:pPr>
            <a:endParaRPr lang="en-US" sz="1200" dirty="0">
              <a:effectLst/>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
            </a:r>
            <a:br>
              <a:rPr lang="en-US" sz="1200" dirty="0">
                <a:latin typeface="Tahoma" panose="020B0604030504040204" pitchFamily="34" charset="0"/>
                <a:ea typeface="Tahoma" panose="020B0604030504040204" pitchFamily="34" charset="0"/>
                <a:cs typeface="Tahoma" panose="020B0604030504040204" pitchFamily="34" charset="0"/>
              </a:rPr>
            </a:br>
            <a:endParaRPr lang="en-US" sz="1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xmlns="" val="333053381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DDA0D2-13F8-47B4-BDA9-9F7A4C644D3E}"/>
              </a:ext>
            </a:extLst>
          </p:cNvPr>
          <p:cNvSpPr>
            <a:spLocks noGrp="1"/>
          </p:cNvSpPr>
          <p:nvPr>
            <p:ph type="title"/>
          </p:nvPr>
        </p:nvSpPr>
        <p:spPr/>
        <p:txBody>
          <a:bodyPr/>
          <a:lstStyle/>
          <a:p>
            <a:r>
              <a:rPr kumimoji="0" lang="en-US" sz="1600" b="1" i="0" u="none" strike="noStrike" kern="1200" cap="none" spc="0" normalizeH="0" baseline="0" noProof="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MATHEMATICS OF ASYMMETRIC KEY CRYPTOGRAPHY</a:t>
            </a:r>
            <a:endParaRPr lang="en-US" dirty="0"/>
          </a:p>
        </p:txBody>
      </p:sp>
      <p:sp>
        <p:nvSpPr>
          <p:cNvPr id="3" name="Content Placeholder 2">
            <a:extLst>
              <a:ext uri="{FF2B5EF4-FFF2-40B4-BE49-F238E27FC236}">
                <a16:creationId xmlns:a16="http://schemas.microsoft.com/office/drawing/2014/main" xmlns="" xmlns:a14="http://schemas.microsoft.com/office/drawing/2010/main" xmlns:mc="http://schemas.openxmlformats.org/markup-compatibility/2006" id="{0664819F-75EB-4AFC-B37F-DAD2EFCE0F84}"/>
              </a:ext>
            </a:extLst>
          </p:cNvPr>
          <p:cNvSpPr>
            <a:spLocks noGrp="1" noRot="1" noChangeAspect="1" noMove="1" noResize="1" noEditPoints="1" noAdjustHandles="1" noChangeArrowheads="1" noChangeShapeType="1" noTextEdit="1"/>
          </p:cNvSpPr>
          <p:nvPr>
            <p:ph idx="1"/>
          </p:nvPr>
        </p:nvSpPr>
        <p:spPr>
          <a:blipFill>
            <a:blip r:embed="rId2" cstate="print"/>
            <a:stretch>
              <a:fillRect/>
            </a:stretch>
          </a:blipFill>
        </p:spPr>
        <p:txBody>
          <a:bodyPr/>
          <a:lstStyle/>
          <a:p>
            <a:pPr>
              <a:buNone/>
            </a:pPr>
            <a:endParaRPr lang="en-US" dirty="0">
              <a:noFill/>
            </a:endParaRPr>
          </a:p>
        </p:txBody>
      </p:sp>
      <p:sp>
        <p:nvSpPr>
          <p:cNvPr id="4" name="Rectangle 1">
            <a:extLst>
              <a:ext uri="{FF2B5EF4-FFF2-40B4-BE49-F238E27FC236}">
                <a16:creationId xmlns:a16="http://schemas.microsoft.com/office/drawing/2014/main" xmlns="" id="{99362EB0-FC4A-4CAC-975B-64E07F6F0229}"/>
              </a:ext>
            </a:extLst>
          </p:cNvPr>
          <p:cNvSpPr>
            <a:spLocks noChangeArrowheads="1"/>
          </p:cNvSpPr>
          <p:nvPr/>
        </p:nvSpPr>
        <p:spPr bwMode="auto">
          <a:xfrm>
            <a:off x="0" y="-76944"/>
            <a:ext cx="199093" cy="1538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xmlns="" val="6306752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336107-95F7-4205-9173-99A955EC09A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xmlns:a14="http://schemas.microsoft.com/office/drawing/2010/main" xmlns:mc="http://schemas.openxmlformats.org/markup-compatibility/2006" id="{8861CDD7-FD69-474C-80D8-431B07EE8E93}"/>
              </a:ext>
            </a:extLst>
          </p:cNvPr>
          <p:cNvSpPr>
            <a:spLocks noGrp="1" noRot="1" noChangeAspect="1" noMove="1" noResize="1" noEditPoints="1" noAdjustHandles="1" noChangeArrowheads="1" noChangeShapeType="1" noTextEdit="1"/>
          </p:cNvSpPr>
          <p:nvPr>
            <p:ph idx="1"/>
          </p:nvPr>
        </p:nvSpPr>
        <p:spPr>
          <a:blipFill>
            <a:blip r:embed="rId2" cstate="print"/>
            <a:stretch>
              <a:fillRect r="-309"/>
            </a:stretch>
          </a:blipFill>
        </p:spPr>
        <p:txBody>
          <a:bodyPr/>
          <a:lstStyle/>
          <a:p>
            <a:pPr>
              <a:buNone/>
            </a:pPr>
            <a:r>
              <a:rPr lang="en-US" dirty="0">
                <a:noFill/>
              </a:rPr>
              <a:t> </a:t>
            </a:r>
          </a:p>
        </p:txBody>
      </p:sp>
    </p:spTree>
    <p:extLst>
      <p:ext uri="{BB962C8B-B14F-4D97-AF65-F5344CB8AC3E}">
        <p14:creationId xmlns:p14="http://schemas.microsoft.com/office/powerpoint/2010/main" xmlns="" val="206691791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FED5193-047D-4CBF-AED3-4AA6BF95D70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AC67E350-13D6-4847-BAF1-398E8B1FDDB5}"/>
              </a:ext>
            </a:extLst>
          </p:cNvPr>
          <p:cNvSpPr>
            <a:spLocks noGrp="1"/>
          </p:cNvSpPr>
          <p:nvPr>
            <p:ph idx="1"/>
          </p:nvPr>
        </p:nvSpPr>
        <p:spPr/>
        <p:txBody>
          <a:bodyPr>
            <a:normAutofit/>
          </a:bodyPr>
          <a:lstStyle/>
          <a:p>
            <a:pPr marL="0" indent="0" algn="just">
              <a:lnSpc>
                <a:spcPct val="150000"/>
              </a:lnSpc>
              <a:spcBef>
                <a:spcPts val="0"/>
              </a:spcBef>
              <a:buNone/>
            </a:pPr>
            <a:r>
              <a:rPr lang="da-DK" sz="1200" b="1" dirty="0">
                <a:solidFill>
                  <a:srgbClr val="70AD47">
                    <a:lumMod val="75000"/>
                  </a:srgbClr>
                </a:solidFill>
                <a:latin typeface="Tahoma" panose="020B0604030504040204" pitchFamily="34" charset="0"/>
                <a:ea typeface="Tahoma" panose="020B0604030504040204" pitchFamily="34" charset="0"/>
                <a:cs typeface="Tahoma" panose="020B0604030504040204" pitchFamily="34" charset="0"/>
              </a:rPr>
              <a:t>Second</a:t>
            </a:r>
            <a:r>
              <a:rPr kumimoji="0" lang="da-DK" sz="1200" b="1"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 Assertion:</a:t>
            </a:r>
          </a:p>
          <a:p>
            <a:pPr marL="0" indent="0" algn="just">
              <a:lnSpc>
                <a:spcPct val="150000"/>
              </a:lnSpc>
              <a:spcBef>
                <a:spcPts val="0"/>
              </a:spcBef>
              <a:buNone/>
            </a:pPr>
            <a:r>
              <a:rPr lang="da-DK" sz="1200" dirty="0">
                <a:solidFill>
                  <a:srgbClr val="70AD47">
                    <a:lumMod val="75000"/>
                  </a:srgbClr>
                </a:solidFill>
                <a:latin typeface="Tahoma" panose="020B0604030504040204" pitchFamily="34" charset="0"/>
                <a:ea typeface="Tahoma" panose="020B0604030504040204" pitchFamily="34" charset="0"/>
                <a:cs typeface="Tahoma" panose="020B0604030504040204" pitchFamily="34" charset="0"/>
              </a:rPr>
              <a:t>It follows from rules for modular arithmetic. </a:t>
            </a:r>
          </a:p>
          <a:p>
            <a:pPr marL="0" indent="0" algn="just">
              <a:lnSpc>
                <a:spcPct val="150000"/>
              </a:lnSpc>
              <a:spcBef>
                <a:spcPts val="0"/>
              </a:spcBef>
              <a:buNone/>
            </a:pPr>
            <a:r>
              <a:rPr lang="da-DK" sz="1200" dirty="0">
                <a:solidFill>
                  <a:srgbClr val="70AD47">
                    <a:lumMod val="75000"/>
                  </a:srgbClr>
                </a:solidFill>
                <a:latin typeface="Tahoma" panose="020B0604030504040204" pitchFamily="34" charset="0"/>
                <a:ea typeface="Tahoma" panose="020B0604030504040204" pitchFamily="34" charset="0"/>
                <a:cs typeface="Tahoma" panose="020B0604030504040204" pitchFamily="34" charset="0"/>
              </a:rPr>
              <a:t>If </a:t>
            </a:r>
            <a:r>
              <a:rPr lang="pt-BR" sz="1200" dirty="0">
                <a:latin typeface="Tahoma" panose="020B0604030504040204" pitchFamily="34" charset="0"/>
                <a:ea typeface="Tahoma" panose="020B0604030504040204" pitchFamily="34" charset="0"/>
                <a:cs typeface="Tahoma" panose="020B0604030504040204" pitchFamily="34" charset="0"/>
              </a:rPr>
              <a:t>A ↔ (a</a:t>
            </a:r>
            <a:r>
              <a:rPr lang="pt-BR" sz="1200" baseline="-25000" dirty="0">
                <a:latin typeface="Tahoma" panose="020B0604030504040204" pitchFamily="34" charset="0"/>
                <a:ea typeface="Tahoma" panose="020B0604030504040204" pitchFamily="34" charset="0"/>
                <a:cs typeface="Tahoma" panose="020B0604030504040204" pitchFamily="34" charset="0"/>
              </a:rPr>
              <a:t>1</a:t>
            </a:r>
            <a:r>
              <a:rPr lang="pt-BR" sz="1200" dirty="0">
                <a:latin typeface="Tahoma" panose="020B0604030504040204" pitchFamily="34" charset="0"/>
                <a:ea typeface="Tahoma" panose="020B0604030504040204" pitchFamily="34" charset="0"/>
                <a:cs typeface="Tahoma" panose="020B0604030504040204" pitchFamily="34" charset="0"/>
              </a:rPr>
              <a:t>, a</a:t>
            </a:r>
            <a:r>
              <a:rPr lang="pt-BR" sz="1200" baseline="-25000" dirty="0">
                <a:latin typeface="Tahoma" panose="020B0604030504040204" pitchFamily="34" charset="0"/>
                <a:ea typeface="Tahoma" panose="020B0604030504040204" pitchFamily="34" charset="0"/>
                <a:cs typeface="Tahoma" panose="020B0604030504040204" pitchFamily="34" charset="0"/>
              </a:rPr>
              <a:t>2</a:t>
            </a:r>
            <a:r>
              <a:rPr lang="pt-BR" sz="1200" dirty="0">
                <a:latin typeface="Tahoma" panose="020B0604030504040204" pitchFamily="34" charset="0"/>
                <a:ea typeface="Tahoma" panose="020B0604030504040204" pitchFamily="34" charset="0"/>
                <a:cs typeface="Tahoma" panose="020B0604030504040204" pitchFamily="34" charset="0"/>
              </a:rPr>
              <a:t>, ..., a</a:t>
            </a:r>
            <a:r>
              <a:rPr lang="pt-BR" sz="1200" baseline="-25000" dirty="0">
                <a:latin typeface="Tahoma" panose="020B0604030504040204" pitchFamily="34" charset="0"/>
                <a:ea typeface="Tahoma" panose="020B0604030504040204" pitchFamily="34" charset="0"/>
                <a:cs typeface="Tahoma" panose="020B0604030504040204" pitchFamily="34" charset="0"/>
              </a:rPr>
              <a:t>k</a:t>
            </a:r>
            <a:r>
              <a:rPr lang="pt-BR" sz="1200" dirty="0">
                <a:latin typeface="Tahoma" panose="020B0604030504040204" pitchFamily="34" charset="0"/>
                <a:ea typeface="Tahoma" panose="020B0604030504040204" pitchFamily="34" charset="0"/>
                <a:cs typeface="Tahoma" panose="020B0604030504040204" pitchFamily="34" charset="0"/>
              </a:rPr>
              <a:t>)  and  B ↔ (b</a:t>
            </a:r>
            <a:r>
              <a:rPr lang="pt-BR" sz="1200" baseline="-25000" dirty="0">
                <a:latin typeface="Tahoma" panose="020B0604030504040204" pitchFamily="34" charset="0"/>
                <a:ea typeface="Tahoma" panose="020B0604030504040204" pitchFamily="34" charset="0"/>
                <a:cs typeface="Tahoma" panose="020B0604030504040204" pitchFamily="34" charset="0"/>
              </a:rPr>
              <a:t>1</a:t>
            </a:r>
            <a:r>
              <a:rPr lang="pt-BR" sz="1200" dirty="0">
                <a:latin typeface="Tahoma" panose="020B0604030504040204" pitchFamily="34" charset="0"/>
                <a:ea typeface="Tahoma" panose="020B0604030504040204" pitchFamily="34" charset="0"/>
                <a:cs typeface="Tahoma" panose="020B0604030504040204" pitchFamily="34" charset="0"/>
              </a:rPr>
              <a:t>, b</a:t>
            </a:r>
            <a:r>
              <a:rPr lang="pt-BR" sz="1200" baseline="-25000" dirty="0">
                <a:latin typeface="Tahoma" panose="020B0604030504040204" pitchFamily="34" charset="0"/>
                <a:ea typeface="Tahoma" panose="020B0604030504040204" pitchFamily="34" charset="0"/>
                <a:cs typeface="Tahoma" panose="020B0604030504040204" pitchFamily="34" charset="0"/>
              </a:rPr>
              <a:t>2</a:t>
            </a:r>
            <a:r>
              <a:rPr lang="pt-BR" sz="1200" dirty="0">
                <a:latin typeface="Tahoma" panose="020B0604030504040204" pitchFamily="34" charset="0"/>
                <a:ea typeface="Tahoma" panose="020B0604030504040204" pitchFamily="34" charset="0"/>
                <a:cs typeface="Tahoma" panose="020B0604030504040204" pitchFamily="34" charset="0"/>
              </a:rPr>
              <a:t>, ..., b</a:t>
            </a:r>
            <a:r>
              <a:rPr lang="pt-BR" sz="1200" baseline="-25000" dirty="0">
                <a:latin typeface="Tahoma" panose="020B0604030504040204" pitchFamily="34" charset="0"/>
                <a:ea typeface="Tahoma" panose="020B0604030504040204" pitchFamily="34" charset="0"/>
                <a:cs typeface="Tahoma" panose="020B0604030504040204" pitchFamily="34" charset="0"/>
              </a:rPr>
              <a:t>k</a:t>
            </a:r>
            <a:r>
              <a:rPr lang="pt-BR" sz="1200" dirty="0">
                <a:latin typeface="Tahoma" panose="020B0604030504040204" pitchFamily="34" charset="0"/>
                <a:ea typeface="Tahoma" panose="020B0604030504040204" pitchFamily="34" charset="0"/>
                <a:cs typeface="Tahoma" panose="020B0604030504040204" pitchFamily="34" charset="0"/>
              </a:rPr>
              <a:t>)</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then</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(A + B) mod M </a:t>
            </a:r>
            <a:r>
              <a:rPr lang="pt-BR" sz="1200" b="1" dirty="0">
                <a:latin typeface="Tahoma" panose="020B0604030504040204" pitchFamily="34" charset="0"/>
                <a:ea typeface="Tahoma" panose="020B0604030504040204" pitchFamily="34" charset="0"/>
                <a:cs typeface="Tahoma" panose="020B0604030504040204" pitchFamily="34" charset="0"/>
              </a:rPr>
              <a:t>↔ </a:t>
            </a:r>
            <a:r>
              <a:rPr lang="pt-BR" sz="1200" dirty="0">
                <a:latin typeface="Tahoma" panose="020B0604030504040204" pitchFamily="34" charset="0"/>
                <a:ea typeface="Tahoma" panose="020B0604030504040204" pitchFamily="34" charset="0"/>
                <a:cs typeface="Tahoma" panose="020B0604030504040204" pitchFamily="34" charset="0"/>
              </a:rPr>
              <a:t>((a</a:t>
            </a:r>
            <a:r>
              <a:rPr lang="pt-BR" sz="1200" baseline="-25000" dirty="0">
                <a:latin typeface="Tahoma" panose="020B0604030504040204" pitchFamily="34" charset="0"/>
                <a:ea typeface="Tahoma" panose="020B0604030504040204" pitchFamily="34" charset="0"/>
                <a:cs typeface="Tahoma" panose="020B0604030504040204" pitchFamily="34" charset="0"/>
              </a:rPr>
              <a:t>1 </a:t>
            </a:r>
            <a:r>
              <a:rPr lang="pt-BR" sz="1200" dirty="0">
                <a:latin typeface="Tahoma" panose="020B0604030504040204" pitchFamily="34" charset="0"/>
                <a:ea typeface="Tahoma" panose="020B0604030504040204" pitchFamily="34" charset="0"/>
                <a:cs typeface="Tahoma" panose="020B0604030504040204" pitchFamily="34" charset="0"/>
              </a:rPr>
              <a:t>+ b</a:t>
            </a:r>
            <a:r>
              <a:rPr lang="pt-BR" sz="1200" baseline="-25000" dirty="0">
                <a:latin typeface="Tahoma" panose="020B0604030504040204" pitchFamily="34" charset="0"/>
                <a:ea typeface="Tahoma" panose="020B0604030504040204" pitchFamily="34" charset="0"/>
                <a:cs typeface="Tahoma" panose="020B0604030504040204" pitchFamily="34" charset="0"/>
              </a:rPr>
              <a:t>1</a:t>
            </a:r>
            <a:r>
              <a:rPr lang="pt-BR" sz="1200" dirty="0">
                <a:latin typeface="Tahoma" panose="020B0604030504040204" pitchFamily="34" charset="0"/>
                <a:ea typeface="Tahoma" panose="020B0604030504040204" pitchFamily="34" charset="0"/>
                <a:cs typeface="Tahoma" panose="020B0604030504040204" pitchFamily="34" charset="0"/>
              </a:rPr>
              <a:t>) mod m</a:t>
            </a:r>
            <a:r>
              <a:rPr lang="pt-BR" sz="1200" baseline="-25000" dirty="0">
                <a:latin typeface="Tahoma" panose="020B0604030504040204" pitchFamily="34" charset="0"/>
                <a:ea typeface="Tahoma" panose="020B0604030504040204" pitchFamily="34" charset="0"/>
                <a:cs typeface="Tahoma" panose="020B0604030504040204" pitchFamily="34" charset="0"/>
              </a:rPr>
              <a:t>1</a:t>
            </a:r>
            <a:r>
              <a:rPr lang="pt-BR" sz="1200" dirty="0">
                <a:latin typeface="Tahoma" panose="020B0604030504040204" pitchFamily="34" charset="0"/>
                <a:ea typeface="Tahoma" panose="020B0604030504040204" pitchFamily="34" charset="0"/>
                <a:cs typeface="Tahoma" panose="020B0604030504040204" pitchFamily="34" charset="0"/>
              </a:rPr>
              <a:t>, ..., (a</a:t>
            </a:r>
            <a:r>
              <a:rPr lang="pt-BR" sz="1200" baseline="-25000" dirty="0">
                <a:latin typeface="Tahoma" panose="020B0604030504040204" pitchFamily="34" charset="0"/>
                <a:ea typeface="Tahoma" panose="020B0604030504040204" pitchFamily="34" charset="0"/>
                <a:cs typeface="Tahoma" panose="020B0604030504040204" pitchFamily="34" charset="0"/>
              </a:rPr>
              <a:t>k </a:t>
            </a:r>
            <a:r>
              <a:rPr lang="pt-BR" sz="1200" dirty="0">
                <a:latin typeface="Tahoma" panose="020B0604030504040204" pitchFamily="34" charset="0"/>
                <a:ea typeface="Tahoma" panose="020B0604030504040204" pitchFamily="34" charset="0"/>
                <a:cs typeface="Tahoma" panose="020B0604030504040204" pitchFamily="34" charset="0"/>
              </a:rPr>
              <a:t>+ b</a:t>
            </a:r>
            <a:r>
              <a:rPr lang="pt-BR" sz="1200" baseline="-25000" dirty="0">
                <a:latin typeface="Tahoma" panose="020B0604030504040204" pitchFamily="34" charset="0"/>
                <a:ea typeface="Tahoma" panose="020B0604030504040204" pitchFamily="34" charset="0"/>
                <a:cs typeface="Tahoma" panose="020B0604030504040204" pitchFamily="34" charset="0"/>
              </a:rPr>
              <a:t>k</a:t>
            </a:r>
            <a:r>
              <a:rPr lang="pt-BR" sz="1200" dirty="0">
                <a:latin typeface="Tahoma" panose="020B0604030504040204" pitchFamily="34" charset="0"/>
                <a:ea typeface="Tahoma" panose="020B0604030504040204" pitchFamily="34" charset="0"/>
                <a:cs typeface="Tahoma" panose="020B0604030504040204" pitchFamily="34" charset="0"/>
              </a:rPr>
              <a:t>) mod m</a:t>
            </a:r>
            <a:r>
              <a:rPr lang="pt-BR" sz="1200" baseline="-25000" dirty="0">
                <a:latin typeface="Tahoma" panose="020B0604030504040204" pitchFamily="34" charset="0"/>
                <a:ea typeface="Tahoma" panose="020B0604030504040204" pitchFamily="34" charset="0"/>
                <a:cs typeface="Tahoma" panose="020B0604030504040204" pitchFamily="34" charset="0"/>
              </a:rPr>
              <a:t>k</a:t>
            </a:r>
            <a:r>
              <a:rPr lang="pt-BR" sz="1200" dirty="0">
                <a:latin typeface="Tahoma" panose="020B0604030504040204" pitchFamily="34" charset="0"/>
                <a:ea typeface="Tahoma" panose="020B0604030504040204" pitchFamily="34" charset="0"/>
                <a:cs typeface="Tahoma" panose="020B0604030504040204" pitchFamily="34" charset="0"/>
              </a:rPr>
              <a:t>)</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(A - B) mod M </a:t>
            </a:r>
            <a:r>
              <a:rPr lang="pt-BR" sz="1200" b="1" dirty="0">
                <a:latin typeface="Tahoma" panose="020B0604030504040204" pitchFamily="34" charset="0"/>
                <a:ea typeface="Tahoma" panose="020B0604030504040204" pitchFamily="34" charset="0"/>
                <a:cs typeface="Tahoma" panose="020B0604030504040204" pitchFamily="34" charset="0"/>
              </a:rPr>
              <a:t>↔ </a:t>
            </a:r>
            <a:r>
              <a:rPr lang="pt-BR" sz="1200" dirty="0">
                <a:latin typeface="Tahoma" panose="020B0604030504040204" pitchFamily="34" charset="0"/>
                <a:ea typeface="Tahoma" panose="020B0604030504040204" pitchFamily="34" charset="0"/>
                <a:cs typeface="Tahoma" panose="020B0604030504040204" pitchFamily="34" charset="0"/>
              </a:rPr>
              <a:t>((a</a:t>
            </a:r>
            <a:r>
              <a:rPr lang="pt-BR" sz="1200" baseline="-25000" dirty="0">
                <a:latin typeface="Tahoma" panose="020B0604030504040204" pitchFamily="34" charset="0"/>
                <a:ea typeface="Tahoma" panose="020B0604030504040204" pitchFamily="34" charset="0"/>
                <a:cs typeface="Tahoma" panose="020B0604030504040204" pitchFamily="34" charset="0"/>
              </a:rPr>
              <a:t>1 </a:t>
            </a:r>
            <a:r>
              <a:rPr lang="pt-BR" sz="1200" dirty="0">
                <a:latin typeface="Tahoma" panose="020B0604030504040204" pitchFamily="34" charset="0"/>
                <a:ea typeface="Tahoma" panose="020B0604030504040204" pitchFamily="34" charset="0"/>
                <a:cs typeface="Tahoma" panose="020B0604030504040204" pitchFamily="34" charset="0"/>
              </a:rPr>
              <a:t>- b</a:t>
            </a:r>
            <a:r>
              <a:rPr lang="pt-BR" sz="1200" baseline="-25000" dirty="0">
                <a:latin typeface="Tahoma" panose="020B0604030504040204" pitchFamily="34" charset="0"/>
                <a:ea typeface="Tahoma" panose="020B0604030504040204" pitchFamily="34" charset="0"/>
                <a:cs typeface="Tahoma" panose="020B0604030504040204" pitchFamily="34" charset="0"/>
              </a:rPr>
              <a:t>1</a:t>
            </a:r>
            <a:r>
              <a:rPr lang="pt-BR" sz="1200" dirty="0">
                <a:latin typeface="Tahoma" panose="020B0604030504040204" pitchFamily="34" charset="0"/>
                <a:ea typeface="Tahoma" panose="020B0604030504040204" pitchFamily="34" charset="0"/>
                <a:cs typeface="Tahoma" panose="020B0604030504040204" pitchFamily="34" charset="0"/>
              </a:rPr>
              <a:t>) mod m</a:t>
            </a:r>
            <a:r>
              <a:rPr lang="pt-BR" sz="1200" baseline="-25000" dirty="0">
                <a:latin typeface="Tahoma" panose="020B0604030504040204" pitchFamily="34" charset="0"/>
                <a:ea typeface="Tahoma" panose="020B0604030504040204" pitchFamily="34" charset="0"/>
                <a:cs typeface="Tahoma" panose="020B0604030504040204" pitchFamily="34" charset="0"/>
              </a:rPr>
              <a:t>1</a:t>
            </a:r>
            <a:r>
              <a:rPr lang="pt-BR" sz="1200" dirty="0">
                <a:latin typeface="Tahoma" panose="020B0604030504040204" pitchFamily="34" charset="0"/>
                <a:ea typeface="Tahoma" panose="020B0604030504040204" pitchFamily="34" charset="0"/>
                <a:cs typeface="Tahoma" panose="020B0604030504040204" pitchFamily="34" charset="0"/>
              </a:rPr>
              <a:t>, ..., (a</a:t>
            </a:r>
            <a:r>
              <a:rPr lang="pt-BR" sz="1200" baseline="-25000" dirty="0">
                <a:latin typeface="Tahoma" panose="020B0604030504040204" pitchFamily="34" charset="0"/>
                <a:ea typeface="Tahoma" panose="020B0604030504040204" pitchFamily="34" charset="0"/>
                <a:cs typeface="Tahoma" panose="020B0604030504040204" pitchFamily="34" charset="0"/>
              </a:rPr>
              <a:t>k </a:t>
            </a:r>
            <a:r>
              <a:rPr lang="pt-BR" sz="1200" dirty="0">
                <a:latin typeface="Tahoma" panose="020B0604030504040204" pitchFamily="34" charset="0"/>
                <a:ea typeface="Tahoma" panose="020B0604030504040204" pitchFamily="34" charset="0"/>
                <a:cs typeface="Tahoma" panose="020B0604030504040204" pitchFamily="34" charset="0"/>
              </a:rPr>
              <a:t>- b</a:t>
            </a:r>
            <a:r>
              <a:rPr lang="pt-BR" sz="1200" baseline="-25000" dirty="0">
                <a:latin typeface="Tahoma" panose="020B0604030504040204" pitchFamily="34" charset="0"/>
                <a:ea typeface="Tahoma" panose="020B0604030504040204" pitchFamily="34" charset="0"/>
                <a:cs typeface="Tahoma" panose="020B0604030504040204" pitchFamily="34" charset="0"/>
              </a:rPr>
              <a:t>k</a:t>
            </a:r>
            <a:r>
              <a:rPr lang="pt-BR" sz="1200" dirty="0">
                <a:latin typeface="Tahoma" panose="020B0604030504040204" pitchFamily="34" charset="0"/>
                <a:ea typeface="Tahoma" panose="020B0604030504040204" pitchFamily="34" charset="0"/>
                <a:cs typeface="Tahoma" panose="020B0604030504040204" pitchFamily="34" charset="0"/>
              </a:rPr>
              <a:t>) mod m</a:t>
            </a:r>
            <a:r>
              <a:rPr lang="pt-BR" sz="1200" baseline="-25000" dirty="0">
                <a:latin typeface="Tahoma" panose="020B0604030504040204" pitchFamily="34" charset="0"/>
                <a:ea typeface="Tahoma" panose="020B0604030504040204" pitchFamily="34" charset="0"/>
                <a:cs typeface="Tahoma" panose="020B0604030504040204" pitchFamily="34" charset="0"/>
              </a:rPr>
              <a:t>k</a:t>
            </a:r>
            <a:r>
              <a:rPr lang="pt-BR" sz="1200" dirty="0">
                <a:latin typeface="Tahoma" panose="020B0604030504040204" pitchFamily="34" charset="0"/>
                <a:ea typeface="Tahoma" panose="020B0604030504040204" pitchFamily="34" charset="0"/>
                <a:cs typeface="Tahoma" panose="020B0604030504040204" pitchFamily="34" charset="0"/>
              </a:rPr>
              <a:t>)</a:t>
            </a: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(A × B) mod M </a:t>
            </a:r>
            <a:r>
              <a:rPr lang="pt-BR" sz="1200" b="1" dirty="0">
                <a:latin typeface="Tahoma" panose="020B0604030504040204" pitchFamily="34" charset="0"/>
                <a:ea typeface="Tahoma" panose="020B0604030504040204" pitchFamily="34" charset="0"/>
                <a:cs typeface="Tahoma" panose="020B0604030504040204" pitchFamily="34" charset="0"/>
              </a:rPr>
              <a:t>↔ </a:t>
            </a:r>
            <a:r>
              <a:rPr lang="pt-BR" sz="1200" dirty="0">
                <a:latin typeface="Tahoma" panose="020B0604030504040204" pitchFamily="34" charset="0"/>
                <a:ea typeface="Tahoma" panose="020B0604030504040204" pitchFamily="34" charset="0"/>
                <a:cs typeface="Tahoma" panose="020B0604030504040204" pitchFamily="34" charset="0"/>
              </a:rPr>
              <a:t>((a</a:t>
            </a:r>
            <a:r>
              <a:rPr lang="pt-BR" sz="1200" baseline="-25000" dirty="0">
                <a:latin typeface="Tahoma" panose="020B0604030504040204" pitchFamily="34" charset="0"/>
                <a:ea typeface="Tahoma" panose="020B0604030504040204" pitchFamily="34" charset="0"/>
                <a:cs typeface="Tahoma" panose="020B0604030504040204" pitchFamily="34" charset="0"/>
              </a:rPr>
              <a:t>1</a:t>
            </a:r>
            <a:r>
              <a:rPr lang="en-US" sz="1200" dirty="0">
                <a:latin typeface="Tahoma" panose="020B0604030504040204" pitchFamily="34" charset="0"/>
                <a:ea typeface="Tahoma" panose="020B0604030504040204" pitchFamily="34" charset="0"/>
                <a:cs typeface="Tahoma" panose="020B0604030504040204" pitchFamily="34" charset="0"/>
              </a:rPr>
              <a:t> ×  </a:t>
            </a:r>
            <a:r>
              <a:rPr lang="pt-BR" sz="1200" dirty="0">
                <a:latin typeface="Tahoma" panose="020B0604030504040204" pitchFamily="34" charset="0"/>
                <a:ea typeface="Tahoma" panose="020B0604030504040204" pitchFamily="34" charset="0"/>
                <a:cs typeface="Tahoma" panose="020B0604030504040204" pitchFamily="34" charset="0"/>
              </a:rPr>
              <a:t>b</a:t>
            </a:r>
            <a:r>
              <a:rPr lang="pt-BR" sz="1200" baseline="-25000" dirty="0">
                <a:latin typeface="Tahoma" panose="020B0604030504040204" pitchFamily="34" charset="0"/>
                <a:ea typeface="Tahoma" panose="020B0604030504040204" pitchFamily="34" charset="0"/>
                <a:cs typeface="Tahoma" panose="020B0604030504040204" pitchFamily="34" charset="0"/>
              </a:rPr>
              <a:t>1</a:t>
            </a:r>
            <a:r>
              <a:rPr lang="pt-BR" sz="1200" dirty="0">
                <a:latin typeface="Tahoma" panose="020B0604030504040204" pitchFamily="34" charset="0"/>
                <a:ea typeface="Tahoma" panose="020B0604030504040204" pitchFamily="34" charset="0"/>
                <a:cs typeface="Tahoma" panose="020B0604030504040204" pitchFamily="34" charset="0"/>
              </a:rPr>
              <a:t>) mod m</a:t>
            </a:r>
            <a:r>
              <a:rPr lang="pt-BR" sz="1200" baseline="-25000" dirty="0">
                <a:latin typeface="Tahoma" panose="020B0604030504040204" pitchFamily="34" charset="0"/>
                <a:ea typeface="Tahoma" panose="020B0604030504040204" pitchFamily="34" charset="0"/>
                <a:cs typeface="Tahoma" panose="020B0604030504040204" pitchFamily="34" charset="0"/>
              </a:rPr>
              <a:t>1</a:t>
            </a:r>
            <a:r>
              <a:rPr lang="pt-BR" sz="1200" dirty="0">
                <a:latin typeface="Tahoma" panose="020B0604030504040204" pitchFamily="34" charset="0"/>
                <a:ea typeface="Tahoma" panose="020B0604030504040204" pitchFamily="34" charset="0"/>
                <a:cs typeface="Tahoma" panose="020B0604030504040204" pitchFamily="34" charset="0"/>
              </a:rPr>
              <a:t>, ..., (a</a:t>
            </a:r>
            <a:r>
              <a:rPr lang="pt-BR" sz="1200" baseline="-25000" dirty="0">
                <a:latin typeface="Tahoma" panose="020B0604030504040204" pitchFamily="34" charset="0"/>
                <a:ea typeface="Tahoma" panose="020B0604030504040204" pitchFamily="34" charset="0"/>
                <a:cs typeface="Tahoma" panose="020B0604030504040204" pitchFamily="34" charset="0"/>
              </a:rPr>
              <a:t>k</a:t>
            </a:r>
            <a:r>
              <a:rPr lang="en-US" sz="1200" dirty="0">
                <a:latin typeface="Tahoma" panose="020B0604030504040204" pitchFamily="34" charset="0"/>
                <a:ea typeface="Tahoma" panose="020B0604030504040204" pitchFamily="34" charset="0"/>
                <a:cs typeface="Tahoma" panose="020B0604030504040204" pitchFamily="34" charset="0"/>
              </a:rPr>
              <a:t> ×  </a:t>
            </a:r>
            <a:r>
              <a:rPr lang="pt-BR" sz="1200" dirty="0">
                <a:latin typeface="Tahoma" panose="020B0604030504040204" pitchFamily="34" charset="0"/>
                <a:ea typeface="Tahoma" panose="020B0604030504040204" pitchFamily="34" charset="0"/>
                <a:cs typeface="Tahoma" panose="020B0604030504040204" pitchFamily="34" charset="0"/>
              </a:rPr>
              <a:t>b</a:t>
            </a:r>
            <a:r>
              <a:rPr lang="pt-BR" sz="1200" baseline="-25000" dirty="0">
                <a:latin typeface="Tahoma" panose="020B0604030504040204" pitchFamily="34" charset="0"/>
                <a:ea typeface="Tahoma" panose="020B0604030504040204" pitchFamily="34" charset="0"/>
                <a:cs typeface="Tahoma" panose="020B0604030504040204" pitchFamily="34" charset="0"/>
              </a:rPr>
              <a:t>k</a:t>
            </a:r>
            <a:r>
              <a:rPr lang="pt-BR" sz="1200" dirty="0">
                <a:latin typeface="Tahoma" panose="020B0604030504040204" pitchFamily="34" charset="0"/>
                <a:ea typeface="Tahoma" panose="020B0604030504040204" pitchFamily="34" charset="0"/>
                <a:cs typeface="Tahoma" panose="020B0604030504040204" pitchFamily="34" charset="0"/>
              </a:rPr>
              <a:t>) mod m</a:t>
            </a:r>
            <a:r>
              <a:rPr lang="pt-BR" sz="1200" baseline="-25000" dirty="0">
                <a:latin typeface="Tahoma" panose="020B0604030504040204" pitchFamily="34" charset="0"/>
                <a:ea typeface="Tahoma" panose="020B0604030504040204" pitchFamily="34" charset="0"/>
                <a:cs typeface="Tahoma" panose="020B0604030504040204" pitchFamily="34" charset="0"/>
              </a:rPr>
              <a:t>k</a:t>
            </a:r>
            <a:r>
              <a:rPr lang="pt-BR" sz="1200" dirty="0">
                <a:latin typeface="Tahoma" panose="020B0604030504040204" pitchFamily="34" charset="0"/>
                <a:ea typeface="Tahoma" panose="020B0604030504040204" pitchFamily="34" charset="0"/>
                <a:cs typeface="Tahoma" panose="020B0604030504040204" pitchFamily="34" charset="0"/>
              </a:rPr>
              <a:t>)</a:t>
            </a: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r>
              <a:rPr lang="en-US" sz="1200" b="0" i="0" u="none" strike="noStrike" baseline="0" dirty="0">
                <a:latin typeface="Tahoma" panose="020B0604030504040204" pitchFamily="34" charset="0"/>
                <a:ea typeface="Tahoma" panose="020B0604030504040204" pitchFamily="34" charset="0"/>
                <a:cs typeface="Tahoma" panose="020B0604030504040204" pitchFamily="34" charset="0"/>
              </a:rPr>
              <a:t>One of the useful features of the Chinese remainder theorem is that it provides a way to manipulate (potentially very large) numbers mod </a:t>
            </a:r>
            <a:r>
              <a:rPr lang="en-US" sz="1200" b="0" i="1" u="none" strike="noStrike" baseline="0" dirty="0">
                <a:latin typeface="Tahoma" panose="020B0604030504040204" pitchFamily="34" charset="0"/>
                <a:ea typeface="Tahoma" panose="020B0604030504040204" pitchFamily="34" charset="0"/>
                <a:cs typeface="Tahoma" panose="020B0604030504040204" pitchFamily="34" charset="0"/>
              </a:rPr>
              <a:t>M</a:t>
            </a:r>
            <a:r>
              <a:rPr lang="en-US" sz="1200" b="0" i="0" u="none" strike="noStrike" baseline="0" dirty="0">
                <a:latin typeface="Tahoma" panose="020B0604030504040204" pitchFamily="34" charset="0"/>
                <a:ea typeface="Tahoma" panose="020B0604030504040204" pitchFamily="34" charset="0"/>
                <a:cs typeface="Tahoma" panose="020B0604030504040204" pitchFamily="34" charset="0"/>
              </a:rPr>
              <a:t> in terms of tuples of smaller numbers. </a:t>
            </a:r>
          </a:p>
          <a:p>
            <a:pPr marL="0" indent="0" algn="just">
              <a:lnSpc>
                <a:spcPct val="150000"/>
              </a:lnSpc>
              <a:spcBef>
                <a:spcPts val="0"/>
              </a:spcBef>
              <a:buNone/>
            </a:pPr>
            <a:r>
              <a:rPr lang="en-US" sz="1200" b="1" dirty="0">
                <a:latin typeface="Tahoma" panose="020B0604030504040204" pitchFamily="34" charset="0"/>
                <a:ea typeface="Tahoma" panose="020B0604030504040204" pitchFamily="34" charset="0"/>
                <a:cs typeface="Tahoma" panose="020B0604030504040204" pitchFamily="34" charset="0"/>
              </a:rPr>
              <a:t>Example: </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To represent 959 mod 2491 as a pair of numbers mod 47 and 53.</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Given: m</a:t>
            </a:r>
            <a:r>
              <a:rPr lang="en-US" sz="1200" baseline="-25000" dirty="0">
                <a:latin typeface="Tahoma" panose="020B0604030504040204" pitchFamily="34" charset="0"/>
                <a:ea typeface="Tahoma" panose="020B0604030504040204" pitchFamily="34" charset="0"/>
                <a:cs typeface="Tahoma" panose="020B0604030504040204" pitchFamily="34" charset="0"/>
              </a:rPr>
              <a:t>1</a:t>
            </a:r>
            <a:r>
              <a:rPr lang="en-US" sz="1200" dirty="0">
                <a:latin typeface="Tahoma" panose="020B0604030504040204" pitchFamily="34" charset="0"/>
                <a:ea typeface="Tahoma" panose="020B0604030504040204" pitchFamily="34" charset="0"/>
                <a:cs typeface="Tahoma" panose="020B0604030504040204" pitchFamily="34" charset="0"/>
              </a:rPr>
              <a:t> = 47 and m</a:t>
            </a:r>
            <a:r>
              <a:rPr lang="en-US" sz="1200" baseline="-25000" dirty="0">
                <a:latin typeface="Tahoma" panose="020B0604030504040204" pitchFamily="34" charset="0"/>
                <a:ea typeface="Tahoma" panose="020B0604030504040204" pitchFamily="34" charset="0"/>
                <a:cs typeface="Tahoma" panose="020B0604030504040204" pitchFamily="34" charset="0"/>
              </a:rPr>
              <a:t>2</a:t>
            </a:r>
            <a:r>
              <a:rPr lang="en-US" sz="1200" dirty="0">
                <a:latin typeface="Tahoma" panose="020B0604030504040204" pitchFamily="34" charset="0"/>
                <a:ea typeface="Tahoma" panose="020B0604030504040204" pitchFamily="34" charset="0"/>
                <a:cs typeface="Tahoma" panose="020B0604030504040204" pitchFamily="34" charset="0"/>
              </a:rPr>
              <a:t> = 53  M = 2491 A = 959</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M</a:t>
            </a:r>
            <a:r>
              <a:rPr lang="en-US" sz="1200" baseline="-25000" dirty="0">
                <a:latin typeface="Tahoma" panose="020B0604030504040204" pitchFamily="34" charset="0"/>
                <a:ea typeface="Tahoma" panose="020B0604030504040204" pitchFamily="34" charset="0"/>
                <a:cs typeface="Tahoma" panose="020B0604030504040204" pitchFamily="34" charset="0"/>
              </a:rPr>
              <a:t>1</a:t>
            </a:r>
            <a:r>
              <a:rPr lang="en-US" sz="1200" dirty="0">
                <a:latin typeface="Tahoma" panose="020B0604030504040204" pitchFamily="34" charset="0"/>
                <a:ea typeface="Tahoma" panose="020B0604030504040204" pitchFamily="34" charset="0"/>
                <a:cs typeface="Tahoma" panose="020B0604030504040204" pitchFamily="34" charset="0"/>
              </a:rPr>
              <a:t> = M/m</a:t>
            </a:r>
            <a:r>
              <a:rPr lang="en-US" sz="1200" baseline="-25000" dirty="0">
                <a:latin typeface="Tahoma" panose="020B0604030504040204" pitchFamily="34" charset="0"/>
                <a:ea typeface="Tahoma" panose="020B0604030504040204" pitchFamily="34" charset="0"/>
                <a:cs typeface="Tahoma" panose="020B0604030504040204" pitchFamily="34" charset="0"/>
              </a:rPr>
              <a:t>1</a:t>
            </a:r>
            <a:r>
              <a:rPr lang="en-US" sz="1200" dirty="0">
                <a:latin typeface="Tahoma" panose="020B0604030504040204" pitchFamily="34" charset="0"/>
                <a:ea typeface="Tahoma" panose="020B0604030504040204" pitchFamily="34" charset="0"/>
                <a:cs typeface="Tahoma" panose="020B0604030504040204" pitchFamily="34" charset="0"/>
              </a:rPr>
              <a:t> = 2491/47 = 53			M</a:t>
            </a:r>
            <a:r>
              <a:rPr lang="en-US" sz="1200" baseline="-25000" dirty="0">
                <a:latin typeface="Tahoma" panose="020B0604030504040204" pitchFamily="34" charset="0"/>
                <a:ea typeface="Tahoma" panose="020B0604030504040204" pitchFamily="34" charset="0"/>
                <a:cs typeface="Tahoma" panose="020B0604030504040204" pitchFamily="34" charset="0"/>
              </a:rPr>
              <a:t>2</a:t>
            </a:r>
            <a:r>
              <a:rPr lang="en-US" sz="1200" dirty="0">
                <a:latin typeface="Tahoma" panose="020B0604030504040204" pitchFamily="34" charset="0"/>
                <a:ea typeface="Tahoma" panose="020B0604030504040204" pitchFamily="34" charset="0"/>
                <a:cs typeface="Tahoma" panose="020B0604030504040204" pitchFamily="34" charset="0"/>
              </a:rPr>
              <a:t> = M/m</a:t>
            </a:r>
            <a:r>
              <a:rPr lang="en-US" sz="1200" baseline="-25000" dirty="0">
                <a:latin typeface="Tahoma" panose="020B0604030504040204" pitchFamily="34" charset="0"/>
                <a:ea typeface="Tahoma" panose="020B0604030504040204" pitchFamily="34" charset="0"/>
                <a:cs typeface="Tahoma" panose="020B0604030504040204" pitchFamily="34" charset="0"/>
              </a:rPr>
              <a:t>2</a:t>
            </a:r>
            <a:r>
              <a:rPr lang="en-US" sz="1200" dirty="0">
                <a:latin typeface="Tahoma" panose="020B0604030504040204" pitchFamily="34" charset="0"/>
                <a:ea typeface="Tahoma" panose="020B0604030504040204" pitchFamily="34" charset="0"/>
                <a:cs typeface="Tahoma" panose="020B0604030504040204" pitchFamily="34" charset="0"/>
              </a:rPr>
              <a:t> = 2491/53 = 47</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M</a:t>
            </a:r>
            <a:r>
              <a:rPr lang="en-US" sz="1200" baseline="-25000" dirty="0">
                <a:latin typeface="Tahoma" panose="020B0604030504040204" pitchFamily="34" charset="0"/>
                <a:ea typeface="Tahoma" panose="020B0604030504040204" pitchFamily="34" charset="0"/>
                <a:cs typeface="Tahoma" panose="020B0604030504040204" pitchFamily="34" charset="0"/>
              </a:rPr>
              <a:t>1</a:t>
            </a:r>
            <a:r>
              <a:rPr lang="en-US" sz="1200" baseline="30000" dirty="0">
                <a:latin typeface="Tahoma" panose="020B0604030504040204" pitchFamily="34" charset="0"/>
                <a:ea typeface="Tahoma" panose="020B0604030504040204" pitchFamily="34" charset="0"/>
                <a:cs typeface="Tahoma" panose="020B0604030504040204" pitchFamily="34" charset="0"/>
              </a:rPr>
              <a:t>-1</a:t>
            </a:r>
            <a:r>
              <a:rPr lang="en-US" sz="1200" dirty="0">
                <a:latin typeface="Tahoma" panose="020B0604030504040204" pitchFamily="34" charset="0"/>
                <a:ea typeface="Tahoma" panose="020B0604030504040204" pitchFamily="34" charset="0"/>
                <a:cs typeface="Tahoma" panose="020B0604030504040204" pitchFamily="34" charset="0"/>
              </a:rPr>
              <a:t> = 53</a:t>
            </a:r>
            <a:r>
              <a:rPr lang="en-US" sz="1200" baseline="30000" dirty="0">
                <a:latin typeface="Tahoma" panose="020B0604030504040204" pitchFamily="34" charset="0"/>
                <a:ea typeface="Tahoma" panose="020B0604030504040204" pitchFamily="34" charset="0"/>
                <a:cs typeface="Tahoma" panose="020B0604030504040204" pitchFamily="34" charset="0"/>
              </a:rPr>
              <a:t>-1</a:t>
            </a:r>
            <a:r>
              <a:rPr lang="en-US" sz="1200" dirty="0">
                <a:latin typeface="Tahoma" panose="020B0604030504040204" pitchFamily="34" charset="0"/>
                <a:ea typeface="Tahoma" panose="020B0604030504040204" pitchFamily="34" charset="0"/>
                <a:cs typeface="Tahoma" panose="020B0604030504040204" pitchFamily="34" charset="0"/>
              </a:rPr>
              <a:t> mod 47 = 6</a:t>
            </a:r>
            <a:r>
              <a:rPr lang="en-US" sz="1200" baseline="30000" dirty="0">
                <a:latin typeface="Tahoma" panose="020B0604030504040204" pitchFamily="34" charset="0"/>
                <a:ea typeface="Tahoma" panose="020B0604030504040204" pitchFamily="34" charset="0"/>
                <a:cs typeface="Tahoma" panose="020B0604030504040204" pitchFamily="34" charset="0"/>
              </a:rPr>
              <a:t>-1</a:t>
            </a:r>
            <a:r>
              <a:rPr lang="en-US" sz="1200" dirty="0">
                <a:latin typeface="Tahoma" panose="020B0604030504040204" pitchFamily="34" charset="0"/>
                <a:ea typeface="Tahoma" panose="020B0604030504040204" pitchFamily="34" charset="0"/>
                <a:cs typeface="Tahoma" panose="020B0604030504040204" pitchFamily="34" charset="0"/>
              </a:rPr>
              <a:t> mod 47 = 8 mod 47  	M</a:t>
            </a:r>
            <a:r>
              <a:rPr lang="en-US" sz="1200" baseline="-25000" dirty="0">
                <a:latin typeface="Tahoma" panose="020B0604030504040204" pitchFamily="34" charset="0"/>
                <a:ea typeface="Tahoma" panose="020B0604030504040204" pitchFamily="34" charset="0"/>
                <a:cs typeface="Tahoma" panose="020B0604030504040204" pitchFamily="34" charset="0"/>
              </a:rPr>
              <a:t>2</a:t>
            </a:r>
            <a:r>
              <a:rPr lang="en-US" sz="1200" baseline="30000" dirty="0">
                <a:latin typeface="Tahoma" panose="020B0604030504040204" pitchFamily="34" charset="0"/>
                <a:ea typeface="Tahoma" panose="020B0604030504040204" pitchFamily="34" charset="0"/>
                <a:cs typeface="Tahoma" panose="020B0604030504040204" pitchFamily="34" charset="0"/>
              </a:rPr>
              <a:t>-1</a:t>
            </a:r>
            <a:r>
              <a:rPr lang="en-US" sz="1200" dirty="0">
                <a:latin typeface="Tahoma" panose="020B0604030504040204" pitchFamily="34" charset="0"/>
                <a:ea typeface="Tahoma" panose="020B0604030504040204" pitchFamily="34" charset="0"/>
                <a:cs typeface="Tahoma" panose="020B0604030504040204" pitchFamily="34" charset="0"/>
              </a:rPr>
              <a:t> = 47</a:t>
            </a:r>
            <a:r>
              <a:rPr lang="en-US" sz="1200" baseline="30000" dirty="0">
                <a:latin typeface="Tahoma" panose="020B0604030504040204" pitchFamily="34" charset="0"/>
                <a:ea typeface="Tahoma" panose="020B0604030504040204" pitchFamily="34" charset="0"/>
                <a:cs typeface="Tahoma" panose="020B0604030504040204" pitchFamily="34" charset="0"/>
              </a:rPr>
              <a:t>-1</a:t>
            </a:r>
            <a:r>
              <a:rPr lang="en-US" sz="1200" dirty="0">
                <a:latin typeface="Tahoma" panose="020B0604030504040204" pitchFamily="34" charset="0"/>
                <a:ea typeface="Tahoma" panose="020B0604030504040204" pitchFamily="34" charset="0"/>
                <a:cs typeface="Tahoma" panose="020B0604030504040204" pitchFamily="34" charset="0"/>
              </a:rPr>
              <a:t> ≡ -9 ≡ 44 mod 53  </a:t>
            </a: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959 is represented as (19, 5)  as 959 mod 47 = 19 and 959 mod 53 = 5</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To add 648 to 959, </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(648) </a:t>
            </a:r>
            <a:r>
              <a:rPr lang="pt-BR" sz="1200" dirty="0">
                <a:latin typeface="Tahoma" panose="020B0604030504040204" pitchFamily="34" charset="0"/>
                <a:ea typeface="Tahoma" panose="020B0604030504040204" pitchFamily="34" charset="0"/>
                <a:cs typeface="Tahoma" panose="020B0604030504040204" pitchFamily="34" charset="0"/>
              </a:rPr>
              <a:t>↔ (</a:t>
            </a:r>
            <a:r>
              <a:rPr lang="en-US" sz="1200" dirty="0">
                <a:latin typeface="Tahoma" panose="020B0604030504040204" pitchFamily="34" charset="0"/>
                <a:ea typeface="Tahoma" panose="020B0604030504040204" pitchFamily="34" charset="0"/>
                <a:cs typeface="Tahoma" panose="020B0604030504040204" pitchFamily="34" charset="0"/>
              </a:rPr>
              <a:t>648 mod 47, 648 mod 53) = (37, 12)</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(648+959) mod 2491 </a:t>
            </a:r>
            <a:r>
              <a:rPr lang="pt-BR" sz="1200" dirty="0">
                <a:latin typeface="Tahoma" panose="020B0604030504040204" pitchFamily="34" charset="0"/>
                <a:ea typeface="Tahoma" panose="020B0604030504040204" pitchFamily="34" charset="0"/>
                <a:cs typeface="Tahoma" panose="020B0604030504040204" pitchFamily="34" charset="0"/>
              </a:rPr>
              <a:t>↔ (37+19 mod 47, 12+5 mod 53) = (9, 17)</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To verify:  (9, 17) </a:t>
            </a:r>
            <a:r>
              <a:rPr lang="pt-BR" sz="1200" dirty="0">
                <a:latin typeface="Tahoma" panose="020B0604030504040204" pitchFamily="34" charset="0"/>
                <a:ea typeface="Tahoma" panose="020B0604030504040204" pitchFamily="34" charset="0"/>
                <a:cs typeface="Tahoma" panose="020B0604030504040204" pitchFamily="34" charset="0"/>
              </a:rPr>
              <a:t>↔ a</a:t>
            </a:r>
            <a:r>
              <a:rPr lang="pt-BR" sz="1200" baseline="-25000" dirty="0">
                <a:latin typeface="Tahoma" panose="020B0604030504040204" pitchFamily="34" charset="0"/>
                <a:ea typeface="Tahoma" panose="020B0604030504040204" pitchFamily="34" charset="0"/>
                <a:cs typeface="Tahoma" panose="020B0604030504040204" pitchFamily="34" charset="0"/>
              </a:rPr>
              <a:t>1</a:t>
            </a:r>
            <a:r>
              <a:rPr lang="pt-BR" sz="1200" dirty="0">
                <a:latin typeface="Tahoma" panose="020B0604030504040204" pitchFamily="34" charset="0"/>
                <a:ea typeface="Tahoma" panose="020B0604030504040204" pitchFamily="34" charset="0"/>
                <a:cs typeface="Tahoma" panose="020B0604030504040204" pitchFamily="34" charset="0"/>
              </a:rPr>
              <a:t>M</a:t>
            </a:r>
            <a:r>
              <a:rPr lang="pt-BR" sz="1200" baseline="-25000" dirty="0">
                <a:latin typeface="Tahoma" panose="020B0604030504040204" pitchFamily="34" charset="0"/>
                <a:ea typeface="Tahoma" panose="020B0604030504040204" pitchFamily="34" charset="0"/>
                <a:cs typeface="Tahoma" panose="020B0604030504040204" pitchFamily="34" charset="0"/>
              </a:rPr>
              <a:t>1</a:t>
            </a:r>
            <a:r>
              <a:rPr lang="pt-BR" sz="1200" dirty="0">
                <a:latin typeface="Tahoma" panose="020B0604030504040204" pitchFamily="34" charset="0"/>
                <a:ea typeface="Tahoma" panose="020B0604030504040204" pitchFamily="34" charset="0"/>
                <a:cs typeface="Tahoma" panose="020B0604030504040204" pitchFamily="34" charset="0"/>
              </a:rPr>
              <a:t>M</a:t>
            </a:r>
            <a:r>
              <a:rPr lang="pt-BR" sz="1200" baseline="-25000" dirty="0">
                <a:latin typeface="Tahoma" panose="020B0604030504040204" pitchFamily="34" charset="0"/>
                <a:ea typeface="Tahoma" panose="020B0604030504040204" pitchFamily="34" charset="0"/>
                <a:cs typeface="Tahoma" panose="020B0604030504040204" pitchFamily="34" charset="0"/>
              </a:rPr>
              <a:t>1</a:t>
            </a:r>
            <a:r>
              <a:rPr lang="pt-BR" sz="1200" baseline="30000" dirty="0">
                <a:latin typeface="Tahoma" panose="020B0604030504040204" pitchFamily="34" charset="0"/>
                <a:ea typeface="Tahoma" panose="020B0604030504040204" pitchFamily="34" charset="0"/>
                <a:cs typeface="Tahoma" panose="020B0604030504040204" pitchFamily="34" charset="0"/>
              </a:rPr>
              <a:t>-1</a:t>
            </a:r>
            <a:r>
              <a:rPr lang="pt-BR" sz="1200" dirty="0">
                <a:latin typeface="Tahoma" panose="020B0604030504040204" pitchFamily="34" charset="0"/>
                <a:ea typeface="Tahoma" panose="020B0604030504040204" pitchFamily="34" charset="0"/>
                <a:cs typeface="Tahoma" panose="020B0604030504040204" pitchFamily="34" charset="0"/>
              </a:rPr>
              <a:t> + a</a:t>
            </a:r>
            <a:r>
              <a:rPr lang="pt-BR" sz="1200" baseline="-25000" dirty="0">
                <a:latin typeface="Tahoma" panose="020B0604030504040204" pitchFamily="34" charset="0"/>
                <a:ea typeface="Tahoma" panose="020B0604030504040204" pitchFamily="34" charset="0"/>
                <a:cs typeface="Tahoma" panose="020B0604030504040204" pitchFamily="34" charset="0"/>
              </a:rPr>
              <a:t>2</a:t>
            </a:r>
            <a:r>
              <a:rPr lang="pt-BR" sz="1200" dirty="0">
                <a:latin typeface="Tahoma" panose="020B0604030504040204" pitchFamily="34" charset="0"/>
                <a:ea typeface="Tahoma" panose="020B0604030504040204" pitchFamily="34" charset="0"/>
                <a:cs typeface="Tahoma" panose="020B0604030504040204" pitchFamily="34" charset="0"/>
              </a:rPr>
              <a:t>M</a:t>
            </a:r>
            <a:r>
              <a:rPr lang="pt-BR" sz="1200" baseline="-25000" dirty="0">
                <a:latin typeface="Tahoma" panose="020B0604030504040204" pitchFamily="34" charset="0"/>
                <a:ea typeface="Tahoma" panose="020B0604030504040204" pitchFamily="34" charset="0"/>
                <a:cs typeface="Tahoma" panose="020B0604030504040204" pitchFamily="34" charset="0"/>
              </a:rPr>
              <a:t>2</a:t>
            </a:r>
            <a:r>
              <a:rPr lang="pt-BR" sz="1200" dirty="0">
                <a:latin typeface="Tahoma" panose="020B0604030504040204" pitchFamily="34" charset="0"/>
                <a:ea typeface="Tahoma" panose="020B0604030504040204" pitchFamily="34" charset="0"/>
                <a:cs typeface="Tahoma" panose="020B0604030504040204" pitchFamily="34" charset="0"/>
              </a:rPr>
              <a:t>M</a:t>
            </a:r>
            <a:r>
              <a:rPr lang="pt-BR" sz="1200" baseline="-25000" dirty="0">
                <a:latin typeface="Tahoma" panose="020B0604030504040204" pitchFamily="34" charset="0"/>
                <a:ea typeface="Tahoma" panose="020B0604030504040204" pitchFamily="34" charset="0"/>
                <a:cs typeface="Tahoma" panose="020B0604030504040204" pitchFamily="34" charset="0"/>
              </a:rPr>
              <a:t>2</a:t>
            </a:r>
            <a:r>
              <a:rPr lang="pt-BR" sz="1200" baseline="30000" dirty="0">
                <a:latin typeface="Tahoma" panose="020B0604030504040204" pitchFamily="34" charset="0"/>
                <a:ea typeface="Tahoma" panose="020B0604030504040204" pitchFamily="34" charset="0"/>
                <a:cs typeface="Tahoma" panose="020B0604030504040204" pitchFamily="34" charset="0"/>
              </a:rPr>
              <a:t>-1</a:t>
            </a:r>
            <a:r>
              <a:rPr lang="pt-BR" sz="1200" dirty="0">
                <a:latin typeface="Tahoma" panose="020B0604030504040204" pitchFamily="34" charset="0"/>
                <a:ea typeface="Tahoma" panose="020B0604030504040204" pitchFamily="34" charset="0"/>
                <a:cs typeface="Tahoma" panose="020B0604030504040204" pitchFamily="34" charset="0"/>
              </a:rPr>
              <a:t> mod M</a:t>
            </a:r>
          </a:p>
          <a:p>
            <a:pPr marL="0" indent="0" algn="just">
              <a:lnSpc>
                <a:spcPct val="150000"/>
              </a:lnSpc>
              <a:spcBef>
                <a:spcPts val="0"/>
              </a:spcBef>
              <a:buNone/>
            </a:pPr>
            <a:r>
              <a:rPr lang="pt-BR" sz="1200" baseline="30000" dirty="0">
                <a:latin typeface="Tahoma" panose="020B0604030504040204" pitchFamily="34" charset="0"/>
                <a:ea typeface="Tahoma" panose="020B0604030504040204" pitchFamily="34" charset="0"/>
                <a:cs typeface="Tahoma" panose="020B0604030504040204" pitchFamily="34" charset="0"/>
              </a:rPr>
              <a:t>	</a:t>
            </a:r>
            <a:r>
              <a:rPr lang="pt-BR" sz="1200" dirty="0">
                <a:latin typeface="Tahoma" panose="020B0604030504040204" pitchFamily="34" charset="0"/>
                <a:ea typeface="Tahoma" panose="020B0604030504040204" pitchFamily="34" charset="0"/>
                <a:cs typeface="Tahoma" panose="020B0604030504040204" pitchFamily="34" charset="0"/>
              </a:rPr>
              <a:t>            = [ (9) (53) (8) + (17) (47) (44)] mod 2491</a:t>
            </a:r>
          </a:p>
          <a:p>
            <a:pPr marL="0" indent="0" algn="just">
              <a:lnSpc>
                <a:spcPct val="150000"/>
              </a:lnSpc>
              <a:spcBef>
                <a:spcPts val="0"/>
              </a:spcBef>
              <a:buNone/>
            </a:pPr>
            <a:r>
              <a:rPr lang="pt-BR" sz="1200" dirty="0">
                <a:latin typeface="Tahoma" panose="020B0604030504040204" pitchFamily="34" charset="0"/>
                <a:ea typeface="Tahoma" panose="020B0604030504040204" pitchFamily="34" charset="0"/>
                <a:cs typeface="Tahoma" panose="020B0604030504040204" pitchFamily="34" charset="0"/>
              </a:rPr>
              <a:t>	            =	 [3816 + 35156] mod 2491 = 1607  </a:t>
            </a:r>
            <a:r>
              <a:rPr lang="en-US" sz="1200" dirty="0">
                <a:latin typeface="Tahoma" panose="020B0604030504040204" pitchFamily="34" charset="0"/>
                <a:ea typeface="Tahoma" panose="020B0604030504040204" pitchFamily="34" charset="0"/>
                <a:cs typeface="Tahoma" panose="020B0604030504040204" pitchFamily="34" charset="0"/>
              </a:rPr>
              <a:t>(648+959=1607) mod 2491 </a:t>
            </a:r>
            <a:endParaRPr lang="pt-BR"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4" name="Table 4">
            <a:extLst>
              <a:ext uri="{FF2B5EF4-FFF2-40B4-BE49-F238E27FC236}">
                <a16:creationId xmlns:a16="http://schemas.microsoft.com/office/drawing/2014/main" xmlns="" id="{D4655E75-FFA0-4233-B58E-F5D744D7FEE3}"/>
              </a:ext>
            </a:extLst>
          </p:cNvPr>
          <p:cNvGraphicFramePr>
            <a:graphicFrameLocks noGrp="1"/>
          </p:cNvGraphicFramePr>
          <p:nvPr/>
        </p:nvGraphicFramePr>
        <p:xfrm>
          <a:off x="568232" y="5276305"/>
          <a:ext cx="5745481" cy="1371600"/>
        </p:xfrm>
        <a:graphic>
          <a:graphicData uri="http://schemas.openxmlformats.org/drawingml/2006/table">
            <a:tbl>
              <a:tblPr firstRow="1" bandRow="1">
                <a:tableStyleId>{5C22544A-7EE6-4342-B048-85BDC9FD1C3A}</a:tableStyleId>
              </a:tblPr>
              <a:tblGrid>
                <a:gridCol w="784860">
                  <a:extLst>
                    <a:ext uri="{9D8B030D-6E8A-4147-A177-3AD203B41FA5}">
                      <a16:colId xmlns:a16="http://schemas.microsoft.com/office/drawing/2014/main" xmlns="" val="1092156190"/>
                    </a:ext>
                  </a:extLst>
                </a:gridCol>
                <a:gridCol w="784860">
                  <a:extLst>
                    <a:ext uri="{9D8B030D-6E8A-4147-A177-3AD203B41FA5}">
                      <a16:colId xmlns:a16="http://schemas.microsoft.com/office/drawing/2014/main" xmlns="" val="1201674897"/>
                    </a:ext>
                  </a:extLst>
                </a:gridCol>
                <a:gridCol w="784860">
                  <a:extLst>
                    <a:ext uri="{9D8B030D-6E8A-4147-A177-3AD203B41FA5}">
                      <a16:colId xmlns:a16="http://schemas.microsoft.com/office/drawing/2014/main" xmlns="" val="2245878731"/>
                    </a:ext>
                  </a:extLst>
                </a:gridCol>
                <a:gridCol w="784860">
                  <a:extLst>
                    <a:ext uri="{9D8B030D-6E8A-4147-A177-3AD203B41FA5}">
                      <a16:colId xmlns:a16="http://schemas.microsoft.com/office/drawing/2014/main" xmlns="" val="1620698693"/>
                    </a:ext>
                  </a:extLst>
                </a:gridCol>
                <a:gridCol w="784860">
                  <a:extLst>
                    <a:ext uri="{9D8B030D-6E8A-4147-A177-3AD203B41FA5}">
                      <a16:colId xmlns:a16="http://schemas.microsoft.com/office/drawing/2014/main" xmlns="" val="3707796129"/>
                    </a:ext>
                  </a:extLst>
                </a:gridCol>
                <a:gridCol w="716280">
                  <a:extLst>
                    <a:ext uri="{9D8B030D-6E8A-4147-A177-3AD203B41FA5}">
                      <a16:colId xmlns:a16="http://schemas.microsoft.com/office/drawing/2014/main" xmlns="" val="3368103514"/>
                    </a:ext>
                  </a:extLst>
                </a:gridCol>
                <a:gridCol w="1104901">
                  <a:extLst>
                    <a:ext uri="{9D8B030D-6E8A-4147-A177-3AD203B41FA5}">
                      <a16:colId xmlns:a16="http://schemas.microsoft.com/office/drawing/2014/main" xmlns="" val="1827591073"/>
                    </a:ext>
                  </a:extLst>
                </a:gridCol>
              </a:tblGrid>
              <a:tr h="236220">
                <a:tc>
                  <a:txBody>
                    <a:bodyPr/>
                    <a:lstStyle/>
                    <a:p>
                      <a:pPr algn="ctr"/>
                      <a:r>
                        <a:rPr lang="en-US" sz="12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A1</a:t>
                      </a:r>
                    </a:p>
                  </a:txBody>
                  <a:tcPr anchor="ctr"/>
                </a:tc>
                <a:tc>
                  <a:txBody>
                    <a:bodyPr/>
                    <a:lstStyle/>
                    <a:p>
                      <a:pPr algn="ctr"/>
                      <a:r>
                        <a:rPr lang="en-US" sz="12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A2</a:t>
                      </a:r>
                    </a:p>
                  </a:txBody>
                  <a:tcPr anchor="ctr"/>
                </a:tc>
                <a:tc>
                  <a:txBody>
                    <a:bodyPr/>
                    <a:lstStyle/>
                    <a:p>
                      <a:pPr algn="ctr"/>
                      <a:r>
                        <a:rPr lang="en-US" sz="12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A3</a:t>
                      </a:r>
                    </a:p>
                  </a:txBody>
                  <a:tcPr anchor="ctr"/>
                </a:tc>
                <a:tc>
                  <a:txBody>
                    <a:bodyPr/>
                    <a:lstStyle/>
                    <a:p>
                      <a:pPr algn="ctr"/>
                      <a:r>
                        <a:rPr lang="en-US" sz="12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B1</a:t>
                      </a:r>
                    </a:p>
                  </a:txBody>
                  <a:tcPr anchor="ctr"/>
                </a:tc>
                <a:tc>
                  <a:txBody>
                    <a:bodyPr/>
                    <a:lstStyle/>
                    <a:p>
                      <a:pPr algn="ctr"/>
                      <a:r>
                        <a:rPr lang="en-US" sz="12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B2</a:t>
                      </a:r>
                    </a:p>
                  </a:txBody>
                  <a:tcPr anchor="ctr"/>
                </a:tc>
                <a:tc>
                  <a:txBody>
                    <a:bodyPr/>
                    <a:lstStyle/>
                    <a:p>
                      <a:pPr algn="ctr"/>
                      <a:r>
                        <a:rPr lang="en-US" sz="12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B3</a:t>
                      </a:r>
                    </a:p>
                  </a:txBody>
                  <a:tcPr anchor="ctr"/>
                </a:tc>
                <a:tc>
                  <a:txBody>
                    <a:bodyPr/>
                    <a:lstStyle/>
                    <a:p>
                      <a:r>
                        <a:rPr lang="en-US" sz="12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Q =(A3/B3)</a:t>
                      </a:r>
                    </a:p>
                  </a:txBody>
                  <a:tcPr anchor="ctr"/>
                </a:tc>
                <a:extLst>
                  <a:ext uri="{0D108BD9-81ED-4DB2-BD59-A6C34878D82A}">
                    <a16:rowId xmlns:a16="http://schemas.microsoft.com/office/drawing/2014/main" xmlns="" val="3890198873"/>
                  </a:ext>
                </a:extLst>
              </a:tr>
              <a:tr h="236220">
                <a:tc>
                  <a:txBody>
                    <a:bodyPr/>
                    <a:lstStyle/>
                    <a:p>
                      <a:pPr algn="ctr"/>
                      <a:r>
                        <a:rPr lang="en-US" sz="1200" b="1"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1</a:t>
                      </a:r>
                    </a:p>
                  </a:txBody>
                  <a:tcPr anchor="ctr"/>
                </a:tc>
                <a:tc>
                  <a:txBody>
                    <a:bodyPr/>
                    <a:lstStyle/>
                    <a:p>
                      <a:pPr algn="ctr"/>
                      <a:r>
                        <a:rPr lang="en-US" sz="1200" b="1"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0</a:t>
                      </a:r>
                    </a:p>
                  </a:txBody>
                  <a:tcPr anchor="ctr"/>
                </a:tc>
                <a:tc>
                  <a:txBody>
                    <a:bodyPr/>
                    <a:lstStyle/>
                    <a:p>
                      <a:pPr algn="ctr"/>
                      <a:r>
                        <a:rPr lang="en-US" sz="1200" b="1"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53</a:t>
                      </a:r>
                    </a:p>
                  </a:txBody>
                  <a:tcPr anchor="ctr"/>
                </a:tc>
                <a:tc>
                  <a:txBody>
                    <a:bodyPr/>
                    <a:lstStyle/>
                    <a:p>
                      <a:pPr algn="ctr"/>
                      <a:r>
                        <a:rPr lang="en-US" sz="1200" b="1"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0</a:t>
                      </a:r>
                    </a:p>
                  </a:txBody>
                  <a:tcPr anchor="ctr"/>
                </a:tc>
                <a:tc>
                  <a:txBody>
                    <a:bodyPr/>
                    <a:lstStyle/>
                    <a:p>
                      <a:pPr algn="ctr"/>
                      <a:r>
                        <a:rPr lang="en-US" sz="1200" b="1"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1</a:t>
                      </a:r>
                    </a:p>
                  </a:txBody>
                  <a:tcPr anchor="ctr"/>
                </a:tc>
                <a:tc>
                  <a:txBody>
                    <a:bodyPr/>
                    <a:lstStyle/>
                    <a:p>
                      <a:pPr algn="ctr"/>
                      <a:r>
                        <a:rPr lang="en-US" sz="1200" b="1"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47</a:t>
                      </a:r>
                    </a:p>
                  </a:txBody>
                  <a:tcPr anchor="ctr"/>
                </a:tc>
                <a:tc>
                  <a:txBody>
                    <a:bodyPr/>
                    <a:lstStyle/>
                    <a:p>
                      <a:pPr algn="ctr"/>
                      <a:r>
                        <a:rPr lang="en-US" sz="1200" b="1"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1</a:t>
                      </a:r>
                    </a:p>
                  </a:txBody>
                  <a:tcPr anchor="ctr"/>
                </a:tc>
                <a:extLst>
                  <a:ext uri="{0D108BD9-81ED-4DB2-BD59-A6C34878D82A}">
                    <a16:rowId xmlns:a16="http://schemas.microsoft.com/office/drawing/2014/main" xmlns="" val="1830959036"/>
                  </a:ext>
                </a:extLst>
              </a:tr>
              <a:tr h="236220">
                <a:tc>
                  <a:txBody>
                    <a:bodyPr/>
                    <a:lstStyle/>
                    <a:p>
                      <a:pPr algn="ctr"/>
                      <a:r>
                        <a:rPr lang="en-US" sz="1200" b="1"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0</a:t>
                      </a:r>
                    </a:p>
                  </a:txBody>
                  <a:tcPr anchor="ctr"/>
                </a:tc>
                <a:tc>
                  <a:txBody>
                    <a:bodyPr/>
                    <a:lstStyle/>
                    <a:p>
                      <a:pPr algn="ctr"/>
                      <a:r>
                        <a:rPr lang="en-US" sz="1200" b="1"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1</a:t>
                      </a:r>
                    </a:p>
                  </a:txBody>
                  <a:tcPr anchor="ctr"/>
                </a:tc>
                <a:tc>
                  <a:txBody>
                    <a:bodyPr/>
                    <a:lstStyle/>
                    <a:p>
                      <a:pPr algn="ctr"/>
                      <a:r>
                        <a:rPr lang="en-US" sz="1200" b="1"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47</a:t>
                      </a:r>
                    </a:p>
                  </a:txBody>
                  <a:tcPr anchor="ctr"/>
                </a:tc>
                <a:tc>
                  <a:txBody>
                    <a:bodyPr/>
                    <a:lstStyle/>
                    <a:p>
                      <a:pPr algn="ctr"/>
                      <a:r>
                        <a:rPr lang="en-US" sz="1200" b="1"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1</a:t>
                      </a:r>
                    </a:p>
                  </a:txBody>
                  <a:tcPr anchor="ctr"/>
                </a:tc>
                <a:tc>
                  <a:txBody>
                    <a:bodyPr/>
                    <a:lstStyle/>
                    <a:p>
                      <a:pPr algn="ctr"/>
                      <a:r>
                        <a:rPr lang="en-US" sz="1200" b="1"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-1</a:t>
                      </a:r>
                    </a:p>
                  </a:txBody>
                  <a:tcPr anchor="ctr"/>
                </a:tc>
                <a:tc>
                  <a:txBody>
                    <a:bodyPr/>
                    <a:lstStyle/>
                    <a:p>
                      <a:pPr algn="ctr"/>
                      <a:r>
                        <a:rPr lang="en-US" sz="1200" b="1"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6</a:t>
                      </a:r>
                    </a:p>
                  </a:txBody>
                  <a:tcPr anchor="ctr"/>
                </a:tc>
                <a:tc>
                  <a:txBody>
                    <a:bodyPr/>
                    <a:lstStyle/>
                    <a:p>
                      <a:pPr algn="ctr"/>
                      <a:r>
                        <a:rPr lang="en-US" sz="1200" b="1"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7</a:t>
                      </a:r>
                    </a:p>
                  </a:txBody>
                  <a:tcPr anchor="ctr"/>
                </a:tc>
                <a:extLst>
                  <a:ext uri="{0D108BD9-81ED-4DB2-BD59-A6C34878D82A}">
                    <a16:rowId xmlns:a16="http://schemas.microsoft.com/office/drawing/2014/main" xmlns="" val="2456034162"/>
                  </a:ext>
                </a:extLst>
              </a:tr>
              <a:tr h="236220">
                <a:tc>
                  <a:txBody>
                    <a:bodyPr/>
                    <a:lstStyle/>
                    <a:p>
                      <a:pPr algn="ctr"/>
                      <a:r>
                        <a:rPr lang="en-US" sz="1200" b="1"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1</a:t>
                      </a:r>
                    </a:p>
                  </a:txBody>
                  <a:tcPr anchor="ctr"/>
                </a:tc>
                <a:tc>
                  <a:txBody>
                    <a:bodyPr/>
                    <a:lstStyle/>
                    <a:p>
                      <a:pPr algn="ctr"/>
                      <a:r>
                        <a:rPr lang="en-US" sz="1200" b="1"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-1</a:t>
                      </a:r>
                    </a:p>
                  </a:txBody>
                  <a:tcPr anchor="ctr"/>
                </a:tc>
                <a:tc>
                  <a:txBody>
                    <a:bodyPr/>
                    <a:lstStyle/>
                    <a:p>
                      <a:pPr algn="ctr"/>
                      <a:r>
                        <a:rPr lang="en-US" sz="1200" b="1"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6</a:t>
                      </a:r>
                    </a:p>
                  </a:txBody>
                  <a:tcPr anchor="ctr"/>
                </a:tc>
                <a:tc>
                  <a:txBody>
                    <a:bodyPr/>
                    <a:lstStyle/>
                    <a:p>
                      <a:pPr algn="ctr"/>
                      <a:r>
                        <a:rPr lang="en-US" sz="1200" b="1"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-7</a:t>
                      </a:r>
                    </a:p>
                  </a:txBody>
                  <a:tcPr anchor="ctr"/>
                </a:tc>
                <a:tc>
                  <a:txBody>
                    <a:bodyPr/>
                    <a:lstStyle/>
                    <a:p>
                      <a:pPr algn="ctr"/>
                      <a:r>
                        <a:rPr lang="en-US" sz="1200" b="1"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8</a:t>
                      </a:r>
                    </a:p>
                  </a:txBody>
                  <a:tcPr anchor="ctr"/>
                </a:tc>
                <a:tc>
                  <a:txBody>
                    <a:bodyPr/>
                    <a:lstStyle/>
                    <a:p>
                      <a:pPr algn="ctr"/>
                      <a:r>
                        <a:rPr lang="en-US" sz="1200" b="1"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5</a:t>
                      </a:r>
                    </a:p>
                  </a:txBody>
                  <a:tcPr anchor="ctr"/>
                </a:tc>
                <a:tc>
                  <a:txBody>
                    <a:bodyPr/>
                    <a:lstStyle/>
                    <a:p>
                      <a:pPr algn="ctr"/>
                      <a:r>
                        <a:rPr lang="en-US" sz="1200" b="1"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1</a:t>
                      </a:r>
                    </a:p>
                  </a:txBody>
                  <a:tcPr anchor="ctr"/>
                </a:tc>
                <a:extLst>
                  <a:ext uri="{0D108BD9-81ED-4DB2-BD59-A6C34878D82A}">
                    <a16:rowId xmlns:a16="http://schemas.microsoft.com/office/drawing/2014/main" xmlns="" val="2952602574"/>
                  </a:ext>
                </a:extLst>
              </a:tr>
              <a:tr h="236220">
                <a:tc>
                  <a:txBody>
                    <a:bodyPr/>
                    <a:lstStyle/>
                    <a:p>
                      <a:pPr algn="ctr"/>
                      <a:r>
                        <a:rPr lang="en-US" sz="1200" b="1"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-7</a:t>
                      </a:r>
                    </a:p>
                  </a:txBody>
                  <a:tcPr anchor="ctr"/>
                </a:tc>
                <a:tc>
                  <a:txBody>
                    <a:bodyPr/>
                    <a:lstStyle/>
                    <a:p>
                      <a:pPr algn="ctr"/>
                      <a:r>
                        <a:rPr lang="en-US" sz="1200" b="1"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8</a:t>
                      </a:r>
                    </a:p>
                  </a:txBody>
                  <a:tcPr anchor="ctr"/>
                </a:tc>
                <a:tc>
                  <a:txBody>
                    <a:bodyPr/>
                    <a:lstStyle/>
                    <a:p>
                      <a:pPr algn="ctr"/>
                      <a:r>
                        <a:rPr lang="en-US" sz="1200" b="1"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5</a:t>
                      </a:r>
                    </a:p>
                  </a:txBody>
                  <a:tcPr anchor="ctr"/>
                </a:tc>
                <a:tc>
                  <a:txBody>
                    <a:bodyPr/>
                    <a:lstStyle/>
                    <a:p>
                      <a:pPr algn="ctr"/>
                      <a:r>
                        <a:rPr lang="en-US" sz="1200" b="1"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8</a:t>
                      </a:r>
                    </a:p>
                  </a:txBody>
                  <a:tcPr anchor="ctr"/>
                </a:tc>
                <a:tc>
                  <a:txBody>
                    <a:bodyPr/>
                    <a:lstStyle/>
                    <a:p>
                      <a:pPr algn="ctr"/>
                      <a:r>
                        <a:rPr lang="en-US" sz="1200" b="1"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-9</a:t>
                      </a:r>
                    </a:p>
                  </a:txBody>
                  <a:tcPr anchor="ctr"/>
                </a:tc>
                <a:tc>
                  <a:txBody>
                    <a:bodyPr/>
                    <a:lstStyle/>
                    <a:p>
                      <a:pPr algn="ctr"/>
                      <a:r>
                        <a:rPr lang="en-US" sz="1200" b="1"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1</a:t>
                      </a:r>
                    </a:p>
                  </a:txBody>
                  <a:tcPr anchor="ctr"/>
                </a:tc>
                <a:tc>
                  <a:txBody>
                    <a:bodyPr/>
                    <a:lstStyle/>
                    <a:p>
                      <a:pPr algn="ctr"/>
                      <a:endParaRPr lang="en-US" sz="1200" b="1"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xmlns="" val="612069493"/>
                  </a:ext>
                </a:extLst>
              </a:tr>
            </a:tbl>
          </a:graphicData>
        </a:graphic>
      </p:graphicFrame>
    </p:spTree>
    <p:extLst>
      <p:ext uri="{BB962C8B-B14F-4D97-AF65-F5344CB8AC3E}">
        <p14:creationId xmlns:p14="http://schemas.microsoft.com/office/powerpoint/2010/main" xmlns="" val="1317734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algn="just">
              <a:lnSpc>
                <a:spcPct val="150000"/>
              </a:lnSpc>
              <a:spcBef>
                <a:spcPts val="0"/>
              </a:spcBef>
            </a:pPr>
            <a:r>
              <a:rPr lang="en-US" sz="1200" dirty="0" smtClean="0">
                <a:latin typeface="Tahoma" pitchFamily="34" charset="0"/>
                <a:ea typeface="Tahoma" pitchFamily="34" charset="0"/>
                <a:cs typeface="Tahoma" pitchFamily="34" charset="0"/>
              </a:rPr>
              <a:t>Based primarily on organization’s goals and objectives; </a:t>
            </a:r>
          </a:p>
          <a:p>
            <a:pPr algn="just">
              <a:lnSpc>
                <a:spcPct val="150000"/>
              </a:lnSpc>
              <a:spcBef>
                <a:spcPts val="0"/>
              </a:spcBef>
            </a:pPr>
            <a:r>
              <a:rPr lang="en-US" sz="1200" dirty="0" smtClean="0">
                <a:latin typeface="Tahoma" pitchFamily="34" charset="0"/>
                <a:ea typeface="Tahoma" pitchFamily="34" charset="0"/>
                <a:cs typeface="Tahoma" pitchFamily="34" charset="0"/>
              </a:rPr>
              <a:t>Based often on industry standards of good practice (e.g., health patient privacy rules); </a:t>
            </a:r>
          </a:p>
          <a:p>
            <a:pPr algn="just">
              <a:lnSpc>
                <a:spcPct val="150000"/>
              </a:lnSpc>
              <a:spcBef>
                <a:spcPts val="0"/>
              </a:spcBef>
            </a:pPr>
            <a:r>
              <a:rPr lang="en-US" sz="1200" dirty="0" smtClean="0">
                <a:latin typeface="Tahoma" pitchFamily="34" charset="0"/>
                <a:ea typeface="Tahoma" pitchFamily="34" charset="0"/>
                <a:cs typeface="Tahoma" pitchFamily="34" charset="0"/>
              </a:rPr>
              <a:t>Assigns Information Management Roles and Responsibilities to individuals; </a:t>
            </a:r>
          </a:p>
          <a:p>
            <a:pPr algn="just">
              <a:lnSpc>
                <a:spcPct val="150000"/>
              </a:lnSpc>
              <a:spcBef>
                <a:spcPts val="0"/>
              </a:spcBef>
            </a:pPr>
            <a:r>
              <a:rPr lang="en-US" sz="1200" dirty="0" smtClean="0">
                <a:latin typeface="Tahoma" pitchFamily="34" charset="0"/>
                <a:ea typeface="Tahoma" pitchFamily="34" charset="0"/>
                <a:cs typeface="Tahoma" pitchFamily="34" charset="0"/>
              </a:rPr>
              <a:t>Foundation for Information Security Policy </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r>
              <a:rPr lang="en-US" sz="1200" b="1" dirty="0" smtClean="0">
                <a:latin typeface="Tahoma" pitchFamily="34" charset="0"/>
                <a:ea typeface="Tahoma" pitchFamily="34" charset="0"/>
                <a:cs typeface="Tahoma" pitchFamily="34" charset="0"/>
              </a:rPr>
              <a:t>    Information Security Policy </a:t>
            </a:r>
          </a:p>
          <a:p>
            <a:pPr algn="just">
              <a:lnSpc>
                <a:spcPct val="150000"/>
              </a:lnSpc>
              <a:spcBef>
                <a:spcPts val="0"/>
              </a:spcBef>
            </a:pPr>
            <a:r>
              <a:rPr lang="en-US" sz="1200" dirty="0" smtClean="0">
                <a:latin typeface="Tahoma" pitchFamily="34" charset="0"/>
                <a:ea typeface="Tahoma" pitchFamily="34" charset="0"/>
                <a:cs typeface="Tahoma" pitchFamily="34" charset="0"/>
              </a:rPr>
              <a:t>Establishes high-level rules for protecting organization’s information independent of the storage media (e.g., paper, electronic)</a:t>
            </a:r>
          </a:p>
          <a:p>
            <a:pPr algn="just">
              <a:lnSpc>
                <a:spcPct val="150000"/>
              </a:lnSpc>
              <a:spcBef>
                <a:spcPts val="0"/>
              </a:spcBef>
            </a:pPr>
            <a:r>
              <a:rPr lang="en-US" sz="1200" dirty="0" smtClean="0">
                <a:latin typeface="Tahoma" pitchFamily="34" charset="0"/>
                <a:ea typeface="Tahoma" pitchFamily="34" charset="0"/>
                <a:cs typeface="Tahoma" pitchFamily="34" charset="0"/>
              </a:rPr>
              <a:t>Establishes information sensitivity levels</a:t>
            </a:r>
          </a:p>
          <a:p>
            <a:pPr algn="just">
              <a:lnSpc>
                <a:spcPct val="150000"/>
              </a:lnSpc>
              <a:spcBef>
                <a:spcPts val="0"/>
              </a:spcBef>
            </a:pPr>
            <a:r>
              <a:rPr lang="en-US" sz="1200" dirty="0" smtClean="0">
                <a:latin typeface="Tahoma" pitchFamily="34" charset="0"/>
                <a:ea typeface="Tahoma" pitchFamily="34" charset="0"/>
                <a:cs typeface="Tahoma" pitchFamily="34" charset="0"/>
              </a:rPr>
              <a:t>Establishes security labels for information </a:t>
            </a:r>
          </a:p>
          <a:p>
            <a:pPr algn="just">
              <a:lnSpc>
                <a:spcPct val="150000"/>
              </a:lnSpc>
              <a:spcBef>
                <a:spcPts val="0"/>
              </a:spcBef>
            </a:pPr>
            <a:r>
              <a:rPr lang="en-US" sz="1200" dirty="0" smtClean="0">
                <a:latin typeface="Tahoma" pitchFamily="34" charset="0"/>
                <a:ea typeface="Tahoma" pitchFamily="34" charset="0"/>
                <a:cs typeface="Tahoma" pitchFamily="34" charset="0"/>
              </a:rPr>
              <a:t>Protection services are based on threats</a:t>
            </a:r>
          </a:p>
          <a:p>
            <a:pPr algn="just">
              <a:lnSpc>
                <a:spcPct val="150000"/>
              </a:lnSpc>
              <a:spcBef>
                <a:spcPts val="0"/>
              </a:spcBef>
            </a:pPr>
            <a:r>
              <a:rPr lang="en-US" sz="1200" dirty="0" smtClean="0">
                <a:latin typeface="Tahoma" pitchFamily="34" charset="0"/>
                <a:ea typeface="Tahoma" pitchFamily="34" charset="0"/>
                <a:cs typeface="Tahoma" pitchFamily="34" charset="0"/>
              </a:rPr>
              <a:t>Level of protection is based on risks to information that could result in its loss, or its unauthorized disclosure or modification</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r>
              <a:rPr lang="en-US" sz="1200" b="1" dirty="0" smtClean="0">
                <a:latin typeface="Tahoma" pitchFamily="34" charset="0"/>
                <a:ea typeface="Tahoma" pitchFamily="34" charset="0"/>
                <a:cs typeface="Tahoma" pitchFamily="34" charset="0"/>
              </a:rPr>
              <a:t>   Data Security Policy </a:t>
            </a:r>
          </a:p>
          <a:p>
            <a:pPr algn="just">
              <a:lnSpc>
                <a:spcPct val="150000"/>
              </a:lnSpc>
              <a:spcBef>
                <a:spcPts val="0"/>
              </a:spcBef>
            </a:pPr>
            <a:r>
              <a:rPr lang="en-US" sz="1200" dirty="0" smtClean="0">
                <a:latin typeface="Tahoma" pitchFamily="34" charset="0"/>
                <a:ea typeface="Tahoma" pitchFamily="34" charset="0"/>
                <a:cs typeface="Tahoma" pitchFamily="34" charset="0"/>
              </a:rPr>
              <a:t>Based on the Information Security Policy</a:t>
            </a:r>
          </a:p>
          <a:p>
            <a:pPr algn="just">
              <a:lnSpc>
                <a:spcPct val="150000"/>
              </a:lnSpc>
              <a:spcBef>
                <a:spcPts val="0"/>
              </a:spcBef>
            </a:pPr>
            <a:r>
              <a:rPr lang="en-US" sz="1200" dirty="0" smtClean="0">
                <a:latin typeface="Tahoma" pitchFamily="34" charset="0"/>
                <a:ea typeface="Tahoma" pitchFamily="34" charset="0"/>
                <a:cs typeface="Tahoma" pitchFamily="34" charset="0"/>
              </a:rPr>
              <a:t>Rules for protecting electronic information </a:t>
            </a:r>
          </a:p>
          <a:p>
            <a:pPr algn="just">
              <a:lnSpc>
                <a:spcPct val="150000"/>
              </a:lnSpc>
              <a:spcBef>
                <a:spcPts val="0"/>
              </a:spcBef>
            </a:pPr>
            <a:r>
              <a:rPr lang="en-US" sz="1200" dirty="0" smtClean="0">
                <a:latin typeface="Tahoma" pitchFamily="34" charset="0"/>
                <a:ea typeface="Tahoma" pitchFamily="34" charset="0"/>
                <a:cs typeface="Tahoma" pitchFamily="34" charset="0"/>
              </a:rPr>
              <a:t>Governs use of Computers &amp; Applications </a:t>
            </a:r>
          </a:p>
          <a:p>
            <a:pPr algn="just">
              <a:lnSpc>
                <a:spcPct val="150000"/>
              </a:lnSpc>
              <a:spcBef>
                <a:spcPts val="0"/>
              </a:spcBef>
            </a:pPr>
            <a:r>
              <a:rPr lang="en-US" sz="1200" dirty="0" smtClean="0">
                <a:latin typeface="Tahoma" pitchFamily="34" charset="0"/>
                <a:ea typeface="Tahoma" pitchFamily="34" charset="0"/>
                <a:cs typeface="Tahoma" pitchFamily="34" charset="0"/>
              </a:rPr>
              <a:t>Covers use of communication networks</a:t>
            </a:r>
          </a:p>
          <a:p>
            <a:pPr algn="just">
              <a:lnSpc>
                <a:spcPct val="150000"/>
              </a:lnSpc>
              <a:spcBef>
                <a:spcPts val="0"/>
              </a:spcBef>
            </a:pPr>
            <a:r>
              <a:rPr lang="en-US" sz="1200" dirty="0" smtClean="0">
                <a:latin typeface="Tahoma" pitchFamily="34" charset="0"/>
                <a:ea typeface="Tahoma" pitchFamily="34" charset="0"/>
                <a:cs typeface="Tahoma" pitchFamily="34" charset="0"/>
              </a:rPr>
              <a:t>Specifies data security levels, labels, etc. </a:t>
            </a:r>
          </a:p>
          <a:p>
            <a:pPr algn="just">
              <a:lnSpc>
                <a:spcPct val="150000"/>
              </a:lnSpc>
              <a:spcBef>
                <a:spcPts val="0"/>
              </a:spcBef>
            </a:pPr>
            <a:r>
              <a:rPr lang="en-US" sz="1200" dirty="0" smtClean="0">
                <a:latin typeface="Tahoma" pitchFamily="34" charset="0"/>
                <a:ea typeface="Tahoma" pitchFamily="34" charset="0"/>
                <a:cs typeface="Tahoma" pitchFamily="34" charset="0"/>
              </a:rPr>
              <a:t>Basis of Cryptographic Data Protection</a:t>
            </a:r>
          </a:p>
          <a:p>
            <a:pPr algn="just">
              <a:lnSpc>
                <a:spcPct val="150000"/>
              </a:lnSpc>
              <a:spcBef>
                <a:spcPts val="0"/>
              </a:spcBef>
            </a:pPr>
            <a:r>
              <a:rPr lang="en-US" sz="1200" dirty="0" smtClean="0">
                <a:latin typeface="Tahoma" pitchFamily="34" charset="0"/>
                <a:ea typeface="Tahoma" pitchFamily="34" charset="0"/>
                <a:cs typeface="Tahoma" pitchFamily="34" charset="0"/>
              </a:rPr>
              <a:t>Basis of Cryptographic Key Management </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r>
              <a:rPr lang="en-US" sz="1200" b="1" dirty="0" smtClean="0">
                <a:latin typeface="Tahoma" pitchFamily="34" charset="0"/>
                <a:ea typeface="Tahoma" pitchFamily="34" charset="0"/>
                <a:cs typeface="Tahoma" pitchFamily="34" charset="0"/>
              </a:rPr>
              <a:t> CKMS Security Policy </a:t>
            </a:r>
          </a:p>
          <a:p>
            <a:pPr algn="just">
              <a:lnSpc>
                <a:spcPct val="150000"/>
              </a:lnSpc>
              <a:spcBef>
                <a:spcPts val="0"/>
              </a:spcBef>
            </a:pPr>
            <a:r>
              <a:rPr lang="en-US" sz="1200" dirty="0" smtClean="0">
                <a:latin typeface="Tahoma" pitchFamily="34" charset="0"/>
                <a:ea typeface="Tahoma" pitchFamily="34" charset="0"/>
                <a:cs typeface="Tahoma" pitchFamily="34" charset="0"/>
              </a:rPr>
              <a:t>Based on an organization’s Data Security Policy, specifically on data cryptographic protection; </a:t>
            </a:r>
          </a:p>
          <a:p>
            <a:pPr algn="just">
              <a:lnSpc>
                <a:spcPct val="150000"/>
              </a:lnSpc>
              <a:spcBef>
                <a:spcPts val="0"/>
              </a:spcBef>
            </a:pPr>
            <a:r>
              <a:rPr lang="en-US" sz="1200" dirty="0" smtClean="0">
                <a:latin typeface="Tahoma" pitchFamily="34" charset="0"/>
                <a:ea typeface="Tahoma" pitchFamily="34" charset="0"/>
                <a:cs typeface="Tahoma" pitchFamily="34" charset="0"/>
              </a:rPr>
              <a:t>Protecting a cryptographic key and its associated metadata is required to protect the information protected by the key; </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a:latin typeface="Tahoma" pitchFamily="34" charset="0"/>
              <a:ea typeface="Tahoma" pitchFamily="34" charset="0"/>
              <a:cs typeface="Tahoma" pitchFamily="34" charset="0"/>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0D825A-D972-4752-8D64-0EA5D06E51DE}"/>
              </a:ext>
            </a:extLst>
          </p:cNvPr>
          <p:cNvSpPr>
            <a:spLocks noGrp="1"/>
          </p:cNvSpPr>
          <p:nvPr>
            <p:ph type="title"/>
          </p:nvPr>
        </p:nvSpPr>
        <p:spPr/>
        <p:txBody>
          <a:bodyPr/>
          <a:lstStyle/>
          <a:p>
            <a:r>
              <a:rPr kumimoji="0" lang="en-US" sz="1600" b="1" i="0" u="none" strike="noStrike" kern="1200" cap="none" spc="0" normalizeH="0" baseline="0" noProof="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MATHEMATICS OF ASYMMETRIC KEY CRYPTOGRAPHY</a:t>
            </a:r>
            <a:endParaRPr lang="en-US" dirty="0"/>
          </a:p>
        </p:txBody>
      </p:sp>
      <p:sp>
        <p:nvSpPr>
          <p:cNvPr id="3" name="Content Placeholder 2">
            <a:extLst>
              <a:ext uri="{FF2B5EF4-FFF2-40B4-BE49-F238E27FC236}">
                <a16:creationId xmlns:a16="http://schemas.microsoft.com/office/drawing/2014/main" xmlns="" id="{5CE2E5D9-F796-4BC1-B55C-FC528B26278F}"/>
              </a:ext>
            </a:extLst>
          </p:cNvPr>
          <p:cNvSpPr>
            <a:spLocks noGrp="1"/>
          </p:cNvSpPr>
          <p:nvPr>
            <p:ph idx="1"/>
          </p:nvPr>
        </p:nvSpPr>
        <p:spPr/>
        <p:txBody>
          <a:bodyPr>
            <a:noAutofit/>
          </a:bodyPr>
          <a:lstStyle/>
          <a:p>
            <a:pPr marL="0" indent="0" algn="just">
              <a:lnSpc>
                <a:spcPct val="150000"/>
              </a:lnSpc>
              <a:spcBef>
                <a:spcPts val="0"/>
              </a:spcBef>
              <a:buNone/>
            </a:pPr>
            <a:r>
              <a:rPr lang="en-US" sz="1200" b="1" dirty="0">
                <a:latin typeface="Tahoma" panose="020B0604030504040204" pitchFamily="34" charset="0"/>
                <a:ea typeface="Tahoma" panose="020B0604030504040204" pitchFamily="34" charset="0"/>
                <a:cs typeface="Tahoma" panose="020B0604030504040204" pitchFamily="34" charset="0"/>
              </a:rPr>
              <a:t>Order of a (mod n)</a:t>
            </a:r>
          </a:p>
          <a:p>
            <a:pPr marL="0" indent="0" algn="just" rtl="0">
              <a:lnSpc>
                <a:spcPct val="150000"/>
              </a:lnSpc>
              <a:spcBef>
                <a:spcPts val="0"/>
              </a:spcBef>
              <a:buNone/>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If a and n are relatively prime, then there is </a:t>
            </a:r>
            <a:r>
              <a:rPr lang="en-US" sz="1200" b="0" i="0" u="none" strike="noStrike" dirty="0" err="1">
                <a:effectLst/>
                <a:latin typeface="Tahoma" panose="020B0604030504040204" pitchFamily="34" charset="0"/>
                <a:ea typeface="Tahoma" panose="020B0604030504040204" pitchFamily="34" charset="0"/>
                <a:cs typeface="Tahoma" panose="020B0604030504040204" pitchFamily="34" charset="0"/>
              </a:rPr>
              <a:t>atleast</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one integer m that satisfies </a:t>
            </a:r>
            <a:endParaRPr lang="en-US" sz="1200" b="0" dirty="0">
              <a:effectLst/>
              <a:latin typeface="Tahoma" panose="020B0604030504040204" pitchFamily="34" charset="0"/>
              <a:ea typeface="Tahoma" panose="020B0604030504040204" pitchFamily="34" charset="0"/>
              <a:cs typeface="Tahoma" panose="020B0604030504040204" pitchFamily="34" charset="0"/>
            </a:endParaRPr>
          </a:p>
          <a:p>
            <a:pPr marL="0" indent="0" algn="just" rtl="0">
              <a:lnSpc>
                <a:spcPct val="150000"/>
              </a:lnSpc>
              <a:spcBef>
                <a:spcPts val="0"/>
              </a:spcBef>
              <a:buNone/>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a</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m</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 1 (mod n)   m is the smallest positive integer</a:t>
            </a:r>
            <a:endParaRPr lang="en-US" sz="1200" b="0" dirty="0">
              <a:effectLst/>
              <a:latin typeface="Tahoma" panose="020B0604030504040204" pitchFamily="34" charset="0"/>
              <a:ea typeface="Tahoma" panose="020B0604030504040204" pitchFamily="34" charset="0"/>
              <a:cs typeface="Tahoma" panose="020B0604030504040204" pitchFamily="34" charset="0"/>
            </a:endParaRPr>
          </a:p>
          <a:p>
            <a:pPr marL="0" indent="0" algn="just" rtl="0">
              <a:lnSpc>
                <a:spcPct val="150000"/>
              </a:lnSpc>
              <a:spcBef>
                <a:spcPts val="0"/>
              </a:spcBef>
              <a:buNone/>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The order of a modulo n is usually written as m = </a:t>
            </a:r>
            <a:r>
              <a:rPr lang="en-US" sz="1200" b="0" i="0" u="none" strike="noStrike" dirty="0" err="1">
                <a:effectLst/>
                <a:latin typeface="Tahoma" panose="020B0604030504040204" pitchFamily="34" charset="0"/>
                <a:ea typeface="Tahoma" panose="020B0604030504040204" pitchFamily="34" charset="0"/>
                <a:cs typeface="Tahoma" panose="020B0604030504040204" pitchFamily="34" charset="0"/>
              </a:rPr>
              <a:t>ord</a:t>
            </a:r>
            <a:r>
              <a:rPr lang="en-US" sz="1200" b="0" i="0" u="none" strike="noStrike" baseline="-25000" dirty="0" err="1">
                <a:effectLst/>
                <a:latin typeface="Tahoma" panose="020B0604030504040204" pitchFamily="34" charset="0"/>
                <a:ea typeface="Tahoma" panose="020B0604030504040204" pitchFamily="34" charset="0"/>
                <a:cs typeface="Tahoma" panose="020B0604030504040204" pitchFamily="34" charset="0"/>
              </a:rPr>
              <a:t>n</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(a)</a:t>
            </a:r>
            <a:endParaRPr lang="en-US" sz="1200" b="0" dirty="0">
              <a:effectLst/>
              <a:latin typeface="Tahoma" panose="020B0604030504040204" pitchFamily="34" charset="0"/>
              <a:ea typeface="Tahoma" panose="020B0604030504040204" pitchFamily="34" charset="0"/>
              <a:cs typeface="Tahoma" panose="020B0604030504040204" pitchFamily="34" charset="0"/>
            </a:endParaRPr>
          </a:p>
          <a:p>
            <a:pPr marL="0" indent="0" algn="just" rtl="0">
              <a:lnSpc>
                <a:spcPct val="150000"/>
              </a:lnSpc>
              <a:spcBef>
                <a:spcPts val="0"/>
              </a:spcBef>
              <a:buNone/>
            </a:pPr>
            <a:r>
              <a:rPr lang="en-US" sz="1200" b="1" i="0" u="none" strike="noStrike" dirty="0">
                <a:effectLst/>
                <a:latin typeface="Tahoma" panose="020B0604030504040204" pitchFamily="34" charset="0"/>
                <a:ea typeface="Tahoma" panose="020B0604030504040204" pitchFamily="34" charset="0"/>
                <a:cs typeface="Tahoma" panose="020B0604030504040204" pitchFamily="34" charset="0"/>
              </a:rPr>
              <a:t>Example:</a:t>
            </a:r>
            <a:endParaRPr lang="en-US" sz="1200" b="1" dirty="0">
              <a:effectLst/>
              <a:latin typeface="Tahoma" panose="020B0604030504040204" pitchFamily="34" charset="0"/>
              <a:ea typeface="Tahoma" panose="020B0604030504040204" pitchFamily="34" charset="0"/>
              <a:cs typeface="Tahoma" panose="020B0604030504040204" pitchFamily="34" charset="0"/>
            </a:endParaRPr>
          </a:p>
          <a:p>
            <a:pPr marL="0" indent="0" algn="just" rtl="0">
              <a:lnSpc>
                <a:spcPct val="150000"/>
              </a:lnSpc>
              <a:spcBef>
                <a:spcPts val="0"/>
              </a:spcBef>
              <a:buNone/>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7</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1</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 7 mod 19	7</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2</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 11 mod 19	7</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3</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 1 mod 19</a:t>
            </a:r>
            <a:endParaRPr lang="en-US" sz="1200" b="0" dirty="0">
              <a:effectLst/>
              <a:latin typeface="Tahoma" panose="020B0604030504040204" pitchFamily="34" charset="0"/>
              <a:ea typeface="Tahoma" panose="020B0604030504040204" pitchFamily="34" charset="0"/>
              <a:cs typeface="Tahoma" panose="020B0604030504040204" pitchFamily="34" charset="0"/>
            </a:endParaRPr>
          </a:p>
          <a:p>
            <a:pPr marL="0" indent="0" algn="just" rtl="0">
              <a:lnSpc>
                <a:spcPct val="150000"/>
              </a:lnSpc>
              <a:spcBef>
                <a:spcPts val="0"/>
              </a:spcBef>
              <a:buNone/>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m = ord</a:t>
            </a:r>
            <a:r>
              <a:rPr lang="en-US" sz="1200" b="0" i="0" u="none" strike="noStrike" baseline="-25000" dirty="0">
                <a:effectLst/>
                <a:latin typeface="Tahoma" panose="020B0604030504040204" pitchFamily="34" charset="0"/>
                <a:ea typeface="Tahoma" panose="020B0604030504040204" pitchFamily="34" charset="0"/>
                <a:cs typeface="Tahoma" panose="020B0604030504040204" pitchFamily="34" charset="0"/>
              </a:rPr>
              <a:t>19</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(7) = 3</a:t>
            </a:r>
            <a:endParaRPr lang="en-US" sz="1200" b="0" dirty="0">
              <a:effectLst/>
              <a:latin typeface="Tahoma" panose="020B0604030504040204" pitchFamily="34" charset="0"/>
              <a:ea typeface="Tahoma" panose="020B0604030504040204" pitchFamily="34" charset="0"/>
              <a:cs typeface="Tahoma" panose="020B0604030504040204" pitchFamily="34" charset="0"/>
            </a:endParaRPr>
          </a:p>
          <a:p>
            <a:pPr marL="0" indent="0" rtl="0">
              <a:lnSpc>
                <a:spcPct val="150000"/>
              </a:lnSpc>
              <a:spcBef>
                <a:spcPts val="0"/>
              </a:spcBef>
              <a:buNone/>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The sequence is periodic  7</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3+j</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 7</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3</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7</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j</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 7</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j</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mod 19</a:t>
            </a:r>
            <a:r>
              <a:rPr lang="en-US" sz="1200" dirty="0">
                <a:latin typeface="Tahoma" panose="020B0604030504040204" pitchFamily="34" charset="0"/>
                <a:ea typeface="Tahoma" panose="020B0604030504040204" pitchFamily="34" charset="0"/>
                <a:cs typeface="Tahoma" panose="020B0604030504040204" pitchFamily="34" charset="0"/>
              </a:rPr>
              <a:t/>
            </a:r>
            <a:br>
              <a:rPr lang="en-US" sz="1200" dirty="0">
                <a:latin typeface="Tahoma" panose="020B0604030504040204" pitchFamily="34" charset="0"/>
                <a:ea typeface="Tahoma" panose="020B0604030504040204" pitchFamily="34" charset="0"/>
                <a:cs typeface="Tahoma" panose="020B0604030504040204" pitchFamily="34" charset="0"/>
              </a:rPr>
            </a:br>
            <a:r>
              <a:rPr lang="en-US" sz="1200" dirty="0">
                <a:latin typeface="Tahoma" panose="020B0604030504040204" pitchFamily="34" charset="0"/>
                <a:ea typeface="Tahoma" panose="020B0604030504040204" pitchFamily="34" charset="0"/>
                <a:cs typeface="Tahoma" panose="020B0604030504040204" pitchFamily="34" charset="0"/>
              </a:rPr>
              <a:t>7</a:t>
            </a:r>
            <a:r>
              <a:rPr lang="en-US" sz="1200" baseline="30000" dirty="0">
                <a:latin typeface="Tahoma" panose="020B0604030504040204" pitchFamily="34" charset="0"/>
                <a:ea typeface="Tahoma" panose="020B0604030504040204" pitchFamily="34" charset="0"/>
                <a:cs typeface="Tahoma" panose="020B0604030504040204" pitchFamily="34" charset="0"/>
              </a:rPr>
              <a:t>1</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7</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4 </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7</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7</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 7  mod 19  	 	7</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2</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 7</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5</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 7</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8</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 11 mod 19</a:t>
            </a: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rtl="0">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171450" marR="0" lvl="0" indent="-171450" algn="l" defTabSz="685800" rtl="0" eaLnBrk="1" fontAlgn="auto" latinLnBrk="0" hangingPunct="1">
              <a:lnSpc>
                <a:spcPct val="150000"/>
              </a:lnSpc>
              <a:spcBef>
                <a:spcPts val="0"/>
              </a:spcBef>
              <a:spcAft>
                <a:spcPts val="0"/>
              </a:spcAft>
              <a:buClrTx/>
              <a:buSzTx/>
              <a:buFontTx/>
              <a:buBlip>
                <a:blip r:embed="rId2"/>
              </a:buBlip>
              <a:tabLst/>
              <a:defRPr/>
            </a:pPr>
            <a:r>
              <a:rPr lang="en-US" sz="1200" b="1" dirty="0">
                <a:solidFill>
                  <a:srgbClr val="70AD47">
                    <a:lumMod val="75000"/>
                  </a:srgbClr>
                </a:solidFill>
                <a:latin typeface="Tahoma" panose="020B0604030504040204" pitchFamily="34" charset="0"/>
                <a:ea typeface="Tahoma" panose="020B0604030504040204" pitchFamily="34" charset="0"/>
                <a:cs typeface="Tahoma" panose="020B0604030504040204" pitchFamily="34" charset="0"/>
              </a:rPr>
              <a:t>Primitive Roots</a:t>
            </a:r>
          </a:p>
          <a:p>
            <a:pPr marL="0" indent="0" algn="just" rtl="0">
              <a:lnSpc>
                <a:spcPct val="150000"/>
              </a:lnSpc>
              <a:spcBef>
                <a:spcPts val="0"/>
              </a:spcBef>
              <a:buNone/>
            </a:pPr>
            <a:r>
              <a:rPr lang="en-US" sz="1200" i="0" u="none" strike="noStrike" dirty="0">
                <a:effectLst/>
                <a:latin typeface="Tahoma" panose="020B0604030504040204" pitchFamily="34" charset="0"/>
                <a:ea typeface="Tahoma" panose="020B0604030504040204" pitchFamily="34" charset="0"/>
                <a:cs typeface="Tahoma" panose="020B0604030504040204" pitchFamily="34" charset="0"/>
              </a:rPr>
              <a:t>Any base integer a which generates (via powers) the reduced residue class set modulo n, then such integer a is called as primitive root of modulus n.</a:t>
            </a:r>
            <a:endParaRPr lang="en-US" sz="1200" dirty="0">
              <a:effectLst/>
              <a:latin typeface="Tahoma" panose="020B0604030504040204" pitchFamily="34" charset="0"/>
              <a:ea typeface="Tahoma" panose="020B0604030504040204" pitchFamily="34" charset="0"/>
              <a:cs typeface="Tahoma" panose="020B0604030504040204" pitchFamily="34" charset="0"/>
            </a:endParaRPr>
          </a:p>
          <a:p>
            <a:pPr marL="0" indent="0" algn="just" rtl="0">
              <a:lnSpc>
                <a:spcPct val="150000"/>
              </a:lnSpc>
              <a:spcBef>
                <a:spcPts val="0"/>
              </a:spcBef>
              <a:buNone/>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If a is a primitive root of n, then its powers a, a</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2</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a</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3</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 a</a:t>
            </a:r>
            <a:r>
              <a:rPr lang="el-GR"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φ(</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n)</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are distinct (mod n) and are all relatively prime to n. Moreover a</a:t>
            </a:r>
            <a:r>
              <a:rPr lang="el-GR"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φ(</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n)</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 1 (mod n)</a:t>
            </a:r>
            <a:endParaRPr lang="en-US" sz="1200" b="0" dirty="0">
              <a:effectLst/>
              <a:latin typeface="Tahoma" panose="020B0604030504040204" pitchFamily="34" charset="0"/>
              <a:ea typeface="Tahoma" panose="020B0604030504040204" pitchFamily="34" charset="0"/>
              <a:cs typeface="Tahoma" panose="020B0604030504040204" pitchFamily="34" charset="0"/>
            </a:endParaRPr>
          </a:p>
          <a:p>
            <a:pPr marL="0" indent="0" algn="just" rtl="0">
              <a:lnSpc>
                <a:spcPct val="150000"/>
              </a:lnSpc>
              <a:spcBef>
                <a:spcPts val="0"/>
              </a:spcBef>
              <a:buNone/>
            </a:pPr>
            <a:r>
              <a:rPr lang="en-US" sz="1200" b="1" i="0" u="none" strike="noStrike" dirty="0">
                <a:effectLst/>
                <a:latin typeface="Tahoma" panose="020B0604030504040204" pitchFamily="34" charset="0"/>
                <a:ea typeface="Tahoma" panose="020B0604030504040204" pitchFamily="34" charset="0"/>
                <a:cs typeface="Tahoma" panose="020B0604030504040204" pitchFamily="34" charset="0"/>
              </a:rPr>
              <a:t>Example 1: 6 is primitive root of 11</a:t>
            </a:r>
            <a:endParaRPr lang="en-US" sz="1200" b="1" dirty="0">
              <a:effectLst/>
              <a:latin typeface="Tahoma" panose="020B0604030504040204" pitchFamily="34" charset="0"/>
              <a:ea typeface="Tahoma" panose="020B0604030504040204" pitchFamily="34" charset="0"/>
              <a:cs typeface="Tahoma" panose="020B0604030504040204" pitchFamily="34" charset="0"/>
            </a:endParaRPr>
          </a:p>
          <a:p>
            <a:pPr marL="0" indent="0" algn="just" rtl="0">
              <a:lnSpc>
                <a:spcPct val="150000"/>
              </a:lnSpc>
              <a:spcBef>
                <a:spcPts val="0"/>
              </a:spcBef>
              <a:buNone/>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6</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1</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 6 mod 11 	6</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4</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 9 mod 11 	6</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7</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 8 mod 11 	6</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10</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 1 mod 11</a:t>
            </a:r>
            <a:endParaRPr lang="en-US" sz="1200" b="0" dirty="0">
              <a:effectLst/>
              <a:latin typeface="Tahoma" panose="020B0604030504040204" pitchFamily="34" charset="0"/>
              <a:ea typeface="Tahoma" panose="020B0604030504040204" pitchFamily="34" charset="0"/>
              <a:cs typeface="Tahoma" panose="020B0604030504040204" pitchFamily="34" charset="0"/>
            </a:endParaRPr>
          </a:p>
          <a:p>
            <a:pPr marL="0" indent="0" algn="just" rtl="0">
              <a:lnSpc>
                <a:spcPct val="150000"/>
              </a:lnSpc>
              <a:spcBef>
                <a:spcPts val="0"/>
              </a:spcBef>
              <a:buNone/>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6</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2</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 3 mod 11 	6</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5</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 10 mod 11 	6</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8</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 4 mod 11</a:t>
            </a:r>
            <a:endParaRPr lang="en-US" sz="1200" b="0" dirty="0">
              <a:effectLst/>
              <a:latin typeface="Tahoma" panose="020B0604030504040204" pitchFamily="34" charset="0"/>
              <a:ea typeface="Tahoma" panose="020B0604030504040204" pitchFamily="34" charset="0"/>
              <a:cs typeface="Tahoma" panose="020B0604030504040204" pitchFamily="34" charset="0"/>
            </a:endParaRPr>
          </a:p>
          <a:p>
            <a:pPr marL="0" indent="0" algn="just" rtl="0">
              <a:lnSpc>
                <a:spcPct val="150000"/>
              </a:lnSpc>
              <a:spcBef>
                <a:spcPts val="0"/>
              </a:spcBef>
              <a:buNone/>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6</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3</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 7 mod 11 	6</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6</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 5 mod 11 	6</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9</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 2 mod 11</a:t>
            </a:r>
            <a:endParaRPr lang="en-US" sz="1200" b="0" dirty="0">
              <a:effectLst/>
              <a:latin typeface="Tahoma" panose="020B0604030504040204" pitchFamily="34" charset="0"/>
              <a:ea typeface="Tahoma" panose="020B0604030504040204" pitchFamily="34" charset="0"/>
              <a:cs typeface="Tahoma" panose="020B0604030504040204" pitchFamily="34" charset="0"/>
            </a:endParaRPr>
          </a:p>
          <a:p>
            <a:pPr marL="0" indent="0" algn="just" rtl="0">
              <a:lnSpc>
                <a:spcPct val="150000"/>
              </a:lnSpc>
              <a:spcBef>
                <a:spcPts val="0"/>
              </a:spcBef>
              <a:buNone/>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Reduced Residue Set of 11 = {1, 2, 3, 4, 5, 6, 7, 8, 9, 10}</a:t>
            </a:r>
            <a:endParaRPr lang="en-US" sz="1200" b="0" dirty="0">
              <a:effectLst/>
              <a:latin typeface="Tahoma" panose="020B0604030504040204" pitchFamily="34" charset="0"/>
              <a:ea typeface="Tahoma" panose="020B0604030504040204" pitchFamily="34" charset="0"/>
              <a:cs typeface="Tahoma" panose="020B0604030504040204" pitchFamily="34" charset="0"/>
            </a:endParaRPr>
          </a:p>
          <a:p>
            <a:pPr marL="0" indent="0" algn="just" rtl="0">
              <a:lnSpc>
                <a:spcPct val="150000"/>
              </a:lnSpc>
              <a:spcBef>
                <a:spcPts val="0"/>
              </a:spcBef>
              <a:buNone/>
            </a:pPr>
            <a:r>
              <a:rPr lang="en-US" sz="1200" b="1" i="0" u="none" strike="noStrike" dirty="0">
                <a:effectLst/>
                <a:latin typeface="Tahoma" panose="020B0604030504040204" pitchFamily="34" charset="0"/>
                <a:ea typeface="Tahoma" panose="020B0604030504040204" pitchFamily="34" charset="0"/>
                <a:cs typeface="Tahoma" panose="020B0604030504040204" pitchFamily="34" charset="0"/>
              </a:rPr>
              <a:t>Example 2: 3 is primitive root of 10</a:t>
            </a:r>
            <a:endParaRPr lang="en-US" sz="1200" b="1" dirty="0">
              <a:effectLst/>
              <a:latin typeface="Tahoma" panose="020B0604030504040204" pitchFamily="34" charset="0"/>
              <a:ea typeface="Tahoma" panose="020B0604030504040204" pitchFamily="34" charset="0"/>
              <a:cs typeface="Tahoma" panose="020B0604030504040204" pitchFamily="34" charset="0"/>
            </a:endParaRPr>
          </a:p>
          <a:p>
            <a:pPr marL="0" indent="0" algn="just" rtl="0">
              <a:lnSpc>
                <a:spcPct val="150000"/>
              </a:lnSpc>
              <a:spcBef>
                <a:spcPts val="0"/>
              </a:spcBef>
              <a:buNone/>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3</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1</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 3 mod 10 	3</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2</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 9 mod 10 	3</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3</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 7 mod 10 	3</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4</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 1 mod 10</a:t>
            </a:r>
            <a:endParaRPr lang="en-US" sz="1200" b="0" dirty="0">
              <a:effectLst/>
              <a:latin typeface="Tahoma" panose="020B0604030504040204" pitchFamily="34" charset="0"/>
              <a:ea typeface="Tahoma" panose="020B0604030504040204" pitchFamily="34" charset="0"/>
              <a:cs typeface="Tahoma" panose="020B0604030504040204" pitchFamily="34" charset="0"/>
            </a:endParaRPr>
          </a:p>
          <a:p>
            <a:pPr marL="0" indent="0" algn="just" rtl="0">
              <a:lnSpc>
                <a:spcPct val="150000"/>
              </a:lnSpc>
              <a:spcBef>
                <a:spcPts val="0"/>
              </a:spcBef>
              <a:buNone/>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Reduced Residue Set of 10 = {1, 3, 7, 9}</a:t>
            </a:r>
          </a:p>
          <a:p>
            <a:pPr marL="0" indent="0" algn="just" rtl="0">
              <a:lnSpc>
                <a:spcPct val="150000"/>
              </a:lnSpc>
              <a:spcBef>
                <a:spcPts val="0"/>
              </a:spcBef>
              <a:buNone/>
            </a:pPr>
            <a:endParaRPr lang="en-US" sz="1200" b="0" dirty="0">
              <a:effectLst/>
              <a:latin typeface="Tahoma" panose="020B0604030504040204" pitchFamily="34" charset="0"/>
              <a:ea typeface="Tahoma" panose="020B0604030504040204" pitchFamily="34" charset="0"/>
              <a:cs typeface="Tahoma" panose="020B0604030504040204" pitchFamily="34" charset="0"/>
            </a:endParaRPr>
          </a:p>
          <a:p>
            <a:pPr algn="just" rtl="0">
              <a:lnSpc>
                <a:spcPct val="150000"/>
              </a:lnSpc>
              <a:spcBef>
                <a:spcPts val="0"/>
              </a:spcBef>
              <a:buFont typeface="Wingdings" panose="05000000000000000000" pitchFamily="2" charset="2"/>
              <a:buChar char="v"/>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The integers having primitive roots are 2, 4, </a:t>
            </a:r>
            <a:r>
              <a:rPr lang="en-US" sz="1200" b="0" i="0" u="none" strike="noStrike" dirty="0" err="1">
                <a:effectLst/>
                <a:latin typeface="Tahoma" panose="020B0604030504040204" pitchFamily="34" charset="0"/>
                <a:ea typeface="Tahoma" panose="020B0604030504040204" pitchFamily="34" charset="0"/>
                <a:cs typeface="Tahoma" panose="020B0604030504040204" pitchFamily="34" charset="0"/>
              </a:rPr>
              <a:t>p</a:t>
            </a:r>
            <a:r>
              <a:rPr lang="en-US" sz="1200" b="0" i="0" u="none" strike="noStrike" baseline="30000" dirty="0" err="1">
                <a:effectLst/>
                <a:latin typeface="Tahoma" panose="020B0604030504040204" pitchFamily="34" charset="0"/>
                <a:ea typeface="Tahoma" panose="020B0604030504040204" pitchFamily="34" charset="0"/>
                <a:cs typeface="Tahoma" panose="020B0604030504040204" pitchFamily="34" charset="0"/>
              </a:rPr>
              <a:t>n</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and 2p</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n</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where p is any odd prime and n is a positive integer. </a:t>
            </a:r>
            <a:endParaRPr lang="en-US" sz="1200" i="0" u="none" strike="noStrike" dirty="0">
              <a:latin typeface="Tahoma" panose="020B0604030504040204" pitchFamily="34" charset="0"/>
              <a:ea typeface="Tahoma" panose="020B0604030504040204" pitchFamily="34" charset="0"/>
              <a:cs typeface="Tahoma" panose="020B0604030504040204" pitchFamily="34" charset="0"/>
            </a:endParaRPr>
          </a:p>
          <a:p>
            <a:pPr algn="just" rtl="0">
              <a:lnSpc>
                <a:spcPct val="150000"/>
              </a:lnSpc>
              <a:spcBef>
                <a:spcPts val="0"/>
              </a:spcBef>
              <a:buFont typeface="Wingdings" panose="05000000000000000000" pitchFamily="2" charset="2"/>
              <a:buChar char="v"/>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The number of primitive roots modulo n, if there are any, is equal to ɸ (ɸ(n))</a:t>
            </a:r>
            <a:endParaRPr lang="en-US" sz="1200" b="0" dirty="0">
              <a:effectLst/>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
            </a:r>
            <a:br>
              <a:rPr lang="en-US" sz="1200" dirty="0">
                <a:latin typeface="Tahoma" panose="020B0604030504040204" pitchFamily="34" charset="0"/>
                <a:ea typeface="Tahoma" panose="020B0604030504040204" pitchFamily="34" charset="0"/>
                <a:cs typeface="Tahoma" panose="020B0604030504040204" pitchFamily="34" charset="0"/>
              </a:rPr>
            </a:br>
            <a:r>
              <a:rPr lang="en-US" sz="1200" dirty="0">
                <a:latin typeface="Tahoma" panose="020B0604030504040204" pitchFamily="34" charset="0"/>
                <a:ea typeface="Tahoma" panose="020B0604030504040204" pitchFamily="34" charset="0"/>
                <a:cs typeface="Tahoma" panose="020B0604030504040204" pitchFamily="34" charset="0"/>
              </a:rPr>
              <a:t/>
            </a:r>
            <a:br>
              <a:rPr lang="en-US" sz="1200" dirty="0">
                <a:latin typeface="Tahoma" panose="020B0604030504040204" pitchFamily="34" charset="0"/>
                <a:ea typeface="Tahoma" panose="020B0604030504040204" pitchFamily="34" charset="0"/>
                <a:cs typeface="Tahoma" panose="020B0604030504040204" pitchFamily="34" charset="0"/>
              </a:rPr>
            </a:br>
            <a:endParaRPr lang="en-US" sz="1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xmlns="" val="384141388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14FDCB-B26B-4427-821A-EEF871202013}"/>
              </a:ext>
            </a:extLst>
          </p:cNvPr>
          <p:cNvSpPr>
            <a:spLocks noGrp="1"/>
          </p:cNvSpPr>
          <p:nvPr>
            <p:ph type="title"/>
          </p:nvPr>
        </p:nvSpPr>
        <p:spPr/>
        <p:txBody>
          <a:bodyPr/>
          <a:lstStyle/>
          <a:p>
            <a:r>
              <a:rPr kumimoji="0" lang="en-US" sz="1600" b="1" i="0" u="none" strike="noStrike" kern="1200" cap="none" spc="0" normalizeH="0" baseline="0" noProof="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MATHEMATICS OF ASYMMETRIC KEY CRYPTOGRAPHY</a:t>
            </a:r>
            <a:endParaRPr lang="en-US" dirty="0"/>
          </a:p>
        </p:txBody>
      </p:sp>
      <p:sp>
        <p:nvSpPr>
          <p:cNvPr id="3" name="Content Placeholder 2">
            <a:extLst>
              <a:ext uri="{FF2B5EF4-FFF2-40B4-BE49-F238E27FC236}">
                <a16:creationId xmlns:a16="http://schemas.microsoft.com/office/drawing/2014/main" xmlns="" id="{CA2D974B-FB4F-40DE-A227-BD25F754ABB3}"/>
              </a:ext>
            </a:extLst>
          </p:cNvPr>
          <p:cNvSpPr>
            <a:spLocks noGrp="1"/>
          </p:cNvSpPr>
          <p:nvPr>
            <p:ph idx="1"/>
          </p:nvPr>
        </p:nvSpPr>
        <p:spPr/>
        <p:txBody>
          <a:bodyPr>
            <a:noAutofit/>
          </a:bodyPr>
          <a:lstStyle/>
          <a:p>
            <a:pPr marL="0" indent="0" rtl="0">
              <a:lnSpc>
                <a:spcPct val="150000"/>
              </a:lnSpc>
              <a:spcBef>
                <a:spcPts val="0"/>
              </a:spcBef>
              <a:buNone/>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Example: To check whether 6 is primitive root of 11</a:t>
            </a:r>
            <a:endParaRPr lang="en-US" sz="1200" b="0" dirty="0">
              <a:effectLst/>
              <a:latin typeface="Tahoma" panose="020B0604030504040204" pitchFamily="34" charset="0"/>
              <a:ea typeface="Tahoma" panose="020B0604030504040204" pitchFamily="34" charset="0"/>
              <a:cs typeface="Tahoma" panose="020B0604030504040204" pitchFamily="34" charset="0"/>
            </a:endParaRPr>
          </a:p>
          <a:p>
            <a:pPr marL="0" indent="0" rtl="0">
              <a:lnSpc>
                <a:spcPct val="150000"/>
              </a:lnSpc>
              <a:spcBef>
                <a:spcPts val="0"/>
              </a:spcBef>
              <a:buNone/>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ɸ(n) = ɸ(11) = 10 = 2.5 (prime factors)</a:t>
            </a:r>
            <a:endParaRPr lang="en-US" sz="1200" b="0" dirty="0">
              <a:effectLst/>
              <a:latin typeface="Tahoma" panose="020B0604030504040204" pitchFamily="34" charset="0"/>
              <a:ea typeface="Tahoma" panose="020B0604030504040204" pitchFamily="34" charset="0"/>
              <a:cs typeface="Tahoma" panose="020B0604030504040204" pitchFamily="34" charset="0"/>
            </a:endParaRPr>
          </a:p>
          <a:p>
            <a:pPr marL="0" indent="0" rtl="0">
              <a:lnSpc>
                <a:spcPct val="150000"/>
              </a:lnSpc>
              <a:spcBef>
                <a:spcPts val="0"/>
              </a:spcBef>
              <a:buNone/>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Test a=6:</a:t>
            </a:r>
            <a:endParaRPr lang="en-US" sz="1200" b="0" dirty="0">
              <a:effectLst/>
              <a:latin typeface="Tahoma" panose="020B0604030504040204" pitchFamily="34" charset="0"/>
              <a:ea typeface="Tahoma" panose="020B0604030504040204" pitchFamily="34" charset="0"/>
              <a:cs typeface="Tahoma" panose="020B0604030504040204" pitchFamily="34" charset="0"/>
            </a:endParaRPr>
          </a:p>
          <a:p>
            <a:pPr marL="0" indent="0" rtl="0">
              <a:lnSpc>
                <a:spcPct val="150000"/>
              </a:lnSpc>
              <a:spcBef>
                <a:spcPts val="0"/>
              </a:spcBef>
              <a:buNone/>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6</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10/5</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 6</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2</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 36 ≡ 3 ≢ 1 mod 11</a:t>
            </a:r>
            <a:endParaRPr lang="en-US" sz="1200" b="0" dirty="0">
              <a:effectLst/>
              <a:latin typeface="Tahoma" panose="020B0604030504040204" pitchFamily="34" charset="0"/>
              <a:ea typeface="Tahoma" panose="020B0604030504040204" pitchFamily="34" charset="0"/>
              <a:cs typeface="Tahoma" panose="020B0604030504040204" pitchFamily="34" charset="0"/>
            </a:endParaRPr>
          </a:p>
          <a:p>
            <a:pPr marL="0" indent="0" rtl="0">
              <a:lnSpc>
                <a:spcPct val="150000"/>
              </a:lnSpc>
              <a:spcBef>
                <a:spcPts val="0"/>
              </a:spcBef>
              <a:buNone/>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6</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10/2</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 6</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5</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 3.3.6 ≡ 10 ≢ 1 mod 11</a:t>
            </a:r>
            <a:endParaRPr lang="en-US" sz="1200" b="0" dirty="0">
              <a:effectLst/>
              <a:latin typeface="Tahoma" panose="020B0604030504040204" pitchFamily="34" charset="0"/>
              <a:ea typeface="Tahoma" panose="020B0604030504040204" pitchFamily="34" charset="0"/>
              <a:cs typeface="Tahoma" panose="020B0604030504040204" pitchFamily="34" charset="0"/>
            </a:endParaRPr>
          </a:p>
          <a:p>
            <a:pPr marL="0" indent="0" rtl="0">
              <a:lnSpc>
                <a:spcPct val="150000"/>
              </a:lnSpc>
              <a:spcBef>
                <a:spcPts val="0"/>
              </a:spcBef>
              <a:buNone/>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6 is primitive root of 11</a:t>
            </a:r>
          </a:p>
          <a:p>
            <a:pPr marL="0" indent="0" rtl="0">
              <a:lnSpc>
                <a:spcPct val="150000"/>
              </a:lnSpc>
              <a:spcBef>
                <a:spcPts val="0"/>
              </a:spcBef>
              <a:buNone/>
            </a:pPr>
            <a:endParaRPr lang="en-US" sz="1200" b="0" dirty="0">
              <a:effectLst/>
              <a:latin typeface="Tahoma" panose="020B0604030504040204" pitchFamily="34" charset="0"/>
              <a:ea typeface="Tahoma" panose="020B0604030504040204" pitchFamily="34" charset="0"/>
              <a:cs typeface="Tahoma" panose="020B0604030504040204" pitchFamily="34" charset="0"/>
            </a:endParaRPr>
          </a:p>
          <a:p>
            <a:pPr marL="171450" marR="0" lvl="0" indent="-171450" algn="l" defTabSz="685800" rtl="0" eaLnBrk="1" fontAlgn="auto" latinLnBrk="0" hangingPunct="1">
              <a:lnSpc>
                <a:spcPct val="150000"/>
              </a:lnSpc>
              <a:spcBef>
                <a:spcPts val="0"/>
              </a:spcBef>
              <a:buClrTx/>
              <a:buSzTx/>
              <a:buFontTx/>
              <a:buBlip>
                <a:blip r:embed="rId2"/>
              </a:buBlip>
              <a:tabLst/>
              <a:defRPr/>
            </a:pPr>
            <a:r>
              <a:rPr lang="en-US" sz="1200" b="1" dirty="0">
                <a:latin typeface="Tahoma" panose="020B0604030504040204" pitchFamily="34" charset="0"/>
                <a:ea typeface="Tahoma" panose="020B0604030504040204" pitchFamily="34" charset="0"/>
                <a:cs typeface="Tahoma" panose="020B0604030504040204" pitchFamily="34" charset="0"/>
              </a:rPr>
              <a:t>Discrete Logarithms (Index)</a:t>
            </a:r>
          </a:p>
          <a:p>
            <a:pPr marL="0" indent="0" algn="just" rtl="0">
              <a:lnSpc>
                <a:spcPct val="150000"/>
              </a:lnSpc>
              <a:spcBef>
                <a:spcPts val="0"/>
              </a:spcBef>
              <a:buNone/>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b ≡ a</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i</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(mod p) where 0 ≤ </a:t>
            </a:r>
            <a:r>
              <a:rPr lang="en-US" sz="1200" b="0" i="0" u="none" strike="noStrike" dirty="0" err="1">
                <a:effectLst/>
                <a:latin typeface="Tahoma" panose="020B0604030504040204" pitchFamily="34" charset="0"/>
                <a:ea typeface="Tahoma" panose="020B0604030504040204" pitchFamily="34" charset="0"/>
                <a:cs typeface="Tahoma" panose="020B0604030504040204" pitchFamily="34" charset="0"/>
              </a:rPr>
              <a:t>i</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 (p -1)</a:t>
            </a:r>
            <a:endParaRPr lang="en-US" sz="1200" b="0" dirty="0">
              <a:effectLst/>
              <a:latin typeface="Tahoma" panose="020B0604030504040204" pitchFamily="34" charset="0"/>
              <a:ea typeface="Tahoma" panose="020B0604030504040204" pitchFamily="34" charset="0"/>
              <a:cs typeface="Tahoma" panose="020B0604030504040204" pitchFamily="34" charset="0"/>
            </a:endParaRPr>
          </a:p>
          <a:p>
            <a:pPr marL="0" indent="0" algn="just" rtl="0">
              <a:lnSpc>
                <a:spcPct val="150000"/>
              </a:lnSpc>
              <a:spcBef>
                <a:spcPts val="0"/>
              </a:spcBef>
              <a:buNone/>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This exponent </a:t>
            </a:r>
            <a:r>
              <a:rPr lang="en-US" sz="1200" b="0" i="1" u="none" strike="noStrike" dirty="0" err="1">
                <a:effectLst/>
                <a:latin typeface="Tahoma" panose="020B0604030504040204" pitchFamily="34" charset="0"/>
                <a:ea typeface="Tahoma" panose="020B0604030504040204" pitchFamily="34" charset="0"/>
                <a:cs typeface="Tahoma" panose="020B0604030504040204" pitchFamily="34" charset="0"/>
              </a:rPr>
              <a:t>i</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is referred to as the discrete logarithm of the number b for the base a (mod p). This value is denoted as </a:t>
            </a:r>
            <a:r>
              <a:rPr lang="en-US" sz="1200" b="0" i="0" u="none" strike="noStrike" dirty="0" err="1">
                <a:effectLst/>
                <a:latin typeface="Tahoma" panose="020B0604030504040204" pitchFamily="34" charset="0"/>
                <a:ea typeface="Tahoma" panose="020B0604030504040204" pitchFamily="34" charset="0"/>
                <a:cs typeface="Tahoma" panose="020B0604030504040204" pitchFamily="34" charset="0"/>
              </a:rPr>
              <a:t>dlog</a:t>
            </a:r>
            <a:r>
              <a:rPr lang="en-US" sz="1200" b="0" i="0" u="none" strike="noStrike" baseline="-25000" dirty="0" err="1">
                <a:effectLst/>
                <a:latin typeface="Tahoma" panose="020B0604030504040204" pitchFamily="34" charset="0"/>
                <a:ea typeface="Tahoma" panose="020B0604030504040204" pitchFamily="34" charset="0"/>
                <a:cs typeface="Tahoma" panose="020B0604030504040204" pitchFamily="34" charset="0"/>
              </a:rPr>
              <a:t>a,p</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(b).</a:t>
            </a:r>
            <a:endParaRPr lang="en-US" sz="1200" b="0" dirty="0">
              <a:effectLst/>
              <a:latin typeface="Tahoma" panose="020B0604030504040204" pitchFamily="34" charset="0"/>
              <a:ea typeface="Tahoma" panose="020B0604030504040204" pitchFamily="34" charset="0"/>
              <a:cs typeface="Tahoma" panose="020B0604030504040204" pitchFamily="34" charset="0"/>
            </a:endParaRPr>
          </a:p>
          <a:p>
            <a:pPr marL="0" indent="0" algn="just" rtl="0">
              <a:lnSpc>
                <a:spcPct val="150000"/>
              </a:lnSpc>
              <a:spcBef>
                <a:spcPts val="0"/>
              </a:spcBef>
              <a:buNone/>
            </a:pPr>
            <a:r>
              <a:rPr lang="en-US" sz="1200" b="0" i="0" u="none" strike="noStrike" dirty="0" err="1">
                <a:effectLst/>
                <a:latin typeface="Tahoma" panose="020B0604030504040204" pitchFamily="34" charset="0"/>
                <a:ea typeface="Tahoma" panose="020B0604030504040204" pitchFamily="34" charset="0"/>
                <a:cs typeface="Tahoma" panose="020B0604030504040204" pitchFamily="34" charset="0"/>
              </a:rPr>
              <a:t>dlog</a:t>
            </a:r>
            <a:r>
              <a:rPr lang="en-US" sz="1200" b="0" i="0" u="none" strike="noStrike" baseline="-25000" dirty="0" err="1">
                <a:effectLst/>
                <a:latin typeface="Tahoma" panose="020B0604030504040204" pitchFamily="34" charset="0"/>
                <a:ea typeface="Tahoma" panose="020B0604030504040204" pitchFamily="34" charset="0"/>
                <a:cs typeface="Tahoma" panose="020B0604030504040204" pitchFamily="34" charset="0"/>
              </a:rPr>
              <a:t>a,p</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(1) = 0 because a</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0</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mod p = 1 mod p =1</a:t>
            </a:r>
            <a:endParaRPr lang="en-US" sz="1200" b="0" dirty="0">
              <a:effectLst/>
              <a:latin typeface="Tahoma" panose="020B0604030504040204" pitchFamily="34" charset="0"/>
              <a:ea typeface="Tahoma" panose="020B0604030504040204" pitchFamily="34" charset="0"/>
              <a:cs typeface="Tahoma" panose="020B0604030504040204" pitchFamily="34" charset="0"/>
            </a:endParaRPr>
          </a:p>
          <a:p>
            <a:pPr marL="0" indent="0" algn="just" rtl="0">
              <a:lnSpc>
                <a:spcPct val="150000"/>
              </a:lnSpc>
              <a:spcBef>
                <a:spcPts val="0"/>
              </a:spcBef>
              <a:buNone/>
            </a:pPr>
            <a:r>
              <a:rPr lang="en-US" sz="1200" b="0" i="0" u="none" strike="noStrike" dirty="0" err="1">
                <a:effectLst/>
                <a:latin typeface="Tahoma" panose="020B0604030504040204" pitchFamily="34" charset="0"/>
                <a:ea typeface="Tahoma" panose="020B0604030504040204" pitchFamily="34" charset="0"/>
                <a:cs typeface="Tahoma" panose="020B0604030504040204" pitchFamily="34" charset="0"/>
              </a:rPr>
              <a:t>dlog</a:t>
            </a:r>
            <a:r>
              <a:rPr lang="en-US" sz="1200" b="0" i="0" u="none" strike="noStrike" baseline="-25000" dirty="0" err="1">
                <a:effectLst/>
                <a:latin typeface="Tahoma" panose="020B0604030504040204" pitchFamily="34" charset="0"/>
                <a:ea typeface="Tahoma" panose="020B0604030504040204" pitchFamily="34" charset="0"/>
                <a:cs typeface="Tahoma" panose="020B0604030504040204" pitchFamily="34" charset="0"/>
              </a:rPr>
              <a:t>a,p</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(b) = 1 because a</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1</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mod p = b </a:t>
            </a:r>
          </a:p>
          <a:p>
            <a:pPr marL="0" indent="0" algn="just" rtl="0">
              <a:lnSpc>
                <a:spcPct val="150000"/>
              </a:lnSpc>
              <a:spcBef>
                <a:spcPts val="0"/>
              </a:spcBef>
              <a:buNone/>
            </a:pPr>
            <a:r>
              <a:rPr lang="en-US" sz="1200" b="1" dirty="0">
                <a:latin typeface="Tahoma" panose="020B0604030504040204" pitchFamily="34" charset="0"/>
                <a:ea typeface="Tahoma" panose="020B0604030504040204" pitchFamily="34" charset="0"/>
                <a:cs typeface="Tahoma" panose="020B0604030504040204" pitchFamily="34" charset="0"/>
              </a:rPr>
              <a:t>Methods to compute discrete logarithms:</a:t>
            </a:r>
          </a:p>
          <a:p>
            <a:pPr algn="just" rtl="0">
              <a:lnSpc>
                <a:spcPct val="150000"/>
              </a:lnSpc>
              <a:spcBef>
                <a:spcPts val="0"/>
              </a:spcBef>
              <a:buFont typeface="Wingdings" panose="05000000000000000000" pitchFamily="2" charset="2"/>
              <a:buChar char="v"/>
            </a:pPr>
            <a:r>
              <a:rPr lang="en-US" sz="1200" b="0" dirty="0">
                <a:effectLst/>
                <a:latin typeface="Tahoma" panose="020B0604030504040204" pitchFamily="34" charset="0"/>
                <a:ea typeface="Tahoma" panose="020B0604030504040204" pitchFamily="34" charset="0"/>
                <a:cs typeface="Tahoma" panose="020B0604030504040204" pitchFamily="34" charset="0"/>
              </a:rPr>
              <a:t>The </a:t>
            </a:r>
            <a:r>
              <a:rPr lang="en-US" sz="1200" b="0" dirty="0" err="1">
                <a:effectLst/>
                <a:latin typeface="Tahoma" panose="020B0604030504040204" pitchFamily="34" charset="0"/>
                <a:ea typeface="Tahoma" panose="020B0604030504040204" pitchFamily="34" charset="0"/>
                <a:cs typeface="Tahoma" panose="020B0604030504040204" pitchFamily="34" charset="0"/>
              </a:rPr>
              <a:t>Pohlig</a:t>
            </a:r>
            <a:r>
              <a:rPr lang="en-US" sz="1200" b="0" dirty="0">
                <a:effectLst/>
                <a:latin typeface="Tahoma" panose="020B0604030504040204" pitchFamily="34" charset="0"/>
                <a:ea typeface="Tahoma" panose="020B0604030504040204" pitchFamily="34" charset="0"/>
                <a:cs typeface="Tahoma" panose="020B0604030504040204" pitchFamily="34" charset="0"/>
              </a:rPr>
              <a:t>-Hellman Algorithm</a:t>
            </a:r>
          </a:p>
          <a:p>
            <a:pPr algn="just" rtl="0">
              <a:lnSpc>
                <a:spcPct val="150000"/>
              </a:lnSpc>
              <a:spcBef>
                <a:spcPts val="0"/>
              </a:spcBef>
              <a:buFont typeface="Wingdings" panose="05000000000000000000" pitchFamily="2" charset="2"/>
              <a:buChar char="v"/>
            </a:pPr>
            <a:r>
              <a:rPr lang="en-US" sz="1200" b="0" dirty="0">
                <a:effectLst/>
                <a:latin typeface="Tahoma" panose="020B0604030504040204" pitchFamily="34" charset="0"/>
                <a:ea typeface="Tahoma" panose="020B0604030504040204" pitchFamily="34" charset="0"/>
                <a:cs typeface="Tahoma" panose="020B0604030504040204" pitchFamily="34" charset="0"/>
              </a:rPr>
              <a:t>Baby Step, Giant Step</a:t>
            </a:r>
          </a:p>
          <a:p>
            <a:pPr algn="just" rtl="0">
              <a:lnSpc>
                <a:spcPct val="150000"/>
              </a:lnSpc>
              <a:spcBef>
                <a:spcPts val="0"/>
              </a:spcBef>
              <a:buFont typeface="Wingdings" panose="05000000000000000000" pitchFamily="2" charset="2"/>
              <a:buChar char="v"/>
            </a:pPr>
            <a:r>
              <a:rPr lang="en-US" sz="1200" b="0" dirty="0">
                <a:effectLst/>
                <a:latin typeface="Tahoma" panose="020B0604030504040204" pitchFamily="34" charset="0"/>
                <a:ea typeface="Tahoma" panose="020B0604030504040204" pitchFamily="34" charset="0"/>
                <a:cs typeface="Tahoma" panose="020B0604030504040204" pitchFamily="34" charset="0"/>
              </a:rPr>
              <a:t>The Index Calculus</a:t>
            </a:r>
          </a:p>
          <a:p>
            <a:pPr marL="0" indent="0" algn="just" rtl="0">
              <a:lnSpc>
                <a:spcPct val="150000"/>
              </a:lnSpc>
              <a:spcBef>
                <a:spcPts val="0"/>
              </a:spcBef>
              <a:buNone/>
            </a:pPr>
            <a:r>
              <a:rPr lang="en-US" sz="1200" b="1" i="0" u="none" strike="noStrike" dirty="0">
                <a:effectLst/>
                <a:latin typeface="Tahoma" panose="020B0604030504040204" pitchFamily="34" charset="0"/>
                <a:ea typeface="Tahoma" panose="020B0604030504040204" pitchFamily="34" charset="0"/>
                <a:cs typeface="Tahoma" panose="020B0604030504040204" pitchFamily="34" charset="0"/>
              </a:rPr>
              <a:t>Example: </a:t>
            </a:r>
            <a:endParaRPr lang="en-US" sz="1200" b="1" dirty="0">
              <a:effectLst/>
              <a:latin typeface="Tahoma" panose="020B0604030504040204" pitchFamily="34" charset="0"/>
              <a:ea typeface="Tahoma" panose="020B0604030504040204" pitchFamily="34" charset="0"/>
              <a:cs typeface="Tahoma" panose="020B0604030504040204" pitchFamily="34" charset="0"/>
            </a:endParaRPr>
          </a:p>
          <a:p>
            <a:pPr marL="0" indent="0" algn="just" rtl="0">
              <a:lnSpc>
                <a:spcPct val="150000"/>
              </a:lnSpc>
              <a:spcBef>
                <a:spcPts val="0"/>
              </a:spcBef>
              <a:buNone/>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dlog</a:t>
            </a:r>
            <a:r>
              <a:rPr lang="en-US" sz="1200" b="0" i="0" u="none" strike="noStrike" baseline="-25000" dirty="0">
                <a:effectLst/>
                <a:latin typeface="Tahoma" panose="020B0604030504040204" pitchFamily="34" charset="0"/>
                <a:ea typeface="Tahoma" panose="020B0604030504040204" pitchFamily="34" charset="0"/>
                <a:cs typeface="Tahoma" panose="020B0604030504040204" pitchFamily="34" charset="0"/>
              </a:rPr>
              <a:t>2,11</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(7) =  ?      Finding </a:t>
            </a:r>
            <a:r>
              <a:rPr lang="en-US" sz="1200" b="0" i="0" u="none" strike="noStrike" dirty="0" err="1">
                <a:effectLst/>
                <a:latin typeface="Tahoma" panose="020B0604030504040204" pitchFamily="34" charset="0"/>
                <a:ea typeface="Tahoma" panose="020B0604030504040204" pitchFamily="34" charset="0"/>
                <a:cs typeface="Tahoma" panose="020B0604030504040204" pitchFamily="34" charset="0"/>
              </a:rPr>
              <a:t>i</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such that 2</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i</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mod 11 = 7</a:t>
            </a:r>
          </a:p>
          <a:p>
            <a:pPr marL="0" indent="0" algn="just" rtl="0">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Using Brute-force method:</a:t>
            </a:r>
          </a:p>
          <a:p>
            <a:pPr marL="0" marR="0" indent="0" algn="just">
              <a:lnSpc>
                <a:spcPct val="150000"/>
              </a:lnSpc>
              <a:spcBef>
                <a:spcPts val="0"/>
              </a:spcBef>
              <a:buNone/>
            </a:pPr>
            <a:r>
              <a:rPr lang="en-US" sz="1200" dirty="0">
                <a:effectLst/>
                <a:latin typeface="Tahoma" panose="020B0604030504040204" pitchFamily="34" charset="0"/>
                <a:ea typeface="Tahoma" panose="020B0604030504040204" pitchFamily="34" charset="0"/>
                <a:cs typeface="Tahoma" panose="020B0604030504040204" pitchFamily="34" charset="0"/>
              </a:rPr>
              <a:t>2 mod 11 = 2	2</a:t>
            </a:r>
            <a:r>
              <a:rPr lang="en-US" sz="1200" baseline="30000" dirty="0">
                <a:effectLst/>
                <a:latin typeface="Tahoma" panose="020B0604030504040204" pitchFamily="34" charset="0"/>
                <a:ea typeface="Tahoma" panose="020B0604030504040204" pitchFamily="34" charset="0"/>
                <a:cs typeface="Tahoma" panose="020B0604030504040204" pitchFamily="34" charset="0"/>
              </a:rPr>
              <a:t>2</a:t>
            </a:r>
            <a:r>
              <a:rPr lang="en-US" sz="1200" dirty="0">
                <a:effectLst/>
                <a:latin typeface="Tahoma" panose="020B0604030504040204" pitchFamily="34" charset="0"/>
                <a:ea typeface="Tahoma" panose="020B0604030504040204" pitchFamily="34" charset="0"/>
                <a:cs typeface="Tahoma" panose="020B0604030504040204" pitchFamily="34" charset="0"/>
              </a:rPr>
              <a:t> mod 11 = 4	</a:t>
            </a:r>
            <a:r>
              <a:rPr lang="en-US" sz="1200" i="1" dirty="0">
                <a:effectLst/>
                <a:latin typeface="Tahoma" panose="020B0604030504040204" pitchFamily="34" charset="0"/>
                <a:ea typeface="Tahoma" panose="020B0604030504040204" pitchFamily="34" charset="0"/>
                <a:cs typeface="Tahoma" panose="020B0604030504040204" pitchFamily="34" charset="0"/>
              </a:rPr>
              <a:t>2</a:t>
            </a:r>
            <a:r>
              <a:rPr lang="en-US" sz="1200" i="1" baseline="30000" dirty="0">
                <a:effectLst/>
                <a:latin typeface="Tahoma" panose="020B0604030504040204" pitchFamily="34" charset="0"/>
                <a:ea typeface="Tahoma" panose="020B0604030504040204" pitchFamily="34" charset="0"/>
                <a:cs typeface="Tahoma" panose="020B0604030504040204" pitchFamily="34" charset="0"/>
              </a:rPr>
              <a:t>7</a:t>
            </a:r>
            <a:r>
              <a:rPr lang="en-US" sz="1200" i="1" dirty="0">
                <a:effectLst/>
                <a:latin typeface="Tahoma" panose="020B0604030504040204" pitchFamily="34" charset="0"/>
                <a:ea typeface="Tahoma" panose="020B0604030504040204" pitchFamily="34" charset="0"/>
                <a:cs typeface="Tahoma" panose="020B0604030504040204" pitchFamily="34" charset="0"/>
              </a:rPr>
              <a:t> mod 11 = 7</a:t>
            </a:r>
          </a:p>
          <a:p>
            <a:pPr marL="0" marR="0" indent="0" algn="just">
              <a:lnSpc>
                <a:spcPct val="150000"/>
              </a:lnSpc>
              <a:spcBef>
                <a:spcPts val="0"/>
              </a:spcBef>
              <a:buNone/>
            </a:pPr>
            <a:r>
              <a:rPr lang="en-US" sz="1200" dirty="0">
                <a:effectLst/>
                <a:latin typeface="Tahoma" panose="020B0604030504040204" pitchFamily="34" charset="0"/>
                <a:ea typeface="Tahoma" panose="020B0604030504040204" pitchFamily="34" charset="0"/>
                <a:cs typeface="Tahoma" panose="020B0604030504040204" pitchFamily="34" charset="0"/>
              </a:rPr>
              <a:t>2</a:t>
            </a:r>
            <a:r>
              <a:rPr lang="en-US" sz="1200" baseline="30000" dirty="0">
                <a:effectLst/>
                <a:latin typeface="Tahoma" panose="020B0604030504040204" pitchFamily="34" charset="0"/>
                <a:ea typeface="Tahoma" panose="020B0604030504040204" pitchFamily="34" charset="0"/>
                <a:cs typeface="Tahoma" panose="020B0604030504040204" pitchFamily="34" charset="0"/>
              </a:rPr>
              <a:t>3</a:t>
            </a:r>
            <a:r>
              <a:rPr lang="en-US" sz="1200" dirty="0">
                <a:effectLst/>
                <a:latin typeface="Tahoma" panose="020B0604030504040204" pitchFamily="34" charset="0"/>
                <a:ea typeface="Tahoma" panose="020B0604030504040204" pitchFamily="34" charset="0"/>
                <a:cs typeface="Tahoma" panose="020B0604030504040204" pitchFamily="34" charset="0"/>
              </a:rPr>
              <a:t> mod 11 = 8	2</a:t>
            </a:r>
            <a:r>
              <a:rPr lang="en-US" sz="1200" baseline="30000" dirty="0">
                <a:effectLst/>
                <a:latin typeface="Tahoma" panose="020B0604030504040204" pitchFamily="34" charset="0"/>
                <a:ea typeface="Tahoma" panose="020B0604030504040204" pitchFamily="34" charset="0"/>
                <a:cs typeface="Tahoma" panose="020B0604030504040204" pitchFamily="34" charset="0"/>
              </a:rPr>
              <a:t>4</a:t>
            </a:r>
            <a:r>
              <a:rPr lang="en-US" sz="1200" dirty="0">
                <a:effectLst/>
                <a:latin typeface="Tahoma" panose="020B0604030504040204" pitchFamily="34" charset="0"/>
                <a:ea typeface="Tahoma" panose="020B0604030504040204" pitchFamily="34" charset="0"/>
                <a:cs typeface="Tahoma" panose="020B0604030504040204" pitchFamily="34" charset="0"/>
              </a:rPr>
              <a:t> mod 11 = 5	</a:t>
            </a:r>
          </a:p>
          <a:p>
            <a:pPr marL="0" marR="0" indent="0" algn="just">
              <a:lnSpc>
                <a:spcPct val="150000"/>
              </a:lnSpc>
              <a:spcBef>
                <a:spcPts val="0"/>
              </a:spcBef>
              <a:buNone/>
            </a:pPr>
            <a:r>
              <a:rPr lang="en-US" sz="1200" dirty="0">
                <a:effectLst/>
                <a:latin typeface="Tahoma" panose="020B0604030504040204" pitchFamily="34" charset="0"/>
                <a:ea typeface="Tahoma" panose="020B0604030504040204" pitchFamily="34" charset="0"/>
                <a:cs typeface="Tahoma" panose="020B0604030504040204" pitchFamily="34" charset="0"/>
              </a:rPr>
              <a:t>2</a:t>
            </a:r>
            <a:r>
              <a:rPr lang="en-US" sz="1200" baseline="30000" dirty="0">
                <a:effectLst/>
                <a:latin typeface="Tahoma" panose="020B0604030504040204" pitchFamily="34" charset="0"/>
                <a:ea typeface="Tahoma" panose="020B0604030504040204" pitchFamily="34" charset="0"/>
                <a:cs typeface="Tahoma" panose="020B0604030504040204" pitchFamily="34" charset="0"/>
              </a:rPr>
              <a:t>5</a:t>
            </a:r>
            <a:r>
              <a:rPr lang="en-US" sz="1200" dirty="0">
                <a:effectLst/>
                <a:latin typeface="Tahoma" panose="020B0604030504040204" pitchFamily="34" charset="0"/>
                <a:ea typeface="Tahoma" panose="020B0604030504040204" pitchFamily="34" charset="0"/>
                <a:cs typeface="Tahoma" panose="020B0604030504040204" pitchFamily="34" charset="0"/>
              </a:rPr>
              <a:t> mod 11 = 10	2</a:t>
            </a:r>
            <a:r>
              <a:rPr lang="en-US" sz="1200" baseline="30000" dirty="0">
                <a:effectLst/>
                <a:latin typeface="Tahoma" panose="020B0604030504040204" pitchFamily="34" charset="0"/>
                <a:ea typeface="Tahoma" panose="020B0604030504040204" pitchFamily="34" charset="0"/>
                <a:cs typeface="Tahoma" panose="020B0604030504040204" pitchFamily="34" charset="0"/>
              </a:rPr>
              <a:t>6</a:t>
            </a:r>
            <a:r>
              <a:rPr lang="en-US" sz="1200" dirty="0">
                <a:effectLst/>
                <a:latin typeface="Tahoma" panose="020B0604030504040204" pitchFamily="34" charset="0"/>
                <a:ea typeface="Tahoma" panose="020B0604030504040204" pitchFamily="34" charset="0"/>
                <a:cs typeface="Tahoma" panose="020B0604030504040204" pitchFamily="34" charset="0"/>
              </a:rPr>
              <a:t> mod 11 = 9</a:t>
            </a:r>
          </a:p>
          <a:p>
            <a:pPr marL="0" indent="0" algn="just" rtl="0">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rtl="0">
              <a:lnSpc>
                <a:spcPct val="150000"/>
              </a:lnSpc>
              <a:spcBef>
                <a:spcPts val="0"/>
              </a:spcBef>
              <a:buNone/>
            </a:pPr>
            <a:endParaRPr lang="en-US" sz="1200" b="0" dirty="0">
              <a:effectLst/>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Even though discrete logarithms is not a one-way trap-door function, it is a hard problem. That is, it is infeasible to compute discrete logarithms.</a:t>
            </a:r>
            <a:r>
              <a:rPr lang="en-US" sz="1200" b="0" dirty="0">
                <a:effectLst/>
                <a:latin typeface="Tahoma" panose="020B0604030504040204" pitchFamily="34" charset="0"/>
                <a:ea typeface="Tahoma" panose="020B0604030504040204" pitchFamily="34" charset="0"/>
                <a:cs typeface="Tahoma" panose="020B0604030504040204" pitchFamily="34" charset="0"/>
              </a:rPr>
              <a:t/>
            </a:r>
            <a:br>
              <a:rPr lang="en-US" sz="1200" b="0" dirty="0">
                <a:effectLst/>
                <a:latin typeface="Tahoma" panose="020B0604030504040204" pitchFamily="34" charset="0"/>
                <a:ea typeface="Tahoma" panose="020B0604030504040204" pitchFamily="34" charset="0"/>
                <a:cs typeface="Tahoma" panose="020B0604030504040204" pitchFamily="34" charset="0"/>
              </a:rPr>
            </a:br>
            <a:r>
              <a:rPr lang="en-US" sz="1200" dirty="0">
                <a:latin typeface="Tahoma" panose="020B0604030504040204" pitchFamily="34" charset="0"/>
                <a:ea typeface="Tahoma" panose="020B0604030504040204" pitchFamily="34" charset="0"/>
                <a:cs typeface="Tahoma" panose="020B0604030504040204" pitchFamily="34" charset="0"/>
              </a:rPr>
              <a:t/>
            </a:r>
            <a:br>
              <a:rPr lang="en-US" sz="1200" dirty="0">
                <a:latin typeface="Tahoma" panose="020B0604030504040204" pitchFamily="34" charset="0"/>
                <a:ea typeface="Tahoma" panose="020B0604030504040204" pitchFamily="34" charset="0"/>
                <a:cs typeface="Tahoma" panose="020B0604030504040204" pitchFamily="34" charset="0"/>
              </a:rPr>
            </a:br>
            <a:r>
              <a:rPr lang="en-US" sz="1200" dirty="0">
                <a:latin typeface="Tahoma" panose="020B0604030504040204" pitchFamily="34" charset="0"/>
                <a:ea typeface="Tahoma" panose="020B0604030504040204" pitchFamily="34" charset="0"/>
                <a:cs typeface="Tahoma" panose="020B0604030504040204" pitchFamily="34" charset="0"/>
              </a:rPr>
              <a:t/>
            </a:r>
            <a:br>
              <a:rPr lang="en-US" sz="1200" dirty="0">
                <a:latin typeface="Tahoma" panose="020B0604030504040204" pitchFamily="34" charset="0"/>
                <a:ea typeface="Tahoma" panose="020B0604030504040204" pitchFamily="34" charset="0"/>
                <a:cs typeface="Tahoma" panose="020B0604030504040204" pitchFamily="34" charset="0"/>
              </a:rPr>
            </a:br>
            <a:endParaRPr lang="en-US" sz="1200"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4" name="Table 3">
            <a:extLst>
              <a:ext uri="{FF2B5EF4-FFF2-40B4-BE49-F238E27FC236}">
                <a16:creationId xmlns:a16="http://schemas.microsoft.com/office/drawing/2014/main" xmlns="" id="{703BDF56-19EC-4792-8BAA-9F5D14372E93}"/>
              </a:ext>
            </a:extLst>
          </p:cNvPr>
          <p:cNvGraphicFramePr>
            <a:graphicFrameLocks noGrp="1"/>
          </p:cNvGraphicFramePr>
          <p:nvPr/>
        </p:nvGraphicFramePr>
        <p:xfrm>
          <a:off x="605790" y="7537037"/>
          <a:ext cx="5280661" cy="548640"/>
        </p:xfrm>
        <a:graphic>
          <a:graphicData uri="http://schemas.openxmlformats.org/drawingml/2006/table">
            <a:tbl>
              <a:tblPr/>
              <a:tblGrid>
                <a:gridCol w="987483">
                  <a:extLst>
                    <a:ext uri="{9D8B030D-6E8A-4147-A177-3AD203B41FA5}">
                      <a16:colId xmlns:a16="http://schemas.microsoft.com/office/drawing/2014/main" xmlns="" val="3815738713"/>
                    </a:ext>
                  </a:extLst>
                </a:gridCol>
                <a:gridCol w="361240">
                  <a:extLst>
                    <a:ext uri="{9D8B030D-6E8A-4147-A177-3AD203B41FA5}">
                      <a16:colId xmlns:a16="http://schemas.microsoft.com/office/drawing/2014/main" xmlns="" val="4212051134"/>
                    </a:ext>
                  </a:extLst>
                </a:gridCol>
                <a:gridCol w="659331">
                  <a:extLst>
                    <a:ext uri="{9D8B030D-6E8A-4147-A177-3AD203B41FA5}">
                      <a16:colId xmlns:a16="http://schemas.microsoft.com/office/drawing/2014/main" xmlns="" val="1540325046"/>
                    </a:ext>
                  </a:extLst>
                </a:gridCol>
                <a:gridCol w="655824">
                  <a:extLst>
                    <a:ext uri="{9D8B030D-6E8A-4147-A177-3AD203B41FA5}">
                      <a16:colId xmlns:a16="http://schemas.microsoft.com/office/drawing/2014/main" xmlns="" val="1948571520"/>
                    </a:ext>
                  </a:extLst>
                </a:gridCol>
                <a:gridCol w="655824">
                  <a:extLst>
                    <a:ext uri="{9D8B030D-6E8A-4147-A177-3AD203B41FA5}">
                      <a16:colId xmlns:a16="http://schemas.microsoft.com/office/drawing/2014/main" xmlns="" val="2400379669"/>
                    </a:ext>
                  </a:extLst>
                </a:gridCol>
                <a:gridCol w="663339">
                  <a:extLst>
                    <a:ext uri="{9D8B030D-6E8A-4147-A177-3AD203B41FA5}">
                      <a16:colId xmlns:a16="http://schemas.microsoft.com/office/drawing/2014/main" xmlns="" val="2781417366"/>
                    </a:ext>
                  </a:extLst>
                </a:gridCol>
                <a:gridCol w="648810">
                  <a:extLst>
                    <a:ext uri="{9D8B030D-6E8A-4147-A177-3AD203B41FA5}">
                      <a16:colId xmlns:a16="http://schemas.microsoft.com/office/drawing/2014/main" xmlns="" val="24678767"/>
                    </a:ext>
                  </a:extLst>
                </a:gridCol>
                <a:gridCol w="648810">
                  <a:extLst>
                    <a:ext uri="{9D8B030D-6E8A-4147-A177-3AD203B41FA5}">
                      <a16:colId xmlns:a16="http://schemas.microsoft.com/office/drawing/2014/main" xmlns="" val="3332307888"/>
                    </a:ext>
                  </a:extLst>
                </a:gridCol>
              </a:tblGrid>
              <a:tr h="0">
                <a:tc>
                  <a:txBody>
                    <a:bodyPr/>
                    <a:lstStyle/>
                    <a:p>
                      <a:pPr marL="0" marR="0" algn="ctr">
                        <a:lnSpc>
                          <a:spcPct val="150000"/>
                        </a:lnSpc>
                        <a:spcBef>
                          <a:spcPts val="0"/>
                        </a:spcBef>
                        <a:spcAft>
                          <a:spcPts val="0"/>
                        </a:spcAft>
                      </a:pPr>
                      <a:r>
                        <a:rPr lang="en-US" sz="1200" b="0" i="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b</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10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i="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530756147"/>
                  </a:ext>
                </a:extLst>
              </a:tr>
              <a:tr h="0">
                <a:tc>
                  <a:txBody>
                    <a:bodyPr/>
                    <a:lstStyle/>
                    <a:p>
                      <a:pPr marL="0" marR="0" algn="ctr">
                        <a:lnSpc>
                          <a:spcPct val="150000"/>
                        </a:lnSpc>
                        <a:spcBef>
                          <a:spcPts val="0"/>
                        </a:spcBef>
                        <a:spcAft>
                          <a:spcPts val="0"/>
                        </a:spcAft>
                      </a:pPr>
                      <a:r>
                        <a:rPr lang="en-US" sz="1200" b="0" i="0" u="none" strike="noStrike"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dlog</a:t>
                      </a:r>
                      <a:r>
                        <a:rPr lang="en-US" sz="1200" b="0" i="0" u="none" strike="noStrike" baseline="-2500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2,11</a:t>
                      </a:r>
                      <a:r>
                        <a:rPr lang="en-US" sz="1200" b="0" i="0" u="none" strike="noStrike"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 (b)</a:t>
                      </a:r>
                      <a:endParaRPr lang="en-US" sz="120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3</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b="0" i="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b="0" i="1"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7</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757763307"/>
                  </a:ext>
                </a:extLst>
              </a:tr>
            </a:tbl>
          </a:graphicData>
        </a:graphic>
      </p:graphicFrame>
    </p:spTree>
    <p:extLst>
      <p:ext uri="{BB962C8B-B14F-4D97-AF65-F5344CB8AC3E}">
        <p14:creationId xmlns:p14="http://schemas.microsoft.com/office/powerpoint/2010/main" xmlns="" val="4105159702"/>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EB58549-F5D9-4819-9931-922662B4CBC9}"/>
              </a:ext>
            </a:extLst>
          </p:cNvPr>
          <p:cNvSpPr>
            <a:spLocks noGrp="1"/>
          </p:cNvSpPr>
          <p:nvPr>
            <p:ph type="title"/>
          </p:nvPr>
        </p:nvSpPr>
        <p:spPr/>
        <p:txBody>
          <a:bodyPr>
            <a:normAutofit/>
          </a:bodyPr>
          <a:lstStyle/>
          <a:p>
            <a:r>
              <a:rPr lang="en-US" sz="1600">
                <a:latin typeface="Tahoma" panose="020B0604030504040204" pitchFamily="34" charset="0"/>
                <a:ea typeface="Tahoma" panose="020B0604030504040204" pitchFamily="34" charset="0"/>
                <a:cs typeface="Tahoma" panose="020B0604030504040204" pitchFamily="34" charset="0"/>
              </a:rPr>
              <a:t>ASYMMETRIC </a:t>
            </a:r>
            <a:r>
              <a:rPr lang="en-US" sz="1600" dirty="0">
                <a:latin typeface="Tahoma" panose="020B0604030504040204" pitchFamily="34" charset="0"/>
                <a:ea typeface="Tahoma" panose="020B0604030504040204" pitchFamily="34" charset="0"/>
                <a:cs typeface="Tahoma" panose="020B0604030504040204" pitchFamily="34" charset="0"/>
              </a:rPr>
              <a:t>KEY CIPHERS</a:t>
            </a:r>
          </a:p>
        </p:txBody>
      </p:sp>
      <p:sp>
        <p:nvSpPr>
          <p:cNvPr id="3" name="Content Placeholder 2">
            <a:extLst>
              <a:ext uri="{FF2B5EF4-FFF2-40B4-BE49-F238E27FC236}">
                <a16:creationId xmlns:a16="http://schemas.microsoft.com/office/drawing/2014/main" xmlns="" id="{AC0089A8-682A-4A73-920A-6952F866D771}"/>
              </a:ext>
            </a:extLst>
          </p:cNvPr>
          <p:cNvSpPr>
            <a:spLocks noGrp="1"/>
          </p:cNvSpPr>
          <p:nvPr>
            <p:ph idx="1"/>
          </p:nvPr>
        </p:nvSpPr>
        <p:spPr/>
        <p:txBody>
          <a:bodyPr>
            <a:noAutofit/>
          </a:bodyPr>
          <a:lstStyle/>
          <a:p>
            <a:pPr marL="0" indent="0" algn="just">
              <a:lnSpc>
                <a:spcPct val="150000"/>
              </a:lnSpc>
              <a:spcBef>
                <a:spcPts val="0"/>
              </a:spcBef>
              <a:buNone/>
            </a:pPr>
            <a:r>
              <a:rPr lang="en-US" sz="1400" b="1" dirty="0">
                <a:latin typeface="Tahoma" panose="020B0604030504040204" pitchFamily="34" charset="0"/>
                <a:ea typeface="Tahoma" panose="020B0604030504040204" pitchFamily="34" charset="0"/>
                <a:cs typeface="Tahoma" panose="020B0604030504040204" pitchFamily="34" charset="0"/>
              </a:rPr>
              <a:t>RSA</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RSA was developed by Ron Rivest, Adi Shamir, and Len </a:t>
            </a:r>
            <a:r>
              <a:rPr lang="en-US" sz="1200" dirty="0" err="1">
                <a:latin typeface="Tahoma" panose="020B0604030504040204" pitchFamily="34" charset="0"/>
                <a:ea typeface="Tahoma" panose="020B0604030504040204" pitchFamily="34" charset="0"/>
                <a:cs typeface="Tahoma" panose="020B0604030504040204" pitchFamily="34" charset="0"/>
              </a:rPr>
              <a:t>Adleman</a:t>
            </a:r>
            <a:r>
              <a:rPr lang="en-US" sz="1200" dirty="0">
                <a:latin typeface="Tahoma" panose="020B0604030504040204" pitchFamily="34" charset="0"/>
                <a:ea typeface="Tahoma" panose="020B0604030504040204" pitchFamily="34" charset="0"/>
                <a:cs typeface="Tahoma" panose="020B0604030504040204" pitchFamily="34" charset="0"/>
              </a:rPr>
              <a:t> at MIT in 1977. </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It is a public-key cryptographic algorithm.</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The RSA scheme is a block cipher in which the plaintext and ciphertext are integers between 0 and n - 1 for some n.</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A typical size for n is 1024 bits, or 309 decimal digits.</a:t>
            </a:r>
          </a:p>
          <a:p>
            <a:pPr marL="0" indent="0" algn="just">
              <a:lnSpc>
                <a:spcPct val="150000"/>
              </a:lnSpc>
              <a:spcBef>
                <a:spcPts val="0"/>
              </a:spcBef>
              <a:buNone/>
            </a:pPr>
            <a:r>
              <a:rPr lang="en-US" sz="1200" b="1" dirty="0">
                <a:latin typeface="Tahoma" panose="020B0604030504040204" pitchFamily="34" charset="0"/>
                <a:ea typeface="Tahoma" panose="020B0604030504040204" pitchFamily="34" charset="0"/>
                <a:cs typeface="Tahoma" panose="020B0604030504040204" pitchFamily="34" charset="0"/>
              </a:rPr>
              <a:t>Applications of RSA</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Key Exchange in TLS, WTLS etc.</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Producing Digital Signatures in SSL Certificate, PGP, S/MIME etc.</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Encrypting Symmetric Keys in PGP, S/MIME etc.</a:t>
            </a:r>
          </a:p>
          <a:p>
            <a:pPr marL="0" indent="0" algn="just">
              <a:lnSpc>
                <a:spcPct val="15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r>
              <a:rPr lang="en-US" sz="1200" b="1" dirty="0">
                <a:latin typeface="Tahoma" panose="020B0604030504040204" pitchFamily="34" charset="0"/>
                <a:ea typeface="Tahoma" panose="020B0604030504040204" pitchFamily="34" charset="0"/>
                <a:cs typeface="Tahoma" panose="020B0604030504040204" pitchFamily="34" charset="0"/>
              </a:rPr>
              <a:t>Algorithm Description</a:t>
            </a:r>
          </a:p>
          <a:p>
            <a:pPr marL="0" indent="0" algn="just" rtl="0" fontAlgn="base">
              <a:lnSpc>
                <a:spcPct val="150000"/>
              </a:lnSpc>
              <a:spcBef>
                <a:spcPts val="0"/>
              </a:spcBef>
              <a:buNone/>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Let Plaintext block - M, Ciphertext block - C</a:t>
            </a:r>
          </a:p>
          <a:p>
            <a:pPr marL="0" indent="0" algn="just" rtl="0" fontAlgn="base">
              <a:lnSpc>
                <a:spcPct val="150000"/>
              </a:lnSpc>
              <a:spcBef>
                <a:spcPts val="0"/>
              </a:spcBef>
              <a:buNone/>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C = M</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e</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mod n</a:t>
            </a:r>
          </a:p>
          <a:p>
            <a:pPr marL="0" indent="0" algn="just" rtl="0" fontAlgn="base">
              <a:lnSpc>
                <a:spcPct val="150000"/>
              </a:lnSpc>
              <a:spcBef>
                <a:spcPts val="0"/>
              </a:spcBef>
              <a:buNone/>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M = C</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d</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mod n = (M</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e</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d</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mod n = M</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ed</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mod n</a:t>
            </a:r>
            <a:endParaRPr lang="en-US" sz="1200" b="0" dirty="0">
              <a:effectLst/>
              <a:latin typeface="Tahoma" panose="020B0604030504040204" pitchFamily="34" charset="0"/>
              <a:ea typeface="Tahoma" panose="020B0604030504040204" pitchFamily="34" charset="0"/>
              <a:cs typeface="Tahoma" panose="020B0604030504040204" pitchFamily="34" charset="0"/>
            </a:endParaRPr>
          </a:p>
          <a:p>
            <a:pPr marL="0" indent="0" algn="just" rtl="0" fontAlgn="base">
              <a:lnSpc>
                <a:spcPct val="150000"/>
              </a:lnSpc>
              <a:spcBef>
                <a:spcPts val="0"/>
              </a:spcBef>
              <a:buNone/>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Both sender and receiver must know the value of n.</a:t>
            </a:r>
          </a:p>
          <a:p>
            <a:pPr marL="0" indent="0" algn="just" rtl="0" fontAlgn="base">
              <a:lnSpc>
                <a:spcPct val="150000"/>
              </a:lnSpc>
              <a:spcBef>
                <a:spcPts val="0"/>
              </a:spcBef>
              <a:buNone/>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Sender knows the value of e and only receiver knows the value of d.</a:t>
            </a:r>
          </a:p>
          <a:p>
            <a:pPr marL="0" indent="0" algn="just" rtl="0" fontAlgn="base">
              <a:lnSpc>
                <a:spcPct val="150000"/>
              </a:lnSpc>
              <a:spcBef>
                <a:spcPts val="0"/>
              </a:spcBef>
              <a:buNone/>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Public Key PU = {e, n}</a:t>
            </a:r>
          </a:p>
          <a:p>
            <a:pPr marL="0" indent="0" algn="just" rtl="0" fontAlgn="base">
              <a:lnSpc>
                <a:spcPct val="150000"/>
              </a:lnSpc>
              <a:spcBef>
                <a:spcPts val="0"/>
              </a:spcBef>
              <a:buNone/>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Private Key PR = {d, n}</a:t>
            </a:r>
            <a:endParaRPr lang="en-US" sz="1200" b="0" dirty="0">
              <a:effectLst/>
              <a:latin typeface="Tahoma" panose="020B0604030504040204" pitchFamily="34" charset="0"/>
              <a:ea typeface="Tahoma" panose="020B0604030504040204" pitchFamily="34" charset="0"/>
              <a:cs typeface="Tahoma" panose="020B0604030504040204" pitchFamily="34" charset="0"/>
            </a:endParaRPr>
          </a:p>
          <a:p>
            <a:pPr marL="0" indent="0" algn="just" rtl="0">
              <a:lnSpc>
                <a:spcPct val="150000"/>
              </a:lnSpc>
              <a:spcBef>
                <a:spcPts val="0"/>
              </a:spcBef>
              <a:buNone/>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For this algorithm to be satisfactory for public-key encryption, the following requirements must be met.</a:t>
            </a:r>
            <a:endParaRPr lang="en-US" sz="1200" b="0" dirty="0">
              <a:effectLst/>
              <a:latin typeface="Tahoma" panose="020B0604030504040204" pitchFamily="34" charset="0"/>
              <a:ea typeface="Tahoma" panose="020B0604030504040204" pitchFamily="34" charset="0"/>
              <a:cs typeface="Tahoma" panose="020B0604030504040204" pitchFamily="34" charset="0"/>
            </a:endParaRPr>
          </a:p>
          <a:p>
            <a:pPr marL="228600" indent="-228600" algn="just" rtl="0" fontAlgn="base">
              <a:lnSpc>
                <a:spcPct val="150000"/>
              </a:lnSpc>
              <a:spcBef>
                <a:spcPts val="0"/>
              </a:spcBef>
              <a:buFont typeface="+mj-lt"/>
              <a:buAutoNum type="arabicPeriod"/>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It is possible to find values of </a:t>
            </a:r>
            <a:r>
              <a:rPr lang="en-US" sz="1200" b="0" i="1" u="none" strike="noStrike" dirty="0">
                <a:effectLst/>
                <a:latin typeface="Tahoma" panose="020B0604030504040204" pitchFamily="34" charset="0"/>
                <a:ea typeface="Tahoma" panose="020B0604030504040204" pitchFamily="34" charset="0"/>
                <a:cs typeface="Tahoma" panose="020B0604030504040204" pitchFamily="34" charset="0"/>
              </a:rPr>
              <a:t>e</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a:t>
            </a:r>
            <a:r>
              <a:rPr lang="en-US" sz="1200" b="0" i="1" u="none" strike="noStrike" dirty="0">
                <a:effectLst/>
                <a:latin typeface="Tahoma" panose="020B0604030504040204" pitchFamily="34" charset="0"/>
                <a:ea typeface="Tahoma" panose="020B0604030504040204" pitchFamily="34" charset="0"/>
                <a:cs typeface="Tahoma" panose="020B0604030504040204" pitchFamily="34" charset="0"/>
              </a:rPr>
              <a:t>d</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a:t>
            </a:r>
            <a:r>
              <a:rPr lang="en-US" sz="1200" b="0" i="1" u="none" strike="noStrike" dirty="0">
                <a:effectLst/>
                <a:latin typeface="Tahoma" panose="020B0604030504040204" pitchFamily="34" charset="0"/>
                <a:ea typeface="Tahoma" panose="020B0604030504040204" pitchFamily="34" charset="0"/>
                <a:cs typeface="Tahoma" panose="020B0604030504040204" pitchFamily="34" charset="0"/>
              </a:rPr>
              <a:t>n</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such that M</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ed</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mod n = M for all M &lt; n.</a:t>
            </a:r>
          </a:p>
          <a:p>
            <a:pPr marL="228600" indent="-228600" algn="just" rtl="0" fontAlgn="base">
              <a:lnSpc>
                <a:spcPct val="150000"/>
              </a:lnSpc>
              <a:spcBef>
                <a:spcPts val="0"/>
              </a:spcBef>
              <a:buFont typeface="+mj-lt"/>
              <a:buAutoNum type="arabicPeriod"/>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It is relatively easy to calculate M</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e</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mod n and C</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d</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mod n for all values of M &lt; n.</a:t>
            </a:r>
          </a:p>
          <a:p>
            <a:pPr marL="228600" indent="-228600" algn="just" rtl="0" fontAlgn="base">
              <a:lnSpc>
                <a:spcPct val="150000"/>
              </a:lnSpc>
              <a:spcBef>
                <a:spcPts val="0"/>
              </a:spcBef>
              <a:buFont typeface="+mj-lt"/>
              <a:buAutoNum type="arabicPeriod"/>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It is infeasible to determine </a:t>
            </a:r>
            <a:r>
              <a:rPr lang="en-US" sz="1200" b="0" i="1" u="none" strike="noStrike" dirty="0">
                <a:effectLst/>
                <a:latin typeface="Tahoma" panose="020B0604030504040204" pitchFamily="34" charset="0"/>
                <a:ea typeface="Tahoma" panose="020B0604030504040204" pitchFamily="34" charset="0"/>
                <a:cs typeface="Tahoma" panose="020B0604030504040204" pitchFamily="34" charset="0"/>
              </a:rPr>
              <a:t>d </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given </a:t>
            </a:r>
            <a:r>
              <a:rPr lang="en-US" sz="1200" b="0" i="1" u="none" strike="noStrike" dirty="0">
                <a:effectLst/>
                <a:latin typeface="Tahoma" panose="020B0604030504040204" pitchFamily="34" charset="0"/>
                <a:ea typeface="Tahoma" panose="020B0604030504040204" pitchFamily="34" charset="0"/>
                <a:cs typeface="Tahoma" panose="020B0604030504040204" pitchFamily="34" charset="0"/>
              </a:rPr>
              <a:t>e</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and </a:t>
            </a:r>
            <a:r>
              <a:rPr lang="en-US" sz="1200" b="0" i="1" u="none" strike="noStrike" dirty="0">
                <a:effectLst/>
                <a:latin typeface="Tahoma" panose="020B0604030504040204" pitchFamily="34" charset="0"/>
                <a:ea typeface="Tahoma" panose="020B0604030504040204" pitchFamily="34" charset="0"/>
                <a:cs typeface="Tahoma" panose="020B0604030504040204" pitchFamily="34" charset="0"/>
              </a:rPr>
              <a:t>n</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a:t>
            </a:r>
          </a:p>
          <a:p>
            <a:pPr marL="0" indent="0" algn="just" rtl="0">
              <a:lnSpc>
                <a:spcPct val="150000"/>
              </a:lnSpc>
              <a:spcBef>
                <a:spcPts val="0"/>
              </a:spcBef>
              <a:buNone/>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ɸ(n) = ɸ(</a:t>
            </a:r>
            <a:r>
              <a:rPr lang="en-US" sz="1200" b="0" i="0" u="none" strike="noStrike" dirty="0" err="1">
                <a:effectLst/>
                <a:latin typeface="Tahoma" panose="020B0604030504040204" pitchFamily="34" charset="0"/>
                <a:ea typeface="Tahoma" panose="020B0604030504040204" pitchFamily="34" charset="0"/>
                <a:cs typeface="Tahoma" panose="020B0604030504040204" pitchFamily="34" charset="0"/>
              </a:rPr>
              <a:t>pq</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 ɸ(p) ɸ(q) = (p-1) (q-1) </a:t>
            </a:r>
            <a:endParaRPr lang="en-US" sz="1200" b="0" dirty="0">
              <a:effectLst/>
              <a:latin typeface="Tahoma" panose="020B0604030504040204" pitchFamily="34" charset="0"/>
              <a:ea typeface="Tahoma" panose="020B0604030504040204" pitchFamily="34" charset="0"/>
              <a:cs typeface="Tahoma" panose="020B0604030504040204" pitchFamily="34" charset="0"/>
            </a:endParaRPr>
          </a:p>
          <a:p>
            <a:pPr marL="0" indent="0" algn="just" rtl="0">
              <a:lnSpc>
                <a:spcPct val="150000"/>
              </a:lnSpc>
              <a:spcBef>
                <a:spcPts val="0"/>
              </a:spcBef>
              <a:buNone/>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ed mod ɸ(n) = 1</a:t>
            </a:r>
            <a:endParaRPr lang="en-US" sz="1200" b="0" dirty="0">
              <a:effectLst/>
              <a:latin typeface="Tahoma" panose="020B0604030504040204" pitchFamily="34" charset="0"/>
              <a:ea typeface="Tahoma" panose="020B0604030504040204" pitchFamily="34" charset="0"/>
              <a:cs typeface="Tahoma" panose="020B0604030504040204" pitchFamily="34" charset="0"/>
            </a:endParaRPr>
          </a:p>
          <a:p>
            <a:pPr marL="0" indent="0" algn="just" rtl="0">
              <a:lnSpc>
                <a:spcPct val="150000"/>
              </a:lnSpc>
              <a:spcBef>
                <a:spcPts val="0"/>
              </a:spcBef>
              <a:buNone/>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ed ≡ 1 mod ɸ(n)</a:t>
            </a:r>
            <a:endParaRPr lang="en-US" sz="1200" b="0" dirty="0">
              <a:effectLst/>
              <a:latin typeface="Tahoma" panose="020B0604030504040204" pitchFamily="34" charset="0"/>
              <a:ea typeface="Tahoma" panose="020B0604030504040204" pitchFamily="34" charset="0"/>
              <a:cs typeface="Tahoma" panose="020B0604030504040204" pitchFamily="34" charset="0"/>
            </a:endParaRPr>
          </a:p>
          <a:p>
            <a:pPr marL="0" indent="0" algn="just" rtl="0">
              <a:lnSpc>
                <a:spcPct val="150000"/>
              </a:lnSpc>
              <a:spcBef>
                <a:spcPts val="0"/>
              </a:spcBef>
              <a:buNone/>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d ≡ e</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-1</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mod ɸ(n)</a:t>
            </a:r>
            <a:endParaRPr lang="en-US" sz="1200" b="0" dirty="0">
              <a:effectLst/>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
            </a:r>
            <a:br>
              <a:rPr lang="en-US" sz="1200" dirty="0">
                <a:latin typeface="Tahoma" panose="020B0604030504040204" pitchFamily="34" charset="0"/>
                <a:ea typeface="Tahoma" panose="020B0604030504040204" pitchFamily="34" charset="0"/>
                <a:cs typeface="Tahoma" panose="020B0604030504040204" pitchFamily="34" charset="0"/>
              </a:rPr>
            </a:br>
            <a:r>
              <a:rPr lang="en-US" sz="1200" dirty="0">
                <a:latin typeface="Tahoma" panose="020B0604030504040204" pitchFamily="34" charset="0"/>
                <a:ea typeface="Tahoma" panose="020B0604030504040204" pitchFamily="34" charset="0"/>
                <a:cs typeface="Tahoma" panose="020B0604030504040204" pitchFamily="34" charset="0"/>
              </a:rPr>
              <a:t/>
            </a:r>
            <a:br>
              <a:rPr lang="en-US" sz="1200" dirty="0">
                <a:latin typeface="Tahoma" panose="020B0604030504040204" pitchFamily="34" charset="0"/>
                <a:ea typeface="Tahoma" panose="020B0604030504040204" pitchFamily="34" charset="0"/>
                <a:cs typeface="Tahoma" panose="020B0604030504040204" pitchFamily="34" charset="0"/>
              </a:rPr>
            </a:br>
            <a:r>
              <a:rPr lang="en-US" sz="1200" dirty="0">
                <a:latin typeface="Tahoma" panose="020B0604030504040204" pitchFamily="34" charset="0"/>
                <a:ea typeface="Tahoma" panose="020B0604030504040204" pitchFamily="34" charset="0"/>
                <a:cs typeface="Tahoma" panose="020B0604030504040204" pitchFamily="34" charset="0"/>
              </a:rPr>
              <a:t/>
            </a:r>
            <a:br>
              <a:rPr lang="en-US" sz="1200" dirty="0">
                <a:latin typeface="Tahoma" panose="020B0604030504040204" pitchFamily="34" charset="0"/>
                <a:ea typeface="Tahoma" panose="020B0604030504040204" pitchFamily="34" charset="0"/>
                <a:cs typeface="Tahoma" panose="020B0604030504040204" pitchFamily="34" charset="0"/>
              </a:rPr>
            </a:br>
            <a:endParaRPr lang="en-US" sz="1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xmlns="" val="400351893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F26C3B-6E12-43C3-B3F1-AA15F6AC6973}"/>
              </a:ext>
            </a:extLst>
          </p:cNvPr>
          <p:cNvSpPr>
            <a:spLocks noGrp="1"/>
          </p:cNvSpPr>
          <p:nvPr>
            <p:ph type="title"/>
          </p:nvPr>
        </p:nvSpPr>
        <p:spPr/>
        <p:txBody>
          <a:bodyPr/>
          <a:lstStyle/>
          <a:p>
            <a:r>
              <a:rPr kumimoji="0" lang="en-US" sz="1600" b="1" i="0" u="none" strike="noStrike" kern="1200" cap="none" spc="0" normalizeH="0" baseline="0" noProof="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ASYMMETRIC </a:t>
            </a:r>
            <a:r>
              <a:rPr kumimoji="0" lang="en-US" sz="1600" b="1"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KEY CIPHERS</a:t>
            </a:r>
            <a:endParaRPr lang="en-US" dirty="0"/>
          </a:p>
        </p:txBody>
      </p:sp>
      <p:sp>
        <p:nvSpPr>
          <p:cNvPr id="3" name="Content Placeholder 2">
            <a:extLst>
              <a:ext uri="{FF2B5EF4-FFF2-40B4-BE49-F238E27FC236}">
                <a16:creationId xmlns:a16="http://schemas.microsoft.com/office/drawing/2014/main" xmlns="" id="{214D3BD1-7C53-4C9E-9E18-7AC714BAE9E1}"/>
              </a:ext>
            </a:extLst>
          </p:cNvPr>
          <p:cNvSpPr>
            <a:spLocks noGrp="1"/>
          </p:cNvSpPr>
          <p:nvPr>
            <p:ph idx="1"/>
          </p:nvPr>
        </p:nvSpPr>
        <p:spPr/>
        <p:txBody>
          <a:bodyPr>
            <a:noAutofit/>
          </a:bodyPr>
          <a:lstStyle/>
          <a:p>
            <a:pPr marL="0" marR="0" lvl="0" indent="0" algn="just" defTabSz="685800" rtl="0" eaLnBrk="1" fontAlgn="auto" latinLnBrk="0" hangingPunct="1">
              <a:lnSpc>
                <a:spcPct val="150000"/>
              </a:lnSpc>
              <a:spcBef>
                <a:spcPts val="0"/>
              </a:spcBef>
              <a:buClrTx/>
              <a:buSzTx/>
              <a:buFontTx/>
              <a:buNone/>
              <a:tabLst/>
              <a:defRPr/>
            </a:pPr>
            <a:r>
              <a:rPr kumimoji="0" lang="en-US" sz="1200" b="1"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RSA Algorithm</a:t>
            </a:r>
          </a:p>
          <a:p>
            <a:pPr marL="0" marR="0" lvl="0" indent="0" algn="just" defTabSz="685800" rtl="0" eaLnBrk="1" fontAlgn="auto" latinLnBrk="0" hangingPunct="1">
              <a:lnSpc>
                <a:spcPct val="150000"/>
              </a:lnSpc>
              <a:spcBef>
                <a:spcPts val="0"/>
              </a:spcBef>
              <a:buClrTx/>
              <a:buSzTx/>
              <a:buFontTx/>
              <a:buNone/>
              <a:tabLst/>
              <a:defRPr/>
            </a:pPr>
            <a:r>
              <a:rPr kumimoji="0" lang="en-US" sz="1200" b="1"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User B (Receiver):</a:t>
            </a:r>
            <a:endParaRPr kumimoji="0" lang="en-US" sz="1200" b="0"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endParaRPr>
          </a:p>
          <a:p>
            <a:pPr marL="171450" marR="0" lvl="0" indent="-171450" algn="just" defTabSz="685800" rtl="0" eaLnBrk="1" fontAlgn="base" latinLnBrk="0" hangingPunct="1">
              <a:lnSpc>
                <a:spcPct val="150000"/>
              </a:lnSpc>
              <a:spcBef>
                <a:spcPts val="0"/>
              </a:spcBef>
              <a:buClrTx/>
              <a:buSzTx/>
              <a:buFont typeface="+mj-lt"/>
              <a:buAutoNum type="arabicPeriod"/>
              <a:tabLst/>
              <a:defRPr/>
            </a:pPr>
            <a:r>
              <a:rPr kumimoji="0" lang="en-US" sz="1200" b="0"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Select </a:t>
            </a:r>
            <a:r>
              <a:rPr kumimoji="0" lang="en-US" sz="1200" b="0" i="0" u="none" strike="noStrike" kern="1200" cap="none" spc="0" normalizeH="0" baseline="0" noProof="0" dirty="0" err="1">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p,q</a:t>
            </a:r>
            <a:r>
              <a:rPr kumimoji="0" lang="en-US" sz="1200" b="0"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 p and q both prime, p ≠ q</a:t>
            </a:r>
          </a:p>
          <a:p>
            <a:pPr marL="171450" marR="0" lvl="0" indent="-171450" algn="just" defTabSz="685800" rtl="0" eaLnBrk="1" fontAlgn="base" latinLnBrk="0" hangingPunct="1">
              <a:lnSpc>
                <a:spcPct val="150000"/>
              </a:lnSpc>
              <a:spcBef>
                <a:spcPts val="0"/>
              </a:spcBef>
              <a:buClrTx/>
              <a:buSzTx/>
              <a:buFont typeface="+mj-lt"/>
              <a:buAutoNum type="arabicPeriod"/>
              <a:tabLst/>
              <a:defRPr/>
            </a:pPr>
            <a:r>
              <a:rPr kumimoji="0" lang="en-US" sz="1200" b="0"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Calculate n = p * q</a:t>
            </a:r>
          </a:p>
          <a:p>
            <a:pPr marL="171450" marR="0" lvl="0" indent="-171450" algn="just" defTabSz="685800" rtl="0" eaLnBrk="1" fontAlgn="base" latinLnBrk="0" hangingPunct="1">
              <a:lnSpc>
                <a:spcPct val="150000"/>
              </a:lnSpc>
              <a:spcBef>
                <a:spcPts val="0"/>
              </a:spcBef>
              <a:buClrTx/>
              <a:buSzTx/>
              <a:buFont typeface="+mj-lt"/>
              <a:buAutoNum type="arabicPeriod"/>
              <a:tabLst/>
              <a:defRPr/>
            </a:pPr>
            <a:r>
              <a:rPr kumimoji="0" lang="en-US" sz="1200" b="0"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Calculate ɸ(n) = (p - 1)(q - 1)</a:t>
            </a:r>
          </a:p>
          <a:p>
            <a:pPr marL="171450" marR="0" lvl="0" indent="-171450" algn="just" defTabSz="685800" rtl="0" eaLnBrk="1" fontAlgn="base" latinLnBrk="0" hangingPunct="1">
              <a:lnSpc>
                <a:spcPct val="150000"/>
              </a:lnSpc>
              <a:spcBef>
                <a:spcPts val="0"/>
              </a:spcBef>
              <a:buClrTx/>
              <a:buSzTx/>
              <a:buFont typeface="+mj-lt"/>
              <a:buAutoNum type="arabicPeriod"/>
              <a:tabLst/>
              <a:defRPr/>
            </a:pPr>
            <a:r>
              <a:rPr kumimoji="0" lang="en-US" sz="1200" b="0"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Select integer e, gcd (ɸ(n), e) = 1; 1 &lt; e &lt; ɸ(n)</a:t>
            </a:r>
          </a:p>
          <a:p>
            <a:pPr marL="171450" marR="0" lvl="0" indent="-171450" algn="just" defTabSz="685800" rtl="0" eaLnBrk="1" fontAlgn="base" latinLnBrk="0" hangingPunct="1">
              <a:lnSpc>
                <a:spcPct val="150000"/>
              </a:lnSpc>
              <a:spcBef>
                <a:spcPts val="0"/>
              </a:spcBef>
              <a:buClrTx/>
              <a:buSzTx/>
              <a:buFont typeface="+mj-lt"/>
              <a:buAutoNum type="arabicPeriod"/>
              <a:tabLst/>
              <a:defRPr/>
            </a:pPr>
            <a:r>
              <a:rPr kumimoji="0" lang="en-US" sz="1200" b="0"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Calculated d </a:t>
            </a:r>
            <a:r>
              <a:rPr kumimoji="0" lang="en-US" sz="1200" b="0" i="0" u="none" strike="noStrike" kern="1200" cap="none" spc="0" normalizeH="0" baseline="0" noProof="0" dirty="0" err="1">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d</a:t>
            </a:r>
            <a:r>
              <a:rPr kumimoji="0" lang="en-US" sz="1200" b="0"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 ≡ e</a:t>
            </a:r>
            <a:r>
              <a:rPr kumimoji="0" lang="en-US" sz="1200" b="0" i="0" u="none" strike="noStrike" kern="1200" cap="none" spc="0" normalizeH="0" baseline="3000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-1</a:t>
            </a:r>
            <a:r>
              <a:rPr kumimoji="0" lang="en-US" sz="1200" b="0"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 mod ɸ(n)</a:t>
            </a:r>
          </a:p>
          <a:p>
            <a:pPr marL="0" marR="0" lvl="0" indent="0" algn="just" defTabSz="685800" rtl="0" eaLnBrk="1" fontAlgn="auto" latinLnBrk="0" hangingPunct="1">
              <a:lnSpc>
                <a:spcPct val="150000"/>
              </a:lnSpc>
              <a:spcBef>
                <a:spcPts val="0"/>
              </a:spcBef>
              <a:buClrTx/>
              <a:buSzTx/>
              <a:buFontTx/>
              <a:buNone/>
              <a:tabLst/>
              <a:defRPr/>
            </a:pPr>
            <a:r>
              <a:rPr kumimoji="0" lang="en-US" sz="1200" b="0"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Public key PU = {e, n}		Private key PR = {d, n}</a:t>
            </a:r>
          </a:p>
          <a:p>
            <a:pPr marL="0" marR="0" lvl="0" indent="0" algn="just" defTabSz="685800" rtl="0" eaLnBrk="1" fontAlgn="auto" latinLnBrk="0" hangingPunct="1">
              <a:lnSpc>
                <a:spcPct val="150000"/>
              </a:lnSpc>
              <a:spcBef>
                <a:spcPts val="0"/>
              </a:spcBef>
              <a:buClrTx/>
              <a:buSzTx/>
              <a:buFontTx/>
              <a:buNone/>
              <a:tabLst/>
              <a:defRPr/>
            </a:pPr>
            <a:r>
              <a:rPr kumimoji="0" lang="en-US" sz="1200" b="1"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Encryption by User A (Sender) with User B’s Public Key:</a:t>
            </a:r>
            <a:endParaRPr kumimoji="0" lang="en-US" sz="1200" b="0"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685800" rtl="0" eaLnBrk="1" fontAlgn="auto" latinLnBrk="0" hangingPunct="1">
              <a:lnSpc>
                <a:spcPct val="150000"/>
              </a:lnSpc>
              <a:spcBef>
                <a:spcPts val="0"/>
              </a:spcBef>
              <a:buClrTx/>
              <a:buSzTx/>
              <a:buFontTx/>
              <a:buNone/>
              <a:tabLst/>
              <a:defRPr/>
            </a:pPr>
            <a:r>
              <a:rPr kumimoji="0" lang="en-US" sz="1200" b="0"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Plaintext: M &lt; n</a:t>
            </a:r>
          </a:p>
          <a:p>
            <a:pPr marL="0" marR="0" lvl="0" indent="0" algn="just" defTabSz="685800" rtl="0" eaLnBrk="1" fontAlgn="auto" latinLnBrk="0" hangingPunct="1">
              <a:lnSpc>
                <a:spcPct val="150000"/>
              </a:lnSpc>
              <a:spcBef>
                <a:spcPts val="0"/>
              </a:spcBef>
              <a:buClrTx/>
              <a:buSzTx/>
              <a:buFontTx/>
              <a:buNone/>
              <a:tabLst/>
              <a:defRPr/>
            </a:pPr>
            <a:r>
              <a:rPr kumimoji="0" lang="en-US" sz="1200" b="0"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Ciphertext: C = M</a:t>
            </a:r>
            <a:r>
              <a:rPr kumimoji="0" lang="en-US" sz="1200" b="0" i="0" u="none" strike="noStrike" kern="1200" cap="none" spc="0" normalizeH="0" baseline="3000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e</a:t>
            </a:r>
            <a:r>
              <a:rPr kumimoji="0" lang="en-US" sz="1200" b="0"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 mod n</a:t>
            </a:r>
          </a:p>
          <a:p>
            <a:pPr marL="0" marR="0" lvl="0" indent="0" algn="just" defTabSz="685800" rtl="0" eaLnBrk="1" fontAlgn="auto" latinLnBrk="0" hangingPunct="1">
              <a:lnSpc>
                <a:spcPct val="150000"/>
              </a:lnSpc>
              <a:spcBef>
                <a:spcPts val="0"/>
              </a:spcBef>
              <a:buClrTx/>
              <a:buSzTx/>
              <a:buFontTx/>
              <a:buNone/>
              <a:tabLst/>
              <a:defRPr/>
            </a:pPr>
            <a:r>
              <a:rPr kumimoji="0" lang="en-US" sz="1200" b="1"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Decryption by User B (Receiver) with User B’s Private Key:</a:t>
            </a:r>
            <a:endParaRPr kumimoji="0" lang="en-US" sz="1200" b="0"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just" defTabSz="685800" rtl="0" eaLnBrk="1" fontAlgn="auto" latinLnBrk="0" hangingPunct="1">
              <a:lnSpc>
                <a:spcPct val="150000"/>
              </a:lnSpc>
              <a:spcBef>
                <a:spcPts val="0"/>
              </a:spcBef>
              <a:buClrTx/>
              <a:buSzTx/>
              <a:buFontTx/>
              <a:buNone/>
              <a:tabLst/>
              <a:defRPr/>
            </a:pPr>
            <a:r>
              <a:rPr kumimoji="0" lang="en-US" sz="1200" b="0"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Ciphertext: C</a:t>
            </a:r>
          </a:p>
          <a:p>
            <a:pPr marL="0" marR="0" lvl="0" indent="0" algn="just" defTabSz="685800" rtl="0" eaLnBrk="1" fontAlgn="auto" latinLnBrk="0" hangingPunct="1">
              <a:lnSpc>
                <a:spcPct val="150000"/>
              </a:lnSpc>
              <a:spcBef>
                <a:spcPts val="0"/>
              </a:spcBef>
              <a:buClrTx/>
              <a:buSzTx/>
              <a:buFontTx/>
              <a:buNone/>
              <a:tabLst/>
              <a:defRPr/>
            </a:pPr>
            <a:r>
              <a:rPr kumimoji="0" lang="en-US" sz="1200" b="0"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Plaintext: M = C</a:t>
            </a:r>
            <a:r>
              <a:rPr kumimoji="0" lang="en-US" sz="1200" b="0" i="0" u="none" strike="noStrike" kern="1200" cap="none" spc="0" normalizeH="0" baseline="3000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d</a:t>
            </a:r>
            <a:r>
              <a:rPr kumimoji="0" lang="en-US" sz="1200" b="0"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 mod n</a:t>
            </a:r>
          </a:p>
          <a:p>
            <a:pPr marL="0" indent="0" algn="just">
              <a:lnSpc>
                <a:spcPct val="150000"/>
              </a:lnSpc>
              <a:spcBef>
                <a:spcPts val="0"/>
              </a:spcBef>
              <a:buNone/>
              <a:defRPr/>
            </a:pPr>
            <a:r>
              <a:rPr lang="da-DK" sz="1200" b="1" dirty="0">
                <a:effectLst/>
                <a:latin typeface="Tahoma" panose="020B0604030504040204" pitchFamily="34" charset="0"/>
                <a:ea typeface="Tahoma" panose="020B0604030504040204" pitchFamily="34" charset="0"/>
                <a:cs typeface="Tahoma" panose="020B0604030504040204" pitchFamily="34" charset="0"/>
              </a:rPr>
              <a:t>Decryption </a:t>
            </a:r>
            <a:r>
              <a:rPr lang="da-DK" sz="1200" b="1" dirty="0" smtClean="0">
                <a:effectLst/>
                <a:latin typeface="Tahoma" panose="020B0604030504040204" pitchFamily="34" charset="0"/>
                <a:ea typeface="Tahoma" panose="020B0604030504040204" pitchFamily="34" charset="0"/>
                <a:cs typeface="Tahoma" panose="020B0604030504040204" pitchFamily="34" charset="0"/>
              </a:rPr>
              <a:t>using CRT</a:t>
            </a:r>
            <a:endParaRPr lang="da-DK" sz="1200" b="1" dirty="0">
              <a:effectLst/>
              <a:latin typeface="Tahoma" panose="020B0604030504040204" pitchFamily="34" charset="0"/>
              <a:ea typeface="Tahoma" panose="020B0604030504040204" pitchFamily="34" charset="0"/>
              <a:cs typeface="Tahoma" panose="020B0604030504040204" pitchFamily="34" charset="0"/>
            </a:endParaRPr>
          </a:p>
          <a:p>
            <a:pPr marL="0" indent="0" rtl="0">
              <a:lnSpc>
                <a:spcPct val="150000"/>
              </a:lnSpc>
              <a:spcBef>
                <a:spcPts val="0"/>
              </a:spcBef>
              <a:buNone/>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M = C</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d</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mod n</a:t>
            </a:r>
            <a:endParaRPr lang="en-US" sz="1200" b="0" dirty="0">
              <a:effectLst/>
              <a:latin typeface="Tahoma" panose="020B0604030504040204" pitchFamily="34" charset="0"/>
              <a:ea typeface="Tahoma" panose="020B0604030504040204" pitchFamily="34" charset="0"/>
              <a:cs typeface="Tahoma" panose="020B0604030504040204" pitchFamily="34" charset="0"/>
            </a:endParaRPr>
          </a:p>
          <a:p>
            <a:pPr marL="0" indent="0" rtl="0">
              <a:lnSpc>
                <a:spcPct val="150000"/>
              </a:lnSpc>
              <a:spcBef>
                <a:spcPts val="0"/>
              </a:spcBef>
              <a:buNone/>
            </a:pPr>
            <a:r>
              <a:rPr lang="en-US" sz="1200" b="0" i="0" u="none" strike="noStrike" dirty="0" err="1">
                <a:effectLst/>
                <a:latin typeface="Tahoma" panose="020B0604030504040204" pitchFamily="34" charset="0"/>
                <a:ea typeface="Tahoma" panose="020B0604030504040204" pitchFamily="34" charset="0"/>
                <a:cs typeface="Tahoma" panose="020B0604030504040204" pitchFamily="34" charset="0"/>
              </a:rPr>
              <a:t>V</a:t>
            </a:r>
            <a:r>
              <a:rPr lang="en-US" sz="1200" b="0" i="0" u="none" strike="noStrike" baseline="-25000" dirty="0" err="1">
                <a:effectLst/>
                <a:latin typeface="Tahoma" panose="020B0604030504040204" pitchFamily="34" charset="0"/>
                <a:ea typeface="Tahoma" panose="020B0604030504040204" pitchFamily="34" charset="0"/>
                <a:cs typeface="Tahoma" panose="020B0604030504040204" pitchFamily="34" charset="0"/>
              </a:rPr>
              <a:t>p</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 C</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d</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mod p 		</a:t>
            </a:r>
            <a:r>
              <a:rPr lang="en-US" sz="1200" b="0" i="0" u="none" strike="noStrike" dirty="0" err="1">
                <a:effectLst/>
                <a:latin typeface="Tahoma" panose="020B0604030504040204" pitchFamily="34" charset="0"/>
                <a:ea typeface="Tahoma" panose="020B0604030504040204" pitchFamily="34" charset="0"/>
                <a:cs typeface="Tahoma" panose="020B0604030504040204" pitchFamily="34" charset="0"/>
              </a:rPr>
              <a:t>V</a:t>
            </a:r>
            <a:r>
              <a:rPr lang="en-US" sz="1200" b="0" i="0" u="none" strike="noStrike" baseline="-25000" dirty="0" err="1">
                <a:effectLst/>
                <a:latin typeface="Tahoma" panose="020B0604030504040204" pitchFamily="34" charset="0"/>
                <a:ea typeface="Tahoma" panose="020B0604030504040204" pitchFamily="34" charset="0"/>
                <a:cs typeface="Tahoma" panose="020B0604030504040204" pitchFamily="34" charset="0"/>
              </a:rPr>
              <a:t>q</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 C</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d</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mod q</a:t>
            </a:r>
            <a:endParaRPr lang="en-US" sz="1200" b="0" dirty="0">
              <a:effectLst/>
              <a:latin typeface="Tahoma" panose="020B0604030504040204" pitchFamily="34" charset="0"/>
              <a:ea typeface="Tahoma" panose="020B0604030504040204" pitchFamily="34" charset="0"/>
              <a:cs typeface="Tahoma" panose="020B0604030504040204" pitchFamily="34" charset="0"/>
            </a:endParaRPr>
          </a:p>
          <a:p>
            <a:pPr marL="0" indent="0" rtl="0">
              <a:lnSpc>
                <a:spcPct val="150000"/>
              </a:lnSpc>
              <a:spcBef>
                <a:spcPts val="0"/>
              </a:spcBef>
              <a:buNone/>
            </a:pPr>
            <a:r>
              <a:rPr lang="en-US" sz="1200" b="0" i="0" u="none" strike="noStrike" dirty="0" err="1">
                <a:effectLst/>
                <a:latin typeface="Tahoma" panose="020B0604030504040204" pitchFamily="34" charset="0"/>
                <a:ea typeface="Tahoma" panose="020B0604030504040204" pitchFamily="34" charset="0"/>
                <a:cs typeface="Tahoma" panose="020B0604030504040204" pitchFamily="34" charset="0"/>
              </a:rPr>
              <a:t>V</a:t>
            </a:r>
            <a:r>
              <a:rPr lang="en-US" sz="1200" b="0" i="0" u="none" strike="noStrike" baseline="-25000" dirty="0" err="1">
                <a:effectLst/>
                <a:latin typeface="Tahoma" panose="020B0604030504040204" pitchFamily="34" charset="0"/>
                <a:ea typeface="Tahoma" panose="020B0604030504040204" pitchFamily="34" charset="0"/>
                <a:cs typeface="Tahoma" panose="020B0604030504040204" pitchFamily="34" charset="0"/>
              </a:rPr>
              <a:t>p</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 C</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d mod (p-1)</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mod p 	</a:t>
            </a:r>
            <a:r>
              <a:rPr lang="en-US" sz="1200" b="0" i="0" u="none" strike="noStrike" dirty="0" err="1">
                <a:effectLst/>
                <a:latin typeface="Tahoma" panose="020B0604030504040204" pitchFamily="34" charset="0"/>
                <a:ea typeface="Tahoma" panose="020B0604030504040204" pitchFamily="34" charset="0"/>
                <a:cs typeface="Tahoma" panose="020B0604030504040204" pitchFamily="34" charset="0"/>
              </a:rPr>
              <a:t>V</a:t>
            </a:r>
            <a:r>
              <a:rPr lang="en-US" sz="1200" b="0" i="0" u="none" strike="noStrike" baseline="-25000" dirty="0" err="1">
                <a:effectLst/>
                <a:latin typeface="Tahoma" panose="020B0604030504040204" pitchFamily="34" charset="0"/>
                <a:ea typeface="Tahoma" panose="020B0604030504040204" pitchFamily="34" charset="0"/>
                <a:cs typeface="Tahoma" panose="020B0604030504040204" pitchFamily="34" charset="0"/>
              </a:rPr>
              <a:t>q</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 C</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d mod (q-1)</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mod q</a:t>
            </a:r>
            <a:endParaRPr lang="en-US" sz="1200" b="0" dirty="0">
              <a:effectLst/>
              <a:latin typeface="Tahoma" panose="020B0604030504040204" pitchFamily="34" charset="0"/>
              <a:ea typeface="Tahoma" panose="020B0604030504040204" pitchFamily="34" charset="0"/>
              <a:cs typeface="Tahoma" panose="020B0604030504040204" pitchFamily="34" charset="0"/>
            </a:endParaRPr>
          </a:p>
          <a:p>
            <a:pPr marL="0" indent="0" rtl="0">
              <a:lnSpc>
                <a:spcPct val="150000"/>
              </a:lnSpc>
              <a:spcBef>
                <a:spcPts val="0"/>
              </a:spcBef>
              <a:buNone/>
            </a:pPr>
            <a:r>
              <a:rPr lang="en-US" sz="1200" b="0" i="0" u="none" strike="noStrike" dirty="0" err="1">
                <a:effectLst/>
                <a:latin typeface="Tahoma" panose="020B0604030504040204" pitchFamily="34" charset="0"/>
                <a:ea typeface="Tahoma" panose="020B0604030504040204" pitchFamily="34" charset="0"/>
                <a:cs typeface="Tahoma" panose="020B0604030504040204" pitchFamily="34" charset="0"/>
              </a:rPr>
              <a:t>X</a:t>
            </a:r>
            <a:r>
              <a:rPr lang="en-US" sz="1200" b="0" i="0" u="none" strike="noStrike" baseline="-25000" dirty="0" err="1">
                <a:effectLst/>
                <a:latin typeface="Tahoma" panose="020B0604030504040204" pitchFamily="34" charset="0"/>
                <a:ea typeface="Tahoma" panose="020B0604030504040204" pitchFamily="34" charset="0"/>
                <a:cs typeface="Tahoma" panose="020B0604030504040204" pitchFamily="34" charset="0"/>
              </a:rPr>
              <a:t>p</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 q ✕ (q</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-1</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mod p) 	</a:t>
            </a:r>
            <a:r>
              <a:rPr lang="en-US" sz="1200" b="0" i="0" u="none" strike="noStrike" dirty="0" err="1">
                <a:effectLst/>
                <a:latin typeface="Tahoma" panose="020B0604030504040204" pitchFamily="34" charset="0"/>
                <a:ea typeface="Tahoma" panose="020B0604030504040204" pitchFamily="34" charset="0"/>
                <a:cs typeface="Tahoma" panose="020B0604030504040204" pitchFamily="34" charset="0"/>
              </a:rPr>
              <a:t>X</a:t>
            </a:r>
            <a:r>
              <a:rPr lang="en-US" sz="1200" b="0" i="0" u="none" strike="noStrike" baseline="-25000" dirty="0" err="1">
                <a:effectLst/>
                <a:latin typeface="Tahoma" panose="020B0604030504040204" pitchFamily="34" charset="0"/>
                <a:ea typeface="Tahoma" panose="020B0604030504040204" pitchFamily="34" charset="0"/>
                <a:cs typeface="Tahoma" panose="020B0604030504040204" pitchFamily="34" charset="0"/>
              </a:rPr>
              <a:t>q</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 p ✕ (p</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-1</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mod q)</a:t>
            </a:r>
            <a:endParaRPr lang="en-US" sz="1200" b="0" dirty="0">
              <a:effectLst/>
              <a:latin typeface="Tahoma" panose="020B0604030504040204" pitchFamily="34" charset="0"/>
              <a:ea typeface="Tahoma" panose="020B0604030504040204" pitchFamily="34" charset="0"/>
              <a:cs typeface="Tahoma" panose="020B0604030504040204" pitchFamily="34" charset="0"/>
            </a:endParaRPr>
          </a:p>
          <a:p>
            <a:pPr marL="0" indent="0" rtl="0">
              <a:lnSpc>
                <a:spcPct val="150000"/>
              </a:lnSpc>
              <a:spcBef>
                <a:spcPts val="0"/>
              </a:spcBef>
              <a:buNone/>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M = (</a:t>
            </a:r>
            <a:r>
              <a:rPr lang="en-US" sz="1200" b="0" i="0" u="none" strike="noStrike" dirty="0" err="1">
                <a:effectLst/>
                <a:latin typeface="Tahoma" panose="020B0604030504040204" pitchFamily="34" charset="0"/>
                <a:ea typeface="Tahoma" panose="020B0604030504040204" pitchFamily="34" charset="0"/>
                <a:cs typeface="Tahoma" panose="020B0604030504040204" pitchFamily="34" charset="0"/>
              </a:rPr>
              <a:t>V</a:t>
            </a:r>
            <a:r>
              <a:rPr lang="en-US" sz="1200" b="0" i="0" u="none" strike="noStrike" baseline="-25000" dirty="0" err="1">
                <a:effectLst/>
                <a:latin typeface="Tahoma" panose="020B0604030504040204" pitchFamily="34" charset="0"/>
                <a:ea typeface="Tahoma" panose="020B0604030504040204" pitchFamily="34" charset="0"/>
                <a:cs typeface="Tahoma" panose="020B0604030504040204" pitchFamily="34" charset="0"/>
              </a:rPr>
              <a:t>p</a:t>
            </a:r>
            <a:r>
              <a:rPr lang="en-US" sz="1200" b="0" i="0" u="none" strike="noStrike" dirty="0" err="1">
                <a:effectLst/>
                <a:latin typeface="Tahoma" panose="020B0604030504040204" pitchFamily="34" charset="0"/>
                <a:ea typeface="Tahoma" panose="020B0604030504040204" pitchFamily="34" charset="0"/>
                <a:cs typeface="Tahoma" panose="020B0604030504040204" pitchFamily="34" charset="0"/>
              </a:rPr>
              <a:t>X</a:t>
            </a:r>
            <a:r>
              <a:rPr lang="en-US" sz="1200" b="0" i="0" u="none" strike="noStrike" baseline="-25000" dirty="0" err="1">
                <a:effectLst/>
                <a:latin typeface="Tahoma" panose="020B0604030504040204" pitchFamily="34" charset="0"/>
                <a:ea typeface="Tahoma" panose="020B0604030504040204" pitchFamily="34" charset="0"/>
                <a:cs typeface="Tahoma" panose="020B0604030504040204" pitchFamily="34" charset="0"/>
              </a:rPr>
              <a:t>p</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 </a:t>
            </a:r>
            <a:r>
              <a:rPr lang="en-US" sz="1200" b="0" i="0" u="none" strike="noStrike" dirty="0" err="1">
                <a:effectLst/>
                <a:latin typeface="Tahoma" panose="020B0604030504040204" pitchFamily="34" charset="0"/>
                <a:ea typeface="Tahoma" panose="020B0604030504040204" pitchFamily="34" charset="0"/>
                <a:cs typeface="Tahoma" panose="020B0604030504040204" pitchFamily="34" charset="0"/>
              </a:rPr>
              <a:t>V</a:t>
            </a:r>
            <a:r>
              <a:rPr lang="en-US" sz="1200" b="0" i="0" u="none" strike="noStrike" baseline="-25000" dirty="0" err="1">
                <a:effectLst/>
                <a:latin typeface="Tahoma" panose="020B0604030504040204" pitchFamily="34" charset="0"/>
                <a:ea typeface="Tahoma" panose="020B0604030504040204" pitchFamily="34" charset="0"/>
                <a:cs typeface="Tahoma" panose="020B0604030504040204" pitchFamily="34" charset="0"/>
              </a:rPr>
              <a:t>q</a:t>
            </a:r>
            <a:r>
              <a:rPr lang="en-US" sz="1200" b="0" i="0" u="none" strike="noStrike" dirty="0" err="1">
                <a:effectLst/>
                <a:latin typeface="Tahoma" panose="020B0604030504040204" pitchFamily="34" charset="0"/>
                <a:ea typeface="Tahoma" panose="020B0604030504040204" pitchFamily="34" charset="0"/>
                <a:cs typeface="Tahoma" panose="020B0604030504040204" pitchFamily="34" charset="0"/>
              </a:rPr>
              <a:t>X</a:t>
            </a:r>
            <a:r>
              <a:rPr lang="en-US" sz="1200" b="0" i="0" u="none" strike="noStrike" baseline="-25000" dirty="0" err="1">
                <a:effectLst/>
                <a:latin typeface="Tahoma" panose="020B0604030504040204" pitchFamily="34" charset="0"/>
                <a:ea typeface="Tahoma" panose="020B0604030504040204" pitchFamily="34" charset="0"/>
                <a:cs typeface="Tahoma" panose="020B0604030504040204" pitchFamily="34" charset="0"/>
              </a:rPr>
              <a:t>q</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mod n </a:t>
            </a:r>
            <a:endParaRPr lang="en-US" sz="1200" b="0" dirty="0">
              <a:effectLst/>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
            </a:r>
            <a:br>
              <a:rPr lang="en-US" sz="1200" dirty="0">
                <a:latin typeface="Tahoma" panose="020B0604030504040204" pitchFamily="34" charset="0"/>
                <a:ea typeface="Tahoma" panose="020B0604030504040204" pitchFamily="34" charset="0"/>
                <a:cs typeface="Tahoma" panose="020B0604030504040204" pitchFamily="34" charset="0"/>
              </a:rPr>
            </a:br>
            <a:r>
              <a:rPr lang="en-US" sz="1200" b="1" dirty="0">
                <a:latin typeface="Tahoma" panose="020B0604030504040204" pitchFamily="34" charset="0"/>
                <a:ea typeface="Tahoma" panose="020B0604030504040204" pitchFamily="34" charset="0"/>
                <a:cs typeface="Tahoma" panose="020B0604030504040204" pitchFamily="34" charset="0"/>
              </a:rPr>
              <a:t>Fast Modular Exponentiation: </a:t>
            </a:r>
            <a:r>
              <a:rPr lang="en-US" sz="1200" dirty="0">
                <a:latin typeface="Tahoma" panose="020B0604030504040204" pitchFamily="34" charset="0"/>
                <a:ea typeface="Tahoma" panose="020B0604030504040204" pitchFamily="34" charset="0"/>
                <a:cs typeface="Tahoma" panose="020B0604030504040204" pitchFamily="34" charset="0"/>
              </a:rPr>
              <a:t>To compute </a:t>
            </a:r>
            <a:r>
              <a:rPr lang="en-US" sz="1200" b="1" i="1" dirty="0">
                <a:latin typeface="Tahoma" panose="020B0604030504040204" pitchFamily="34" charset="0"/>
                <a:ea typeface="Tahoma" panose="020B0604030504040204" pitchFamily="34" charset="0"/>
                <a:cs typeface="Tahoma" panose="020B0604030504040204" pitchFamily="34" charset="0"/>
              </a:rPr>
              <a:t>a</a:t>
            </a:r>
            <a:r>
              <a:rPr lang="en-US" sz="1200" b="1" i="1" baseline="30000" dirty="0">
                <a:latin typeface="Tahoma" panose="020B0604030504040204" pitchFamily="34" charset="0"/>
                <a:ea typeface="Tahoma" panose="020B0604030504040204" pitchFamily="34" charset="0"/>
                <a:cs typeface="Tahoma" panose="020B0604030504040204" pitchFamily="34" charset="0"/>
              </a:rPr>
              <a:t>b</a:t>
            </a:r>
            <a:r>
              <a:rPr lang="en-US" sz="1200" b="1" i="1" dirty="0">
                <a:latin typeface="Tahoma" panose="020B0604030504040204" pitchFamily="34" charset="0"/>
                <a:ea typeface="Tahoma" panose="020B0604030504040204" pitchFamily="34" charset="0"/>
                <a:cs typeface="Tahoma" panose="020B0604030504040204" pitchFamily="34" charset="0"/>
              </a:rPr>
              <a:t> mod n </a:t>
            </a:r>
            <a:r>
              <a:rPr lang="en-US" sz="1200" dirty="0">
                <a:latin typeface="Tahoma" panose="020B0604030504040204" pitchFamily="34" charset="0"/>
                <a:ea typeface="Tahoma" panose="020B0604030504040204" pitchFamily="34" charset="0"/>
                <a:cs typeface="Tahoma" panose="020B0604030504040204" pitchFamily="34" charset="0"/>
              </a:rPr>
              <a:t>quickly</a:t>
            </a:r>
          </a:p>
          <a:p>
            <a:pPr marL="0" indent="0" rtl="0">
              <a:lnSpc>
                <a:spcPct val="150000"/>
              </a:lnSpc>
              <a:spcBef>
                <a:spcPts val="0"/>
              </a:spcBef>
              <a:buNone/>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Example: 2</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560</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mod 561 = 1 (final value of </a:t>
            </a:r>
            <a:r>
              <a:rPr lang="en-US" sz="1200" b="0" i="1" u="none" strike="noStrike" dirty="0">
                <a:effectLst/>
                <a:latin typeface="Tahoma" panose="020B0604030504040204" pitchFamily="34" charset="0"/>
                <a:ea typeface="Tahoma" panose="020B0604030504040204" pitchFamily="34" charset="0"/>
                <a:cs typeface="Tahoma" panose="020B0604030504040204" pitchFamily="34" charset="0"/>
              </a:rPr>
              <a:t>f </a:t>
            </a:r>
            <a:r>
              <a:rPr lang="en-US" sz="1200" b="0" u="none" strike="noStrike" dirty="0">
                <a:effectLst/>
                <a:latin typeface="Tahoma" panose="020B0604030504040204" pitchFamily="34" charset="0"/>
                <a:ea typeface="Tahoma" panose="020B0604030504040204" pitchFamily="34" charset="0"/>
                <a:cs typeface="Tahoma" panose="020B0604030504040204" pitchFamily="34" charset="0"/>
              </a:rPr>
              <a:t> in the below table</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a:t>
            </a:r>
            <a:endParaRPr lang="en-US" sz="1200" b="0" dirty="0">
              <a:effectLst/>
              <a:latin typeface="Tahoma" panose="020B0604030504040204" pitchFamily="34" charset="0"/>
              <a:ea typeface="Tahoma" panose="020B0604030504040204" pitchFamily="34" charset="0"/>
              <a:cs typeface="Tahoma" panose="020B0604030504040204" pitchFamily="34" charset="0"/>
            </a:endParaRPr>
          </a:p>
          <a:p>
            <a:pPr marL="0" indent="0" rtl="0">
              <a:lnSpc>
                <a:spcPct val="150000"/>
              </a:lnSpc>
              <a:spcBef>
                <a:spcPts val="0"/>
              </a:spcBef>
              <a:buNone/>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Initial value of f = 1, a=2, n = 561, b = 560 = (1000110000)</a:t>
            </a:r>
            <a:r>
              <a:rPr lang="en-US" sz="1200" b="0" i="0" u="none" strike="noStrike" baseline="-25000" dirty="0">
                <a:effectLst/>
                <a:latin typeface="Tahoma" panose="020B0604030504040204" pitchFamily="34" charset="0"/>
                <a:ea typeface="Tahoma" panose="020B0604030504040204" pitchFamily="34" charset="0"/>
                <a:cs typeface="Tahoma" panose="020B0604030504040204" pitchFamily="34" charset="0"/>
              </a:rPr>
              <a:t>2</a:t>
            </a:r>
            <a:endParaRPr lang="en-US" sz="1200" b="0" dirty="0">
              <a:effectLst/>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
            </a:r>
            <a:br>
              <a:rPr lang="en-US" sz="1200" dirty="0">
                <a:latin typeface="Tahoma" panose="020B0604030504040204" pitchFamily="34" charset="0"/>
                <a:ea typeface="Tahoma" panose="020B0604030504040204" pitchFamily="34" charset="0"/>
                <a:cs typeface="Tahoma" panose="020B0604030504040204" pitchFamily="34" charset="0"/>
              </a:rPr>
            </a:br>
            <a:r>
              <a:rPr lang="da-DK" sz="1200" dirty="0">
                <a:latin typeface="Tahoma" panose="020B0604030504040204" pitchFamily="34" charset="0"/>
                <a:ea typeface="Tahoma" panose="020B0604030504040204" pitchFamily="34" charset="0"/>
                <a:cs typeface="Tahoma" panose="020B0604030504040204" pitchFamily="34" charset="0"/>
              </a:rPr>
              <a:t/>
            </a:r>
            <a:br>
              <a:rPr lang="da-DK" sz="1200" dirty="0">
                <a:latin typeface="Tahoma" panose="020B0604030504040204" pitchFamily="34" charset="0"/>
                <a:ea typeface="Tahoma" panose="020B0604030504040204" pitchFamily="34" charset="0"/>
                <a:cs typeface="Tahoma" panose="020B0604030504040204" pitchFamily="34" charset="0"/>
              </a:rPr>
            </a:br>
            <a:endParaRPr lang="en-US" sz="1200"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6" name="Table 5">
            <a:extLst>
              <a:ext uri="{FF2B5EF4-FFF2-40B4-BE49-F238E27FC236}">
                <a16:creationId xmlns:a16="http://schemas.microsoft.com/office/drawing/2014/main" xmlns="" id="{3C5F3E7E-6F9B-4744-BF97-B8C65602CB4C}"/>
              </a:ext>
            </a:extLst>
          </p:cNvPr>
          <p:cNvGraphicFramePr>
            <a:graphicFrameLocks noGrp="1"/>
          </p:cNvGraphicFramePr>
          <p:nvPr>
            <p:extLst>
              <p:ext uri="{D42A27DB-BD31-4B8C-83A1-F6EECF244321}">
                <p14:modId xmlns:p14="http://schemas.microsoft.com/office/powerpoint/2010/main" xmlns="" val="4206527797"/>
              </p:ext>
            </p:extLst>
          </p:nvPr>
        </p:nvGraphicFramePr>
        <p:xfrm>
          <a:off x="559593" y="7839389"/>
          <a:ext cx="5738810" cy="990060"/>
        </p:xfrm>
        <a:graphic>
          <a:graphicData uri="http://schemas.openxmlformats.org/drawingml/2006/table">
            <a:tbl>
              <a:tblPr/>
              <a:tblGrid>
                <a:gridCol w="1397000">
                  <a:extLst>
                    <a:ext uri="{9D8B030D-6E8A-4147-A177-3AD203B41FA5}">
                      <a16:colId xmlns:a16="http://schemas.microsoft.com/office/drawing/2014/main" xmlns="" val="1493197235"/>
                    </a:ext>
                  </a:extLst>
                </a:gridCol>
                <a:gridCol w="434181">
                  <a:extLst>
                    <a:ext uri="{9D8B030D-6E8A-4147-A177-3AD203B41FA5}">
                      <a16:colId xmlns:a16="http://schemas.microsoft.com/office/drawing/2014/main" xmlns="" val="4179365588"/>
                    </a:ext>
                  </a:extLst>
                </a:gridCol>
                <a:gridCol w="434181">
                  <a:extLst>
                    <a:ext uri="{9D8B030D-6E8A-4147-A177-3AD203B41FA5}">
                      <a16:colId xmlns:a16="http://schemas.microsoft.com/office/drawing/2014/main" xmlns="" val="2412320809"/>
                    </a:ext>
                  </a:extLst>
                </a:gridCol>
                <a:gridCol w="434181">
                  <a:extLst>
                    <a:ext uri="{9D8B030D-6E8A-4147-A177-3AD203B41FA5}">
                      <a16:colId xmlns:a16="http://schemas.microsoft.com/office/drawing/2014/main" xmlns="" val="1769738698"/>
                    </a:ext>
                  </a:extLst>
                </a:gridCol>
                <a:gridCol w="434181">
                  <a:extLst>
                    <a:ext uri="{9D8B030D-6E8A-4147-A177-3AD203B41FA5}">
                      <a16:colId xmlns:a16="http://schemas.microsoft.com/office/drawing/2014/main" xmlns="" val="1053069411"/>
                    </a:ext>
                  </a:extLst>
                </a:gridCol>
                <a:gridCol w="434181">
                  <a:extLst>
                    <a:ext uri="{9D8B030D-6E8A-4147-A177-3AD203B41FA5}">
                      <a16:colId xmlns:a16="http://schemas.microsoft.com/office/drawing/2014/main" xmlns="" val="1924066741"/>
                    </a:ext>
                  </a:extLst>
                </a:gridCol>
                <a:gridCol w="434181">
                  <a:extLst>
                    <a:ext uri="{9D8B030D-6E8A-4147-A177-3AD203B41FA5}">
                      <a16:colId xmlns:a16="http://schemas.microsoft.com/office/drawing/2014/main" xmlns="" val="23677807"/>
                    </a:ext>
                  </a:extLst>
                </a:gridCol>
                <a:gridCol w="434181">
                  <a:extLst>
                    <a:ext uri="{9D8B030D-6E8A-4147-A177-3AD203B41FA5}">
                      <a16:colId xmlns:a16="http://schemas.microsoft.com/office/drawing/2014/main" xmlns="" val="452363941"/>
                    </a:ext>
                  </a:extLst>
                </a:gridCol>
                <a:gridCol w="434181">
                  <a:extLst>
                    <a:ext uri="{9D8B030D-6E8A-4147-A177-3AD203B41FA5}">
                      <a16:colId xmlns:a16="http://schemas.microsoft.com/office/drawing/2014/main" xmlns="" val="3492862005"/>
                    </a:ext>
                  </a:extLst>
                </a:gridCol>
                <a:gridCol w="434181">
                  <a:extLst>
                    <a:ext uri="{9D8B030D-6E8A-4147-A177-3AD203B41FA5}">
                      <a16:colId xmlns:a16="http://schemas.microsoft.com/office/drawing/2014/main" xmlns="" val="1632038294"/>
                    </a:ext>
                  </a:extLst>
                </a:gridCol>
                <a:gridCol w="434181">
                  <a:extLst>
                    <a:ext uri="{9D8B030D-6E8A-4147-A177-3AD203B41FA5}">
                      <a16:colId xmlns:a16="http://schemas.microsoft.com/office/drawing/2014/main" xmlns="" val="1743882854"/>
                    </a:ext>
                  </a:extLst>
                </a:gridCol>
              </a:tblGrid>
              <a:tr h="249544">
                <a:tc>
                  <a:txBody>
                    <a:bodyPr/>
                    <a:lstStyle/>
                    <a:p>
                      <a:pPr rtl="0" fontAlgn="t">
                        <a:spcBef>
                          <a:spcPts val="0"/>
                        </a:spcBef>
                        <a:spcAft>
                          <a:spcPts val="0"/>
                        </a:spcAft>
                      </a:pPr>
                      <a:r>
                        <a:rPr lang="da-DK" sz="1200" b="0" i="0" u="none" strike="noStrike"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f = (f × f) mod n</a:t>
                      </a:r>
                      <a:endParaRPr lang="da-DK" sz="120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73570" marR="73570" marT="73570" marB="7357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1</a:t>
                      </a:r>
                      <a:endParaRPr lang="en-US" sz="120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73570" marR="73570" marT="73570" marB="7357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4</a:t>
                      </a:r>
                      <a:endParaRPr lang="en-US" sz="120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73570" marR="73570" marT="73570" marB="7357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16</a:t>
                      </a:r>
                      <a:endParaRPr lang="en-US" sz="120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73570" marR="73570" marT="73570" marB="7357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256</a:t>
                      </a:r>
                      <a:endParaRPr lang="en-US" sz="120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73570" marR="73570" marT="73570" marB="7357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460</a:t>
                      </a:r>
                      <a:endParaRPr lang="en-US" sz="120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73570" marR="73570" marT="73570" marB="7357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412</a:t>
                      </a:r>
                      <a:endParaRPr lang="en-US" sz="120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73570" marR="73570" marT="73570" marB="7357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166</a:t>
                      </a:r>
                      <a:endParaRPr lang="en-US" sz="120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73570" marR="73570" marT="73570" marB="7357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67</a:t>
                      </a:r>
                      <a:endParaRPr lang="en-US" sz="120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73570" marR="73570" marT="73570" marB="7357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1</a:t>
                      </a:r>
                      <a:endParaRPr lang="en-US" sz="120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73570" marR="73570" marT="73570" marB="7357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200" b="1" i="0" u="none" strike="noStrike"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1</a:t>
                      </a:r>
                      <a:endParaRPr lang="en-US" sz="1200" b="1"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73570" marR="73570" marT="73570" marB="7357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xmlns="" val="3059188670"/>
                  </a:ext>
                </a:extLst>
              </a:tr>
              <a:tr h="0">
                <a:tc>
                  <a:txBody>
                    <a:bodyPr/>
                    <a:lstStyle/>
                    <a:p>
                      <a:pPr rtl="0" fontAlgn="t">
                        <a:spcBef>
                          <a:spcPts val="0"/>
                        </a:spcBef>
                        <a:spcAft>
                          <a:spcPts val="0"/>
                        </a:spcAft>
                      </a:pPr>
                      <a:r>
                        <a:rPr lang="en-US" sz="1200" b="0" i="0" u="none" strike="noStrike"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B</a:t>
                      </a:r>
                      <a:r>
                        <a:rPr lang="en-US" sz="1200" b="0" i="0" u="none" strike="noStrike" baseline="-2500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i</a:t>
                      </a:r>
                      <a:endParaRPr lang="en-US" sz="1200" baseline="-2500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73570" marR="73570" marT="73570" marB="7357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1</a:t>
                      </a:r>
                      <a:endParaRPr lang="en-US" sz="120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73570" marR="73570" marT="73570" marB="7357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0</a:t>
                      </a:r>
                      <a:endParaRPr lang="en-US" sz="120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73570" marR="73570" marT="73570" marB="7357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0</a:t>
                      </a:r>
                      <a:endParaRPr lang="en-US" sz="120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73570" marR="73570" marT="73570" marB="7357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0</a:t>
                      </a:r>
                      <a:endParaRPr lang="en-US" sz="120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73570" marR="73570" marT="73570" marB="7357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1</a:t>
                      </a:r>
                      <a:endParaRPr lang="en-US" sz="120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73570" marR="73570" marT="73570" marB="7357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1</a:t>
                      </a:r>
                      <a:endParaRPr lang="en-US" sz="120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73570" marR="73570" marT="73570" marB="7357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0</a:t>
                      </a:r>
                      <a:endParaRPr lang="en-US" sz="120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73570" marR="73570" marT="73570" marB="7357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0</a:t>
                      </a:r>
                      <a:endParaRPr lang="en-US" sz="120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73570" marR="73570" marT="73570" marB="7357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0</a:t>
                      </a:r>
                      <a:endParaRPr lang="en-US" sz="120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73570" marR="73570" marT="73570" marB="7357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0</a:t>
                      </a:r>
                      <a:endParaRPr lang="en-US" sz="120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73570" marR="73570" marT="73570" marB="7357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xmlns="" val="2777473871"/>
                  </a:ext>
                </a:extLst>
              </a:tr>
              <a:tr h="249544">
                <a:tc>
                  <a:txBody>
                    <a:bodyPr/>
                    <a:lstStyle/>
                    <a:p>
                      <a:pPr rtl="0" fontAlgn="t">
                        <a:spcBef>
                          <a:spcPts val="0"/>
                        </a:spcBef>
                        <a:spcAft>
                          <a:spcPts val="0"/>
                        </a:spcAft>
                      </a:pPr>
                      <a:r>
                        <a:rPr lang="pt-BR" sz="1200" b="0" i="0" u="none" strike="noStrike"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f = (f × a) mod n</a:t>
                      </a:r>
                      <a:endParaRPr lang="pt-BR" sz="120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73570" marR="73570" marT="73570" marB="7357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2</a:t>
                      </a:r>
                      <a:endParaRPr lang="en-US" sz="120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73570" marR="73570" marT="73570" marB="7357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a:t>
                      </a:r>
                      <a:endParaRPr lang="en-US" sz="120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73570" marR="73570" marT="73570" marB="7357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a:t>
                      </a:r>
                      <a:endParaRPr lang="en-US" sz="120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73570" marR="73570" marT="73570" marB="7357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a:t>
                      </a:r>
                      <a:endParaRPr lang="en-US" sz="120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73570" marR="73570" marT="73570" marB="7357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359</a:t>
                      </a:r>
                      <a:endParaRPr lang="en-US" sz="120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73570" marR="73570" marT="73570" marB="7357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263</a:t>
                      </a:r>
                      <a:endParaRPr lang="en-US" sz="120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73570" marR="73570" marT="73570" marB="7357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rtl="0" fontAlgn="t">
                        <a:spcBef>
                          <a:spcPts val="0"/>
                        </a:spcBef>
                        <a:spcAft>
                          <a:spcPts val="0"/>
                        </a:spcAft>
                      </a:pPr>
                      <a:r>
                        <a:rPr lang="en-US" sz="1200" b="0" i="0" u="none" strike="noStrike"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   -</a:t>
                      </a:r>
                      <a:endParaRPr lang="en-US" sz="120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73570" marR="73570" marT="73570" marB="7357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a:t>
                      </a:r>
                      <a:endParaRPr lang="en-US" sz="120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73570" marR="73570" marT="73570" marB="7357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a:t>
                      </a:r>
                      <a:endParaRPr lang="en-US" sz="120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73570" marR="73570" marT="73570" marB="7357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tc>
                  <a:txBody>
                    <a:bodyPr/>
                    <a:lstStyle/>
                    <a:p>
                      <a:pPr algn="ctr" rtl="0" fontAlgn="t">
                        <a:spcBef>
                          <a:spcPts val="0"/>
                        </a:spcBef>
                        <a:spcAft>
                          <a:spcPts val="0"/>
                        </a:spcAft>
                      </a:pPr>
                      <a:r>
                        <a:rPr lang="en-US" sz="1200" b="0" i="0" u="none" strike="noStrike"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a:t>
                      </a:r>
                      <a:endParaRPr lang="en-US" sz="120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73570" marR="73570" marT="73570" marB="73570">
                    <a:lnL w="7620" cap="flat" cmpd="sng" algn="ctr">
                      <a:solidFill>
                        <a:srgbClr val="9E9E9E"/>
                      </a:solidFill>
                      <a:prstDash val="solid"/>
                      <a:round/>
                      <a:headEnd type="none" w="med" len="med"/>
                      <a:tailEnd type="none" w="med" len="med"/>
                    </a:lnL>
                    <a:lnR w="7620" cap="flat" cmpd="sng" algn="ctr">
                      <a:solidFill>
                        <a:srgbClr val="9E9E9E"/>
                      </a:solidFill>
                      <a:prstDash val="solid"/>
                      <a:round/>
                      <a:headEnd type="none" w="med" len="med"/>
                      <a:tailEnd type="none" w="med" len="med"/>
                    </a:lnR>
                    <a:lnT w="7620" cap="flat" cmpd="sng" algn="ctr">
                      <a:solidFill>
                        <a:srgbClr val="9E9E9E"/>
                      </a:solidFill>
                      <a:prstDash val="solid"/>
                      <a:round/>
                      <a:headEnd type="none" w="med" len="med"/>
                      <a:tailEnd type="none" w="med" len="med"/>
                    </a:lnT>
                    <a:lnB w="7620" cap="flat" cmpd="sng" algn="ctr">
                      <a:solidFill>
                        <a:srgbClr val="9E9E9E"/>
                      </a:solidFill>
                      <a:prstDash val="solid"/>
                      <a:round/>
                      <a:headEnd type="none" w="med" len="med"/>
                      <a:tailEnd type="none" w="med" len="med"/>
                    </a:lnB>
                  </a:tcPr>
                </a:tc>
                <a:extLst>
                  <a:ext uri="{0D108BD9-81ED-4DB2-BD59-A6C34878D82A}">
                    <a16:rowId xmlns:a16="http://schemas.microsoft.com/office/drawing/2014/main" xmlns="" val="16548929"/>
                  </a:ext>
                </a:extLst>
              </a:tr>
            </a:tbl>
          </a:graphicData>
        </a:graphic>
      </p:graphicFrame>
      <p:sp>
        <p:nvSpPr>
          <p:cNvPr id="7" name="Rectangle 2">
            <a:extLst>
              <a:ext uri="{FF2B5EF4-FFF2-40B4-BE49-F238E27FC236}">
                <a16:creationId xmlns:a16="http://schemas.microsoft.com/office/drawing/2014/main" xmlns="" id="{0EF1C325-6177-48C9-AD8E-AAFAE1FA84F5}"/>
              </a:ext>
            </a:extLst>
          </p:cNvPr>
          <p:cNvSpPr>
            <a:spLocks noChangeArrowheads="1"/>
          </p:cNvSpPr>
          <p:nvPr/>
        </p:nvSpPr>
        <p:spPr bwMode="auto">
          <a:xfrm>
            <a:off x="471483" y="8105819"/>
            <a:ext cx="5738812"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xmlns="" val="262330393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C00BB6F-110D-4DAD-9CA2-D83AB98B597D}"/>
              </a:ext>
            </a:extLst>
          </p:cNvPr>
          <p:cNvSpPr>
            <a:spLocks noGrp="1"/>
          </p:cNvSpPr>
          <p:nvPr>
            <p:ph type="title"/>
          </p:nvPr>
        </p:nvSpPr>
        <p:spPr/>
        <p:txBody>
          <a:bodyPr/>
          <a:lstStyle/>
          <a:p>
            <a:r>
              <a:rPr kumimoji="0" lang="en-US" sz="1600" b="1" i="0" u="none" strike="noStrike" kern="1200" cap="none" spc="0" normalizeH="0" baseline="0" noProof="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ASYMMETRIC </a:t>
            </a:r>
            <a:r>
              <a:rPr kumimoji="0" lang="en-US" sz="1600" b="1"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KEY CIPHERS</a:t>
            </a:r>
            <a:endParaRPr lang="en-US" dirty="0"/>
          </a:p>
        </p:txBody>
      </p:sp>
      <p:sp>
        <p:nvSpPr>
          <p:cNvPr id="3" name="Content Placeholder 2">
            <a:extLst>
              <a:ext uri="{FF2B5EF4-FFF2-40B4-BE49-F238E27FC236}">
                <a16:creationId xmlns:a16="http://schemas.microsoft.com/office/drawing/2014/main" xmlns="" id="{8B97CE6C-2BF0-4D12-8F54-15EC6C67755B}"/>
              </a:ext>
            </a:extLst>
          </p:cNvPr>
          <p:cNvSpPr>
            <a:spLocks noGrp="1"/>
          </p:cNvSpPr>
          <p:nvPr>
            <p:ph idx="1"/>
          </p:nvPr>
        </p:nvSpPr>
        <p:spPr/>
        <p:txBody>
          <a:bodyPr>
            <a:noAutofit/>
          </a:bodyPr>
          <a:lstStyle/>
          <a:p>
            <a:pPr marL="0" marR="0" lvl="0" indent="0" algn="just" defTabSz="685800" rtl="0" eaLnBrk="1" fontAlgn="auto" latinLnBrk="0" hangingPunct="1">
              <a:lnSpc>
                <a:spcPct val="150000"/>
              </a:lnSpc>
              <a:spcBef>
                <a:spcPts val="0"/>
              </a:spcBef>
              <a:buClrTx/>
              <a:buSzTx/>
              <a:buFontTx/>
              <a:buNone/>
              <a:tabLst/>
              <a:defRPr/>
            </a:pPr>
            <a:r>
              <a:rPr kumimoji="0" lang="en-US" sz="1200" b="1"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#Problem: Perform encryption and decryption for the parameters </a:t>
            </a:r>
          </a:p>
          <a:p>
            <a:pPr marL="0" marR="0" lvl="0" indent="0" algn="just" defTabSz="685800" rtl="0" eaLnBrk="1" fontAlgn="auto" latinLnBrk="0" hangingPunct="1">
              <a:lnSpc>
                <a:spcPct val="150000"/>
              </a:lnSpc>
              <a:spcBef>
                <a:spcPts val="0"/>
              </a:spcBef>
              <a:buClrTx/>
              <a:buSzTx/>
              <a:buFontTx/>
              <a:buNone/>
              <a:tabLst/>
              <a:defRPr/>
            </a:pPr>
            <a:r>
              <a:rPr kumimoji="0" lang="en-US" sz="1200" b="0"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p=3, q=11, e=7, M=5</a:t>
            </a:r>
          </a:p>
          <a:p>
            <a:pPr marL="0" marR="0" lvl="0" indent="0" algn="just" defTabSz="685800" rtl="0" eaLnBrk="1" fontAlgn="auto" latinLnBrk="0" hangingPunct="1">
              <a:lnSpc>
                <a:spcPct val="150000"/>
              </a:lnSpc>
              <a:spcBef>
                <a:spcPts val="0"/>
              </a:spcBef>
              <a:buClrTx/>
              <a:buSzTx/>
              <a:buFontTx/>
              <a:buNone/>
              <a:tabLst/>
              <a:defRPr/>
            </a:pPr>
            <a:r>
              <a:rPr kumimoji="0" lang="en-US" sz="1200" b="0"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Solution: </a:t>
            </a:r>
          </a:p>
          <a:p>
            <a:pPr marL="0" marR="0" lvl="0" indent="0" algn="l" defTabSz="685800" rtl="0" eaLnBrk="1" fontAlgn="auto" latinLnBrk="0" hangingPunct="1">
              <a:lnSpc>
                <a:spcPct val="150000"/>
              </a:lnSpc>
              <a:spcBef>
                <a:spcPts val="0"/>
              </a:spcBef>
              <a:buClrTx/>
              <a:buSzTx/>
              <a:buFontTx/>
              <a:buNone/>
              <a:tabLst/>
              <a:defRPr/>
            </a:pPr>
            <a:r>
              <a:rPr kumimoji="0" lang="da-DK" sz="1200" b="1"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Encryption</a:t>
            </a:r>
            <a:endParaRPr kumimoji="0" lang="da-DK" sz="1200" b="0"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endParaRPr>
          </a:p>
          <a:p>
            <a:pPr marL="0" marR="0" lvl="0" indent="0" algn="l" defTabSz="685800" rtl="0" eaLnBrk="1" fontAlgn="auto" latinLnBrk="0" hangingPunct="1">
              <a:lnSpc>
                <a:spcPct val="150000"/>
              </a:lnSpc>
              <a:spcBef>
                <a:spcPts val="0"/>
              </a:spcBef>
              <a:buClrTx/>
              <a:buSzTx/>
              <a:buFontTx/>
              <a:buNone/>
              <a:tabLst/>
              <a:defRPr/>
            </a:pPr>
            <a:r>
              <a:rPr kumimoji="0" lang="da-DK" sz="1200" b="0"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C = M</a:t>
            </a:r>
            <a:r>
              <a:rPr kumimoji="0" lang="da-DK" sz="1200" b="0" i="0" u="none" strike="noStrike" kern="1200" cap="none" spc="0" normalizeH="0" baseline="3000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e</a:t>
            </a:r>
            <a:r>
              <a:rPr kumimoji="0" lang="da-DK" sz="1200" b="0"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 mod n</a:t>
            </a:r>
          </a:p>
          <a:p>
            <a:pPr marL="0" marR="0" lvl="0" indent="0" algn="l" defTabSz="685800" rtl="0" eaLnBrk="1" fontAlgn="auto" latinLnBrk="0" hangingPunct="1">
              <a:lnSpc>
                <a:spcPct val="150000"/>
              </a:lnSpc>
              <a:spcBef>
                <a:spcPts val="0"/>
              </a:spcBef>
              <a:buClrTx/>
              <a:buSzTx/>
              <a:buFontTx/>
              <a:buNone/>
              <a:tabLst/>
              <a:defRPr/>
            </a:pPr>
            <a:r>
              <a:rPr kumimoji="0" lang="da-DK" sz="1200" b="0"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n = p ✕ q = 3 ✕ 11 = 33 </a:t>
            </a:r>
          </a:p>
          <a:p>
            <a:pPr marL="0" marR="0" lvl="0" indent="0" algn="l" defTabSz="685800" rtl="0" eaLnBrk="1" fontAlgn="auto" latinLnBrk="0" hangingPunct="1">
              <a:lnSpc>
                <a:spcPct val="150000"/>
              </a:lnSpc>
              <a:spcBef>
                <a:spcPts val="0"/>
              </a:spcBef>
              <a:buClrTx/>
              <a:buSzTx/>
              <a:buFontTx/>
              <a:buNone/>
              <a:tabLst/>
              <a:defRPr/>
            </a:pPr>
            <a:r>
              <a:rPr kumimoji="0" lang="da-DK" sz="1200" b="0"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C = 5</a:t>
            </a:r>
            <a:r>
              <a:rPr kumimoji="0" lang="da-DK" sz="1200" b="0" i="0" u="none" strike="noStrike" kern="1200" cap="none" spc="0" normalizeH="0" baseline="3000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7</a:t>
            </a:r>
            <a:r>
              <a:rPr kumimoji="0" lang="da-DK" sz="1200" b="0"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 mod 33</a:t>
            </a:r>
          </a:p>
          <a:p>
            <a:pPr marL="0" marR="0" lvl="0" indent="0" algn="l" defTabSz="685800" rtl="0" eaLnBrk="1" fontAlgn="auto" latinLnBrk="0" hangingPunct="1">
              <a:lnSpc>
                <a:spcPct val="150000"/>
              </a:lnSpc>
              <a:spcBef>
                <a:spcPts val="0"/>
              </a:spcBef>
              <a:buClrTx/>
              <a:buSzTx/>
              <a:buFontTx/>
              <a:buNone/>
              <a:tabLst/>
              <a:defRPr/>
            </a:pPr>
            <a:r>
              <a:rPr kumimoji="0" lang="da-DK" sz="1200" b="0"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5</a:t>
            </a:r>
            <a:r>
              <a:rPr kumimoji="0" lang="da-DK" sz="1200" b="0" i="0" u="none" strike="noStrike" kern="1200" cap="none" spc="0" normalizeH="0" baseline="3000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3</a:t>
            </a:r>
            <a:r>
              <a:rPr kumimoji="0" lang="da-DK" sz="1200" b="0"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 = 125 ≡ 26 mod 33	</a:t>
            </a:r>
          </a:p>
          <a:p>
            <a:pPr marL="0" marR="0" lvl="0" indent="0" algn="l" defTabSz="685800" rtl="0" eaLnBrk="1" fontAlgn="auto" latinLnBrk="0" hangingPunct="1">
              <a:lnSpc>
                <a:spcPct val="150000"/>
              </a:lnSpc>
              <a:spcBef>
                <a:spcPts val="0"/>
              </a:spcBef>
              <a:buClrTx/>
              <a:buSzTx/>
              <a:buFontTx/>
              <a:buNone/>
              <a:tabLst/>
              <a:defRPr/>
            </a:pPr>
            <a:r>
              <a:rPr kumimoji="0" lang="da-DK" sz="1200" b="0"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5</a:t>
            </a:r>
            <a:r>
              <a:rPr kumimoji="0" lang="da-DK" sz="1200" b="0" i="0" u="none" strike="noStrike" kern="1200" cap="none" spc="0" normalizeH="0" baseline="3000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6</a:t>
            </a:r>
            <a:r>
              <a:rPr kumimoji="0" lang="da-DK" sz="1200" b="0"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 ≡ 676 ≡ 16 mod 33	</a:t>
            </a:r>
          </a:p>
          <a:p>
            <a:pPr marL="0" marR="0" lvl="0" indent="0" algn="l" defTabSz="685800" rtl="0" eaLnBrk="1" fontAlgn="auto" latinLnBrk="0" hangingPunct="1">
              <a:lnSpc>
                <a:spcPct val="150000"/>
              </a:lnSpc>
              <a:spcBef>
                <a:spcPts val="0"/>
              </a:spcBef>
              <a:buClrTx/>
              <a:buSzTx/>
              <a:buFontTx/>
              <a:buNone/>
              <a:tabLst/>
              <a:defRPr/>
            </a:pPr>
            <a:r>
              <a:rPr kumimoji="0" lang="da-DK" sz="1200" b="0"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5</a:t>
            </a:r>
            <a:r>
              <a:rPr kumimoji="0" lang="da-DK" sz="1200" b="0" i="0" u="none" strike="noStrike" kern="1200" cap="none" spc="0" normalizeH="0" baseline="3000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7</a:t>
            </a:r>
            <a:r>
              <a:rPr kumimoji="0" lang="da-DK" sz="1200" b="0"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 ≡ 16.5 ≡ 80 ≡ 14 mod 33</a:t>
            </a:r>
          </a:p>
          <a:p>
            <a:pPr marL="0" marR="0" lvl="0" indent="0" algn="l" defTabSz="685800" rtl="0" eaLnBrk="1" fontAlgn="auto" latinLnBrk="0" hangingPunct="1">
              <a:lnSpc>
                <a:spcPct val="150000"/>
              </a:lnSpc>
              <a:spcBef>
                <a:spcPts val="0"/>
              </a:spcBef>
              <a:buClrTx/>
              <a:buSzTx/>
              <a:buFontTx/>
              <a:buNone/>
              <a:tabLst/>
              <a:defRPr/>
            </a:pPr>
            <a:r>
              <a:rPr kumimoji="0" lang="da-DK" sz="1200" b="0"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C = 14</a:t>
            </a:r>
          </a:p>
          <a:p>
            <a:pPr marL="0" marR="0" lvl="0" indent="0" algn="l" defTabSz="685800" rtl="0" eaLnBrk="1" fontAlgn="auto" latinLnBrk="0" hangingPunct="1">
              <a:lnSpc>
                <a:spcPct val="150000"/>
              </a:lnSpc>
              <a:spcBef>
                <a:spcPts val="0"/>
              </a:spcBef>
              <a:buClrTx/>
              <a:buSzTx/>
              <a:buFontTx/>
              <a:buNone/>
              <a:tabLst/>
              <a:defRPr/>
            </a:pPr>
            <a:r>
              <a:rPr kumimoji="0" lang="da-DK" sz="1200" b="1"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Decryption</a:t>
            </a:r>
          </a:p>
          <a:p>
            <a:pPr marL="0" indent="0" rtl="0">
              <a:lnSpc>
                <a:spcPct val="150000"/>
              </a:lnSpc>
              <a:spcBef>
                <a:spcPts val="0"/>
              </a:spcBef>
              <a:buNone/>
            </a:pPr>
            <a:r>
              <a:rPr lang="da-DK" sz="1200" b="0" i="0" u="none" strike="noStrike" dirty="0">
                <a:effectLst/>
                <a:latin typeface="Tahoma" panose="020B0604030504040204" pitchFamily="34" charset="0"/>
                <a:ea typeface="Tahoma" panose="020B0604030504040204" pitchFamily="34" charset="0"/>
                <a:cs typeface="Tahoma" panose="020B0604030504040204" pitchFamily="34" charset="0"/>
              </a:rPr>
              <a:t>M = C</a:t>
            </a:r>
            <a:r>
              <a:rPr lang="da-DK"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d</a:t>
            </a:r>
            <a:r>
              <a:rPr lang="da-DK" sz="1200" b="0" i="0" u="none" strike="noStrike" dirty="0">
                <a:effectLst/>
                <a:latin typeface="Tahoma" panose="020B0604030504040204" pitchFamily="34" charset="0"/>
                <a:ea typeface="Tahoma" panose="020B0604030504040204" pitchFamily="34" charset="0"/>
                <a:cs typeface="Tahoma" panose="020B0604030504040204" pitchFamily="34" charset="0"/>
              </a:rPr>
              <a:t> mod n</a:t>
            </a:r>
            <a:endParaRPr lang="da-DK" sz="1200" b="0" dirty="0">
              <a:effectLst/>
              <a:latin typeface="Tahoma" panose="020B0604030504040204" pitchFamily="34" charset="0"/>
              <a:ea typeface="Tahoma" panose="020B0604030504040204" pitchFamily="34" charset="0"/>
              <a:cs typeface="Tahoma" panose="020B0604030504040204" pitchFamily="34" charset="0"/>
            </a:endParaRPr>
          </a:p>
          <a:p>
            <a:pPr marL="0" indent="0" rtl="0">
              <a:lnSpc>
                <a:spcPct val="150000"/>
              </a:lnSpc>
              <a:spcBef>
                <a:spcPts val="0"/>
              </a:spcBef>
              <a:buNone/>
            </a:pPr>
            <a:r>
              <a:rPr lang="da-DK" sz="1200" i="0" u="none" strike="noStrike" dirty="0">
                <a:effectLst/>
                <a:latin typeface="Tahoma" panose="020B0604030504040204" pitchFamily="34" charset="0"/>
                <a:ea typeface="Tahoma" panose="020B0604030504040204" pitchFamily="34" charset="0"/>
                <a:cs typeface="Tahoma" panose="020B0604030504040204" pitchFamily="34" charset="0"/>
              </a:rPr>
              <a:t>ɸ(n) = (p - 1)(q - 1) = 2.10 = 20</a:t>
            </a:r>
            <a:endParaRPr lang="da-DK" sz="1200" dirty="0">
              <a:effectLst/>
              <a:latin typeface="Tahoma" panose="020B0604030504040204" pitchFamily="34" charset="0"/>
              <a:ea typeface="Tahoma" panose="020B0604030504040204" pitchFamily="34" charset="0"/>
              <a:cs typeface="Tahoma" panose="020B0604030504040204" pitchFamily="34" charset="0"/>
            </a:endParaRPr>
          </a:p>
          <a:p>
            <a:pPr marL="0" indent="0" rtl="0">
              <a:lnSpc>
                <a:spcPct val="150000"/>
              </a:lnSpc>
              <a:spcBef>
                <a:spcPts val="0"/>
              </a:spcBef>
              <a:buNone/>
            </a:pPr>
            <a:r>
              <a:rPr lang="da-DK" sz="1200" i="0" u="none" strike="noStrike" dirty="0">
                <a:effectLst/>
                <a:latin typeface="Tahoma" panose="020B0604030504040204" pitchFamily="34" charset="0"/>
                <a:ea typeface="Tahoma" panose="020B0604030504040204" pitchFamily="34" charset="0"/>
                <a:cs typeface="Tahoma" panose="020B0604030504040204" pitchFamily="34" charset="0"/>
              </a:rPr>
              <a:t>d ≡ e</a:t>
            </a:r>
            <a:r>
              <a:rPr lang="da-DK" sz="1200" i="0" u="none" strike="noStrike" baseline="30000" dirty="0">
                <a:effectLst/>
                <a:latin typeface="Tahoma" panose="020B0604030504040204" pitchFamily="34" charset="0"/>
                <a:ea typeface="Tahoma" panose="020B0604030504040204" pitchFamily="34" charset="0"/>
                <a:cs typeface="Tahoma" panose="020B0604030504040204" pitchFamily="34" charset="0"/>
              </a:rPr>
              <a:t>-1</a:t>
            </a:r>
            <a:r>
              <a:rPr lang="da-DK" sz="1200" i="0" u="none" strike="noStrike" dirty="0">
                <a:effectLst/>
                <a:latin typeface="Tahoma" panose="020B0604030504040204" pitchFamily="34" charset="0"/>
                <a:ea typeface="Tahoma" panose="020B0604030504040204" pitchFamily="34" charset="0"/>
                <a:cs typeface="Tahoma" panose="020B0604030504040204" pitchFamily="34" charset="0"/>
              </a:rPr>
              <a:t> mod ɸ(n) =&gt; d ≡ 7</a:t>
            </a:r>
            <a:r>
              <a:rPr lang="da-DK" sz="1200" i="0" u="none" strike="noStrike" baseline="30000" dirty="0">
                <a:effectLst/>
                <a:latin typeface="Tahoma" panose="020B0604030504040204" pitchFamily="34" charset="0"/>
                <a:ea typeface="Tahoma" panose="020B0604030504040204" pitchFamily="34" charset="0"/>
                <a:cs typeface="Tahoma" panose="020B0604030504040204" pitchFamily="34" charset="0"/>
              </a:rPr>
              <a:t>-1</a:t>
            </a:r>
            <a:r>
              <a:rPr lang="da-DK" sz="1200" i="0" u="none" strike="noStrike" dirty="0">
                <a:effectLst/>
                <a:latin typeface="Tahoma" panose="020B0604030504040204" pitchFamily="34" charset="0"/>
                <a:ea typeface="Tahoma" panose="020B0604030504040204" pitchFamily="34" charset="0"/>
                <a:cs typeface="Tahoma" panose="020B0604030504040204" pitchFamily="34" charset="0"/>
              </a:rPr>
              <a:t> mod 20 =&gt; d=3 </a:t>
            </a:r>
            <a:endParaRPr lang="da-DK" sz="1200" dirty="0">
              <a:effectLst/>
              <a:latin typeface="Tahoma" panose="020B0604030504040204" pitchFamily="34" charset="0"/>
              <a:ea typeface="Tahoma" panose="020B0604030504040204" pitchFamily="34" charset="0"/>
              <a:cs typeface="Tahoma" panose="020B0604030504040204" pitchFamily="34" charset="0"/>
            </a:endParaRPr>
          </a:p>
          <a:p>
            <a:pPr marL="0" indent="0" rtl="0">
              <a:lnSpc>
                <a:spcPct val="150000"/>
              </a:lnSpc>
              <a:spcBef>
                <a:spcPts val="0"/>
              </a:spcBef>
              <a:buNone/>
            </a:pPr>
            <a:r>
              <a:rPr lang="da-DK" sz="1200" i="0" u="none" strike="noStrike" dirty="0">
                <a:effectLst/>
                <a:latin typeface="Tahoma" panose="020B0604030504040204" pitchFamily="34" charset="0"/>
                <a:ea typeface="Tahoma" panose="020B0604030504040204" pitchFamily="34" charset="0"/>
                <a:cs typeface="Tahoma" panose="020B0604030504040204" pitchFamily="34" charset="0"/>
              </a:rPr>
              <a:t>M = 14</a:t>
            </a:r>
            <a:r>
              <a:rPr lang="da-DK" sz="1200" i="0" u="none" strike="noStrike" baseline="30000" dirty="0">
                <a:effectLst/>
                <a:latin typeface="Tahoma" panose="020B0604030504040204" pitchFamily="34" charset="0"/>
                <a:ea typeface="Tahoma" panose="020B0604030504040204" pitchFamily="34" charset="0"/>
                <a:cs typeface="Tahoma" panose="020B0604030504040204" pitchFamily="34" charset="0"/>
              </a:rPr>
              <a:t>3</a:t>
            </a:r>
            <a:r>
              <a:rPr lang="da-DK" sz="1200" i="0" u="none" strike="noStrike" dirty="0">
                <a:effectLst/>
                <a:latin typeface="Tahoma" panose="020B0604030504040204" pitchFamily="34" charset="0"/>
                <a:ea typeface="Tahoma" panose="020B0604030504040204" pitchFamily="34" charset="0"/>
                <a:cs typeface="Tahoma" panose="020B0604030504040204" pitchFamily="34" charset="0"/>
              </a:rPr>
              <a:t> mod 33 </a:t>
            </a:r>
          </a:p>
          <a:p>
            <a:pPr marL="0" indent="0" rtl="0">
              <a:lnSpc>
                <a:spcPct val="150000"/>
              </a:lnSpc>
              <a:spcBef>
                <a:spcPts val="0"/>
              </a:spcBef>
              <a:buNone/>
            </a:pPr>
            <a:r>
              <a:rPr lang="da-DK" sz="1200" i="0" u="none" strike="noStrike" dirty="0">
                <a:effectLst/>
                <a:latin typeface="Tahoma" panose="020B0604030504040204" pitchFamily="34" charset="0"/>
                <a:ea typeface="Tahoma" panose="020B0604030504040204" pitchFamily="34" charset="0"/>
                <a:cs typeface="Tahoma" panose="020B0604030504040204" pitchFamily="34" charset="0"/>
              </a:rPr>
              <a:t>14</a:t>
            </a:r>
            <a:r>
              <a:rPr lang="da-DK" sz="1200" i="0" u="none" strike="noStrike" baseline="30000" dirty="0">
                <a:effectLst/>
                <a:latin typeface="Tahoma" panose="020B0604030504040204" pitchFamily="34" charset="0"/>
                <a:ea typeface="Tahoma" panose="020B0604030504040204" pitchFamily="34" charset="0"/>
                <a:cs typeface="Tahoma" panose="020B0604030504040204" pitchFamily="34" charset="0"/>
              </a:rPr>
              <a:t>2</a:t>
            </a:r>
            <a:r>
              <a:rPr lang="da-DK" sz="1200" i="0" u="none" strike="noStrike" dirty="0">
                <a:effectLst/>
                <a:latin typeface="Tahoma" panose="020B0604030504040204" pitchFamily="34" charset="0"/>
                <a:ea typeface="Tahoma" panose="020B0604030504040204" pitchFamily="34" charset="0"/>
                <a:cs typeface="Tahoma" panose="020B0604030504040204" pitchFamily="34" charset="0"/>
              </a:rPr>
              <a:t> = 196 ≡ 31 mod 33 		 14</a:t>
            </a:r>
            <a:r>
              <a:rPr lang="da-DK" sz="1200" i="0" u="none" strike="noStrike" baseline="30000" dirty="0">
                <a:effectLst/>
                <a:latin typeface="Tahoma" panose="020B0604030504040204" pitchFamily="34" charset="0"/>
                <a:ea typeface="Tahoma" panose="020B0604030504040204" pitchFamily="34" charset="0"/>
                <a:cs typeface="Tahoma" panose="020B0604030504040204" pitchFamily="34" charset="0"/>
              </a:rPr>
              <a:t>3</a:t>
            </a:r>
            <a:r>
              <a:rPr lang="da-DK" sz="1200" i="0" u="none" strike="noStrike" dirty="0">
                <a:effectLst/>
                <a:latin typeface="Tahoma" panose="020B0604030504040204" pitchFamily="34" charset="0"/>
                <a:ea typeface="Tahoma" panose="020B0604030504040204" pitchFamily="34" charset="0"/>
                <a:cs typeface="Tahoma" panose="020B0604030504040204" pitchFamily="34" charset="0"/>
              </a:rPr>
              <a:t> ≡ 31.14 ≡ 434 ≡ 5 mod 33</a:t>
            </a:r>
            <a:endParaRPr lang="da-DK" sz="1200" dirty="0">
              <a:effectLst/>
              <a:latin typeface="Tahoma" panose="020B0604030504040204" pitchFamily="34" charset="0"/>
              <a:ea typeface="Tahoma" panose="020B0604030504040204" pitchFamily="34" charset="0"/>
              <a:cs typeface="Tahoma" panose="020B0604030504040204" pitchFamily="34" charset="0"/>
            </a:endParaRPr>
          </a:p>
          <a:p>
            <a:pPr marL="0" indent="0" rtl="0">
              <a:lnSpc>
                <a:spcPct val="150000"/>
              </a:lnSpc>
              <a:spcBef>
                <a:spcPts val="0"/>
              </a:spcBef>
              <a:buNone/>
            </a:pPr>
            <a:r>
              <a:rPr lang="da-DK" sz="1200" i="0" u="none" strike="noStrike" dirty="0">
                <a:effectLst/>
                <a:latin typeface="Tahoma" panose="020B0604030504040204" pitchFamily="34" charset="0"/>
                <a:ea typeface="Tahoma" panose="020B0604030504040204" pitchFamily="34" charset="0"/>
                <a:cs typeface="Tahoma" panose="020B0604030504040204" pitchFamily="34" charset="0"/>
              </a:rPr>
              <a:t>M = 5</a:t>
            </a:r>
          </a:p>
          <a:p>
            <a:pPr marL="0" indent="0" rtl="0">
              <a:lnSpc>
                <a:spcPct val="150000"/>
              </a:lnSpc>
              <a:spcBef>
                <a:spcPts val="0"/>
              </a:spcBef>
              <a:buNone/>
            </a:pPr>
            <a:r>
              <a:rPr lang="da-DK" sz="1200" b="1" dirty="0">
                <a:effectLst/>
                <a:latin typeface="Tahoma" panose="020B0604030504040204" pitchFamily="34" charset="0"/>
                <a:ea typeface="Tahoma" panose="020B0604030504040204" pitchFamily="34" charset="0"/>
                <a:cs typeface="Tahoma" panose="020B0604030504040204" pitchFamily="34" charset="0"/>
              </a:rPr>
              <a:t>Decryption Using CRT</a:t>
            </a:r>
          </a:p>
          <a:p>
            <a:pPr marL="0" indent="0" rtl="0">
              <a:lnSpc>
                <a:spcPct val="150000"/>
              </a:lnSpc>
              <a:spcBef>
                <a:spcPts val="0"/>
              </a:spcBef>
              <a:buNone/>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C=14, p=3,  q=11 n=33</a:t>
            </a:r>
            <a:endParaRPr lang="en-US" sz="1200" b="0" dirty="0">
              <a:effectLst/>
              <a:latin typeface="Tahoma" panose="020B0604030504040204" pitchFamily="34" charset="0"/>
              <a:ea typeface="Tahoma" panose="020B0604030504040204" pitchFamily="34" charset="0"/>
              <a:cs typeface="Tahoma" panose="020B0604030504040204" pitchFamily="34" charset="0"/>
            </a:endParaRPr>
          </a:p>
          <a:p>
            <a:pPr marL="0" indent="0" rtl="0">
              <a:lnSpc>
                <a:spcPct val="150000"/>
              </a:lnSpc>
              <a:spcBef>
                <a:spcPts val="0"/>
              </a:spcBef>
              <a:buNone/>
            </a:pPr>
            <a:r>
              <a:rPr lang="en-US" sz="1200" b="0" i="0" u="none" strike="noStrike" dirty="0" err="1">
                <a:effectLst/>
                <a:latin typeface="Tahoma" panose="020B0604030504040204" pitchFamily="34" charset="0"/>
                <a:ea typeface="Tahoma" panose="020B0604030504040204" pitchFamily="34" charset="0"/>
                <a:cs typeface="Tahoma" panose="020B0604030504040204" pitchFamily="34" charset="0"/>
              </a:rPr>
              <a:t>V</a:t>
            </a:r>
            <a:r>
              <a:rPr lang="en-US" sz="1200" b="0" i="0" u="none" strike="noStrike" baseline="-25000" dirty="0" err="1">
                <a:effectLst/>
                <a:latin typeface="Tahoma" panose="020B0604030504040204" pitchFamily="34" charset="0"/>
                <a:ea typeface="Tahoma" panose="020B0604030504040204" pitchFamily="34" charset="0"/>
                <a:cs typeface="Tahoma" panose="020B0604030504040204" pitchFamily="34" charset="0"/>
              </a:rPr>
              <a:t>p</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 C</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d mod (p-1)</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mod p 		</a:t>
            </a:r>
            <a:r>
              <a:rPr lang="en-US" sz="1200" b="0" i="0" u="none" strike="noStrike" dirty="0" err="1">
                <a:effectLst/>
                <a:latin typeface="Tahoma" panose="020B0604030504040204" pitchFamily="34" charset="0"/>
                <a:ea typeface="Tahoma" panose="020B0604030504040204" pitchFamily="34" charset="0"/>
                <a:cs typeface="Tahoma" panose="020B0604030504040204" pitchFamily="34" charset="0"/>
              </a:rPr>
              <a:t>V</a:t>
            </a:r>
            <a:r>
              <a:rPr lang="en-US" sz="1200" b="0" i="0" u="none" strike="noStrike" baseline="-25000" dirty="0" err="1">
                <a:effectLst/>
                <a:latin typeface="Tahoma" panose="020B0604030504040204" pitchFamily="34" charset="0"/>
                <a:ea typeface="Tahoma" panose="020B0604030504040204" pitchFamily="34" charset="0"/>
                <a:cs typeface="Tahoma" panose="020B0604030504040204" pitchFamily="34" charset="0"/>
              </a:rPr>
              <a:t>q</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 C</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d mod (q-1)</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mod q</a:t>
            </a:r>
            <a:endParaRPr lang="en-US" sz="1200" b="0" dirty="0">
              <a:effectLst/>
              <a:latin typeface="Tahoma" panose="020B0604030504040204" pitchFamily="34" charset="0"/>
              <a:ea typeface="Tahoma" panose="020B0604030504040204" pitchFamily="34" charset="0"/>
              <a:cs typeface="Tahoma" panose="020B0604030504040204" pitchFamily="34" charset="0"/>
            </a:endParaRPr>
          </a:p>
          <a:p>
            <a:pPr marL="0" indent="0" rtl="0">
              <a:lnSpc>
                <a:spcPct val="150000"/>
              </a:lnSpc>
              <a:spcBef>
                <a:spcPts val="0"/>
              </a:spcBef>
              <a:buNone/>
            </a:pPr>
            <a:r>
              <a:rPr lang="en-US" sz="1200" b="0" i="0" u="none" strike="noStrike" dirty="0" err="1">
                <a:effectLst/>
                <a:latin typeface="Tahoma" panose="020B0604030504040204" pitchFamily="34" charset="0"/>
                <a:ea typeface="Tahoma" panose="020B0604030504040204" pitchFamily="34" charset="0"/>
                <a:cs typeface="Tahoma" panose="020B0604030504040204" pitchFamily="34" charset="0"/>
              </a:rPr>
              <a:t>V</a:t>
            </a:r>
            <a:r>
              <a:rPr lang="en-US" sz="1200" b="0" i="0" u="none" strike="noStrike" baseline="-25000" dirty="0" err="1">
                <a:effectLst/>
                <a:latin typeface="Tahoma" panose="020B0604030504040204" pitchFamily="34" charset="0"/>
                <a:ea typeface="Tahoma" panose="020B0604030504040204" pitchFamily="34" charset="0"/>
                <a:cs typeface="Tahoma" panose="020B0604030504040204" pitchFamily="34" charset="0"/>
              </a:rPr>
              <a:t>p</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 14</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3 mod 2</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mod 3 		</a:t>
            </a:r>
            <a:r>
              <a:rPr lang="en-US" sz="1200" b="0" i="0" u="none" strike="noStrike" dirty="0" err="1">
                <a:effectLst/>
                <a:latin typeface="Tahoma" panose="020B0604030504040204" pitchFamily="34" charset="0"/>
                <a:ea typeface="Tahoma" panose="020B0604030504040204" pitchFamily="34" charset="0"/>
                <a:cs typeface="Tahoma" panose="020B0604030504040204" pitchFamily="34" charset="0"/>
              </a:rPr>
              <a:t>V</a:t>
            </a:r>
            <a:r>
              <a:rPr lang="en-US" sz="1200" b="0" i="0" u="none" strike="noStrike" baseline="-25000" dirty="0" err="1">
                <a:effectLst/>
                <a:latin typeface="Tahoma" panose="020B0604030504040204" pitchFamily="34" charset="0"/>
                <a:ea typeface="Tahoma" panose="020B0604030504040204" pitchFamily="34" charset="0"/>
                <a:cs typeface="Tahoma" panose="020B0604030504040204" pitchFamily="34" charset="0"/>
              </a:rPr>
              <a:t>q</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 14</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3 mod 10</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mod 11 </a:t>
            </a:r>
            <a:endParaRPr lang="en-US" sz="1200" b="0" dirty="0">
              <a:effectLst/>
              <a:latin typeface="Tahoma" panose="020B0604030504040204" pitchFamily="34" charset="0"/>
              <a:ea typeface="Tahoma" panose="020B0604030504040204" pitchFamily="34" charset="0"/>
              <a:cs typeface="Tahoma" panose="020B0604030504040204" pitchFamily="34" charset="0"/>
            </a:endParaRPr>
          </a:p>
          <a:p>
            <a:pPr marL="0" indent="0" rtl="0">
              <a:lnSpc>
                <a:spcPct val="150000"/>
              </a:lnSpc>
              <a:spcBef>
                <a:spcPts val="0"/>
              </a:spcBef>
              <a:buNone/>
            </a:pPr>
            <a:r>
              <a:rPr lang="en-US" sz="1200" b="0" i="0" u="none" strike="noStrike" dirty="0" err="1">
                <a:effectLst/>
                <a:latin typeface="Tahoma" panose="020B0604030504040204" pitchFamily="34" charset="0"/>
                <a:ea typeface="Tahoma" panose="020B0604030504040204" pitchFamily="34" charset="0"/>
                <a:cs typeface="Tahoma" panose="020B0604030504040204" pitchFamily="34" charset="0"/>
              </a:rPr>
              <a:t>V</a:t>
            </a:r>
            <a:r>
              <a:rPr lang="en-US" sz="1200" b="0" i="0" u="none" strike="noStrike" baseline="-25000" dirty="0" err="1">
                <a:effectLst/>
                <a:latin typeface="Tahoma" panose="020B0604030504040204" pitchFamily="34" charset="0"/>
                <a:ea typeface="Tahoma" panose="020B0604030504040204" pitchFamily="34" charset="0"/>
                <a:cs typeface="Tahoma" panose="020B0604030504040204" pitchFamily="34" charset="0"/>
              </a:rPr>
              <a:t>p</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 14 mod 3 = 2 			</a:t>
            </a:r>
            <a:r>
              <a:rPr lang="en-US" sz="1200" b="0" i="0" u="none" strike="noStrike" dirty="0" err="1">
                <a:effectLst/>
                <a:latin typeface="Tahoma" panose="020B0604030504040204" pitchFamily="34" charset="0"/>
                <a:ea typeface="Tahoma" panose="020B0604030504040204" pitchFamily="34" charset="0"/>
                <a:cs typeface="Tahoma" panose="020B0604030504040204" pitchFamily="34" charset="0"/>
              </a:rPr>
              <a:t>V</a:t>
            </a:r>
            <a:r>
              <a:rPr lang="en-US" sz="1200" b="0" i="0" u="none" strike="noStrike" baseline="-25000" dirty="0" err="1">
                <a:effectLst/>
                <a:latin typeface="Tahoma" panose="020B0604030504040204" pitchFamily="34" charset="0"/>
                <a:ea typeface="Tahoma" panose="020B0604030504040204" pitchFamily="34" charset="0"/>
                <a:cs typeface="Tahoma" panose="020B0604030504040204" pitchFamily="34" charset="0"/>
              </a:rPr>
              <a:t>q</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 14</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3  </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mod 11 ≡ 3</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3</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mod 11 = 5</a:t>
            </a:r>
            <a:endParaRPr lang="en-US" sz="1200" b="0" dirty="0">
              <a:effectLst/>
              <a:latin typeface="Tahoma" panose="020B0604030504040204" pitchFamily="34" charset="0"/>
              <a:ea typeface="Tahoma" panose="020B0604030504040204" pitchFamily="34" charset="0"/>
              <a:cs typeface="Tahoma" panose="020B0604030504040204" pitchFamily="34" charset="0"/>
            </a:endParaRPr>
          </a:p>
          <a:p>
            <a:pPr marL="0" indent="0" rtl="0">
              <a:lnSpc>
                <a:spcPct val="150000"/>
              </a:lnSpc>
              <a:spcBef>
                <a:spcPts val="0"/>
              </a:spcBef>
              <a:buNone/>
            </a:pPr>
            <a:r>
              <a:rPr lang="en-US" sz="1200" b="0" i="0" u="none" strike="noStrike" dirty="0" err="1">
                <a:effectLst/>
                <a:latin typeface="Tahoma" panose="020B0604030504040204" pitchFamily="34" charset="0"/>
                <a:ea typeface="Tahoma" panose="020B0604030504040204" pitchFamily="34" charset="0"/>
                <a:cs typeface="Tahoma" panose="020B0604030504040204" pitchFamily="34" charset="0"/>
              </a:rPr>
              <a:t>X</a:t>
            </a:r>
            <a:r>
              <a:rPr lang="en-US" sz="1200" b="0" i="0" u="none" strike="noStrike" baseline="-25000" dirty="0" err="1">
                <a:effectLst/>
                <a:latin typeface="Tahoma" panose="020B0604030504040204" pitchFamily="34" charset="0"/>
                <a:ea typeface="Tahoma" panose="020B0604030504040204" pitchFamily="34" charset="0"/>
                <a:cs typeface="Tahoma" panose="020B0604030504040204" pitchFamily="34" charset="0"/>
              </a:rPr>
              <a:t>p</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 11 ✕ (11</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-1</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mod 3) 		</a:t>
            </a:r>
            <a:r>
              <a:rPr lang="en-US" sz="1200" b="0" i="0" u="none" strike="noStrike" dirty="0" err="1">
                <a:effectLst/>
                <a:latin typeface="Tahoma" panose="020B0604030504040204" pitchFamily="34" charset="0"/>
                <a:ea typeface="Tahoma" panose="020B0604030504040204" pitchFamily="34" charset="0"/>
                <a:cs typeface="Tahoma" panose="020B0604030504040204" pitchFamily="34" charset="0"/>
              </a:rPr>
              <a:t>X</a:t>
            </a:r>
            <a:r>
              <a:rPr lang="en-US" sz="1200" b="0" i="0" u="none" strike="noStrike" baseline="-25000" dirty="0" err="1">
                <a:effectLst/>
                <a:latin typeface="Tahoma" panose="020B0604030504040204" pitchFamily="34" charset="0"/>
                <a:ea typeface="Tahoma" panose="020B0604030504040204" pitchFamily="34" charset="0"/>
                <a:cs typeface="Tahoma" panose="020B0604030504040204" pitchFamily="34" charset="0"/>
              </a:rPr>
              <a:t>q</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 3 ✕ (3</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-1</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mod 11)</a:t>
            </a:r>
            <a:endParaRPr lang="en-US" sz="1200" b="0" dirty="0">
              <a:effectLst/>
              <a:latin typeface="Tahoma" panose="020B0604030504040204" pitchFamily="34" charset="0"/>
              <a:ea typeface="Tahoma" panose="020B0604030504040204" pitchFamily="34" charset="0"/>
              <a:cs typeface="Tahoma" panose="020B0604030504040204" pitchFamily="34" charset="0"/>
            </a:endParaRPr>
          </a:p>
          <a:p>
            <a:pPr marL="0" indent="0" rtl="0">
              <a:lnSpc>
                <a:spcPct val="150000"/>
              </a:lnSpc>
              <a:spcBef>
                <a:spcPts val="0"/>
              </a:spcBef>
              <a:buNone/>
            </a:pPr>
            <a:r>
              <a:rPr lang="en-US" sz="1200" b="0" i="0" u="none" strike="noStrike" dirty="0" err="1">
                <a:effectLst/>
                <a:latin typeface="Tahoma" panose="020B0604030504040204" pitchFamily="34" charset="0"/>
                <a:ea typeface="Tahoma" panose="020B0604030504040204" pitchFamily="34" charset="0"/>
                <a:cs typeface="Tahoma" panose="020B0604030504040204" pitchFamily="34" charset="0"/>
              </a:rPr>
              <a:t>X</a:t>
            </a:r>
            <a:r>
              <a:rPr lang="en-US" sz="1200" b="0" i="0" u="none" strike="noStrike" baseline="-25000" dirty="0" err="1">
                <a:effectLst/>
                <a:latin typeface="Tahoma" panose="020B0604030504040204" pitchFamily="34" charset="0"/>
                <a:ea typeface="Tahoma" panose="020B0604030504040204" pitchFamily="34" charset="0"/>
                <a:cs typeface="Tahoma" panose="020B0604030504040204" pitchFamily="34" charset="0"/>
              </a:rPr>
              <a:t>p</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 11 ✕ (2</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-1</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mod 3) = 11✕2 = 22 	</a:t>
            </a:r>
            <a:r>
              <a:rPr lang="en-US" sz="1200" b="0" i="0" u="none" strike="noStrike" dirty="0" err="1">
                <a:effectLst/>
                <a:latin typeface="Tahoma" panose="020B0604030504040204" pitchFamily="34" charset="0"/>
                <a:ea typeface="Tahoma" panose="020B0604030504040204" pitchFamily="34" charset="0"/>
                <a:cs typeface="Tahoma" panose="020B0604030504040204" pitchFamily="34" charset="0"/>
              </a:rPr>
              <a:t>X</a:t>
            </a:r>
            <a:r>
              <a:rPr lang="en-US" sz="1200" b="0" i="0" u="none" strike="noStrike" baseline="-25000" dirty="0" err="1">
                <a:effectLst/>
                <a:latin typeface="Tahoma" panose="020B0604030504040204" pitchFamily="34" charset="0"/>
                <a:ea typeface="Tahoma" panose="020B0604030504040204" pitchFamily="34" charset="0"/>
                <a:cs typeface="Tahoma" panose="020B0604030504040204" pitchFamily="34" charset="0"/>
              </a:rPr>
              <a:t>q</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 3 ✕ (3</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-1</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mod 11) = 3 ✕ 4 = 12</a:t>
            </a:r>
            <a:endParaRPr lang="en-US" sz="1200" b="0" dirty="0">
              <a:effectLst/>
              <a:latin typeface="Tahoma" panose="020B0604030504040204" pitchFamily="34" charset="0"/>
              <a:ea typeface="Tahoma" panose="020B0604030504040204" pitchFamily="34" charset="0"/>
              <a:cs typeface="Tahoma" panose="020B0604030504040204" pitchFamily="34" charset="0"/>
            </a:endParaRPr>
          </a:p>
          <a:p>
            <a:pPr marL="0" indent="0" rtl="0">
              <a:lnSpc>
                <a:spcPct val="150000"/>
              </a:lnSpc>
              <a:spcBef>
                <a:spcPts val="0"/>
              </a:spcBef>
              <a:buNone/>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M = (</a:t>
            </a:r>
            <a:r>
              <a:rPr lang="en-US" sz="1200" b="0" i="0" u="none" strike="noStrike" dirty="0" err="1">
                <a:effectLst/>
                <a:latin typeface="Tahoma" panose="020B0604030504040204" pitchFamily="34" charset="0"/>
                <a:ea typeface="Tahoma" panose="020B0604030504040204" pitchFamily="34" charset="0"/>
                <a:cs typeface="Tahoma" panose="020B0604030504040204" pitchFamily="34" charset="0"/>
              </a:rPr>
              <a:t>V</a:t>
            </a:r>
            <a:r>
              <a:rPr lang="en-US" sz="1200" b="0" i="0" u="none" strike="noStrike" baseline="-25000" dirty="0" err="1">
                <a:effectLst/>
                <a:latin typeface="Tahoma" panose="020B0604030504040204" pitchFamily="34" charset="0"/>
                <a:ea typeface="Tahoma" panose="020B0604030504040204" pitchFamily="34" charset="0"/>
                <a:cs typeface="Tahoma" panose="020B0604030504040204" pitchFamily="34" charset="0"/>
              </a:rPr>
              <a:t>p</a:t>
            </a:r>
            <a:r>
              <a:rPr lang="en-US" sz="1200" b="0" i="0" u="none" strike="noStrike" dirty="0" err="1">
                <a:effectLst/>
                <a:latin typeface="Tahoma" panose="020B0604030504040204" pitchFamily="34" charset="0"/>
                <a:ea typeface="Tahoma" panose="020B0604030504040204" pitchFamily="34" charset="0"/>
                <a:cs typeface="Tahoma" panose="020B0604030504040204" pitchFamily="34" charset="0"/>
              </a:rPr>
              <a:t>X</a:t>
            </a:r>
            <a:r>
              <a:rPr lang="en-US" sz="1200" b="0" i="0" u="none" strike="noStrike" baseline="-25000" dirty="0" err="1">
                <a:effectLst/>
                <a:latin typeface="Tahoma" panose="020B0604030504040204" pitchFamily="34" charset="0"/>
                <a:ea typeface="Tahoma" panose="020B0604030504040204" pitchFamily="34" charset="0"/>
                <a:cs typeface="Tahoma" panose="020B0604030504040204" pitchFamily="34" charset="0"/>
              </a:rPr>
              <a:t>p</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 </a:t>
            </a:r>
            <a:r>
              <a:rPr lang="en-US" sz="1200" b="0" i="0" u="none" strike="noStrike" dirty="0" err="1">
                <a:effectLst/>
                <a:latin typeface="Tahoma" panose="020B0604030504040204" pitchFamily="34" charset="0"/>
                <a:ea typeface="Tahoma" panose="020B0604030504040204" pitchFamily="34" charset="0"/>
                <a:cs typeface="Tahoma" panose="020B0604030504040204" pitchFamily="34" charset="0"/>
              </a:rPr>
              <a:t>V</a:t>
            </a:r>
            <a:r>
              <a:rPr lang="en-US" sz="1200" b="0" i="0" u="none" strike="noStrike" baseline="-25000" dirty="0" err="1">
                <a:effectLst/>
                <a:latin typeface="Tahoma" panose="020B0604030504040204" pitchFamily="34" charset="0"/>
                <a:ea typeface="Tahoma" panose="020B0604030504040204" pitchFamily="34" charset="0"/>
                <a:cs typeface="Tahoma" panose="020B0604030504040204" pitchFamily="34" charset="0"/>
              </a:rPr>
              <a:t>q</a:t>
            </a:r>
            <a:r>
              <a:rPr lang="en-US" sz="1200" b="0" i="0" u="none" strike="noStrike" dirty="0" err="1">
                <a:effectLst/>
                <a:latin typeface="Tahoma" panose="020B0604030504040204" pitchFamily="34" charset="0"/>
                <a:ea typeface="Tahoma" panose="020B0604030504040204" pitchFamily="34" charset="0"/>
                <a:cs typeface="Tahoma" panose="020B0604030504040204" pitchFamily="34" charset="0"/>
              </a:rPr>
              <a:t>X</a:t>
            </a:r>
            <a:r>
              <a:rPr lang="en-US" sz="1200" b="0" i="0" u="none" strike="noStrike" baseline="-25000" dirty="0" err="1">
                <a:effectLst/>
                <a:latin typeface="Tahoma" panose="020B0604030504040204" pitchFamily="34" charset="0"/>
                <a:ea typeface="Tahoma" panose="020B0604030504040204" pitchFamily="34" charset="0"/>
                <a:cs typeface="Tahoma" panose="020B0604030504040204" pitchFamily="34" charset="0"/>
              </a:rPr>
              <a:t>q</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mod n = (2.22 + 5.12) mod 33 = (44+60) mod 33 = 5</a:t>
            </a:r>
            <a:endParaRPr lang="en-US" sz="1200" b="0" dirty="0">
              <a:effectLst/>
              <a:latin typeface="Tahoma" panose="020B0604030504040204" pitchFamily="34" charset="0"/>
              <a:ea typeface="Tahoma" panose="020B0604030504040204" pitchFamily="34" charset="0"/>
              <a:cs typeface="Tahoma" panose="020B0604030504040204" pitchFamily="34" charset="0"/>
            </a:endParaRPr>
          </a:p>
          <a:p>
            <a:pPr marL="0" indent="0" rtl="0">
              <a:lnSpc>
                <a:spcPct val="150000"/>
              </a:lnSpc>
              <a:spcBef>
                <a:spcPts val="0"/>
              </a:spcBef>
              <a:buNone/>
            </a:pPr>
            <a:r>
              <a:rPr lang="en-US" sz="1200" i="0" u="none" strike="noStrike" dirty="0">
                <a:effectLst/>
                <a:latin typeface="Tahoma" panose="020B0604030504040204" pitchFamily="34" charset="0"/>
                <a:ea typeface="Tahoma" panose="020B0604030504040204" pitchFamily="34" charset="0"/>
                <a:cs typeface="Tahoma" panose="020B0604030504040204" pitchFamily="34" charset="0"/>
              </a:rPr>
              <a:t>M = 5</a:t>
            </a:r>
            <a:endParaRPr lang="en-US" sz="1200" dirty="0">
              <a:effectLst/>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
            </a:r>
            <a:br>
              <a:rPr lang="en-US" sz="1200" dirty="0">
                <a:latin typeface="Tahoma" panose="020B0604030504040204" pitchFamily="34" charset="0"/>
                <a:ea typeface="Tahoma" panose="020B0604030504040204" pitchFamily="34" charset="0"/>
                <a:cs typeface="Tahoma" panose="020B0604030504040204" pitchFamily="34" charset="0"/>
              </a:rPr>
            </a:br>
            <a:endParaRPr lang="da-DK" sz="1200" dirty="0">
              <a:effectLst/>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spcBef>
                <a:spcPts val="0"/>
              </a:spcBef>
              <a:buNone/>
            </a:pPr>
            <a:r>
              <a:rPr lang="da-DK" sz="1200" dirty="0">
                <a:latin typeface="Tahoma" panose="020B0604030504040204" pitchFamily="34" charset="0"/>
                <a:ea typeface="Tahoma" panose="020B0604030504040204" pitchFamily="34" charset="0"/>
                <a:cs typeface="Tahoma" panose="020B0604030504040204" pitchFamily="34" charset="0"/>
              </a:rPr>
              <a:t/>
            </a:r>
            <a:br>
              <a:rPr lang="da-DK" sz="1200" dirty="0">
                <a:latin typeface="Tahoma" panose="020B0604030504040204" pitchFamily="34" charset="0"/>
                <a:ea typeface="Tahoma" panose="020B0604030504040204" pitchFamily="34" charset="0"/>
                <a:cs typeface="Tahoma" panose="020B0604030504040204" pitchFamily="34" charset="0"/>
              </a:rPr>
            </a:br>
            <a:endParaRPr lang="en-US" sz="1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xmlns="" val="29242245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B348279-4953-4179-9ADC-254BA519997E}"/>
              </a:ext>
            </a:extLst>
          </p:cNvPr>
          <p:cNvSpPr>
            <a:spLocks noGrp="1"/>
          </p:cNvSpPr>
          <p:nvPr>
            <p:ph type="title"/>
          </p:nvPr>
        </p:nvSpPr>
        <p:spPr/>
        <p:txBody>
          <a:bodyPr/>
          <a:lstStyle/>
          <a:p>
            <a:r>
              <a:rPr kumimoji="0" lang="en-US" sz="1600" b="1" i="0" u="none" strike="noStrike" kern="1200" cap="none" spc="0" normalizeH="0" baseline="0" noProof="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ASYMMETRIC </a:t>
            </a:r>
            <a:r>
              <a:rPr kumimoji="0" lang="en-US" sz="1600" b="1"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KEY CIPHERS</a:t>
            </a:r>
            <a:endParaRPr lang="en-US" dirty="0"/>
          </a:p>
        </p:txBody>
      </p:sp>
      <p:sp>
        <p:nvSpPr>
          <p:cNvPr id="3" name="Content Placeholder 2">
            <a:extLst>
              <a:ext uri="{FF2B5EF4-FFF2-40B4-BE49-F238E27FC236}">
                <a16:creationId xmlns:a16="http://schemas.microsoft.com/office/drawing/2014/main" xmlns="" id="{AE6225FE-2781-4B8A-AF36-3F4145142D33}"/>
              </a:ext>
            </a:extLst>
          </p:cNvPr>
          <p:cNvSpPr>
            <a:spLocks noGrp="1"/>
          </p:cNvSpPr>
          <p:nvPr>
            <p:ph idx="1"/>
          </p:nvPr>
        </p:nvSpPr>
        <p:spPr/>
        <p:txBody>
          <a:bodyPr>
            <a:normAutofit/>
          </a:bodyPr>
          <a:lstStyle/>
          <a:p>
            <a:pPr marL="0" indent="0">
              <a:lnSpc>
                <a:spcPct val="150000"/>
              </a:lnSpc>
              <a:spcBef>
                <a:spcPts val="0"/>
              </a:spcBef>
              <a:buNone/>
            </a:pPr>
            <a:r>
              <a:rPr lang="en-US" sz="1200" b="1" dirty="0">
                <a:latin typeface="Tahoma" panose="020B0604030504040204" pitchFamily="34" charset="0"/>
                <a:ea typeface="Tahoma" panose="020B0604030504040204" pitchFamily="34" charset="0"/>
                <a:cs typeface="Tahoma" panose="020B0604030504040204" pitchFamily="34" charset="0"/>
              </a:rPr>
              <a:t>Security of RSA</a:t>
            </a:r>
          </a:p>
          <a:p>
            <a:pPr>
              <a:lnSpc>
                <a:spcPct val="150000"/>
              </a:lnSpc>
              <a:spcBef>
                <a:spcPts val="0"/>
              </a:spcBef>
              <a:buFont typeface="Wingdings" panose="05000000000000000000" pitchFamily="2" charset="2"/>
              <a:buChar char="v"/>
            </a:pPr>
            <a:r>
              <a:rPr lang="en-US" sz="1200" dirty="0">
                <a:latin typeface="Tahoma" panose="020B0604030504040204" pitchFamily="34" charset="0"/>
                <a:ea typeface="Tahoma" panose="020B0604030504040204" pitchFamily="34" charset="0"/>
                <a:cs typeface="Tahoma" panose="020B0604030504040204" pitchFamily="34" charset="0"/>
              </a:rPr>
              <a:t>Brute force</a:t>
            </a:r>
          </a:p>
          <a:p>
            <a:pPr marL="342900" lvl="1" indent="0">
              <a:lnSpc>
                <a:spcPct val="150000"/>
              </a:lnSpc>
              <a:spcBef>
                <a:spcPts val="0"/>
              </a:spcBef>
              <a:buNone/>
            </a:pPr>
            <a:r>
              <a:rPr lang="en-US" dirty="0">
                <a:latin typeface="Tahoma" panose="020B0604030504040204" pitchFamily="34" charset="0"/>
                <a:ea typeface="Tahoma" panose="020B0604030504040204" pitchFamily="34" charset="0"/>
                <a:cs typeface="Tahoma" panose="020B0604030504040204" pitchFamily="34" charset="0"/>
              </a:rPr>
              <a:t>This involves trying all possible private keys.</a:t>
            </a:r>
          </a:p>
          <a:p>
            <a:pPr>
              <a:lnSpc>
                <a:spcPct val="150000"/>
              </a:lnSpc>
              <a:spcBef>
                <a:spcPts val="0"/>
              </a:spcBef>
              <a:buFont typeface="Wingdings" panose="05000000000000000000" pitchFamily="2" charset="2"/>
              <a:buChar char="v"/>
            </a:pPr>
            <a:r>
              <a:rPr lang="en-US" sz="1200" dirty="0">
                <a:latin typeface="Tahoma" panose="020B0604030504040204" pitchFamily="34" charset="0"/>
                <a:ea typeface="Tahoma" panose="020B0604030504040204" pitchFamily="34" charset="0"/>
                <a:cs typeface="Tahoma" panose="020B0604030504040204" pitchFamily="34" charset="0"/>
              </a:rPr>
              <a:t>Mathematical attacks</a:t>
            </a:r>
          </a:p>
          <a:p>
            <a:pPr marL="342900" lvl="1" indent="0">
              <a:lnSpc>
                <a:spcPct val="150000"/>
              </a:lnSpc>
              <a:spcBef>
                <a:spcPts val="0"/>
              </a:spcBef>
              <a:buNone/>
            </a:pPr>
            <a:r>
              <a:rPr lang="en-US" dirty="0">
                <a:latin typeface="Tahoma" panose="020B0604030504040204" pitchFamily="34" charset="0"/>
                <a:ea typeface="Tahoma" panose="020B0604030504040204" pitchFamily="34" charset="0"/>
                <a:cs typeface="Tahoma" panose="020B0604030504040204" pitchFamily="34" charset="0"/>
              </a:rPr>
              <a:t>There are several approaches, all equivalent in effort to factoring the product of two primes.</a:t>
            </a:r>
          </a:p>
          <a:p>
            <a:pPr>
              <a:lnSpc>
                <a:spcPct val="150000"/>
              </a:lnSpc>
              <a:spcBef>
                <a:spcPts val="0"/>
              </a:spcBef>
              <a:buFont typeface="Wingdings" panose="05000000000000000000" pitchFamily="2" charset="2"/>
              <a:buChar char="v"/>
            </a:pPr>
            <a:r>
              <a:rPr lang="en-US" sz="1200" dirty="0">
                <a:latin typeface="Tahoma" panose="020B0604030504040204" pitchFamily="34" charset="0"/>
                <a:ea typeface="Tahoma" panose="020B0604030504040204" pitchFamily="34" charset="0"/>
                <a:cs typeface="Tahoma" panose="020B0604030504040204" pitchFamily="34" charset="0"/>
              </a:rPr>
              <a:t>Timing attacks</a:t>
            </a:r>
          </a:p>
          <a:p>
            <a:pPr lvl="1">
              <a:lnSpc>
                <a:spcPct val="150000"/>
              </a:lnSpc>
              <a:spcBef>
                <a:spcPts val="0"/>
              </a:spcBef>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These depend on the running time of the decryption algorithm.</a:t>
            </a:r>
          </a:p>
          <a:p>
            <a:pPr lvl="1">
              <a:lnSpc>
                <a:spcPct val="150000"/>
              </a:lnSpc>
              <a:spcBef>
                <a:spcPts val="0"/>
              </a:spcBef>
              <a:buFont typeface="Arial" panose="020B0604020202020204" pitchFamily="34" charset="0"/>
              <a:buChar char="•"/>
            </a:pPr>
            <a:r>
              <a:rPr lang="en-US" dirty="0">
                <a:latin typeface="Tahoma" panose="020B0604030504040204" pitchFamily="34" charset="0"/>
                <a:ea typeface="Tahoma" panose="020B0604030504040204" pitchFamily="34" charset="0"/>
                <a:cs typeface="Tahoma" panose="020B0604030504040204" pitchFamily="34" charset="0"/>
              </a:rPr>
              <a:t>Countermeasures to prevent timing attacks are (</a:t>
            </a:r>
            <a:r>
              <a:rPr lang="en-US" dirty="0" err="1">
                <a:latin typeface="Tahoma" panose="020B0604030504040204" pitchFamily="34" charset="0"/>
                <a:ea typeface="Tahoma" panose="020B0604030504040204" pitchFamily="34" charset="0"/>
                <a:cs typeface="Tahoma" panose="020B0604030504040204" pitchFamily="34" charset="0"/>
              </a:rPr>
              <a:t>i</a:t>
            </a:r>
            <a:r>
              <a:rPr lang="en-US" dirty="0">
                <a:latin typeface="Tahoma" panose="020B0604030504040204" pitchFamily="34" charset="0"/>
                <a:ea typeface="Tahoma" panose="020B0604030504040204" pitchFamily="34" charset="0"/>
                <a:cs typeface="Tahoma" panose="020B0604030504040204" pitchFamily="34" charset="0"/>
              </a:rPr>
              <a:t>) Constant exponentiation time, (ii) Random delay, and (iii) Blinding</a:t>
            </a:r>
          </a:p>
          <a:p>
            <a:pPr>
              <a:lnSpc>
                <a:spcPct val="150000"/>
              </a:lnSpc>
              <a:spcBef>
                <a:spcPts val="0"/>
              </a:spcBef>
              <a:buFont typeface="Wingdings" panose="05000000000000000000" pitchFamily="2" charset="2"/>
              <a:buChar char="v"/>
            </a:pPr>
            <a:r>
              <a:rPr lang="en-US" sz="1200" dirty="0">
                <a:latin typeface="Tahoma" panose="020B0604030504040204" pitchFamily="34" charset="0"/>
                <a:ea typeface="Tahoma" panose="020B0604030504040204" pitchFamily="34" charset="0"/>
                <a:cs typeface="Tahoma" panose="020B0604030504040204" pitchFamily="34" charset="0"/>
              </a:rPr>
              <a:t>Chosen ciphertext attacks</a:t>
            </a:r>
          </a:p>
          <a:p>
            <a:pPr lvl="1">
              <a:lnSpc>
                <a:spcPct val="150000"/>
              </a:lnSpc>
              <a:spcBef>
                <a:spcPts val="0"/>
              </a:spcBef>
              <a:buFont typeface="Wingdings" panose="05000000000000000000" pitchFamily="2" charset="2"/>
              <a:buChar char="v"/>
            </a:pPr>
            <a:r>
              <a:rPr lang="en-US" dirty="0">
                <a:latin typeface="Tahoma" panose="020B0604030504040204" pitchFamily="34" charset="0"/>
                <a:ea typeface="Tahoma" panose="020B0604030504040204" pitchFamily="34" charset="0"/>
                <a:cs typeface="Tahoma" panose="020B0604030504040204" pitchFamily="34" charset="0"/>
              </a:rPr>
              <a:t>This type of attack exploits properties of the RSA algorithm.</a:t>
            </a:r>
          </a:p>
          <a:p>
            <a:pPr marL="0" indent="0">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spcBef>
                <a:spcPts val="0"/>
              </a:spcBef>
              <a:buNone/>
            </a:pPr>
            <a:r>
              <a:rPr lang="en-US" sz="1200" b="1" dirty="0">
                <a:latin typeface="Tahoma" panose="020B0604030504040204" pitchFamily="34" charset="0"/>
                <a:ea typeface="Tahoma" panose="020B0604030504040204" pitchFamily="34" charset="0"/>
                <a:cs typeface="Tahoma" panose="020B0604030504040204" pitchFamily="34" charset="0"/>
              </a:rPr>
              <a:t>Factoring Algorithms:</a:t>
            </a:r>
          </a:p>
          <a:p>
            <a:pPr marL="171450" marR="0" lvl="0" indent="-171450" algn="just" defTabSz="685800" rtl="0" eaLnBrk="1" fontAlgn="auto" latinLnBrk="0" hangingPunct="1">
              <a:lnSpc>
                <a:spcPct val="150000"/>
              </a:lnSpc>
              <a:spcBef>
                <a:spcPts val="0"/>
              </a:spcBef>
              <a:buClrTx/>
              <a:buSzTx/>
              <a:buFont typeface="Wingdings" panose="05000000000000000000" pitchFamily="2" charset="2"/>
              <a:buChar char="v"/>
              <a:tabLst/>
              <a:defRPr/>
            </a:pPr>
            <a:r>
              <a:rPr kumimoji="0" lang="en-US" sz="1200"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Pollard’s p-1 algorithm</a:t>
            </a:r>
          </a:p>
          <a:p>
            <a:pPr marL="171450" marR="0" lvl="0" indent="-171450" algn="just" defTabSz="685800" rtl="0" eaLnBrk="1" fontAlgn="auto" latinLnBrk="0" hangingPunct="1">
              <a:lnSpc>
                <a:spcPct val="150000"/>
              </a:lnSpc>
              <a:spcBef>
                <a:spcPts val="0"/>
              </a:spcBef>
              <a:buClrTx/>
              <a:buSzTx/>
              <a:buFont typeface="Wingdings" panose="05000000000000000000" pitchFamily="2" charset="2"/>
              <a:buChar char="v"/>
              <a:tabLst/>
              <a:defRPr/>
            </a:pPr>
            <a:r>
              <a:rPr kumimoji="0" lang="en-US" sz="1200"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Pollard’s rho algorithm</a:t>
            </a:r>
          </a:p>
          <a:p>
            <a:pPr algn="just">
              <a:lnSpc>
                <a:spcPct val="150000"/>
              </a:lnSpc>
              <a:spcBef>
                <a:spcPts val="0"/>
              </a:spcBef>
              <a:buFont typeface="Wingdings" panose="05000000000000000000" pitchFamily="2" charset="2"/>
              <a:buChar char="v"/>
              <a:defRPr/>
            </a:pPr>
            <a:r>
              <a:rPr lang="en-US" sz="1200" dirty="0">
                <a:solidFill>
                  <a:srgbClr val="70AD47">
                    <a:lumMod val="75000"/>
                  </a:srgbClr>
                </a:solidFill>
                <a:latin typeface="Tahoma" panose="020B0604030504040204" pitchFamily="34" charset="0"/>
                <a:ea typeface="Tahoma" panose="020B0604030504040204" pitchFamily="34" charset="0"/>
                <a:cs typeface="Tahoma" panose="020B0604030504040204" pitchFamily="34" charset="0"/>
              </a:rPr>
              <a:t>Elliptic Curve Factorization Method (ECM)</a:t>
            </a:r>
          </a:p>
          <a:p>
            <a:pPr algn="just">
              <a:lnSpc>
                <a:spcPct val="150000"/>
              </a:lnSpc>
              <a:spcBef>
                <a:spcPts val="0"/>
              </a:spcBef>
              <a:buFont typeface="Wingdings" panose="05000000000000000000" pitchFamily="2" charset="2"/>
              <a:buChar char="v"/>
              <a:defRPr/>
            </a:pPr>
            <a:r>
              <a:rPr kumimoji="0" lang="en-US" sz="1200"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Quadratic Sieve: It is fastest method for </a:t>
            </a:r>
            <a:r>
              <a:rPr lang="en-US" sz="1200" dirty="0">
                <a:solidFill>
                  <a:srgbClr val="70AD47">
                    <a:lumMod val="75000"/>
                  </a:srgbClr>
                </a:solidFill>
                <a:latin typeface="Tahoma" panose="020B0604030504040204" pitchFamily="34" charset="0"/>
                <a:ea typeface="Tahoma" panose="020B0604030504040204" pitchFamily="34" charset="0"/>
                <a:cs typeface="Tahoma" panose="020B0604030504040204" pitchFamily="34" charset="0"/>
              </a:rPr>
              <a:t>factoring integers less than 110 digits.</a:t>
            </a:r>
            <a:endParaRPr kumimoji="0" lang="en-US" sz="1200"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endParaRPr>
          </a:p>
          <a:p>
            <a:pPr marL="171450" marR="0" lvl="0" indent="-171450" algn="just" defTabSz="685800" rtl="0" eaLnBrk="1" fontAlgn="auto" latinLnBrk="0" hangingPunct="1">
              <a:lnSpc>
                <a:spcPct val="150000"/>
              </a:lnSpc>
              <a:spcBef>
                <a:spcPts val="0"/>
              </a:spcBef>
              <a:buClrTx/>
              <a:buSzTx/>
              <a:buFont typeface="Wingdings" panose="05000000000000000000" pitchFamily="2" charset="2"/>
              <a:buChar char="v"/>
              <a:tabLst/>
              <a:defRPr/>
            </a:pPr>
            <a:r>
              <a:rPr kumimoji="0" lang="en-US" sz="1200"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rPr>
              <a:t>Generalized number field sieve: It is the most efficient method for factoring integers larger than 110 digits. </a:t>
            </a:r>
          </a:p>
          <a:p>
            <a:pPr marL="0" marR="0" lvl="0" indent="0" algn="just" defTabSz="685800" rtl="0" eaLnBrk="1" fontAlgn="auto" latinLnBrk="0" hangingPunct="1">
              <a:lnSpc>
                <a:spcPct val="150000"/>
              </a:lnSpc>
              <a:spcBef>
                <a:spcPts val="0"/>
              </a:spcBef>
              <a:buClrTx/>
              <a:buSzTx/>
              <a:buNone/>
              <a:tabLst/>
              <a:defRPr/>
            </a:pPr>
            <a:r>
              <a:rPr lang="en-US" sz="1200" dirty="0">
                <a:solidFill>
                  <a:srgbClr val="70AD47">
                    <a:lumMod val="75000"/>
                  </a:srgbClr>
                </a:solidFill>
                <a:latin typeface="Tahoma" panose="020B0604030504040204" pitchFamily="34" charset="0"/>
                <a:ea typeface="Tahoma" panose="020B0604030504040204" pitchFamily="34" charset="0"/>
                <a:cs typeface="Tahoma" panose="020B0604030504040204" pitchFamily="34" charset="0"/>
              </a:rPr>
              <a:t>Generalized number field sieve and Quadratic sieve are the fastest algorithms and hence mostly used for performing mathematical attacks on RSA.</a:t>
            </a:r>
            <a:endParaRPr kumimoji="0" lang="en-US" sz="1200" b="0" i="0" u="none" strike="noStrike" kern="1200" cap="none" spc="0" normalizeH="0" baseline="0" noProof="0" dirty="0">
              <a:ln>
                <a:noFill/>
              </a:ln>
              <a:solidFill>
                <a:srgbClr val="70AD47">
                  <a:lumMod val="75000"/>
                </a:srgbClr>
              </a:solidFill>
              <a:effectLst/>
              <a:uLnTx/>
              <a:uFillTx/>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xmlns="" val="251579796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8" name="Rectangle 7">
            <a:extLst>
              <a:ext uri="{FF2B5EF4-FFF2-40B4-BE49-F238E27FC236}">
                <a16:creationId xmlns:a16="http://schemas.microsoft.com/office/drawing/2014/main" xmlns="" id="{B84427B2-83A5-4C2D-89F6-AA54F3051A1D}"/>
              </a:ext>
            </a:extLst>
          </p:cNvPr>
          <p:cNvSpPr/>
          <p:nvPr/>
        </p:nvSpPr>
        <p:spPr>
          <a:xfrm>
            <a:off x="715108" y="772369"/>
            <a:ext cx="5556738" cy="8285410"/>
          </a:xfrm>
          <a:prstGeom prst="rect">
            <a:avLst/>
          </a:prstGeom>
        </p:spPr>
        <p:txBody>
          <a:bodyPr wrap="square">
            <a:spAutoFit/>
          </a:bodyPr>
          <a:lstStyle/>
          <a:p>
            <a:pPr marL="0" lvl="0" indent="0" algn="just" rtl="0">
              <a:lnSpc>
                <a:spcPct val="150000"/>
              </a:lnSpc>
              <a:spcBef>
                <a:spcPts val="1200"/>
              </a:spcBef>
              <a:spcAft>
                <a:spcPts val="0"/>
              </a:spcAft>
              <a:buClr>
                <a:schemeClr val="dk1"/>
              </a:buClr>
              <a:buSzPts val="1100"/>
              <a:buFont typeface="Arial"/>
              <a:buNone/>
            </a:pPr>
            <a:r>
              <a:rPr lang="en-US" sz="1200" b="1" dirty="0">
                <a:solidFill>
                  <a:srgbClr val="38761D"/>
                </a:solidFill>
                <a:latin typeface="Tahoma" panose="020B0604030504040204" pitchFamily="34" charset="0"/>
                <a:ea typeface="Tahoma" panose="020B0604030504040204" pitchFamily="34" charset="0"/>
                <a:cs typeface="Tahoma" panose="020B0604030504040204" pitchFamily="34" charset="0"/>
                <a:sym typeface="Tahoma"/>
              </a:rPr>
              <a:t>Key Distribution</a:t>
            </a:r>
          </a:p>
          <a:p>
            <a:pPr marL="0" lvl="0" indent="0" algn="just" rtl="0">
              <a:lnSpc>
                <a:spcPct val="150000"/>
              </a:lnSpc>
              <a:spcBef>
                <a:spcPts val="1200"/>
              </a:spcBef>
              <a:spcAft>
                <a:spcPts val="0"/>
              </a:spcAft>
              <a:buClr>
                <a:schemeClr val="dk1"/>
              </a:buClr>
              <a:buSzPts val="1100"/>
              <a:buFont typeface="Arial"/>
              <a:buNone/>
            </a:pPr>
            <a:r>
              <a:rPr lang="en-US" sz="1200" dirty="0">
                <a:solidFill>
                  <a:srgbClr val="38761D"/>
                </a:solidFill>
                <a:latin typeface="Tahoma" panose="020B0604030504040204" pitchFamily="34" charset="0"/>
                <a:ea typeface="Tahoma" panose="020B0604030504040204" pitchFamily="34" charset="0"/>
                <a:cs typeface="Tahoma" panose="020B0604030504040204" pitchFamily="34" charset="0"/>
                <a:sym typeface="Tahoma"/>
              </a:rPr>
              <a:t>Keys distribution can be categorized into public key distribution and secret key distribution.</a:t>
            </a:r>
          </a:p>
          <a:p>
            <a:pPr marL="0" lvl="0" indent="0" algn="just" rtl="0">
              <a:lnSpc>
                <a:spcPct val="150000"/>
              </a:lnSpc>
              <a:spcBef>
                <a:spcPts val="1200"/>
              </a:spcBef>
              <a:spcAft>
                <a:spcPts val="0"/>
              </a:spcAft>
              <a:buClr>
                <a:schemeClr val="dk1"/>
              </a:buClr>
              <a:buSzPts val="1100"/>
              <a:buFont typeface="Arial"/>
              <a:buNone/>
            </a:pPr>
            <a:r>
              <a:rPr lang="en-US" sz="1200" dirty="0">
                <a:solidFill>
                  <a:srgbClr val="38761D"/>
                </a:solidFill>
                <a:latin typeface="Tahoma" panose="020B0604030504040204" pitchFamily="34" charset="0"/>
                <a:ea typeface="Tahoma" panose="020B0604030504040204" pitchFamily="34" charset="0"/>
                <a:cs typeface="Tahoma" panose="020B0604030504040204" pitchFamily="34" charset="0"/>
                <a:sym typeface="Tahoma"/>
              </a:rPr>
              <a:t> To distribute public keys there are various schemes like</a:t>
            </a:r>
          </a:p>
          <a:p>
            <a:pPr marL="0" lvl="0" indent="0" algn="just" rtl="0">
              <a:lnSpc>
                <a:spcPct val="150000"/>
              </a:lnSpc>
              <a:spcBef>
                <a:spcPts val="1200"/>
              </a:spcBef>
              <a:spcAft>
                <a:spcPts val="0"/>
              </a:spcAft>
              <a:buClr>
                <a:schemeClr val="dk1"/>
              </a:buClr>
              <a:buSzPts val="1100"/>
              <a:buFont typeface="Arial"/>
              <a:buNone/>
            </a:pPr>
            <a:r>
              <a:rPr lang="en-US" sz="1200" dirty="0">
                <a:solidFill>
                  <a:srgbClr val="38761D"/>
                </a:solidFill>
                <a:latin typeface="Tahoma" panose="020B0604030504040204" pitchFamily="34" charset="0"/>
                <a:ea typeface="Tahoma" panose="020B0604030504040204" pitchFamily="34" charset="0"/>
                <a:cs typeface="Tahoma" panose="020B0604030504040204" pitchFamily="34" charset="0"/>
                <a:sym typeface="Tahoma"/>
              </a:rPr>
              <a:t>1.Public announcement</a:t>
            </a:r>
          </a:p>
          <a:p>
            <a:pPr marL="0" lvl="0" indent="0" algn="just" rtl="0">
              <a:lnSpc>
                <a:spcPct val="150000"/>
              </a:lnSpc>
              <a:spcBef>
                <a:spcPts val="1200"/>
              </a:spcBef>
              <a:spcAft>
                <a:spcPts val="0"/>
              </a:spcAft>
              <a:buClr>
                <a:schemeClr val="dk1"/>
              </a:buClr>
              <a:buSzPts val="1100"/>
              <a:buFont typeface="Arial"/>
              <a:buNone/>
            </a:pPr>
            <a:r>
              <a:rPr lang="en-US" sz="1200" dirty="0">
                <a:solidFill>
                  <a:srgbClr val="38761D"/>
                </a:solidFill>
                <a:latin typeface="Tahoma" panose="020B0604030504040204" pitchFamily="34" charset="0"/>
                <a:ea typeface="Tahoma" panose="020B0604030504040204" pitchFamily="34" charset="0"/>
                <a:cs typeface="Tahoma" panose="020B0604030504040204" pitchFamily="34" charset="0"/>
                <a:sym typeface="Tahoma"/>
              </a:rPr>
              <a:t>2.Publicly available directory</a:t>
            </a:r>
          </a:p>
          <a:p>
            <a:pPr marL="0" lvl="0" indent="0" algn="just" rtl="0">
              <a:lnSpc>
                <a:spcPct val="150000"/>
              </a:lnSpc>
              <a:spcBef>
                <a:spcPts val="1200"/>
              </a:spcBef>
              <a:spcAft>
                <a:spcPts val="0"/>
              </a:spcAft>
              <a:buClr>
                <a:schemeClr val="dk1"/>
              </a:buClr>
              <a:buSzPts val="1100"/>
              <a:buFont typeface="Arial"/>
              <a:buNone/>
            </a:pPr>
            <a:r>
              <a:rPr lang="en-US" sz="1200" dirty="0">
                <a:solidFill>
                  <a:srgbClr val="38761D"/>
                </a:solidFill>
                <a:latin typeface="Tahoma" panose="020B0604030504040204" pitchFamily="34" charset="0"/>
                <a:ea typeface="Tahoma" panose="020B0604030504040204" pitchFamily="34" charset="0"/>
                <a:cs typeface="Tahoma" panose="020B0604030504040204" pitchFamily="34" charset="0"/>
                <a:sym typeface="Tahoma"/>
              </a:rPr>
              <a:t>3.Public key authority</a:t>
            </a:r>
          </a:p>
          <a:p>
            <a:pPr marL="0" lvl="0" indent="0" algn="just" rtl="0">
              <a:lnSpc>
                <a:spcPct val="150000"/>
              </a:lnSpc>
              <a:spcBef>
                <a:spcPts val="1200"/>
              </a:spcBef>
              <a:spcAft>
                <a:spcPts val="0"/>
              </a:spcAft>
              <a:buClr>
                <a:schemeClr val="dk1"/>
              </a:buClr>
              <a:buSzPts val="1100"/>
              <a:buFont typeface="Arial"/>
              <a:buNone/>
            </a:pPr>
            <a:r>
              <a:rPr lang="en-US" sz="1200" dirty="0">
                <a:solidFill>
                  <a:srgbClr val="38761D"/>
                </a:solidFill>
                <a:latin typeface="Tahoma" panose="020B0604030504040204" pitchFamily="34" charset="0"/>
                <a:ea typeface="Tahoma" panose="020B0604030504040204" pitchFamily="34" charset="0"/>
                <a:cs typeface="Tahoma" panose="020B0604030504040204" pitchFamily="34" charset="0"/>
                <a:sym typeface="Tahoma"/>
              </a:rPr>
              <a:t>4. Public key certificates</a:t>
            </a:r>
          </a:p>
          <a:p>
            <a:pPr marL="0" lvl="0" indent="0" algn="just" rtl="0">
              <a:lnSpc>
                <a:spcPct val="150000"/>
              </a:lnSpc>
              <a:spcBef>
                <a:spcPts val="1200"/>
              </a:spcBef>
              <a:spcAft>
                <a:spcPts val="0"/>
              </a:spcAft>
              <a:buClr>
                <a:schemeClr val="dk1"/>
              </a:buClr>
              <a:buSzPts val="1100"/>
              <a:buFont typeface="Arial"/>
              <a:buNone/>
            </a:pPr>
            <a:r>
              <a:rPr lang="en-US" sz="1200" dirty="0">
                <a:solidFill>
                  <a:srgbClr val="38761D"/>
                </a:solidFill>
                <a:latin typeface="Tahoma" panose="020B0604030504040204" pitchFamily="34" charset="0"/>
                <a:ea typeface="Tahoma" panose="020B0604030504040204" pitchFamily="34" charset="0"/>
                <a:cs typeface="Tahoma" panose="020B0604030504040204" pitchFamily="34" charset="0"/>
                <a:sym typeface="Tahoma"/>
              </a:rPr>
              <a:t> </a:t>
            </a:r>
            <a:r>
              <a:rPr lang="en-US" sz="1200" b="1" dirty="0">
                <a:solidFill>
                  <a:srgbClr val="38761D"/>
                </a:solidFill>
                <a:latin typeface="Tahoma" panose="020B0604030504040204" pitchFamily="34" charset="0"/>
                <a:ea typeface="Tahoma" panose="020B0604030504040204" pitchFamily="34" charset="0"/>
                <a:cs typeface="Tahoma" panose="020B0604030504040204" pitchFamily="34" charset="0"/>
                <a:sym typeface="Tahoma"/>
              </a:rPr>
              <a:t>Public Announcement of Public Keys</a:t>
            </a:r>
          </a:p>
          <a:p>
            <a:pPr marL="0" lvl="0" indent="0" algn="just" rtl="0">
              <a:lnSpc>
                <a:spcPct val="150000"/>
              </a:lnSpc>
              <a:spcBef>
                <a:spcPts val="1200"/>
              </a:spcBef>
              <a:spcAft>
                <a:spcPts val="0"/>
              </a:spcAft>
              <a:buClr>
                <a:schemeClr val="dk1"/>
              </a:buClr>
              <a:buSzPts val="1100"/>
              <a:buFont typeface="Arial"/>
              <a:buNone/>
            </a:pPr>
            <a:r>
              <a:rPr lang="en-US" sz="1200" dirty="0">
                <a:solidFill>
                  <a:srgbClr val="38761D"/>
                </a:solidFill>
                <a:latin typeface="Tahoma" panose="020B0604030504040204" pitchFamily="34" charset="0"/>
                <a:ea typeface="Tahoma" panose="020B0604030504040204" pitchFamily="34" charset="0"/>
                <a:cs typeface="Tahoma" panose="020B0604030504040204" pitchFamily="34" charset="0"/>
                <a:sym typeface="Tahoma"/>
              </a:rPr>
              <a:t> </a:t>
            </a:r>
          </a:p>
          <a:p>
            <a:pPr marL="0" lvl="0" indent="0" algn="just" rtl="0">
              <a:lnSpc>
                <a:spcPct val="150000"/>
              </a:lnSpc>
              <a:spcBef>
                <a:spcPts val="1200"/>
              </a:spcBef>
              <a:spcAft>
                <a:spcPts val="0"/>
              </a:spcAft>
              <a:buClr>
                <a:schemeClr val="dk1"/>
              </a:buClr>
              <a:buSzPts val="1100"/>
              <a:buFont typeface="Arial"/>
              <a:buNone/>
            </a:pPr>
            <a:r>
              <a:rPr lang="en-US" sz="1200" dirty="0">
                <a:solidFill>
                  <a:srgbClr val="38761D"/>
                </a:solidFill>
                <a:latin typeface="Tahoma" panose="020B0604030504040204" pitchFamily="34" charset="0"/>
                <a:ea typeface="Tahoma" panose="020B0604030504040204" pitchFamily="34" charset="0"/>
                <a:cs typeface="Tahoma" panose="020B0604030504040204" pitchFamily="34" charset="0"/>
                <a:sym typeface="Tahoma"/>
              </a:rPr>
              <a:t> </a:t>
            </a:r>
          </a:p>
          <a:p>
            <a:pPr marL="0" lvl="0" indent="0" algn="just" rtl="0">
              <a:lnSpc>
                <a:spcPct val="150000"/>
              </a:lnSpc>
              <a:spcBef>
                <a:spcPts val="750"/>
              </a:spcBef>
              <a:spcAft>
                <a:spcPts val="0"/>
              </a:spcAft>
              <a:buNone/>
            </a:pPr>
            <a:endParaRPr lang="en-US" sz="1200" dirty="0">
              <a:solidFill>
                <a:srgbClr val="38761D"/>
              </a:solidFill>
              <a:latin typeface="Tahoma" panose="020B0604030504040204" pitchFamily="34" charset="0"/>
              <a:ea typeface="Tahoma" panose="020B0604030504040204" pitchFamily="34" charset="0"/>
              <a:cs typeface="Tahoma" panose="020B0604030504040204" pitchFamily="34" charset="0"/>
              <a:sym typeface="Tahoma"/>
            </a:endParaRPr>
          </a:p>
          <a:p>
            <a:pPr marL="0" lvl="0" indent="0" algn="just" rtl="0">
              <a:lnSpc>
                <a:spcPct val="150000"/>
              </a:lnSpc>
              <a:spcBef>
                <a:spcPts val="750"/>
              </a:spcBef>
              <a:spcAft>
                <a:spcPts val="0"/>
              </a:spcAft>
              <a:buNone/>
            </a:pPr>
            <a:endParaRPr lang="en-US" sz="1200" dirty="0">
              <a:solidFill>
                <a:srgbClr val="38761D"/>
              </a:solidFill>
              <a:latin typeface="Tahoma" panose="020B0604030504040204" pitchFamily="34" charset="0"/>
              <a:ea typeface="Tahoma" panose="020B0604030504040204" pitchFamily="34" charset="0"/>
              <a:cs typeface="Tahoma" panose="020B0604030504040204" pitchFamily="34" charset="0"/>
              <a:sym typeface="Tahoma"/>
            </a:endParaRPr>
          </a:p>
          <a:p>
            <a:pPr marL="0" lvl="0" indent="0" algn="just" rtl="0">
              <a:lnSpc>
                <a:spcPct val="150000"/>
              </a:lnSpc>
              <a:spcBef>
                <a:spcPts val="1200"/>
              </a:spcBef>
              <a:spcAft>
                <a:spcPts val="0"/>
              </a:spcAft>
              <a:buNone/>
            </a:pPr>
            <a:endParaRPr lang="en-US" sz="1200" dirty="0">
              <a:solidFill>
                <a:srgbClr val="38761D"/>
              </a:solidFill>
              <a:latin typeface="Tahoma" panose="020B0604030504040204" pitchFamily="34" charset="0"/>
              <a:ea typeface="Tahoma" panose="020B0604030504040204" pitchFamily="34" charset="0"/>
              <a:cs typeface="Tahoma" panose="020B0604030504040204" pitchFamily="34" charset="0"/>
              <a:sym typeface="Tahoma"/>
            </a:endParaRPr>
          </a:p>
          <a:p>
            <a:pPr marL="0" lvl="0" indent="0" algn="just" rtl="0">
              <a:lnSpc>
                <a:spcPct val="150000"/>
              </a:lnSpc>
              <a:spcBef>
                <a:spcPts val="1200"/>
              </a:spcBef>
              <a:spcAft>
                <a:spcPts val="0"/>
              </a:spcAft>
              <a:buClr>
                <a:schemeClr val="dk1"/>
              </a:buClr>
              <a:buSzPts val="1100"/>
              <a:buFont typeface="Arial"/>
              <a:buNone/>
            </a:pPr>
            <a:r>
              <a:rPr lang="en-US" sz="1200" dirty="0">
                <a:solidFill>
                  <a:srgbClr val="38761D"/>
                </a:solidFill>
                <a:latin typeface="Tahoma" panose="020B0604030504040204" pitchFamily="34" charset="0"/>
                <a:ea typeface="Tahoma" panose="020B0604030504040204" pitchFamily="34" charset="0"/>
                <a:cs typeface="Tahoma" panose="020B0604030504040204" pitchFamily="34" charset="0"/>
                <a:sym typeface="Tahoma"/>
              </a:rPr>
              <a:t>In this distribution scheme the public keys are broadcasted to the large community. The limitation in this public announcement is that anyone can announce the key. Similarly a person A can pretend to be another person B and can publicly announce a public key for that user B. So when all users are sending the messages encrypted using the public key of user B it is actually can be decrypted only by user A.</a:t>
            </a:r>
          </a:p>
          <a:p>
            <a:pPr marL="0" lvl="0" indent="0" algn="just" rtl="0">
              <a:lnSpc>
                <a:spcPct val="150000"/>
              </a:lnSpc>
              <a:spcBef>
                <a:spcPts val="750"/>
              </a:spcBef>
              <a:spcAft>
                <a:spcPts val="0"/>
              </a:spcAft>
              <a:buNone/>
            </a:pPr>
            <a:endParaRPr lang="en-US" sz="1200" dirty="0">
              <a:solidFill>
                <a:srgbClr val="38761D"/>
              </a:solidFill>
              <a:latin typeface="Tahoma" panose="020B0604030504040204" pitchFamily="34" charset="0"/>
              <a:ea typeface="Tahoma" panose="020B0604030504040204" pitchFamily="34" charset="0"/>
              <a:cs typeface="Tahoma" panose="020B0604030504040204" pitchFamily="34" charset="0"/>
              <a:sym typeface="Tahoma"/>
            </a:endParaRPr>
          </a:p>
          <a:p>
            <a:pPr algn="just"/>
            <a:r>
              <a:rPr lang="en-US" sz="12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 </a:t>
            </a:r>
            <a:r>
              <a:rPr lang="en-US" sz="1200" b="1"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 </a:t>
            </a:r>
            <a:endParaRPr lang="en-US" sz="12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endParaRPr>
          </a:p>
          <a:p>
            <a:pPr algn="just">
              <a:lnSpc>
                <a:spcPct val="115000"/>
              </a:lnSpc>
              <a:spcAft>
                <a:spcPts val="2015"/>
              </a:spcAft>
            </a:pPr>
            <a:endParaRPr lang="en-US" sz="120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3" name="Google Shape;519;p74">
            <a:extLst>
              <a:ext uri="{FF2B5EF4-FFF2-40B4-BE49-F238E27FC236}">
                <a16:creationId xmlns:a16="http://schemas.microsoft.com/office/drawing/2014/main" xmlns="" id="{62AA886B-209D-4302-B457-84354529A811}"/>
              </a:ext>
            </a:extLst>
          </p:cNvPr>
          <p:cNvPicPr preferRelativeResize="0"/>
          <p:nvPr/>
        </p:nvPicPr>
        <p:blipFill>
          <a:blip r:embed="rId2" cstate="print">
            <a:alphaModFix/>
          </a:blip>
          <a:stretch>
            <a:fillRect/>
          </a:stretch>
        </p:blipFill>
        <p:spPr>
          <a:xfrm>
            <a:off x="1033462" y="4459288"/>
            <a:ext cx="4791075" cy="1781175"/>
          </a:xfrm>
          <a:prstGeom prst="rect">
            <a:avLst/>
          </a:prstGeom>
          <a:noFill/>
          <a:ln>
            <a:noFill/>
          </a:ln>
        </p:spPr>
      </p:pic>
    </p:spTree>
    <p:extLst>
      <p:ext uri="{BB962C8B-B14F-4D97-AF65-F5344CB8AC3E}">
        <p14:creationId xmlns:p14="http://schemas.microsoft.com/office/powerpoint/2010/main" xmlns="" val="83376969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pPr marL="0" lvl="0" indent="0" algn="just" rtl="0">
              <a:lnSpc>
                <a:spcPct val="150000"/>
              </a:lnSpc>
              <a:spcBef>
                <a:spcPts val="1200"/>
              </a:spcBef>
              <a:spcAft>
                <a:spcPts val="0"/>
              </a:spcAft>
              <a:buClr>
                <a:schemeClr val="dk1"/>
              </a:buClr>
              <a:buSzPts val="1100"/>
              <a:buFont typeface="Arial"/>
              <a:buNone/>
            </a:pPr>
            <a:r>
              <a:rPr lang="en-US" sz="1400" b="1" dirty="0">
                <a:latin typeface="Tahoma" pitchFamily="34" charset="0"/>
                <a:ea typeface="Tahoma" pitchFamily="34" charset="0"/>
                <a:cs typeface="Tahoma" pitchFamily="34" charset="0"/>
              </a:rPr>
              <a:t>    </a:t>
            </a:r>
            <a:r>
              <a:rPr lang="en-US" sz="1400" b="1" dirty="0">
                <a:solidFill>
                  <a:srgbClr val="38761D"/>
                </a:solidFill>
                <a:latin typeface="Tahoma"/>
                <a:ea typeface="Tahoma"/>
                <a:cs typeface="Tahoma"/>
                <a:sym typeface="Tahoma"/>
              </a:rPr>
              <a:t>Publicly Available Directory</a:t>
            </a:r>
          </a:p>
          <a:p>
            <a:pPr marL="0" lvl="0" indent="0" algn="just" rtl="0">
              <a:lnSpc>
                <a:spcPct val="150000"/>
              </a:lnSpc>
              <a:spcBef>
                <a:spcPts val="1200"/>
              </a:spcBef>
              <a:spcAft>
                <a:spcPts val="0"/>
              </a:spcAft>
              <a:buClr>
                <a:schemeClr val="dk1"/>
              </a:buClr>
              <a:buSzPts val="1100"/>
              <a:buFont typeface="Arial"/>
              <a:buNone/>
            </a:pPr>
            <a:r>
              <a:rPr lang="en-US" sz="1200" dirty="0">
                <a:solidFill>
                  <a:srgbClr val="38761D"/>
                </a:solidFill>
                <a:latin typeface="Tahoma"/>
                <a:ea typeface="Tahoma"/>
                <a:cs typeface="Tahoma"/>
                <a:sym typeface="Tahoma"/>
              </a:rPr>
              <a:t> To overcome the drawback of the public announcement all users can share their public keys to the public directory which is maintained by an authority. Initially all users has to register in this public directory and each user is authenticated by the authority to access the public directory. So, it is not possible to perform masquerade attack. i.e., user A cannot send another person B’s key. At any point of time the keys can be replaced by the concerned user. This scheme also has a drawback that an adversary can compromise the private key shared between the user and public authority. </a:t>
            </a:r>
          </a:p>
          <a:p>
            <a:pPr marL="0" lvl="0" indent="0" algn="l" rtl="0">
              <a:lnSpc>
                <a:spcPct val="115000"/>
              </a:lnSpc>
              <a:spcBef>
                <a:spcPts val="1200"/>
              </a:spcBef>
              <a:spcAft>
                <a:spcPts val="0"/>
              </a:spcAft>
              <a:buNone/>
            </a:pPr>
            <a:endParaRPr lang="en-US" sz="1300" b="1" dirty="0">
              <a:solidFill>
                <a:srgbClr val="333333"/>
              </a:solidFill>
              <a:latin typeface="Arial"/>
              <a:ea typeface="Arial"/>
              <a:cs typeface="Arial"/>
              <a:sym typeface="Arial"/>
            </a:endParaRPr>
          </a:p>
          <a:p>
            <a:pPr marL="0" lvl="0" indent="0" algn="l" rtl="0">
              <a:lnSpc>
                <a:spcPct val="115000"/>
              </a:lnSpc>
              <a:spcBef>
                <a:spcPts val="1200"/>
              </a:spcBef>
              <a:spcAft>
                <a:spcPts val="0"/>
              </a:spcAft>
              <a:buNone/>
            </a:pPr>
            <a:endParaRPr lang="en-US" sz="1300" b="1" dirty="0">
              <a:solidFill>
                <a:srgbClr val="333333"/>
              </a:solidFill>
              <a:latin typeface="Arial"/>
              <a:ea typeface="Arial"/>
              <a:cs typeface="Arial"/>
              <a:sym typeface="Arial"/>
            </a:endParaRPr>
          </a:p>
          <a:p>
            <a:pPr marL="0" lvl="0" indent="0" algn="l" rtl="0">
              <a:lnSpc>
                <a:spcPct val="115000"/>
              </a:lnSpc>
              <a:spcBef>
                <a:spcPts val="1200"/>
              </a:spcBef>
              <a:spcAft>
                <a:spcPts val="0"/>
              </a:spcAft>
              <a:buNone/>
            </a:pPr>
            <a:endParaRPr lang="en-US" sz="1300" b="1" dirty="0">
              <a:solidFill>
                <a:srgbClr val="333333"/>
              </a:solidFill>
              <a:latin typeface="Arial"/>
              <a:ea typeface="Arial"/>
              <a:cs typeface="Arial"/>
              <a:sym typeface="Arial"/>
            </a:endParaRPr>
          </a:p>
          <a:p>
            <a:pPr marL="0" lvl="0" indent="0" algn="l" rtl="0">
              <a:lnSpc>
                <a:spcPct val="115000"/>
              </a:lnSpc>
              <a:spcBef>
                <a:spcPts val="1200"/>
              </a:spcBef>
              <a:spcAft>
                <a:spcPts val="0"/>
              </a:spcAft>
              <a:buNone/>
            </a:pPr>
            <a:endParaRPr lang="en-US" sz="1300" b="1" dirty="0">
              <a:solidFill>
                <a:srgbClr val="333333"/>
              </a:solidFill>
              <a:latin typeface="Arial"/>
              <a:ea typeface="Arial"/>
              <a:cs typeface="Arial"/>
              <a:sym typeface="Arial"/>
            </a:endParaRPr>
          </a:p>
          <a:p>
            <a:pPr marL="0" lvl="0" indent="0" algn="l" rtl="0">
              <a:lnSpc>
                <a:spcPct val="115000"/>
              </a:lnSpc>
              <a:spcBef>
                <a:spcPts val="1200"/>
              </a:spcBef>
              <a:spcAft>
                <a:spcPts val="0"/>
              </a:spcAft>
              <a:buNone/>
            </a:pPr>
            <a:endParaRPr lang="en-US" sz="1300" b="1" dirty="0">
              <a:solidFill>
                <a:srgbClr val="333333"/>
              </a:solidFill>
              <a:latin typeface="Arial"/>
              <a:ea typeface="Arial"/>
              <a:cs typeface="Arial"/>
              <a:sym typeface="Arial"/>
            </a:endParaRPr>
          </a:p>
          <a:p>
            <a:pPr marL="0" lvl="0" indent="0" algn="l" rtl="0">
              <a:lnSpc>
                <a:spcPct val="115000"/>
              </a:lnSpc>
              <a:spcBef>
                <a:spcPts val="1200"/>
              </a:spcBef>
              <a:spcAft>
                <a:spcPts val="0"/>
              </a:spcAft>
              <a:buNone/>
            </a:pPr>
            <a:endParaRPr lang="en-US" sz="1300" b="1" dirty="0">
              <a:solidFill>
                <a:srgbClr val="333333"/>
              </a:solidFill>
              <a:latin typeface="Arial"/>
              <a:ea typeface="Arial"/>
              <a:cs typeface="Arial"/>
              <a:sym typeface="Arial"/>
            </a:endParaRPr>
          </a:p>
          <a:p>
            <a:pPr marL="0" lvl="0" indent="0" algn="l" rtl="0">
              <a:lnSpc>
                <a:spcPct val="150000"/>
              </a:lnSpc>
              <a:spcBef>
                <a:spcPts val="1200"/>
              </a:spcBef>
              <a:spcAft>
                <a:spcPts val="0"/>
              </a:spcAft>
              <a:buClr>
                <a:schemeClr val="dk1"/>
              </a:buClr>
              <a:buSzPts val="1100"/>
              <a:buFont typeface="Arial"/>
              <a:buNone/>
            </a:pPr>
            <a:r>
              <a:rPr lang="en-US" sz="1400" b="1" dirty="0">
                <a:solidFill>
                  <a:srgbClr val="38761D"/>
                </a:solidFill>
                <a:latin typeface="Arial"/>
                <a:ea typeface="Arial"/>
                <a:cs typeface="Arial"/>
                <a:sym typeface="Arial"/>
              </a:rPr>
              <a:t>P</a:t>
            </a:r>
            <a:r>
              <a:rPr lang="en-US" sz="1400" b="1" dirty="0">
                <a:solidFill>
                  <a:srgbClr val="38761D"/>
                </a:solidFill>
                <a:latin typeface="Tahoma"/>
                <a:ea typeface="Tahoma"/>
                <a:cs typeface="Tahoma"/>
                <a:sym typeface="Tahoma"/>
              </a:rPr>
              <a:t>ublic-Key Authority</a:t>
            </a:r>
          </a:p>
          <a:p>
            <a:pPr marL="0" lvl="0" indent="0" algn="just" rtl="0">
              <a:lnSpc>
                <a:spcPct val="150000"/>
              </a:lnSpc>
              <a:spcBef>
                <a:spcPts val="1200"/>
              </a:spcBef>
              <a:spcAft>
                <a:spcPts val="0"/>
              </a:spcAft>
              <a:buNone/>
            </a:pPr>
            <a:r>
              <a:rPr lang="en-US" sz="1200" b="1" dirty="0">
                <a:solidFill>
                  <a:srgbClr val="38761D"/>
                </a:solidFill>
                <a:latin typeface="Tahoma"/>
                <a:ea typeface="Tahoma"/>
                <a:cs typeface="Tahoma"/>
                <a:sym typeface="Tahoma"/>
              </a:rPr>
              <a:t> </a:t>
            </a:r>
            <a:r>
              <a:rPr lang="en-US" sz="1200" dirty="0">
                <a:solidFill>
                  <a:srgbClr val="38761D"/>
                </a:solidFill>
                <a:latin typeface="Tahoma"/>
                <a:ea typeface="Tahoma"/>
                <a:cs typeface="Tahoma"/>
                <a:sym typeface="Tahoma"/>
              </a:rPr>
              <a:t>To avoid the weakness in the public directory scheme, each participant has to request the public authority for user B’s public key by sending a time stamped request message. After receiving the request message, public key authority sends a response as encrypted message to the user A. Encryption is done using authority’s private key which authenticates that the message is sent by the authority. Encrypted message has B's public key,</a:t>
            </a:r>
            <a:r>
              <a:rPr lang="en-US" sz="1200" i="1" dirty="0">
                <a:solidFill>
                  <a:srgbClr val="38761D"/>
                </a:solidFill>
                <a:latin typeface="Tahoma"/>
                <a:ea typeface="Tahoma"/>
                <a:cs typeface="Tahoma"/>
                <a:sym typeface="Tahoma"/>
              </a:rPr>
              <a:t> </a:t>
            </a:r>
            <a:r>
              <a:rPr lang="en-US" sz="1200" dirty="0">
                <a:solidFill>
                  <a:srgbClr val="38761D"/>
                </a:solidFill>
                <a:latin typeface="Tahoma"/>
                <a:ea typeface="Tahoma"/>
                <a:cs typeface="Tahoma"/>
                <a:sym typeface="Tahoma"/>
              </a:rPr>
              <a:t>and the user A’s request message. Now if A wants to communicate with user B , user A will send an encrypted message to user B with a nonce and identifier of user A. </a:t>
            </a:r>
          </a:p>
          <a:p>
            <a:pPr>
              <a:lnSpc>
                <a:spcPct val="150000"/>
              </a:lnSpc>
              <a:spcBef>
                <a:spcPts val="0"/>
              </a:spcBef>
              <a:buNone/>
            </a:pPr>
            <a:endParaRPr lang="en-US" sz="1200" dirty="0">
              <a:latin typeface="Tahoma" pitchFamily="34" charset="0"/>
              <a:ea typeface="Tahoma" pitchFamily="34" charset="0"/>
              <a:cs typeface="Tahoma" pitchFamily="34" charset="0"/>
            </a:endParaRPr>
          </a:p>
        </p:txBody>
      </p:sp>
      <p:sp>
        <p:nvSpPr>
          <p:cNvPr id="4" name="Rectangle 3">
            <a:extLst>
              <a:ext uri="{FF2B5EF4-FFF2-40B4-BE49-F238E27FC236}">
                <a16:creationId xmlns:a16="http://schemas.microsoft.com/office/drawing/2014/main" xmlns="" id="{0F1FD710-D530-4A3B-BE63-4E6C351F5A90}"/>
              </a:ext>
            </a:extLst>
          </p:cNvPr>
          <p:cNvSpPr/>
          <p:nvPr/>
        </p:nvSpPr>
        <p:spPr>
          <a:xfrm>
            <a:off x="627500" y="983720"/>
            <a:ext cx="5788635" cy="276999"/>
          </a:xfrm>
          <a:prstGeom prst="rect">
            <a:avLst/>
          </a:prstGeom>
        </p:spPr>
        <p:txBody>
          <a:bodyPr wrap="square">
            <a:spAutoFit/>
          </a:bodyPr>
          <a:lstStyle/>
          <a:p>
            <a:endParaRPr lang="en-US" sz="12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5" name="Google Shape;527;p75">
            <a:extLst>
              <a:ext uri="{FF2B5EF4-FFF2-40B4-BE49-F238E27FC236}">
                <a16:creationId xmlns:a16="http://schemas.microsoft.com/office/drawing/2014/main" xmlns="" id="{BE853761-97A0-42E6-9EF1-687679B0BF53}"/>
              </a:ext>
            </a:extLst>
          </p:cNvPr>
          <p:cNvPicPr preferRelativeResize="0"/>
          <p:nvPr/>
        </p:nvPicPr>
        <p:blipFill>
          <a:blip r:embed="rId2" cstate="print">
            <a:alphaModFix/>
          </a:blip>
          <a:stretch>
            <a:fillRect/>
          </a:stretch>
        </p:blipFill>
        <p:spPr>
          <a:xfrm>
            <a:off x="1033463" y="3838575"/>
            <a:ext cx="4791075" cy="2228850"/>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6" name="Rectangle 5">
            <a:extLst>
              <a:ext uri="{FF2B5EF4-FFF2-40B4-BE49-F238E27FC236}">
                <a16:creationId xmlns:a16="http://schemas.microsoft.com/office/drawing/2014/main" xmlns="" id="{5F05CF02-F28C-4D21-9305-641D48C0C9E6}"/>
              </a:ext>
            </a:extLst>
          </p:cNvPr>
          <p:cNvSpPr/>
          <p:nvPr/>
        </p:nvSpPr>
        <p:spPr>
          <a:xfrm>
            <a:off x="726831" y="1413570"/>
            <a:ext cx="5915025" cy="7787838"/>
          </a:xfrm>
          <a:prstGeom prst="rect">
            <a:avLst/>
          </a:prstGeom>
        </p:spPr>
        <p:txBody>
          <a:bodyPr wrap="square">
            <a:spAutoFit/>
          </a:bodyPr>
          <a:lstStyle/>
          <a:p>
            <a:pPr marL="0" lvl="0" indent="0" algn="just" rtl="0">
              <a:lnSpc>
                <a:spcPct val="150000"/>
              </a:lnSpc>
              <a:spcBef>
                <a:spcPts val="1200"/>
              </a:spcBef>
              <a:spcAft>
                <a:spcPts val="0"/>
              </a:spcAft>
              <a:buClr>
                <a:schemeClr val="dk1"/>
              </a:buClr>
              <a:buSzPts val="1100"/>
              <a:buFont typeface="Arial"/>
              <a:buNone/>
            </a:pPr>
            <a:endParaRPr lang="en-US" sz="1200" dirty="0">
              <a:solidFill>
                <a:srgbClr val="38761D"/>
              </a:solidFill>
              <a:latin typeface="Tahoma"/>
              <a:ea typeface="Tahoma"/>
              <a:cs typeface="Tahoma"/>
              <a:sym typeface="Tahoma"/>
            </a:endParaRPr>
          </a:p>
          <a:p>
            <a:pPr marL="0" lvl="0" indent="0" algn="just" rtl="0">
              <a:lnSpc>
                <a:spcPct val="150000"/>
              </a:lnSpc>
              <a:spcBef>
                <a:spcPts val="1200"/>
              </a:spcBef>
              <a:spcAft>
                <a:spcPts val="0"/>
              </a:spcAft>
              <a:buClr>
                <a:schemeClr val="dk1"/>
              </a:buClr>
              <a:buSzPts val="1100"/>
              <a:buFont typeface="Arial"/>
              <a:buNone/>
            </a:pPr>
            <a:r>
              <a:rPr lang="en-US" sz="1200" dirty="0">
                <a:solidFill>
                  <a:srgbClr val="38761D"/>
                </a:solidFill>
                <a:latin typeface="Tahoma"/>
                <a:ea typeface="Tahoma"/>
                <a:cs typeface="Tahoma"/>
                <a:sym typeface="Tahoma"/>
              </a:rPr>
              <a:t> </a:t>
            </a:r>
          </a:p>
          <a:p>
            <a:pPr marL="0" lvl="0" indent="0" algn="just" rtl="0">
              <a:lnSpc>
                <a:spcPct val="150000"/>
              </a:lnSpc>
              <a:spcBef>
                <a:spcPts val="1200"/>
              </a:spcBef>
              <a:spcAft>
                <a:spcPts val="0"/>
              </a:spcAft>
              <a:buNone/>
            </a:pPr>
            <a:endParaRPr lang="en-US" sz="1200" dirty="0">
              <a:solidFill>
                <a:srgbClr val="38761D"/>
              </a:solidFill>
              <a:latin typeface="Tahoma"/>
              <a:ea typeface="Tahoma"/>
              <a:cs typeface="Tahoma"/>
              <a:sym typeface="Tahoma"/>
            </a:endParaRPr>
          </a:p>
          <a:p>
            <a:pPr marL="0" lvl="0" indent="0" algn="just" rtl="0">
              <a:lnSpc>
                <a:spcPct val="150000"/>
              </a:lnSpc>
              <a:spcBef>
                <a:spcPts val="1200"/>
              </a:spcBef>
              <a:spcAft>
                <a:spcPts val="0"/>
              </a:spcAft>
              <a:buNone/>
            </a:pPr>
            <a:endParaRPr lang="en-US" sz="1200" dirty="0">
              <a:solidFill>
                <a:srgbClr val="38761D"/>
              </a:solidFill>
              <a:latin typeface="Tahoma"/>
              <a:ea typeface="Tahoma"/>
              <a:cs typeface="Tahoma"/>
              <a:sym typeface="Tahoma"/>
            </a:endParaRPr>
          </a:p>
          <a:p>
            <a:pPr marL="0" lvl="0" indent="0" algn="just" rtl="0">
              <a:lnSpc>
                <a:spcPct val="150000"/>
              </a:lnSpc>
              <a:spcBef>
                <a:spcPts val="1200"/>
              </a:spcBef>
              <a:spcAft>
                <a:spcPts val="0"/>
              </a:spcAft>
              <a:buNone/>
            </a:pPr>
            <a:endParaRPr lang="en-US" sz="1200" dirty="0">
              <a:solidFill>
                <a:srgbClr val="38761D"/>
              </a:solidFill>
              <a:latin typeface="Tahoma"/>
              <a:ea typeface="Tahoma"/>
              <a:cs typeface="Tahoma"/>
              <a:sym typeface="Tahoma"/>
            </a:endParaRPr>
          </a:p>
          <a:p>
            <a:pPr marL="0" lvl="0" indent="0" algn="just" rtl="0">
              <a:lnSpc>
                <a:spcPct val="150000"/>
              </a:lnSpc>
              <a:spcBef>
                <a:spcPts val="1200"/>
              </a:spcBef>
              <a:spcAft>
                <a:spcPts val="0"/>
              </a:spcAft>
              <a:buNone/>
            </a:pPr>
            <a:endParaRPr lang="en-US" sz="1200" dirty="0">
              <a:solidFill>
                <a:srgbClr val="38761D"/>
              </a:solidFill>
              <a:latin typeface="Tahoma"/>
              <a:ea typeface="Tahoma"/>
              <a:cs typeface="Tahoma"/>
              <a:sym typeface="Tahoma"/>
            </a:endParaRPr>
          </a:p>
          <a:p>
            <a:pPr marL="0" lvl="0" indent="0" algn="just" rtl="0">
              <a:lnSpc>
                <a:spcPct val="150000"/>
              </a:lnSpc>
              <a:spcBef>
                <a:spcPts val="1200"/>
              </a:spcBef>
              <a:spcAft>
                <a:spcPts val="0"/>
              </a:spcAft>
              <a:buNone/>
            </a:pPr>
            <a:endParaRPr lang="en-US" sz="1200" dirty="0">
              <a:solidFill>
                <a:srgbClr val="38761D"/>
              </a:solidFill>
              <a:latin typeface="Tahoma"/>
              <a:ea typeface="Tahoma"/>
              <a:cs typeface="Tahoma"/>
              <a:sym typeface="Tahoma"/>
            </a:endParaRPr>
          </a:p>
          <a:p>
            <a:pPr marL="0" lvl="0" indent="0" algn="just" rtl="0">
              <a:lnSpc>
                <a:spcPct val="150000"/>
              </a:lnSpc>
              <a:spcBef>
                <a:spcPts val="1200"/>
              </a:spcBef>
              <a:spcAft>
                <a:spcPts val="0"/>
              </a:spcAft>
              <a:buNone/>
            </a:pPr>
            <a:endParaRPr lang="en-US" sz="1200" dirty="0">
              <a:solidFill>
                <a:srgbClr val="38761D"/>
              </a:solidFill>
              <a:latin typeface="Tahoma"/>
              <a:ea typeface="Tahoma"/>
              <a:cs typeface="Tahoma"/>
              <a:sym typeface="Tahoma"/>
            </a:endParaRPr>
          </a:p>
          <a:p>
            <a:pPr marL="0" lvl="0" indent="0" algn="just" rtl="0">
              <a:lnSpc>
                <a:spcPct val="150000"/>
              </a:lnSpc>
              <a:spcBef>
                <a:spcPts val="1200"/>
              </a:spcBef>
              <a:spcAft>
                <a:spcPts val="0"/>
              </a:spcAft>
              <a:buNone/>
            </a:pPr>
            <a:r>
              <a:rPr lang="en-US" sz="1200" dirty="0">
                <a:solidFill>
                  <a:srgbClr val="38761D"/>
                </a:solidFill>
                <a:latin typeface="Tahoma"/>
                <a:ea typeface="Tahoma"/>
                <a:cs typeface="Tahoma"/>
                <a:sym typeface="Tahoma"/>
              </a:rPr>
              <a:t>After receiving user B will send the reply as an encrypted message with the nonce sent by A and a new nonce value to uniquely identify the communication and to make an assurance that user B has received the message correctly. Later A will also send the new nonce value encrypted to make an assurance that both intended users are only communicating.</a:t>
            </a:r>
          </a:p>
          <a:p>
            <a:pPr marL="0" lvl="0" indent="0" algn="just" rtl="0">
              <a:lnSpc>
                <a:spcPct val="150000"/>
              </a:lnSpc>
              <a:spcBef>
                <a:spcPts val="1200"/>
              </a:spcBef>
              <a:spcAft>
                <a:spcPts val="0"/>
              </a:spcAft>
              <a:buClr>
                <a:schemeClr val="dk1"/>
              </a:buClr>
              <a:buSzPts val="1100"/>
              <a:buFont typeface="Arial"/>
              <a:buNone/>
            </a:pPr>
            <a:r>
              <a:rPr lang="en-US" sz="1400" b="1" dirty="0">
                <a:solidFill>
                  <a:srgbClr val="38761D"/>
                </a:solidFill>
                <a:latin typeface="Tahoma"/>
                <a:ea typeface="Tahoma"/>
                <a:cs typeface="Tahoma"/>
                <a:sym typeface="Tahoma"/>
              </a:rPr>
              <a:t>Public-Key Certificates</a:t>
            </a:r>
          </a:p>
          <a:p>
            <a:pPr marL="0" lvl="0" indent="0" algn="just" rtl="0">
              <a:lnSpc>
                <a:spcPct val="150000"/>
              </a:lnSpc>
              <a:spcBef>
                <a:spcPts val="1200"/>
              </a:spcBef>
              <a:spcAft>
                <a:spcPts val="0"/>
              </a:spcAft>
              <a:buClr>
                <a:schemeClr val="dk1"/>
              </a:buClr>
              <a:buSzPts val="1100"/>
              <a:buFont typeface="Arial"/>
              <a:buNone/>
            </a:pPr>
            <a:r>
              <a:rPr lang="en-US" sz="1200" dirty="0">
                <a:solidFill>
                  <a:srgbClr val="38761D"/>
                </a:solidFill>
                <a:latin typeface="Tahoma"/>
                <a:ea typeface="Tahoma"/>
                <a:cs typeface="Tahoma"/>
                <a:sym typeface="Tahoma"/>
              </a:rPr>
              <a:t> In the public key authority, as each user has to contact authority in-order to get the public keys. So bottleneck problem occurs. To avoid this issue each user will share the public key to the central authority who is responsible for issuing certificates to the users. Each user will be provided with certificate. So if any user wants to communicate they will exchange the certificates to authenticate themselves. Certificate will have users public key and the central authority’s private key. </a:t>
            </a:r>
          </a:p>
          <a:p>
            <a:pPr marL="0" lvl="0" indent="0" algn="just" rtl="0">
              <a:lnSpc>
                <a:spcPct val="150000"/>
              </a:lnSpc>
              <a:spcBef>
                <a:spcPts val="750"/>
              </a:spcBef>
              <a:spcAft>
                <a:spcPts val="0"/>
              </a:spcAft>
              <a:buNone/>
            </a:pPr>
            <a:endParaRPr lang="en-US" sz="1200" dirty="0">
              <a:solidFill>
                <a:srgbClr val="38761D"/>
              </a:solidFill>
              <a:latin typeface="Tahoma"/>
              <a:ea typeface="Tahoma"/>
              <a:cs typeface="Tahoma"/>
              <a:sym typeface="Tahoma"/>
            </a:endParaRPr>
          </a:p>
          <a:p>
            <a:pPr algn="just">
              <a:lnSpc>
                <a:spcPct val="115000"/>
              </a:lnSpc>
            </a:pPr>
            <a:endParaRPr lang="en-US" sz="120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endParaRPr>
          </a:p>
        </p:txBody>
      </p:sp>
      <p:pic>
        <p:nvPicPr>
          <p:cNvPr id="3" name="Google Shape;535;p76">
            <a:extLst>
              <a:ext uri="{FF2B5EF4-FFF2-40B4-BE49-F238E27FC236}">
                <a16:creationId xmlns:a16="http://schemas.microsoft.com/office/drawing/2014/main" xmlns="" id="{BAF9315C-1D52-41E0-B7A7-046AEF3DDCE6}"/>
              </a:ext>
            </a:extLst>
          </p:cNvPr>
          <p:cNvPicPr preferRelativeResize="0"/>
          <p:nvPr/>
        </p:nvPicPr>
        <p:blipFill>
          <a:blip r:embed="rId2" cstate="print">
            <a:alphaModFix/>
          </a:blip>
          <a:stretch>
            <a:fillRect/>
          </a:stretch>
        </p:blipFill>
        <p:spPr>
          <a:xfrm>
            <a:off x="1033450" y="1152525"/>
            <a:ext cx="4791075" cy="2838450"/>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Rectangle 5">
            <a:extLst>
              <a:ext uri="{FF2B5EF4-FFF2-40B4-BE49-F238E27FC236}">
                <a16:creationId xmlns:a16="http://schemas.microsoft.com/office/drawing/2014/main" xmlns="" id="{042DBA5F-5502-4C78-8A00-41C193D10F0E}"/>
              </a:ext>
            </a:extLst>
          </p:cNvPr>
          <p:cNvSpPr/>
          <p:nvPr/>
        </p:nvSpPr>
        <p:spPr>
          <a:xfrm>
            <a:off x="685067" y="1095162"/>
            <a:ext cx="5915025" cy="4805418"/>
          </a:xfrm>
          <a:prstGeom prst="rect">
            <a:avLst/>
          </a:prstGeom>
        </p:spPr>
        <p:txBody>
          <a:bodyPr wrap="square">
            <a:spAutoFit/>
          </a:bodyPr>
          <a:lstStyle/>
          <a:p>
            <a:pPr marL="0" lvl="0" indent="0" algn="l" rtl="0">
              <a:lnSpc>
                <a:spcPct val="115000"/>
              </a:lnSpc>
              <a:spcBef>
                <a:spcPts val="1200"/>
              </a:spcBef>
              <a:spcAft>
                <a:spcPts val="0"/>
              </a:spcAft>
              <a:buNone/>
            </a:pPr>
            <a:endParaRPr lang="en-US" sz="1200" i="1" dirty="0">
              <a:solidFill>
                <a:srgbClr val="333333"/>
              </a:solidFill>
              <a:latin typeface="Tahoma"/>
              <a:ea typeface="Tahoma"/>
              <a:cs typeface="Tahoma"/>
              <a:sym typeface="Tahoma"/>
            </a:endParaRPr>
          </a:p>
          <a:p>
            <a:pPr marL="0" lvl="0" indent="0" algn="l" rtl="0">
              <a:lnSpc>
                <a:spcPct val="115000"/>
              </a:lnSpc>
              <a:spcBef>
                <a:spcPts val="1200"/>
              </a:spcBef>
              <a:spcAft>
                <a:spcPts val="0"/>
              </a:spcAft>
              <a:buNone/>
            </a:pPr>
            <a:endParaRPr lang="en-US" sz="1200" i="1" dirty="0">
              <a:solidFill>
                <a:srgbClr val="333333"/>
              </a:solidFill>
              <a:latin typeface="Tahoma"/>
              <a:ea typeface="Tahoma"/>
              <a:cs typeface="Tahoma"/>
              <a:sym typeface="Tahoma"/>
            </a:endParaRPr>
          </a:p>
          <a:p>
            <a:pPr marL="0" lvl="0" indent="0" algn="l" rtl="0">
              <a:lnSpc>
                <a:spcPct val="115000"/>
              </a:lnSpc>
              <a:spcBef>
                <a:spcPts val="1200"/>
              </a:spcBef>
              <a:spcAft>
                <a:spcPts val="0"/>
              </a:spcAft>
              <a:buNone/>
            </a:pPr>
            <a:endParaRPr lang="en-US" sz="1200" i="1" dirty="0">
              <a:solidFill>
                <a:srgbClr val="333333"/>
              </a:solidFill>
              <a:latin typeface="Tahoma"/>
              <a:ea typeface="Tahoma"/>
              <a:cs typeface="Tahoma"/>
              <a:sym typeface="Tahoma"/>
            </a:endParaRPr>
          </a:p>
          <a:p>
            <a:pPr marL="0" lvl="0" indent="0" algn="l" rtl="0">
              <a:lnSpc>
                <a:spcPct val="115000"/>
              </a:lnSpc>
              <a:spcBef>
                <a:spcPts val="1200"/>
              </a:spcBef>
              <a:spcAft>
                <a:spcPts val="0"/>
              </a:spcAft>
              <a:buNone/>
            </a:pPr>
            <a:endParaRPr lang="en-US" sz="1200" i="1" dirty="0">
              <a:solidFill>
                <a:srgbClr val="333333"/>
              </a:solidFill>
              <a:latin typeface="Tahoma"/>
              <a:ea typeface="Tahoma"/>
              <a:cs typeface="Tahoma"/>
              <a:sym typeface="Tahoma"/>
            </a:endParaRPr>
          </a:p>
          <a:p>
            <a:pPr marL="0" lvl="0" indent="0" algn="l" rtl="0">
              <a:lnSpc>
                <a:spcPct val="115000"/>
              </a:lnSpc>
              <a:spcBef>
                <a:spcPts val="1200"/>
              </a:spcBef>
              <a:spcAft>
                <a:spcPts val="0"/>
              </a:spcAft>
              <a:buNone/>
            </a:pPr>
            <a:endParaRPr lang="en-US" sz="1200" i="1" dirty="0">
              <a:solidFill>
                <a:srgbClr val="333333"/>
              </a:solidFill>
              <a:latin typeface="Tahoma"/>
              <a:ea typeface="Tahoma"/>
              <a:cs typeface="Tahoma"/>
              <a:sym typeface="Tahoma"/>
            </a:endParaRPr>
          </a:p>
          <a:p>
            <a:pPr marL="0" lvl="0" indent="0" algn="l" rtl="0">
              <a:lnSpc>
                <a:spcPct val="115000"/>
              </a:lnSpc>
              <a:spcBef>
                <a:spcPts val="1200"/>
              </a:spcBef>
              <a:spcAft>
                <a:spcPts val="0"/>
              </a:spcAft>
              <a:buNone/>
            </a:pPr>
            <a:endParaRPr lang="en-US" sz="1200" i="1" dirty="0">
              <a:solidFill>
                <a:srgbClr val="333333"/>
              </a:solidFill>
              <a:latin typeface="Tahoma"/>
              <a:ea typeface="Tahoma"/>
              <a:cs typeface="Tahoma"/>
              <a:sym typeface="Tahoma"/>
            </a:endParaRPr>
          </a:p>
          <a:p>
            <a:pPr marL="0" lvl="0" indent="0" algn="l" rtl="0">
              <a:lnSpc>
                <a:spcPct val="115000"/>
              </a:lnSpc>
              <a:spcBef>
                <a:spcPts val="1200"/>
              </a:spcBef>
              <a:spcAft>
                <a:spcPts val="0"/>
              </a:spcAft>
              <a:buNone/>
            </a:pPr>
            <a:endParaRPr lang="en-US" sz="1200" i="1" dirty="0">
              <a:solidFill>
                <a:srgbClr val="333333"/>
              </a:solidFill>
              <a:latin typeface="Tahoma"/>
              <a:ea typeface="Tahoma"/>
              <a:cs typeface="Tahoma"/>
              <a:sym typeface="Tahoma"/>
            </a:endParaRPr>
          </a:p>
          <a:p>
            <a:pPr marL="0" lvl="0" indent="0" algn="just" rtl="0">
              <a:lnSpc>
                <a:spcPct val="115000"/>
              </a:lnSpc>
              <a:spcBef>
                <a:spcPts val="1200"/>
              </a:spcBef>
              <a:spcAft>
                <a:spcPts val="0"/>
              </a:spcAft>
              <a:buClr>
                <a:schemeClr val="dk1"/>
              </a:buClr>
              <a:buSzPts val="1100"/>
              <a:buFont typeface="Arial"/>
              <a:buNone/>
            </a:pPr>
            <a:r>
              <a:rPr lang="en-US" sz="1200" i="1" dirty="0">
                <a:solidFill>
                  <a:schemeClr val="accent6">
                    <a:lumMod val="75000"/>
                  </a:schemeClr>
                </a:solidFill>
                <a:latin typeface="Tahoma"/>
                <a:ea typeface="Tahoma"/>
                <a:cs typeface="Tahoma"/>
                <a:sym typeface="Tahoma"/>
              </a:rPr>
              <a:t>Each certificate has</a:t>
            </a:r>
          </a:p>
          <a:p>
            <a:pPr marL="0" lvl="0" indent="0" algn="just" rtl="0">
              <a:lnSpc>
                <a:spcPct val="115000"/>
              </a:lnSpc>
              <a:spcBef>
                <a:spcPts val="1200"/>
              </a:spcBef>
              <a:spcAft>
                <a:spcPts val="0"/>
              </a:spcAft>
              <a:buClr>
                <a:schemeClr val="dk1"/>
              </a:buClr>
              <a:buSzPts val="1100"/>
              <a:buFont typeface="Arial"/>
              <a:buNone/>
            </a:pPr>
            <a:r>
              <a:rPr lang="en-US" sz="1200" i="1" dirty="0">
                <a:solidFill>
                  <a:schemeClr val="accent6">
                    <a:lumMod val="75000"/>
                  </a:schemeClr>
                </a:solidFill>
                <a:latin typeface="Tahoma"/>
                <a:ea typeface="Tahoma"/>
                <a:cs typeface="Tahoma"/>
                <a:sym typeface="Tahoma"/>
              </a:rPr>
              <a:t>CA </a:t>
            </a:r>
            <a:r>
              <a:rPr lang="en-US" sz="1200" dirty="0">
                <a:solidFill>
                  <a:schemeClr val="accent6">
                    <a:lumMod val="75000"/>
                  </a:schemeClr>
                </a:solidFill>
                <a:latin typeface="Tahoma"/>
                <a:ea typeface="Tahoma"/>
                <a:cs typeface="Tahoma"/>
                <a:sym typeface="Tahoma"/>
              </a:rPr>
              <a:t>= E(</a:t>
            </a:r>
            <a:r>
              <a:rPr lang="en-US" sz="1200" i="1" dirty="0" err="1">
                <a:solidFill>
                  <a:schemeClr val="accent6">
                    <a:lumMod val="75000"/>
                  </a:schemeClr>
                </a:solidFill>
                <a:latin typeface="Tahoma"/>
                <a:ea typeface="Tahoma"/>
                <a:cs typeface="Tahoma"/>
                <a:sym typeface="Tahoma"/>
              </a:rPr>
              <a:t>PRauth</a:t>
            </a:r>
            <a:r>
              <a:rPr lang="en-US" sz="1200" dirty="0">
                <a:solidFill>
                  <a:schemeClr val="accent6">
                    <a:lumMod val="75000"/>
                  </a:schemeClr>
                </a:solidFill>
                <a:latin typeface="Tahoma"/>
                <a:ea typeface="Tahoma"/>
                <a:cs typeface="Tahoma"/>
                <a:sym typeface="Tahoma"/>
              </a:rPr>
              <a:t>, [</a:t>
            </a:r>
            <a:r>
              <a:rPr lang="en-US" sz="1200" i="1" dirty="0">
                <a:solidFill>
                  <a:schemeClr val="accent6">
                    <a:lumMod val="75000"/>
                  </a:schemeClr>
                </a:solidFill>
                <a:latin typeface="Tahoma"/>
                <a:ea typeface="Tahoma"/>
                <a:cs typeface="Tahoma"/>
                <a:sym typeface="Tahoma"/>
              </a:rPr>
              <a:t>T||IDA||</a:t>
            </a:r>
            <a:r>
              <a:rPr lang="en-US" sz="1200" i="1" dirty="0" err="1">
                <a:solidFill>
                  <a:schemeClr val="accent6">
                    <a:lumMod val="75000"/>
                  </a:schemeClr>
                </a:solidFill>
                <a:latin typeface="Tahoma"/>
                <a:ea typeface="Tahoma"/>
                <a:cs typeface="Tahoma"/>
                <a:sym typeface="Tahoma"/>
              </a:rPr>
              <a:t>PUa</a:t>
            </a:r>
            <a:r>
              <a:rPr lang="en-US" sz="1200" dirty="0">
                <a:solidFill>
                  <a:schemeClr val="accent6">
                    <a:lumMod val="75000"/>
                  </a:schemeClr>
                </a:solidFill>
                <a:latin typeface="Tahoma"/>
                <a:ea typeface="Tahoma"/>
                <a:cs typeface="Tahoma"/>
                <a:sym typeface="Tahoma"/>
              </a:rPr>
              <a:t>])</a:t>
            </a:r>
          </a:p>
          <a:p>
            <a:pPr marL="0" lvl="0" indent="0" algn="just" rtl="0">
              <a:lnSpc>
                <a:spcPct val="115000"/>
              </a:lnSpc>
              <a:spcBef>
                <a:spcPts val="1200"/>
              </a:spcBef>
              <a:spcAft>
                <a:spcPts val="0"/>
              </a:spcAft>
              <a:buClr>
                <a:schemeClr val="dk1"/>
              </a:buClr>
              <a:buSzPts val="1100"/>
              <a:buFont typeface="Arial"/>
              <a:buNone/>
            </a:pPr>
            <a:r>
              <a:rPr lang="en-US" sz="1200" dirty="0">
                <a:solidFill>
                  <a:schemeClr val="accent6">
                    <a:lumMod val="75000"/>
                  </a:schemeClr>
                </a:solidFill>
                <a:latin typeface="Tahoma"/>
                <a:ea typeface="Tahoma"/>
                <a:cs typeface="Tahoma"/>
                <a:sym typeface="Tahoma"/>
              </a:rPr>
              <a:t>where </a:t>
            </a:r>
            <a:r>
              <a:rPr lang="en-US" sz="1200" i="1" dirty="0" err="1">
                <a:solidFill>
                  <a:schemeClr val="accent6">
                    <a:lumMod val="75000"/>
                  </a:schemeClr>
                </a:solidFill>
                <a:latin typeface="Tahoma"/>
                <a:ea typeface="Tahoma"/>
                <a:cs typeface="Tahoma"/>
                <a:sym typeface="Tahoma"/>
              </a:rPr>
              <a:t>PRauth</a:t>
            </a:r>
            <a:r>
              <a:rPr lang="en-US" sz="1200" i="1" dirty="0">
                <a:solidFill>
                  <a:schemeClr val="accent6">
                    <a:lumMod val="75000"/>
                  </a:schemeClr>
                </a:solidFill>
                <a:latin typeface="Tahoma"/>
                <a:ea typeface="Tahoma"/>
                <a:cs typeface="Tahoma"/>
                <a:sym typeface="Tahoma"/>
              </a:rPr>
              <a:t> </a:t>
            </a:r>
            <a:r>
              <a:rPr lang="en-US" sz="1200" dirty="0">
                <a:solidFill>
                  <a:schemeClr val="accent6">
                    <a:lumMod val="75000"/>
                  </a:schemeClr>
                </a:solidFill>
                <a:latin typeface="Tahoma"/>
                <a:ea typeface="Tahoma"/>
                <a:cs typeface="Tahoma"/>
                <a:sym typeface="Tahoma"/>
              </a:rPr>
              <a:t>is the private key used by the authority and </a:t>
            </a:r>
            <a:r>
              <a:rPr lang="en-US" sz="1200" i="1" dirty="0">
                <a:solidFill>
                  <a:schemeClr val="accent6">
                    <a:lumMod val="75000"/>
                  </a:schemeClr>
                </a:solidFill>
                <a:latin typeface="Tahoma"/>
                <a:ea typeface="Tahoma"/>
                <a:cs typeface="Tahoma"/>
                <a:sym typeface="Tahoma"/>
              </a:rPr>
              <a:t>T </a:t>
            </a:r>
            <a:r>
              <a:rPr lang="en-US" sz="1200" dirty="0">
                <a:solidFill>
                  <a:schemeClr val="accent6">
                    <a:lumMod val="75000"/>
                  </a:schemeClr>
                </a:solidFill>
                <a:latin typeface="Tahoma"/>
                <a:ea typeface="Tahoma"/>
                <a:cs typeface="Tahoma"/>
                <a:sym typeface="Tahoma"/>
              </a:rPr>
              <a:t>is a timestamp.</a:t>
            </a:r>
          </a:p>
          <a:p>
            <a:pPr marL="0" lvl="0" indent="0" algn="just" rtl="0">
              <a:lnSpc>
                <a:spcPct val="115000"/>
              </a:lnSpc>
              <a:spcBef>
                <a:spcPts val="1200"/>
              </a:spcBef>
              <a:spcAft>
                <a:spcPts val="0"/>
              </a:spcAft>
              <a:buClr>
                <a:schemeClr val="dk1"/>
              </a:buClr>
              <a:buSzPts val="1100"/>
              <a:buFont typeface="Arial"/>
              <a:buNone/>
            </a:pPr>
            <a:r>
              <a:rPr lang="en-US" sz="1200" dirty="0">
                <a:solidFill>
                  <a:schemeClr val="accent6">
                    <a:lumMod val="75000"/>
                  </a:schemeClr>
                </a:solidFill>
                <a:latin typeface="Tahoma"/>
                <a:ea typeface="Tahoma"/>
                <a:cs typeface="Tahoma"/>
                <a:sym typeface="Tahoma"/>
              </a:rPr>
              <a:t>This certificate can be verified by performing</a:t>
            </a:r>
          </a:p>
          <a:p>
            <a:pPr marL="0" lvl="0" indent="0" algn="just" rtl="0">
              <a:lnSpc>
                <a:spcPct val="115000"/>
              </a:lnSpc>
              <a:spcBef>
                <a:spcPts val="1200"/>
              </a:spcBef>
              <a:spcAft>
                <a:spcPts val="0"/>
              </a:spcAft>
              <a:buClr>
                <a:schemeClr val="dk1"/>
              </a:buClr>
              <a:buSzPts val="1100"/>
              <a:buFont typeface="Arial"/>
              <a:buNone/>
            </a:pPr>
            <a:r>
              <a:rPr lang="en-US" sz="1200" dirty="0">
                <a:solidFill>
                  <a:schemeClr val="accent6">
                    <a:lumMod val="75000"/>
                  </a:schemeClr>
                </a:solidFill>
                <a:latin typeface="Tahoma"/>
                <a:ea typeface="Tahoma"/>
                <a:cs typeface="Tahoma"/>
                <a:sym typeface="Tahoma"/>
              </a:rPr>
              <a:t>D(</a:t>
            </a:r>
            <a:r>
              <a:rPr lang="en-US" sz="1200" i="1" dirty="0" err="1">
                <a:solidFill>
                  <a:schemeClr val="accent6">
                    <a:lumMod val="75000"/>
                  </a:schemeClr>
                </a:solidFill>
                <a:latin typeface="Tahoma"/>
                <a:ea typeface="Tahoma"/>
                <a:cs typeface="Tahoma"/>
                <a:sym typeface="Tahoma"/>
              </a:rPr>
              <a:t>PUauth</a:t>
            </a:r>
            <a:r>
              <a:rPr lang="en-US" sz="1200" i="1" dirty="0">
                <a:solidFill>
                  <a:schemeClr val="accent6">
                    <a:lumMod val="75000"/>
                  </a:schemeClr>
                </a:solidFill>
                <a:latin typeface="Tahoma"/>
                <a:ea typeface="Tahoma"/>
                <a:cs typeface="Tahoma"/>
                <a:sym typeface="Tahoma"/>
              </a:rPr>
              <a:t>, CA</a:t>
            </a:r>
            <a:r>
              <a:rPr lang="en-US" sz="1200" dirty="0">
                <a:solidFill>
                  <a:schemeClr val="accent6">
                    <a:lumMod val="75000"/>
                  </a:schemeClr>
                </a:solidFill>
                <a:latin typeface="Tahoma"/>
                <a:ea typeface="Tahoma"/>
                <a:cs typeface="Tahoma"/>
                <a:sym typeface="Tahoma"/>
              </a:rPr>
              <a:t>) = D(</a:t>
            </a:r>
            <a:r>
              <a:rPr lang="en-US" sz="1200" i="1" dirty="0" err="1">
                <a:solidFill>
                  <a:schemeClr val="accent6">
                    <a:lumMod val="75000"/>
                  </a:schemeClr>
                </a:solidFill>
                <a:latin typeface="Tahoma"/>
                <a:ea typeface="Tahoma"/>
                <a:cs typeface="Tahoma"/>
                <a:sym typeface="Tahoma"/>
              </a:rPr>
              <a:t>PUauth</a:t>
            </a:r>
            <a:r>
              <a:rPr lang="en-US" sz="1200" dirty="0">
                <a:solidFill>
                  <a:schemeClr val="accent6">
                    <a:lumMod val="75000"/>
                  </a:schemeClr>
                </a:solidFill>
                <a:latin typeface="Tahoma"/>
                <a:ea typeface="Tahoma"/>
                <a:cs typeface="Tahoma"/>
                <a:sym typeface="Tahoma"/>
              </a:rPr>
              <a:t>, E(</a:t>
            </a:r>
            <a:r>
              <a:rPr lang="en-US" sz="1200" i="1" dirty="0" err="1">
                <a:solidFill>
                  <a:schemeClr val="accent6">
                    <a:lumMod val="75000"/>
                  </a:schemeClr>
                </a:solidFill>
                <a:latin typeface="Tahoma"/>
                <a:ea typeface="Tahoma"/>
                <a:cs typeface="Tahoma"/>
                <a:sym typeface="Tahoma"/>
              </a:rPr>
              <a:t>PR</a:t>
            </a:r>
            <a:r>
              <a:rPr lang="en-US" sz="1200" dirty="0" err="1">
                <a:solidFill>
                  <a:schemeClr val="accent6">
                    <a:lumMod val="75000"/>
                  </a:schemeClr>
                </a:solidFill>
                <a:latin typeface="Tahoma"/>
                <a:ea typeface="Tahoma"/>
                <a:cs typeface="Tahoma"/>
                <a:sym typeface="Tahoma"/>
              </a:rPr>
              <a:t>auth</a:t>
            </a:r>
            <a:r>
              <a:rPr lang="en-US" sz="1200" dirty="0">
                <a:solidFill>
                  <a:schemeClr val="accent6">
                    <a:lumMod val="75000"/>
                  </a:schemeClr>
                </a:solidFill>
                <a:latin typeface="Tahoma"/>
                <a:ea typeface="Tahoma"/>
                <a:cs typeface="Tahoma"/>
                <a:sym typeface="Tahoma"/>
              </a:rPr>
              <a:t>, [</a:t>
            </a:r>
            <a:r>
              <a:rPr lang="en-US" sz="1200" i="1" dirty="0">
                <a:solidFill>
                  <a:schemeClr val="accent6">
                    <a:lumMod val="75000"/>
                  </a:schemeClr>
                </a:solidFill>
                <a:latin typeface="Tahoma"/>
                <a:ea typeface="Tahoma"/>
                <a:cs typeface="Tahoma"/>
                <a:sym typeface="Tahoma"/>
              </a:rPr>
              <a:t>T</a:t>
            </a:r>
            <a:r>
              <a:rPr lang="en-US" sz="1200" dirty="0">
                <a:solidFill>
                  <a:schemeClr val="accent6">
                    <a:lumMod val="75000"/>
                  </a:schemeClr>
                </a:solidFill>
                <a:latin typeface="Tahoma"/>
                <a:ea typeface="Tahoma"/>
                <a:cs typeface="Tahoma"/>
                <a:sym typeface="Tahoma"/>
              </a:rPr>
              <a:t>||</a:t>
            </a:r>
            <a:r>
              <a:rPr lang="en-US" sz="1200" i="1" dirty="0">
                <a:solidFill>
                  <a:schemeClr val="accent6">
                    <a:lumMod val="75000"/>
                  </a:schemeClr>
                </a:solidFill>
                <a:latin typeface="Tahoma"/>
                <a:ea typeface="Tahoma"/>
                <a:cs typeface="Tahoma"/>
                <a:sym typeface="Tahoma"/>
              </a:rPr>
              <a:t>IDA</a:t>
            </a:r>
            <a:r>
              <a:rPr lang="en-US" sz="1200" dirty="0">
                <a:solidFill>
                  <a:schemeClr val="accent6">
                    <a:lumMod val="75000"/>
                  </a:schemeClr>
                </a:solidFill>
                <a:latin typeface="Tahoma"/>
                <a:ea typeface="Tahoma"/>
                <a:cs typeface="Tahoma"/>
                <a:sym typeface="Tahoma"/>
              </a:rPr>
              <a:t>||</a:t>
            </a:r>
            <a:r>
              <a:rPr lang="en-US" sz="1200" i="1" dirty="0" err="1">
                <a:solidFill>
                  <a:schemeClr val="accent6">
                    <a:lumMod val="75000"/>
                  </a:schemeClr>
                </a:solidFill>
                <a:latin typeface="Tahoma"/>
                <a:ea typeface="Tahoma"/>
                <a:cs typeface="Tahoma"/>
                <a:sym typeface="Tahoma"/>
              </a:rPr>
              <a:t>PUa</a:t>
            </a:r>
            <a:r>
              <a:rPr lang="en-US" sz="1200" dirty="0">
                <a:solidFill>
                  <a:schemeClr val="accent6">
                    <a:lumMod val="75000"/>
                  </a:schemeClr>
                </a:solidFill>
                <a:latin typeface="Tahoma"/>
                <a:ea typeface="Tahoma"/>
                <a:cs typeface="Tahoma"/>
                <a:sym typeface="Tahoma"/>
              </a:rPr>
              <a:t>])) = (</a:t>
            </a:r>
            <a:r>
              <a:rPr lang="en-US" sz="1200" i="1" dirty="0">
                <a:solidFill>
                  <a:schemeClr val="accent6">
                    <a:lumMod val="75000"/>
                  </a:schemeClr>
                </a:solidFill>
                <a:latin typeface="Tahoma"/>
                <a:ea typeface="Tahoma"/>
                <a:cs typeface="Tahoma"/>
                <a:sym typeface="Tahoma"/>
              </a:rPr>
              <a:t>T</a:t>
            </a:r>
            <a:r>
              <a:rPr lang="en-US" sz="1200" dirty="0">
                <a:solidFill>
                  <a:schemeClr val="accent6">
                    <a:lumMod val="75000"/>
                  </a:schemeClr>
                </a:solidFill>
                <a:latin typeface="Tahoma"/>
                <a:ea typeface="Tahoma"/>
                <a:cs typeface="Tahoma"/>
                <a:sym typeface="Tahoma"/>
              </a:rPr>
              <a:t>||</a:t>
            </a:r>
            <a:r>
              <a:rPr lang="en-US" sz="1200" i="1" dirty="0">
                <a:solidFill>
                  <a:schemeClr val="accent6">
                    <a:lumMod val="75000"/>
                  </a:schemeClr>
                </a:solidFill>
                <a:latin typeface="Tahoma"/>
                <a:ea typeface="Tahoma"/>
                <a:cs typeface="Tahoma"/>
                <a:sym typeface="Tahoma"/>
              </a:rPr>
              <a:t>IDA</a:t>
            </a:r>
            <a:r>
              <a:rPr lang="en-US" sz="1200" dirty="0">
                <a:solidFill>
                  <a:schemeClr val="accent6">
                    <a:lumMod val="75000"/>
                  </a:schemeClr>
                </a:solidFill>
                <a:latin typeface="Tahoma"/>
                <a:ea typeface="Tahoma"/>
                <a:cs typeface="Tahoma"/>
                <a:sym typeface="Tahoma"/>
              </a:rPr>
              <a:t>||</a:t>
            </a:r>
            <a:r>
              <a:rPr lang="en-US" sz="1200" i="1" dirty="0" err="1">
                <a:solidFill>
                  <a:schemeClr val="accent6">
                    <a:lumMod val="75000"/>
                  </a:schemeClr>
                </a:solidFill>
                <a:latin typeface="Tahoma"/>
                <a:ea typeface="Tahoma"/>
                <a:cs typeface="Tahoma"/>
                <a:sym typeface="Tahoma"/>
              </a:rPr>
              <a:t>PUa</a:t>
            </a:r>
            <a:r>
              <a:rPr lang="en-US" sz="1200" dirty="0">
                <a:solidFill>
                  <a:schemeClr val="accent6">
                    <a:lumMod val="75000"/>
                  </a:schemeClr>
                </a:solidFill>
                <a:latin typeface="Tahoma"/>
                <a:ea typeface="Tahoma"/>
                <a:cs typeface="Tahoma"/>
                <a:sym typeface="Tahoma"/>
              </a:rPr>
              <a:t>)</a:t>
            </a:r>
          </a:p>
          <a:p>
            <a:pPr marL="0" lvl="0" indent="0" algn="just" rtl="0">
              <a:spcBef>
                <a:spcPts val="750"/>
              </a:spcBef>
              <a:spcAft>
                <a:spcPts val="0"/>
              </a:spcAft>
              <a:buNone/>
            </a:pPr>
            <a:endParaRPr lang="en-US" sz="1200" dirty="0">
              <a:latin typeface="Tahoma"/>
              <a:ea typeface="Tahoma"/>
              <a:cs typeface="Tahoma"/>
              <a:sym typeface="Tahoma"/>
            </a:endParaRPr>
          </a:p>
          <a:p>
            <a:pPr algn="just"/>
            <a:endParaRPr lang="en-US" sz="12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3" name="Google Shape;543;p77">
            <a:extLst>
              <a:ext uri="{FF2B5EF4-FFF2-40B4-BE49-F238E27FC236}">
                <a16:creationId xmlns:a16="http://schemas.microsoft.com/office/drawing/2014/main" xmlns="" id="{0AB3EF58-288A-419F-BCBF-28356720F750}"/>
              </a:ext>
            </a:extLst>
          </p:cNvPr>
          <p:cNvPicPr preferRelativeResize="0"/>
          <p:nvPr/>
        </p:nvPicPr>
        <p:blipFill>
          <a:blip r:embed="rId2" cstate="print">
            <a:alphaModFix/>
          </a:blip>
          <a:stretch>
            <a:fillRect/>
          </a:stretch>
        </p:blipFill>
        <p:spPr>
          <a:xfrm>
            <a:off x="1223963" y="1030525"/>
            <a:ext cx="4791075" cy="2419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r>
              <a:rPr lang="en-US" sz="1200" dirty="0" smtClean="0">
                <a:latin typeface="Tahoma" pitchFamily="34" charset="0"/>
                <a:ea typeface="Tahoma" pitchFamily="34" charset="0"/>
                <a:cs typeface="Tahoma" pitchFamily="34" charset="0"/>
              </a:rPr>
              <a:t>Often based on CKMS Profiles (e.g., Federal) of organizations using the services of the CKMS; </a:t>
            </a:r>
          </a:p>
          <a:p>
            <a:pPr algn="just">
              <a:lnSpc>
                <a:spcPct val="150000"/>
              </a:lnSpc>
              <a:spcBef>
                <a:spcPts val="0"/>
              </a:spcBef>
            </a:pPr>
            <a:r>
              <a:rPr lang="en-US" sz="1200" dirty="0" smtClean="0">
                <a:latin typeface="Tahoma" pitchFamily="34" charset="0"/>
                <a:ea typeface="Tahoma" pitchFamily="34" charset="0"/>
                <a:cs typeface="Tahoma" pitchFamily="34" charset="0"/>
              </a:rPr>
              <a:t>CKMS Technical Capabilities must support and be used to enforce the CKMS Security Policy.</a:t>
            </a:r>
          </a:p>
          <a:p>
            <a:pPr algn="just">
              <a:lnSpc>
                <a:spcPct val="150000"/>
              </a:lnSpc>
              <a:spcBef>
                <a:spcPts val="0"/>
              </a:spcBef>
            </a:pPr>
            <a:r>
              <a:rPr lang="en-US" sz="1200" dirty="0" smtClean="0">
                <a:latin typeface="Tahoma" pitchFamily="34" charset="0"/>
                <a:ea typeface="Tahoma" pitchFamily="34" charset="0"/>
                <a:cs typeface="Tahoma" pitchFamily="34" charset="0"/>
              </a:rPr>
              <a:t>Specifies detailed CKMS requirements for protecting cryptographic keys and their associated metadata within the CKMS; </a:t>
            </a:r>
          </a:p>
          <a:p>
            <a:pPr algn="just">
              <a:lnSpc>
                <a:spcPct val="150000"/>
              </a:lnSpc>
              <a:spcBef>
                <a:spcPts val="0"/>
              </a:spcBef>
            </a:pPr>
            <a:r>
              <a:rPr lang="en-US" sz="1200" dirty="0" smtClean="0">
                <a:latin typeface="Tahoma" pitchFamily="34" charset="0"/>
                <a:ea typeface="Tahoma" pitchFamily="34" charset="0"/>
                <a:cs typeface="Tahoma" pitchFamily="34" charset="0"/>
              </a:rPr>
              <a:t>Based on, and supports, the sensitive data and applications’ protection requirements; </a:t>
            </a:r>
          </a:p>
          <a:p>
            <a:pPr algn="just">
              <a:lnSpc>
                <a:spcPct val="150000"/>
              </a:lnSpc>
              <a:spcBef>
                <a:spcPts val="0"/>
              </a:spcBef>
            </a:pPr>
            <a:r>
              <a:rPr lang="en-US" sz="1200" dirty="0" smtClean="0">
                <a:latin typeface="Tahoma" pitchFamily="34" charset="0"/>
                <a:ea typeface="Tahoma" pitchFamily="34" charset="0"/>
                <a:cs typeface="Tahoma" pitchFamily="34" charset="0"/>
              </a:rPr>
              <a:t>Governs key and metadata protection and management throughout the entire lifecycle of a cryptographic key.</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r>
              <a:rPr lang="en-US" sz="1200" b="1" dirty="0" smtClean="0">
                <a:latin typeface="Tahoma" pitchFamily="34" charset="0"/>
                <a:ea typeface="Tahoma" pitchFamily="34" charset="0"/>
                <a:cs typeface="Tahoma" pitchFamily="34" charset="0"/>
              </a:rPr>
              <a:t>   Relationships among Policies </a:t>
            </a:r>
          </a:p>
          <a:p>
            <a:pPr algn="just">
              <a:lnSpc>
                <a:spcPct val="150000"/>
              </a:lnSpc>
              <a:spcBef>
                <a:spcPts val="0"/>
              </a:spcBef>
            </a:pPr>
            <a:r>
              <a:rPr lang="en-US" sz="1200" dirty="0" smtClean="0">
                <a:latin typeface="Tahoma" pitchFamily="34" charset="0"/>
                <a:ea typeface="Tahoma" pitchFamily="34" charset="0"/>
                <a:cs typeface="Tahoma" pitchFamily="34" charset="0"/>
              </a:rPr>
              <a:t>Policy statements should be layered from high to low ranging from high level goals to details on how to implement and enforce the policy; e.g. Simple high-level policy: Protect sensitive data; </a:t>
            </a:r>
          </a:p>
          <a:p>
            <a:pPr algn="just">
              <a:lnSpc>
                <a:spcPct val="150000"/>
              </a:lnSpc>
              <a:spcBef>
                <a:spcPts val="0"/>
              </a:spcBef>
            </a:pPr>
            <a:r>
              <a:rPr lang="en-US" sz="1200" b="1" dirty="0" smtClean="0">
                <a:latin typeface="Tahoma" pitchFamily="34" charset="0"/>
                <a:ea typeface="Tahoma" pitchFamily="34" charset="0"/>
                <a:cs typeface="Tahoma" pitchFamily="34" charset="0"/>
              </a:rPr>
              <a:t>Simple mid-level policy</a:t>
            </a:r>
            <a:r>
              <a:rPr lang="en-US" sz="1200" dirty="0" smtClean="0">
                <a:latin typeface="Tahoma" pitchFamily="34" charset="0"/>
                <a:ea typeface="Tahoma" pitchFamily="34" charset="0"/>
                <a:cs typeface="Tahoma" pitchFamily="34" charset="0"/>
              </a:rPr>
              <a:t>: Encrypt sensitive data during communication and in long-term storage; </a:t>
            </a:r>
          </a:p>
          <a:p>
            <a:pPr algn="just">
              <a:lnSpc>
                <a:spcPct val="150000"/>
              </a:lnSpc>
              <a:spcBef>
                <a:spcPts val="0"/>
              </a:spcBef>
            </a:pPr>
            <a:r>
              <a:rPr lang="en-US" sz="1200" b="1" dirty="0" smtClean="0">
                <a:latin typeface="Tahoma" pitchFamily="34" charset="0"/>
                <a:ea typeface="Tahoma" pitchFamily="34" charset="0"/>
                <a:cs typeface="Tahoma" pitchFamily="34" charset="0"/>
              </a:rPr>
              <a:t>Simple low-level policy</a:t>
            </a:r>
            <a:r>
              <a:rPr lang="en-US" sz="1200" dirty="0" smtClean="0">
                <a:latin typeface="Tahoma" pitchFamily="34" charset="0"/>
                <a:ea typeface="Tahoma" pitchFamily="34" charset="0"/>
                <a:cs typeface="Tahoma" pitchFamily="34" charset="0"/>
              </a:rPr>
              <a:t>: Encrypt and Label data with AES-128 whenever it is stored outside a physically secure facility; </a:t>
            </a:r>
          </a:p>
          <a:p>
            <a:pPr algn="just">
              <a:lnSpc>
                <a:spcPct val="150000"/>
              </a:lnSpc>
              <a:spcBef>
                <a:spcPts val="0"/>
              </a:spcBef>
            </a:pPr>
            <a:r>
              <a:rPr lang="en-US" sz="1200" b="1" dirty="0" smtClean="0">
                <a:latin typeface="Tahoma" pitchFamily="34" charset="0"/>
                <a:ea typeface="Tahoma" pitchFamily="34" charset="0"/>
                <a:cs typeface="Tahoma" pitchFamily="34" charset="0"/>
              </a:rPr>
              <a:t>Simple CKMS policy</a:t>
            </a:r>
            <a:r>
              <a:rPr lang="en-US" sz="1200" dirty="0" smtClean="0">
                <a:latin typeface="Tahoma" pitchFamily="34" charset="0"/>
                <a:ea typeface="Tahoma" pitchFamily="34" charset="0"/>
                <a:cs typeface="Tahoma" pitchFamily="34" charset="0"/>
              </a:rPr>
              <a:t>: Use a validated FIPS140-2 Cryptographic Module whenever encrypting the application data and the Key used to encrypt it. </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r>
              <a:rPr lang="en-US" sz="1200" dirty="0" smtClean="0">
                <a:latin typeface="Tahoma" pitchFamily="34" charset="0"/>
                <a:ea typeface="Tahoma" pitchFamily="34" charset="0"/>
                <a:cs typeface="Tahoma" pitchFamily="34" charset="0"/>
              </a:rPr>
              <a:t>   DOC/NIST’s Information and Data Security Policies include all aspects of protecting information and data. These include: </a:t>
            </a:r>
          </a:p>
          <a:p>
            <a:pPr algn="just">
              <a:lnSpc>
                <a:spcPct val="150000"/>
              </a:lnSpc>
              <a:spcBef>
                <a:spcPts val="0"/>
              </a:spcBef>
            </a:pPr>
            <a:r>
              <a:rPr lang="en-US" sz="1200" b="1" dirty="0" smtClean="0">
                <a:latin typeface="Tahoma" pitchFamily="34" charset="0"/>
                <a:ea typeface="Tahoma" pitchFamily="34" charset="0"/>
                <a:cs typeface="Tahoma" pitchFamily="34" charset="0"/>
              </a:rPr>
              <a:t>Confidentiality</a:t>
            </a:r>
            <a:r>
              <a:rPr lang="en-US" sz="1200" dirty="0" smtClean="0">
                <a:latin typeface="Tahoma" pitchFamily="34" charset="0"/>
                <a:ea typeface="Tahoma" pitchFamily="34" charset="0"/>
                <a:cs typeface="Tahoma" pitchFamily="34" charset="0"/>
              </a:rPr>
              <a:t> – Protecting Data from unauthorized disclosure; </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a:latin typeface="Tahoma" pitchFamily="34" charset="0"/>
              <a:ea typeface="Tahoma" pitchFamily="34" charset="0"/>
              <a:cs typeface="Tahoma" pitchFamily="34" charset="0"/>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2339FDA-5C52-4A9B-804B-987F42DCDE6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934B0338-C861-47B4-A9E9-A920769CC0DB}"/>
              </a:ext>
            </a:extLst>
          </p:cNvPr>
          <p:cNvSpPr>
            <a:spLocks noGrp="1"/>
          </p:cNvSpPr>
          <p:nvPr>
            <p:ph idx="1"/>
          </p:nvPr>
        </p:nvSpPr>
        <p:spPr/>
        <p:txBody>
          <a:bodyPr>
            <a:noAutofit/>
          </a:bodyPr>
          <a:lstStyle/>
          <a:p>
            <a:pPr marL="0" indent="0" algn="just">
              <a:lnSpc>
                <a:spcPct val="150000"/>
              </a:lnSpc>
              <a:buNone/>
            </a:pPr>
            <a:r>
              <a:rPr lang="en-US" sz="1200" b="1" i="0" u="none" strike="noStrike" baseline="0" dirty="0" smtClean="0">
                <a:latin typeface="Tahoma" panose="020B0604030504040204" pitchFamily="34" charset="0"/>
                <a:ea typeface="Tahoma" panose="020B0604030504040204" pitchFamily="34" charset="0"/>
                <a:cs typeface="Tahoma" panose="020B0604030504040204" pitchFamily="34" charset="0"/>
              </a:rPr>
              <a:t> </a:t>
            </a:r>
            <a:r>
              <a:rPr lang="en-US" sz="1400" b="1" i="0" u="none" strike="noStrike" baseline="0" dirty="0">
                <a:latin typeface="Tahoma" panose="020B0604030504040204" pitchFamily="34" charset="0"/>
                <a:ea typeface="Tahoma" panose="020B0604030504040204" pitchFamily="34" charset="0"/>
                <a:cs typeface="Tahoma" panose="020B0604030504040204" pitchFamily="34" charset="0"/>
              </a:rPr>
              <a:t>DIFFIE HELLMAN KEY EXCHANGE</a:t>
            </a:r>
          </a:p>
          <a:p>
            <a:pPr marL="0" indent="0" algn="just">
              <a:lnSpc>
                <a:spcPct val="150000"/>
              </a:lnSpc>
              <a:buNone/>
            </a:pPr>
            <a:r>
              <a:rPr lang="en-US" sz="1200" b="0" i="0" u="none" strike="noStrike" baseline="0" dirty="0">
                <a:latin typeface="Tahoma" panose="020B0604030504040204" pitchFamily="34" charset="0"/>
                <a:ea typeface="Tahoma" panose="020B0604030504040204" pitchFamily="34" charset="0"/>
                <a:cs typeface="Tahoma" panose="020B0604030504040204" pitchFamily="34" charset="0"/>
              </a:rPr>
              <a:t>Whittfield Diffie and Martin Hellman are called the inventors of public key</a:t>
            </a:r>
          </a:p>
          <a:p>
            <a:pPr marL="0" indent="0" algn="just">
              <a:lnSpc>
                <a:spcPct val="150000"/>
              </a:lnSpc>
              <a:buNone/>
            </a:pPr>
            <a:r>
              <a:rPr lang="en-US" sz="1200" b="0" i="0" u="none" strike="noStrike" baseline="0" dirty="0">
                <a:latin typeface="Tahoma" panose="020B0604030504040204" pitchFamily="34" charset="0"/>
                <a:ea typeface="Tahoma" panose="020B0604030504040204" pitchFamily="34" charset="0"/>
                <a:cs typeface="Tahoma" panose="020B0604030504040204" pitchFamily="34" charset="0"/>
              </a:rPr>
              <a:t>cryptography.</a:t>
            </a:r>
          </a:p>
          <a:p>
            <a:pPr marL="0" indent="0" algn="just">
              <a:lnSpc>
                <a:spcPct val="150000"/>
              </a:lnSpc>
              <a:buNone/>
            </a:pPr>
            <a:r>
              <a:rPr lang="en-US" sz="1200" b="0" i="0" u="none" strike="noStrike" baseline="0" dirty="0">
                <a:latin typeface="Tahoma" panose="020B0604030504040204" pitchFamily="34" charset="0"/>
                <a:ea typeface="Tahoma" panose="020B0604030504040204" pitchFamily="34" charset="0"/>
                <a:cs typeface="Tahoma" panose="020B0604030504040204" pitchFamily="34" charset="0"/>
              </a:rPr>
              <a:t>Diffie Hellman key exchange is the first public key algorithm published in 1976. Diffie Hellman is a public key algorithm. It only used for key exchange. Does not used for encryption and decryption. It is based on discrete logarithm. It is widely used in security protocols and commercial products.</a:t>
            </a:r>
          </a:p>
          <a:p>
            <a:pPr marL="0" indent="0" algn="just">
              <a:lnSpc>
                <a:spcPct val="150000"/>
              </a:lnSpc>
              <a:buNone/>
            </a:pPr>
            <a:r>
              <a:rPr lang="en-US" sz="1200" b="1" i="0" u="none" strike="noStrike" baseline="0" dirty="0">
                <a:latin typeface="Tahoma" panose="020B0604030504040204" pitchFamily="34" charset="0"/>
                <a:ea typeface="Tahoma" panose="020B0604030504040204" pitchFamily="34" charset="0"/>
                <a:cs typeface="Tahoma" panose="020B0604030504040204" pitchFamily="34" charset="0"/>
              </a:rPr>
              <a:t>Primitive roots</a:t>
            </a:r>
          </a:p>
          <a:p>
            <a:pPr marL="0" indent="0" algn="just">
              <a:lnSpc>
                <a:spcPct val="150000"/>
              </a:lnSpc>
              <a:buNone/>
            </a:pPr>
            <a:r>
              <a:rPr lang="en-US" sz="1200" b="0" i="0" u="none" strike="noStrike" baseline="0" dirty="0">
                <a:latin typeface="Tahoma" panose="020B0604030504040204" pitchFamily="34" charset="0"/>
                <a:ea typeface="Tahoma" panose="020B0604030504040204" pitchFamily="34" charset="0"/>
                <a:cs typeface="Tahoma" panose="020B0604030504040204" pitchFamily="34" charset="0"/>
              </a:rPr>
              <a:t>Let ‘P’ be a prime then ‘b’ is a primitive root for P if the powers of </a:t>
            </a:r>
            <a:r>
              <a:rPr lang="en-US" sz="1200" b="0" i="1" u="none" strike="noStrike" baseline="0" dirty="0">
                <a:latin typeface="Tahoma" panose="020B0604030504040204" pitchFamily="34" charset="0"/>
                <a:ea typeface="Tahoma" panose="020B0604030504040204" pitchFamily="34" charset="0"/>
                <a:cs typeface="Tahoma" panose="020B0604030504040204" pitchFamily="34" charset="0"/>
              </a:rPr>
              <a:t>b</a:t>
            </a:r>
            <a:r>
              <a:rPr lang="en-US" sz="1200" b="0" i="0" u="none" strike="noStrike" baseline="0" dirty="0">
                <a:latin typeface="Tahoma" panose="020B0604030504040204" pitchFamily="34" charset="0"/>
                <a:ea typeface="Tahoma" panose="020B0604030504040204" pitchFamily="34" charset="0"/>
                <a:cs typeface="Tahoma" panose="020B0604030504040204" pitchFamily="34" charset="0"/>
              </a:rPr>
              <a:t>, 1, b, </a:t>
            </a:r>
            <a:r>
              <a:rPr lang="en-US" sz="1200" b="0" i="1" u="none" strike="noStrike" baseline="0" dirty="0">
                <a:latin typeface="Tahoma" panose="020B0604030504040204" pitchFamily="34" charset="0"/>
                <a:ea typeface="Tahoma" panose="020B0604030504040204" pitchFamily="34" charset="0"/>
                <a:cs typeface="Tahoma" panose="020B0604030504040204" pitchFamily="34" charset="0"/>
              </a:rPr>
              <a:t>b</a:t>
            </a:r>
            <a:r>
              <a:rPr lang="en-US" sz="1200" b="0" i="0" u="none" strike="noStrike" baseline="0" dirty="0">
                <a:latin typeface="Tahoma" panose="020B0604030504040204" pitchFamily="34" charset="0"/>
                <a:ea typeface="Tahoma" panose="020B0604030504040204" pitchFamily="34" charset="0"/>
                <a:cs typeface="Tahoma" panose="020B0604030504040204" pitchFamily="34" charset="0"/>
              </a:rPr>
              <a:t>2 , </a:t>
            </a:r>
            <a:r>
              <a:rPr lang="en-US" sz="1200" b="0" i="1" u="none" strike="noStrike" baseline="0" dirty="0">
                <a:latin typeface="Tahoma" panose="020B0604030504040204" pitchFamily="34" charset="0"/>
                <a:ea typeface="Tahoma" panose="020B0604030504040204" pitchFamily="34" charset="0"/>
                <a:cs typeface="Tahoma" panose="020B0604030504040204" pitchFamily="34" charset="0"/>
              </a:rPr>
              <a:t>b</a:t>
            </a:r>
            <a:r>
              <a:rPr lang="en-US" sz="1200" b="0" i="0" u="none" strike="noStrike" baseline="0" dirty="0">
                <a:latin typeface="Tahoma" panose="020B0604030504040204" pitchFamily="34" charset="0"/>
                <a:ea typeface="Tahoma" panose="020B0604030504040204" pitchFamily="34" charset="0"/>
                <a:cs typeface="Tahoma" panose="020B0604030504040204" pitchFamily="34" charset="0"/>
              </a:rPr>
              <a:t>3….</a:t>
            </a:r>
          </a:p>
          <a:p>
            <a:pPr marL="0" indent="0" algn="just">
              <a:lnSpc>
                <a:spcPct val="150000"/>
              </a:lnSpc>
              <a:buNone/>
            </a:pPr>
            <a:r>
              <a:rPr lang="en-US" sz="1200" b="0" i="0" u="none" strike="noStrike" baseline="0" dirty="0">
                <a:latin typeface="Tahoma" panose="020B0604030504040204" pitchFamily="34" charset="0"/>
                <a:ea typeface="Tahoma" panose="020B0604030504040204" pitchFamily="34" charset="0"/>
                <a:cs typeface="Tahoma" panose="020B0604030504040204" pitchFamily="34" charset="0"/>
              </a:rPr>
              <a:t>by including all of the residue classes mod P except 0. Hence there must be P – 1</a:t>
            </a:r>
          </a:p>
          <a:p>
            <a:pPr marL="0" indent="0" algn="just">
              <a:lnSpc>
                <a:spcPct val="150000"/>
              </a:lnSpc>
              <a:buNone/>
            </a:pPr>
            <a:r>
              <a:rPr lang="en-US" sz="1200" b="0" i="0" u="none" strike="noStrike" baseline="0" dirty="0">
                <a:latin typeface="Tahoma" panose="020B0604030504040204" pitchFamily="34" charset="0"/>
                <a:ea typeface="Tahoma" panose="020B0604030504040204" pitchFamily="34" charset="0"/>
                <a:cs typeface="Tahoma" panose="020B0604030504040204" pitchFamily="34" charset="0"/>
              </a:rPr>
              <a:t>power of </a:t>
            </a:r>
            <a:r>
              <a:rPr lang="en-US" sz="1200" b="0" i="1" u="none" strike="noStrike" baseline="0" dirty="0">
                <a:latin typeface="Tahoma" panose="020B0604030504040204" pitchFamily="34" charset="0"/>
                <a:ea typeface="Tahoma" panose="020B0604030504040204" pitchFamily="34" charset="0"/>
                <a:cs typeface="Tahoma" panose="020B0604030504040204" pitchFamily="34" charset="0"/>
              </a:rPr>
              <a:t>b</a:t>
            </a:r>
            <a:r>
              <a:rPr lang="en-US" sz="1200" b="0" i="0" u="none" strike="noStrike" baseline="0" dirty="0">
                <a:latin typeface="Tahoma" panose="020B0604030504040204" pitchFamily="34" charset="0"/>
                <a:ea typeface="Tahoma" panose="020B0604030504040204" pitchFamily="34" charset="0"/>
                <a:cs typeface="Tahoma" panose="020B0604030504040204" pitchFamily="34" charset="0"/>
              </a:rPr>
              <a:t>.</a:t>
            </a:r>
          </a:p>
          <a:p>
            <a:pPr marL="0" indent="0" algn="just">
              <a:lnSpc>
                <a:spcPct val="150000"/>
              </a:lnSpc>
              <a:buNone/>
            </a:pPr>
            <a:r>
              <a:rPr lang="en-US" sz="1200" b="1" i="0" u="none" strike="noStrike" baseline="0" dirty="0">
                <a:latin typeface="Tahoma" panose="020B0604030504040204" pitchFamily="34" charset="0"/>
                <a:ea typeface="Tahoma" panose="020B0604030504040204" pitchFamily="34" charset="0"/>
                <a:cs typeface="Tahoma" panose="020B0604030504040204" pitchFamily="34" charset="0"/>
              </a:rPr>
              <a:t>Example 1:</a:t>
            </a:r>
          </a:p>
          <a:p>
            <a:pPr marL="0" indent="0" algn="just">
              <a:lnSpc>
                <a:spcPct val="150000"/>
              </a:lnSpc>
              <a:buNone/>
            </a:pPr>
            <a:r>
              <a:rPr lang="en-US" sz="1200" b="0" i="0" u="none" strike="noStrike" baseline="0" dirty="0">
                <a:latin typeface="Tahoma" panose="020B0604030504040204" pitchFamily="34" charset="0"/>
                <a:ea typeface="Tahoma" panose="020B0604030504040204" pitchFamily="34" charset="0"/>
                <a:cs typeface="Tahoma" panose="020B0604030504040204" pitchFamily="34" charset="0"/>
              </a:rPr>
              <a:t>If P = 7, then 3 is a primitive root for P because the power of 3 are 1, 3, 2, 6, 4, 5.</a:t>
            </a:r>
          </a:p>
          <a:p>
            <a:pPr marL="0" indent="0" algn="just">
              <a:lnSpc>
                <a:spcPct val="150000"/>
              </a:lnSpc>
              <a:buNone/>
            </a:pPr>
            <a:r>
              <a:rPr lang="en-US" sz="1200" b="0" i="0" u="none" strike="noStrike" baseline="0" dirty="0">
                <a:latin typeface="Tahoma" panose="020B0604030504040204" pitchFamily="34" charset="0"/>
                <a:ea typeface="Tahoma" panose="020B0604030504040204" pitchFamily="34" charset="0"/>
                <a:cs typeface="Tahoma" panose="020B0604030504040204" pitchFamily="34" charset="0"/>
              </a:rPr>
              <a:t>1, 3, 32, 33, 34 , …</a:t>
            </a:r>
          </a:p>
          <a:p>
            <a:pPr marL="0" indent="0" algn="just">
              <a:lnSpc>
                <a:spcPct val="150000"/>
              </a:lnSpc>
              <a:buNone/>
            </a:pPr>
            <a:r>
              <a:rPr lang="da-DK" sz="1200" b="0" i="0" u="none" strike="noStrike" baseline="0" dirty="0">
                <a:latin typeface="Tahoma" panose="020B0604030504040204" pitchFamily="34" charset="0"/>
                <a:ea typeface="Tahoma" panose="020B0604030504040204" pitchFamily="34" charset="0"/>
                <a:cs typeface="Tahoma" panose="020B0604030504040204" pitchFamily="34" charset="0"/>
              </a:rPr>
              <a:t>1, 3, 9 mod 7, 27 mod 7, 31 mod 7</a:t>
            </a:r>
          </a:p>
          <a:p>
            <a:pPr marL="0" indent="0" algn="just">
              <a:lnSpc>
                <a:spcPct val="150000"/>
              </a:lnSpc>
              <a:buNone/>
            </a:pPr>
            <a:r>
              <a:rPr lang="en-US" sz="1200" b="0" i="0" u="none" strike="noStrike" baseline="0" dirty="0">
                <a:latin typeface="Tahoma" panose="020B0604030504040204" pitchFamily="34" charset="0"/>
                <a:ea typeface="Tahoma" panose="020B0604030504040204" pitchFamily="34" charset="0"/>
                <a:cs typeface="Tahoma" panose="020B0604030504040204" pitchFamily="34" charset="0"/>
              </a:rPr>
              <a:t>1, 3, 2, 6, 4, 5.</a:t>
            </a:r>
          </a:p>
          <a:p>
            <a:pPr marL="0" indent="0" algn="just">
              <a:lnSpc>
                <a:spcPct val="150000"/>
              </a:lnSpc>
              <a:buNone/>
            </a:pPr>
            <a:r>
              <a:rPr lang="en-US" sz="1200" b="1" i="0" u="none" strike="noStrike" baseline="0" dirty="0">
                <a:latin typeface="Tahoma" panose="020B0604030504040204" pitchFamily="34" charset="0"/>
                <a:ea typeface="Tahoma" panose="020B0604030504040204" pitchFamily="34" charset="0"/>
                <a:cs typeface="Tahoma" panose="020B0604030504040204" pitchFamily="34" charset="0"/>
              </a:rPr>
              <a:t>Example 2:</a:t>
            </a:r>
          </a:p>
          <a:p>
            <a:pPr marL="0" indent="0" algn="just">
              <a:lnSpc>
                <a:spcPct val="150000"/>
              </a:lnSpc>
              <a:buNone/>
            </a:pPr>
            <a:r>
              <a:rPr lang="en-US" sz="1200" b="0" i="0" u="none" strike="noStrike" baseline="0" dirty="0">
                <a:latin typeface="Tahoma" panose="020B0604030504040204" pitchFamily="34" charset="0"/>
                <a:ea typeface="Tahoma" panose="020B0604030504040204" pitchFamily="34" charset="0"/>
                <a:cs typeface="Tahoma" panose="020B0604030504040204" pitchFamily="34" charset="0"/>
              </a:rPr>
              <a:t>If P = 13, then 2 is a primitive root for P because the power of 2 are</a:t>
            </a:r>
          </a:p>
          <a:p>
            <a:pPr marL="0" indent="0" algn="just">
              <a:lnSpc>
                <a:spcPct val="150000"/>
              </a:lnSpc>
              <a:buNone/>
            </a:pPr>
            <a:r>
              <a:rPr lang="en-US" sz="1200" b="0" i="0" u="none" strike="noStrike" baseline="0" dirty="0">
                <a:latin typeface="Tahoma" panose="020B0604030504040204" pitchFamily="34" charset="0"/>
                <a:ea typeface="Tahoma" panose="020B0604030504040204" pitchFamily="34" charset="0"/>
                <a:cs typeface="Tahoma" panose="020B0604030504040204" pitchFamily="34" charset="0"/>
              </a:rPr>
              <a:t>1, 2, 22, 23, 24 , 25 , 26 , …</a:t>
            </a:r>
          </a:p>
          <a:p>
            <a:pPr marL="0" indent="0" algn="just">
              <a:lnSpc>
                <a:spcPct val="150000"/>
              </a:lnSpc>
              <a:buNone/>
            </a:pPr>
            <a:r>
              <a:rPr lang="da-DK" sz="1200" b="0" i="0" u="none" strike="noStrike" baseline="0" dirty="0">
                <a:latin typeface="Tahoma" panose="020B0604030504040204" pitchFamily="34" charset="0"/>
                <a:ea typeface="Tahoma" panose="020B0604030504040204" pitchFamily="34" charset="0"/>
                <a:cs typeface="Tahoma" panose="020B0604030504040204" pitchFamily="34" charset="0"/>
              </a:rPr>
              <a:t>1, 2, 4 mod 13, 8 mod 13, 16 mod 13, 32 mod 13m 128 mod 13, 256 mod 13</a:t>
            </a:r>
          </a:p>
          <a:p>
            <a:pPr marL="0" indent="0" algn="just">
              <a:lnSpc>
                <a:spcPct val="150000"/>
              </a:lnSpc>
              <a:buNone/>
            </a:pPr>
            <a:r>
              <a:rPr lang="en-US" sz="1200" b="0" i="0" u="none" strike="noStrike" baseline="0" dirty="0">
                <a:latin typeface="Tahoma" panose="020B0604030504040204" pitchFamily="34" charset="0"/>
                <a:ea typeface="Tahoma" panose="020B0604030504040204" pitchFamily="34" charset="0"/>
                <a:cs typeface="Tahoma" panose="020B0604030504040204" pitchFamily="34" charset="0"/>
              </a:rPr>
              <a:t>1, 2, 4, 8, 3, 6, 12, 11, 9, 5, 10, 7</a:t>
            </a:r>
          </a:p>
        </p:txBody>
      </p:sp>
    </p:spTree>
    <p:extLst>
      <p:ext uri="{BB962C8B-B14F-4D97-AF65-F5344CB8AC3E}">
        <p14:creationId xmlns:p14="http://schemas.microsoft.com/office/powerpoint/2010/main" xmlns="" val="30817232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2C21E7-3AFD-4D19-9469-F88480A9A27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CE283C39-BAA2-4731-94FC-CB6BC75E2AE0}"/>
              </a:ext>
            </a:extLst>
          </p:cNvPr>
          <p:cNvSpPr>
            <a:spLocks noGrp="1"/>
          </p:cNvSpPr>
          <p:nvPr>
            <p:ph idx="1"/>
          </p:nvPr>
        </p:nvSpPr>
        <p:spPr/>
        <p:txBody>
          <a:bodyPr>
            <a:normAutofit/>
          </a:bodyPr>
          <a:lstStyle/>
          <a:p>
            <a:pPr marL="0" indent="0" algn="just">
              <a:lnSpc>
                <a:spcPct val="150000"/>
              </a:lnSpc>
              <a:buNone/>
            </a:pPr>
            <a:r>
              <a:rPr lang="en-US" sz="1200" b="1" i="0" u="none" strike="noStrike" baseline="0" dirty="0">
                <a:latin typeface="Tahoma" panose="020B0604030504040204" pitchFamily="34" charset="0"/>
                <a:ea typeface="Tahoma" panose="020B0604030504040204" pitchFamily="34" charset="0"/>
                <a:cs typeface="Tahoma" panose="020B0604030504040204" pitchFamily="34" charset="0"/>
              </a:rPr>
              <a:t>Diffie Hellman Algorithm</a:t>
            </a:r>
          </a:p>
          <a:p>
            <a:pPr marL="0" indent="0" algn="just">
              <a:lnSpc>
                <a:spcPct val="150000"/>
              </a:lnSpc>
              <a:buNone/>
            </a:pPr>
            <a:r>
              <a:rPr lang="en-US" sz="1200" b="0" i="0" u="none" strike="noStrike" baseline="0" dirty="0">
                <a:latin typeface="Tahoma" panose="020B0604030504040204" pitchFamily="34" charset="0"/>
                <a:ea typeface="Tahoma" panose="020B0604030504040204" pitchFamily="34" charset="0"/>
                <a:cs typeface="Tahoma" panose="020B0604030504040204" pitchFamily="34" charset="0"/>
              </a:rPr>
              <a:t>Let ‘</a:t>
            </a:r>
            <a:r>
              <a:rPr lang="en-US" sz="1200" b="0" i="1" u="none" strike="noStrike" baseline="0" dirty="0">
                <a:latin typeface="Tahoma" panose="020B0604030504040204" pitchFamily="34" charset="0"/>
                <a:ea typeface="Tahoma" panose="020B0604030504040204" pitchFamily="34" charset="0"/>
                <a:cs typeface="Tahoma" panose="020B0604030504040204" pitchFamily="34" charset="0"/>
              </a:rPr>
              <a:t>q </a:t>
            </a:r>
            <a:r>
              <a:rPr lang="en-US" sz="1200" b="0" i="0" u="none" strike="noStrike" baseline="0" dirty="0">
                <a:latin typeface="Tahoma" panose="020B0604030504040204" pitchFamily="34" charset="0"/>
                <a:ea typeface="Tahoma" panose="020B0604030504040204" pitchFamily="34" charset="0"/>
                <a:cs typeface="Tahoma" panose="020B0604030504040204" pitchFamily="34" charset="0"/>
              </a:rPr>
              <a:t>’ be a prime.</a:t>
            </a:r>
          </a:p>
          <a:p>
            <a:pPr marL="0" indent="0" algn="just">
              <a:lnSpc>
                <a:spcPct val="150000"/>
              </a:lnSpc>
              <a:buNone/>
            </a:pPr>
            <a:r>
              <a:rPr lang="en-US" sz="1200" b="0" i="0" u="none" strike="noStrike" baseline="0" dirty="0">
                <a:latin typeface="Tahoma" panose="020B0604030504040204" pitchFamily="34" charset="0"/>
                <a:ea typeface="Tahoma" panose="020B0604030504040204" pitchFamily="34" charset="0"/>
                <a:cs typeface="Tahoma" panose="020B0604030504040204" pitchFamily="34" charset="0"/>
              </a:rPr>
              <a:t>Given  </a:t>
            </a:r>
            <a:r>
              <a:rPr lang="en-US" sz="1200" dirty="0">
                <a:effectLst/>
                <a:latin typeface="Symbol" panose="05050102010706020507" pitchFamily="18" charset="2"/>
                <a:ea typeface="Calibri" panose="020F0502020204030204" pitchFamily="34" charset="0"/>
                <a:cs typeface="Symbol" panose="05050102010706020507" pitchFamily="18" charset="2"/>
              </a:rPr>
              <a:t>a </a:t>
            </a:r>
            <a:r>
              <a:rPr lang="en-US" sz="1200" b="0" i="0" u="none" strike="noStrike" baseline="0" dirty="0">
                <a:latin typeface="Tahoma" panose="020B0604030504040204" pitchFamily="34" charset="0"/>
                <a:ea typeface="Tahoma" panose="020B0604030504040204" pitchFamily="34" charset="0"/>
                <a:cs typeface="Tahoma" panose="020B0604030504040204" pitchFamily="34" charset="0"/>
              </a:rPr>
              <a:t>where  </a:t>
            </a:r>
            <a:r>
              <a:rPr lang="en-US" sz="1200" dirty="0">
                <a:effectLst/>
                <a:latin typeface="Symbol" panose="05050102010706020507" pitchFamily="18" charset="2"/>
                <a:ea typeface="Calibri" panose="020F0502020204030204" pitchFamily="34" charset="0"/>
                <a:cs typeface="Symbol" panose="05050102010706020507" pitchFamily="18" charset="2"/>
              </a:rPr>
              <a:t>a </a:t>
            </a:r>
            <a:r>
              <a:rPr lang="en-US" sz="1200" b="0" i="0" u="none" strike="noStrike" baseline="0" dirty="0">
                <a:latin typeface="Tahoma" panose="020B0604030504040204" pitchFamily="34" charset="0"/>
                <a:ea typeface="Tahoma" panose="020B0604030504040204" pitchFamily="34" charset="0"/>
                <a:cs typeface="Tahoma" panose="020B0604030504040204" pitchFamily="34" charset="0"/>
              </a:rPr>
              <a:t>&lt; </a:t>
            </a:r>
            <a:r>
              <a:rPr lang="en-US" sz="1200" b="0" i="1" u="none" strike="noStrike" baseline="0" dirty="0">
                <a:latin typeface="Tahoma" panose="020B0604030504040204" pitchFamily="34" charset="0"/>
                <a:ea typeface="Tahoma" panose="020B0604030504040204" pitchFamily="34" charset="0"/>
                <a:cs typeface="Tahoma" panose="020B0604030504040204" pitchFamily="34" charset="0"/>
              </a:rPr>
              <a:t>q </a:t>
            </a:r>
            <a:r>
              <a:rPr lang="en-US" sz="1200" b="0" i="0" u="none" strike="noStrike" baseline="0" dirty="0">
                <a:latin typeface="Tahoma" panose="020B0604030504040204" pitchFamily="34" charset="0"/>
                <a:ea typeface="Tahoma" panose="020B0604030504040204" pitchFamily="34" charset="0"/>
                <a:cs typeface="Tahoma" panose="020B0604030504040204" pitchFamily="34" charset="0"/>
              </a:rPr>
              <a:t>and  </a:t>
            </a:r>
            <a:r>
              <a:rPr lang="en-US" sz="1200" dirty="0">
                <a:effectLst/>
                <a:latin typeface="Symbol" panose="05050102010706020507" pitchFamily="18" charset="2"/>
                <a:ea typeface="Calibri" panose="020F0502020204030204" pitchFamily="34" charset="0"/>
                <a:cs typeface="Symbol" panose="05050102010706020507" pitchFamily="18" charset="2"/>
              </a:rPr>
              <a:t>a  i</a:t>
            </a:r>
            <a:r>
              <a:rPr lang="en-US" sz="1200" b="0" i="0" u="none" strike="noStrike" baseline="0" dirty="0">
                <a:latin typeface="Tahoma" panose="020B0604030504040204" pitchFamily="34" charset="0"/>
                <a:ea typeface="Tahoma" panose="020B0604030504040204" pitchFamily="34" charset="0"/>
                <a:cs typeface="Tahoma" panose="020B0604030504040204" pitchFamily="34" charset="0"/>
              </a:rPr>
              <a:t>s a primitive root of </a:t>
            </a:r>
            <a:r>
              <a:rPr lang="en-US" sz="1200" b="0" i="1" u="none" strike="noStrike" baseline="0" dirty="0">
                <a:latin typeface="Tahoma" panose="020B0604030504040204" pitchFamily="34" charset="0"/>
                <a:ea typeface="Tahoma" panose="020B0604030504040204" pitchFamily="34" charset="0"/>
                <a:cs typeface="Tahoma" panose="020B0604030504040204" pitchFamily="34" charset="0"/>
              </a:rPr>
              <a:t>q</a:t>
            </a:r>
            <a:r>
              <a:rPr lang="en-US" sz="1200" b="0" i="0" u="none" strike="noStrike" baseline="0" dirty="0">
                <a:latin typeface="Tahoma" panose="020B0604030504040204" pitchFamily="34" charset="0"/>
                <a:ea typeface="Tahoma" panose="020B0604030504040204" pitchFamily="34" charset="0"/>
                <a:cs typeface="Tahoma" panose="020B0604030504040204" pitchFamily="34" charset="0"/>
              </a:rPr>
              <a:t>.</a:t>
            </a:r>
          </a:p>
          <a:p>
            <a:pPr marL="0" indent="0" algn="just">
              <a:lnSpc>
                <a:spcPct val="150000"/>
              </a:lnSpc>
              <a:buNone/>
            </a:pPr>
            <a:r>
              <a:rPr lang="en-US" sz="1200" b="1" i="0" u="none" strike="noStrike" baseline="0" dirty="0">
                <a:latin typeface="Tahoma" panose="020B0604030504040204" pitchFamily="34" charset="0"/>
                <a:ea typeface="Tahoma" panose="020B0604030504040204" pitchFamily="34" charset="0"/>
                <a:cs typeface="Tahoma" panose="020B0604030504040204" pitchFamily="34" charset="0"/>
              </a:rPr>
              <a:t>User ‘A’ key generation</a:t>
            </a:r>
          </a:p>
          <a:p>
            <a:pPr marL="0" indent="0" algn="just">
              <a:lnSpc>
                <a:spcPct val="150000"/>
              </a:lnSpc>
              <a:buNone/>
            </a:pPr>
            <a:r>
              <a:rPr lang="en-US" sz="1200" b="0" i="0" u="none" strike="noStrike" baseline="0" dirty="0">
                <a:latin typeface="Tahoma" panose="020B0604030504040204" pitchFamily="34" charset="0"/>
                <a:ea typeface="Tahoma" panose="020B0604030504040204" pitchFamily="34" charset="0"/>
                <a:cs typeface="Tahoma" panose="020B0604030504040204" pitchFamily="34" charset="0"/>
              </a:rPr>
              <a:t>Select prime key XA where XA &lt; </a:t>
            </a:r>
            <a:r>
              <a:rPr lang="en-US" sz="1200" b="0" i="1" u="none" strike="noStrike" baseline="0" dirty="0">
                <a:latin typeface="Tahoma" panose="020B0604030504040204" pitchFamily="34" charset="0"/>
                <a:ea typeface="Tahoma" panose="020B0604030504040204" pitchFamily="34" charset="0"/>
                <a:cs typeface="Tahoma" panose="020B0604030504040204" pitchFamily="34" charset="0"/>
              </a:rPr>
              <a:t>q</a:t>
            </a:r>
            <a:r>
              <a:rPr lang="en-US" sz="1200" b="0" i="0" u="none" strike="noStrike" baseline="0" dirty="0">
                <a:latin typeface="Tahoma" panose="020B0604030504040204" pitchFamily="34" charset="0"/>
                <a:ea typeface="Tahoma" panose="020B0604030504040204" pitchFamily="34" charset="0"/>
                <a:cs typeface="Tahoma" panose="020B0604030504040204" pitchFamily="34" charset="0"/>
              </a:rPr>
              <a:t>.</a:t>
            </a:r>
          </a:p>
          <a:p>
            <a:pPr marL="0" indent="0" algn="just">
              <a:lnSpc>
                <a:spcPct val="150000"/>
              </a:lnSpc>
              <a:buNone/>
            </a:pPr>
            <a:r>
              <a:rPr lang="en-US" sz="1200" b="0" i="0" u="none" strike="noStrike" baseline="0" dirty="0">
                <a:latin typeface="Tahoma" panose="020B0604030504040204" pitchFamily="34" charset="0"/>
                <a:ea typeface="Tahoma" panose="020B0604030504040204" pitchFamily="34" charset="0"/>
                <a:cs typeface="Tahoma" panose="020B0604030504040204" pitchFamily="34" charset="0"/>
              </a:rPr>
              <a:t>Calculate public key YA where YA =  </a:t>
            </a:r>
            <a:r>
              <a:rPr lang="en-US" sz="1200" dirty="0">
                <a:effectLst/>
                <a:latin typeface="Symbol" panose="05050102010706020507" pitchFamily="18" charset="2"/>
                <a:ea typeface="Calibri" panose="020F0502020204030204" pitchFamily="34" charset="0"/>
                <a:cs typeface="Symbol" panose="05050102010706020507" pitchFamily="18" charset="2"/>
              </a:rPr>
              <a:t>a </a:t>
            </a:r>
            <a:r>
              <a:rPr lang="en-US" sz="1200" baseline="30000" dirty="0">
                <a:effectLst/>
                <a:latin typeface="Symbol" panose="05050102010706020507" pitchFamily="18" charset="2"/>
                <a:ea typeface="Calibri" panose="020F0502020204030204" pitchFamily="34" charset="0"/>
                <a:cs typeface="Symbol" panose="05050102010706020507" pitchFamily="18" charset="2"/>
              </a:rPr>
              <a:t> </a:t>
            </a:r>
            <a:r>
              <a:rPr lang="en-US" sz="1200" b="0" i="0" u="none" strike="noStrike" baseline="30000" dirty="0">
                <a:latin typeface="Tahoma" panose="020B0604030504040204" pitchFamily="34" charset="0"/>
                <a:ea typeface="Tahoma" panose="020B0604030504040204" pitchFamily="34" charset="0"/>
                <a:cs typeface="Tahoma" panose="020B0604030504040204" pitchFamily="34" charset="0"/>
              </a:rPr>
              <a:t>XA</a:t>
            </a:r>
            <a:r>
              <a:rPr lang="en-US" sz="1200" b="0" i="0" u="none" strike="noStrike" baseline="0" dirty="0">
                <a:latin typeface="Tahoma" panose="020B0604030504040204" pitchFamily="34" charset="0"/>
                <a:ea typeface="Tahoma" panose="020B0604030504040204" pitchFamily="34" charset="0"/>
                <a:cs typeface="Tahoma" panose="020B0604030504040204" pitchFamily="34" charset="0"/>
              </a:rPr>
              <a:t> mod </a:t>
            </a:r>
            <a:r>
              <a:rPr lang="en-US" sz="1200" b="0" i="1" u="none" strike="noStrike" baseline="0" dirty="0">
                <a:latin typeface="Tahoma" panose="020B0604030504040204" pitchFamily="34" charset="0"/>
                <a:ea typeface="Tahoma" panose="020B0604030504040204" pitchFamily="34" charset="0"/>
                <a:cs typeface="Tahoma" panose="020B0604030504040204" pitchFamily="34" charset="0"/>
              </a:rPr>
              <a:t>q</a:t>
            </a:r>
            <a:r>
              <a:rPr lang="en-US" sz="1200" b="0" i="0" u="none" strike="noStrike" baseline="0" dirty="0">
                <a:latin typeface="Tahoma" panose="020B0604030504040204" pitchFamily="34" charset="0"/>
                <a:ea typeface="Tahoma" panose="020B0604030504040204" pitchFamily="34" charset="0"/>
                <a:cs typeface="Tahoma" panose="020B0604030504040204" pitchFamily="34" charset="0"/>
              </a:rPr>
              <a:t>.</a:t>
            </a:r>
          </a:p>
          <a:p>
            <a:pPr marL="0" indent="0" algn="just">
              <a:lnSpc>
                <a:spcPct val="150000"/>
              </a:lnSpc>
              <a:buNone/>
            </a:pPr>
            <a:r>
              <a:rPr lang="en-US" sz="1200" b="1" i="0" u="none" strike="noStrike" baseline="0" dirty="0">
                <a:latin typeface="Tahoma" panose="020B0604030504040204" pitchFamily="34" charset="0"/>
                <a:ea typeface="Tahoma" panose="020B0604030504040204" pitchFamily="34" charset="0"/>
                <a:cs typeface="Tahoma" panose="020B0604030504040204" pitchFamily="34" charset="0"/>
              </a:rPr>
              <a:t>User ‘B’ generation</a:t>
            </a:r>
          </a:p>
          <a:p>
            <a:pPr marL="0" indent="0" algn="just">
              <a:lnSpc>
                <a:spcPct val="150000"/>
              </a:lnSpc>
              <a:buNone/>
            </a:pPr>
            <a:r>
              <a:rPr lang="en-US" sz="1200" b="0" i="0" u="none" strike="noStrike" baseline="0" dirty="0">
                <a:latin typeface="Tahoma" panose="020B0604030504040204" pitchFamily="34" charset="0"/>
                <a:ea typeface="Tahoma" panose="020B0604030504040204" pitchFamily="34" charset="0"/>
                <a:cs typeface="Tahoma" panose="020B0604030504040204" pitchFamily="34" charset="0"/>
              </a:rPr>
              <a:t>Select private key XB where XB &lt; </a:t>
            </a:r>
            <a:r>
              <a:rPr lang="en-US" sz="1200" b="0" i="1" u="none" strike="noStrike" baseline="0" dirty="0">
                <a:latin typeface="Tahoma" panose="020B0604030504040204" pitchFamily="34" charset="0"/>
                <a:ea typeface="Tahoma" panose="020B0604030504040204" pitchFamily="34" charset="0"/>
                <a:cs typeface="Tahoma" panose="020B0604030504040204" pitchFamily="34" charset="0"/>
              </a:rPr>
              <a:t>q</a:t>
            </a:r>
            <a:r>
              <a:rPr lang="en-US" sz="1200" b="0" i="0" u="none" strike="noStrike" baseline="0" dirty="0">
                <a:latin typeface="Tahoma" panose="020B0604030504040204" pitchFamily="34" charset="0"/>
                <a:ea typeface="Tahoma" panose="020B0604030504040204" pitchFamily="34" charset="0"/>
                <a:cs typeface="Tahoma" panose="020B0604030504040204" pitchFamily="34" charset="0"/>
              </a:rPr>
              <a:t>.</a:t>
            </a:r>
          </a:p>
          <a:p>
            <a:pPr marL="0" indent="0" algn="just">
              <a:lnSpc>
                <a:spcPct val="150000"/>
              </a:lnSpc>
              <a:buNone/>
            </a:pPr>
            <a:r>
              <a:rPr lang="en-US" sz="1200" b="0" i="0" u="none" strike="noStrike" baseline="0" dirty="0">
                <a:latin typeface="Tahoma" panose="020B0604030504040204" pitchFamily="34" charset="0"/>
                <a:ea typeface="Tahoma" panose="020B0604030504040204" pitchFamily="34" charset="0"/>
                <a:cs typeface="Tahoma" panose="020B0604030504040204" pitchFamily="34" charset="0"/>
              </a:rPr>
              <a:t>Calculate public key YB where YB = </a:t>
            </a:r>
            <a:r>
              <a:rPr lang="en-US" sz="1200" dirty="0">
                <a:effectLst/>
                <a:latin typeface="Symbol" panose="05050102010706020507" pitchFamily="18" charset="2"/>
                <a:ea typeface="Calibri" panose="020F0502020204030204" pitchFamily="34" charset="0"/>
                <a:cs typeface="Symbol" panose="05050102010706020507" pitchFamily="18" charset="2"/>
              </a:rPr>
              <a:t>a </a:t>
            </a:r>
            <a:r>
              <a:rPr lang="en-US" sz="1200" b="0" i="0" u="none" strike="noStrike" baseline="30000" dirty="0">
                <a:latin typeface="Tahoma" panose="020B0604030504040204" pitchFamily="34" charset="0"/>
                <a:ea typeface="Tahoma" panose="020B0604030504040204" pitchFamily="34" charset="0"/>
                <a:cs typeface="Tahoma" panose="020B0604030504040204" pitchFamily="34" charset="0"/>
              </a:rPr>
              <a:t>XB</a:t>
            </a:r>
            <a:r>
              <a:rPr lang="en-US" sz="1200" b="0" i="0" u="none" strike="noStrike" baseline="0" dirty="0">
                <a:latin typeface="Tahoma" panose="020B0604030504040204" pitchFamily="34" charset="0"/>
                <a:ea typeface="Tahoma" panose="020B0604030504040204" pitchFamily="34" charset="0"/>
                <a:cs typeface="Tahoma" panose="020B0604030504040204" pitchFamily="34" charset="0"/>
              </a:rPr>
              <a:t> mod </a:t>
            </a:r>
            <a:r>
              <a:rPr lang="en-US" sz="1200" b="0" i="1" u="none" strike="noStrike" baseline="0" dirty="0">
                <a:latin typeface="Tahoma" panose="020B0604030504040204" pitchFamily="34" charset="0"/>
                <a:ea typeface="Tahoma" panose="020B0604030504040204" pitchFamily="34" charset="0"/>
                <a:cs typeface="Tahoma" panose="020B0604030504040204" pitchFamily="34" charset="0"/>
              </a:rPr>
              <a:t>q</a:t>
            </a:r>
            <a:r>
              <a:rPr lang="en-US" sz="1200" b="0" i="0" u="none" strike="noStrike" baseline="0" dirty="0">
                <a:latin typeface="Tahoma" panose="020B0604030504040204" pitchFamily="34" charset="0"/>
                <a:ea typeface="Tahoma" panose="020B0604030504040204" pitchFamily="34" charset="0"/>
                <a:cs typeface="Tahoma" panose="020B0604030504040204" pitchFamily="34" charset="0"/>
              </a:rPr>
              <a:t>.</a:t>
            </a:r>
          </a:p>
          <a:p>
            <a:pPr marL="0" indent="0" algn="just">
              <a:lnSpc>
                <a:spcPct val="150000"/>
              </a:lnSpc>
              <a:buNone/>
            </a:pPr>
            <a:r>
              <a:rPr lang="en-US" sz="1200" b="1" i="0" u="none" strike="noStrike" baseline="0" dirty="0">
                <a:latin typeface="Tahoma" panose="020B0604030504040204" pitchFamily="34" charset="0"/>
                <a:ea typeface="Tahoma" panose="020B0604030504040204" pitchFamily="34" charset="0"/>
                <a:cs typeface="Tahoma" panose="020B0604030504040204" pitchFamily="34" charset="0"/>
              </a:rPr>
              <a:t>Generation of secret key by user ‘A’</a:t>
            </a:r>
          </a:p>
          <a:p>
            <a:pPr marL="0" indent="0" algn="just">
              <a:lnSpc>
                <a:spcPct val="150000"/>
              </a:lnSpc>
              <a:buNone/>
            </a:pPr>
            <a:r>
              <a:rPr lang="da-DK" sz="1200" b="0" i="0" u="none" strike="noStrike" baseline="0" dirty="0">
                <a:latin typeface="Tahoma" panose="020B0604030504040204" pitchFamily="34" charset="0"/>
                <a:ea typeface="Tahoma" panose="020B0604030504040204" pitchFamily="34" charset="0"/>
                <a:cs typeface="Tahoma" panose="020B0604030504040204" pitchFamily="34" charset="0"/>
              </a:rPr>
              <a:t>K = (YB)</a:t>
            </a:r>
            <a:r>
              <a:rPr lang="da-DK" sz="1200" b="0" i="0" u="none" strike="noStrike" baseline="30000" dirty="0">
                <a:latin typeface="Tahoma" panose="020B0604030504040204" pitchFamily="34" charset="0"/>
                <a:ea typeface="Tahoma" panose="020B0604030504040204" pitchFamily="34" charset="0"/>
                <a:cs typeface="Tahoma" panose="020B0604030504040204" pitchFamily="34" charset="0"/>
              </a:rPr>
              <a:t>XA</a:t>
            </a:r>
            <a:r>
              <a:rPr lang="da-DK" sz="1200" b="0" i="0" u="none" strike="noStrike" baseline="0" dirty="0">
                <a:latin typeface="Tahoma" panose="020B0604030504040204" pitchFamily="34" charset="0"/>
                <a:ea typeface="Tahoma" panose="020B0604030504040204" pitchFamily="34" charset="0"/>
                <a:cs typeface="Tahoma" panose="020B0604030504040204" pitchFamily="34" charset="0"/>
              </a:rPr>
              <a:t> mod </a:t>
            </a:r>
            <a:r>
              <a:rPr lang="da-DK" sz="1200" b="0" i="1" u="none" strike="noStrike" baseline="0" dirty="0">
                <a:latin typeface="Tahoma" panose="020B0604030504040204" pitchFamily="34" charset="0"/>
                <a:ea typeface="Tahoma" panose="020B0604030504040204" pitchFamily="34" charset="0"/>
                <a:cs typeface="Tahoma" panose="020B0604030504040204" pitchFamily="34" charset="0"/>
              </a:rPr>
              <a:t>q</a:t>
            </a:r>
          </a:p>
          <a:p>
            <a:pPr marL="0" indent="0" algn="just">
              <a:lnSpc>
                <a:spcPct val="150000"/>
              </a:lnSpc>
              <a:buNone/>
            </a:pPr>
            <a:r>
              <a:rPr lang="en-US" sz="1200" b="1" i="0" u="none" strike="noStrike" baseline="0" dirty="0">
                <a:latin typeface="Tahoma" panose="020B0604030504040204" pitchFamily="34" charset="0"/>
                <a:ea typeface="Tahoma" panose="020B0604030504040204" pitchFamily="34" charset="0"/>
                <a:cs typeface="Tahoma" panose="020B0604030504040204" pitchFamily="34" charset="0"/>
              </a:rPr>
              <a:t>Generation of secret key by user ‘B’</a:t>
            </a:r>
          </a:p>
          <a:p>
            <a:pPr marL="0" indent="0" algn="just">
              <a:lnSpc>
                <a:spcPct val="150000"/>
              </a:lnSpc>
              <a:buNone/>
            </a:pPr>
            <a:r>
              <a:rPr lang="en-US" sz="1200" b="0" i="0" u="none" strike="noStrike" baseline="0" dirty="0">
                <a:latin typeface="Tahoma" panose="020B0604030504040204" pitchFamily="34" charset="0"/>
                <a:ea typeface="Tahoma" panose="020B0604030504040204" pitchFamily="34" charset="0"/>
                <a:cs typeface="Tahoma" panose="020B0604030504040204" pitchFamily="34" charset="0"/>
              </a:rPr>
              <a:t>K = (YA) </a:t>
            </a:r>
            <a:r>
              <a:rPr lang="en-US" sz="1200" b="0" i="0" u="none" strike="noStrike" baseline="30000" dirty="0">
                <a:latin typeface="Tahoma" panose="020B0604030504040204" pitchFamily="34" charset="0"/>
                <a:ea typeface="Tahoma" panose="020B0604030504040204" pitchFamily="34" charset="0"/>
                <a:cs typeface="Tahoma" panose="020B0604030504040204" pitchFamily="34" charset="0"/>
              </a:rPr>
              <a:t>XB</a:t>
            </a:r>
            <a:r>
              <a:rPr lang="en-US" sz="1200" b="0" i="0" u="none" strike="noStrike" baseline="0" dirty="0">
                <a:latin typeface="Tahoma" panose="020B0604030504040204" pitchFamily="34" charset="0"/>
                <a:ea typeface="Tahoma" panose="020B0604030504040204" pitchFamily="34" charset="0"/>
                <a:cs typeface="Tahoma" panose="020B0604030504040204" pitchFamily="34" charset="0"/>
              </a:rPr>
              <a:t> mod </a:t>
            </a:r>
            <a:r>
              <a:rPr lang="en-US" sz="1200" b="0" i="1" u="none" strike="noStrike" baseline="0" dirty="0">
                <a:latin typeface="Tahoma" panose="020B0604030504040204" pitchFamily="34" charset="0"/>
                <a:ea typeface="Tahoma" panose="020B0604030504040204" pitchFamily="34" charset="0"/>
                <a:cs typeface="Tahoma" panose="020B0604030504040204" pitchFamily="34" charset="0"/>
              </a:rPr>
              <a:t>q</a:t>
            </a:r>
          </a:p>
          <a:p>
            <a:pPr marL="0" indent="0" algn="just">
              <a:lnSpc>
                <a:spcPct val="150000"/>
              </a:lnSpc>
              <a:buNone/>
            </a:pPr>
            <a:r>
              <a:rPr lang="en-US" sz="1200" b="1" i="0" u="none" strike="noStrike" baseline="0" dirty="0">
                <a:latin typeface="Tahoma" panose="020B0604030504040204" pitchFamily="34" charset="0"/>
                <a:ea typeface="Tahoma" panose="020B0604030504040204" pitchFamily="34" charset="0"/>
                <a:cs typeface="Tahoma" panose="020B0604030504040204" pitchFamily="34" charset="0"/>
              </a:rPr>
              <a:t>Derivation</a:t>
            </a:r>
          </a:p>
          <a:p>
            <a:pPr marL="0" indent="0" algn="just">
              <a:lnSpc>
                <a:spcPct val="150000"/>
              </a:lnSpc>
              <a:buNone/>
            </a:pPr>
            <a:r>
              <a:rPr lang="da-DK" sz="1200" b="0" i="0" u="none" strike="noStrike" baseline="0" dirty="0">
                <a:latin typeface="Tahoma" panose="020B0604030504040204" pitchFamily="34" charset="0"/>
                <a:ea typeface="Tahoma" panose="020B0604030504040204" pitchFamily="34" charset="0"/>
                <a:cs typeface="Tahoma" panose="020B0604030504040204" pitchFamily="34" charset="0"/>
              </a:rPr>
              <a:t>K = (YB)</a:t>
            </a:r>
            <a:r>
              <a:rPr lang="da-DK" sz="1200" b="0" i="0" u="none" strike="noStrike" baseline="30000" dirty="0">
                <a:latin typeface="Tahoma" panose="020B0604030504040204" pitchFamily="34" charset="0"/>
                <a:ea typeface="Tahoma" panose="020B0604030504040204" pitchFamily="34" charset="0"/>
                <a:cs typeface="Tahoma" panose="020B0604030504040204" pitchFamily="34" charset="0"/>
              </a:rPr>
              <a:t>XA</a:t>
            </a:r>
            <a:r>
              <a:rPr lang="da-DK" sz="1200" b="0" i="0" u="none" strike="noStrike" baseline="0" dirty="0">
                <a:latin typeface="Tahoma" panose="020B0604030504040204" pitchFamily="34" charset="0"/>
                <a:ea typeface="Tahoma" panose="020B0604030504040204" pitchFamily="34" charset="0"/>
                <a:cs typeface="Tahoma" panose="020B0604030504040204" pitchFamily="34" charset="0"/>
              </a:rPr>
              <a:t> mod </a:t>
            </a:r>
            <a:r>
              <a:rPr lang="da-DK" sz="1200" b="0" i="1" u="none" strike="noStrike" baseline="0" dirty="0">
                <a:latin typeface="Tahoma" panose="020B0604030504040204" pitchFamily="34" charset="0"/>
                <a:ea typeface="Tahoma" panose="020B0604030504040204" pitchFamily="34" charset="0"/>
                <a:cs typeface="Tahoma" panose="020B0604030504040204" pitchFamily="34" charset="0"/>
              </a:rPr>
              <a:t>q</a:t>
            </a:r>
          </a:p>
          <a:p>
            <a:pPr marL="0" indent="0" algn="just">
              <a:lnSpc>
                <a:spcPct val="150000"/>
              </a:lnSpc>
              <a:buNone/>
            </a:pPr>
            <a:r>
              <a:rPr lang="da-DK" sz="1200" b="0" i="0" u="none" strike="noStrike" baseline="0" dirty="0">
                <a:latin typeface="Tahoma" panose="020B0604030504040204" pitchFamily="34" charset="0"/>
                <a:ea typeface="Tahoma" panose="020B0604030504040204" pitchFamily="34" charset="0"/>
                <a:cs typeface="Tahoma" panose="020B0604030504040204" pitchFamily="34" charset="0"/>
              </a:rPr>
              <a:t>= (</a:t>
            </a:r>
            <a:r>
              <a:rPr lang="en-US" sz="1200" dirty="0">
                <a:effectLst/>
                <a:latin typeface="Symbol" panose="05050102010706020507" pitchFamily="18" charset="2"/>
                <a:ea typeface="Calibri" panose="020F0502020204030204" pitchFamily="34" charset="0"/>
                <a:cs typeface="Symbol" panose="05050102010706020507" pitchFamily="18" charset="2"/>
              </a:rPr>
              <a:t>a </a:t>
            </a:r>
            <a:r>
              <a:rPr lang="da-DK" sz="1200" b="0" i="0" u="none" strike="noStrike" baseline="30000" dirty="0">
                <a:latin typeface="Tahoma" panose="020B0604030504040204" pitchFamily="34" charset="0"/>
                <a:ea typeface="Tahoma" panose="020B0604030504040204" pitchFamily="34" charset="0"/>
                <a:cs typeface="Tahoma" panose="020B0604030504040204" pitchFamily="34" charset="0"/>
              </a:rPr>
              <a:t>XB</a:t>
            </a:r>
            <a:r>
              <a:rPr lang="da-DK" sz="1200" b="0" i="0" u="none" strike="noStrike" baseline="0" dirty="0">
                <a:latin typeface="Tahoma" panose="020B0604030504040204" pitchFamily="34" charset="0"/>
                <a:ea typeface="Tahoma" panose="020B0604030504040204" pitchFamily="34" charset="0"/>
                <a:cs typeface="Tahoma" panose="020B0604030504040204" pitchFamily="34" charset="0"/>
              </a:rPr>
              <a:t> mod </a:t>
            </a:r>
            <a:r>
              <a:rPr lang="da-DK" sz="1200" b="0" i="1" u="none" strike="noStrike" baseline="0" dirty="0">
                <a:latin typeface="Tahoma" panose="020B0604030504040204" pitchFamily="34" charset="0"/>
                <a:ea typeface="Tahoma" panose="020B0604030504040204" pitchFamily="34" charset="0"/>
                <a:cs typeface="Tahoma" panose="020B0604030504040204" pitchFamily="34" charset="0"/>
              </a:rPr>
              <a:t>q</a:t>
            </a:r>
            <a:r>
              <a:rPr lang="da-DK" sz="1200" b="0" i="0" u="none" strike="noStrike" baseline="0" dirty="0">
                <a:latin typeface="Tahoma" panose="020B0604030504040204" pitchFamily="34" charset="0"/>
                <a:ea typeface="Tahoma" panose="020B0604030504040204" pitchFamily="34" charset="0"/>
                <a:cs typeface="Tahoma" panose="020B0604030504040204" pitchFamily="34" charset="0"/>
              </a:rPr>
              <a:t>) XA mod </a:t>
            </a:r>
            <a:r>
              <a:rPr lang="da-DK" sz="1200" b="0" i="1" u="none" strike="noStrike" baseline="0" dirty="0">
                <a:latin typeface="Tahoma" panose="020B0604030504040204" pitchFamily="34" charset="0"/>
                <a:ea typeface="Tahoma" panose="020B0604030504040204" pitchFamily="34" charset="0"/>
                <a:cs typeface="Tahoma" panose="020B0604030504040204" pitchFamily="34" charset="0"/>
              </a:rPr>
              <a:t>q</a:t>
            </a:r>
          </a:p>
          <a:p>
            <a:pPr marL="0" indent="0" algn="just">
              <a:lnSpc>
                <a:spcPct val="150000"/>
              </a:lnSpc>
              <a:buNone/>
            </a:pPr>
            <a:r>
              <a:rPr lang="en-US" sz="1200" b="0" i="0" u="none" strike="noStrike" baseline="0" dirty="0">
                <a:latin typeface="Tahoma" panose="020B0604030504040204" pitchFamily="34" charset="0"/>
                <a:ea typeface="Tahoma" panose="020B0604030504040204" pitchFamily="34" charset="0"/>
                <a:cs typeface="Tahoma" panose="020B0604030504040204" pitchFamily="34" charset="0"/>
              </a:rPr>
              <a:t>= (</a:t>
            </a:r>
            <a:r>
              <a:rPr lang="en-US" sz="1200" dirty="0">
                <a:effectLst/>
                <a:latin typeface="Symbol" panose="05050102010706020507" pitchFamily="18" charset="2"/>
                <a:ea typeface="Calibri" panose="020F0502020204030204" pitchFamily="34" charset="0"/>
                <a:cs typeface="Symbol" panose="05050102010706020507" pitchFamily="18" charset="2"/>
              </a:rPr>
              <a:t>a </a:t>
            </a:r>
            <a:r>
              <a:rPr lang="en-US" sz="1200" b="0" i="0" u="none" strike="noStrike" baseline="30000" dirty="0">
                <a:latin typeface="Tahoma" panose="020B0604030504040204" pitchFamily="34" charset="0"/>
                <a:ea typeface="Tahoma" panose="020B0604030504040204" pitchFamily="34" charset="0"/>
                <a:cs typeface="Tahoma" panose="020B0604030504040204" pitchFamily="34" charset="0"/>
              </a:rPr>
              <a:t>XB</a:t>
            </a:r>
            <a:r>
              <a:rPr lang="en-US" sz="1200" b="0" i="0" u="none" strike="noStrike" baseline="0" dirty="0">
                <a:latin typeface="Tahoma" panose="020B0604030504040204" pitchFamily="34" charset="0"/>
                <a:ea typeface="Tahoma" panose="020B0604030504040204" pitchFamily="34" charset="0"/>
                <a:cs typeface="Tahoma" panose="020B0604030504040204" pitchFamily="34" charset="0"/>
              </a:rPr>
              <a:t> )</a:t>
            </a:r>
            <a:r>
              <a:rPr lang="en-US" sz="1200" b="0" i="0" u="none" strike="noStrike" baseline="30000" dirty="0">
                <a:latin typeface="Tahoma" panose="020B0604030504040204" pitchFamily="34" charset="0"/>
                <a:ea typeface="Tahoma" panose="020B0604030504040204" pitchFamily="34" charset="0"/>
                <a:cs typeface="Tahoma" panose="020B0604030504040204" pitchFamily="34" charset="0"/>
              </a:rPr>
              <a:t>XA</a:t>
            </a:r>
            <a:r>
              <a:rPr lang="en-US" sz="1200" b="0" i="0" u="none" strike="noStrike" baseline="0" dirty="0">
                <a:latin typeface="Tahoma" panose="020B0604030504040204" pitchFamily="34" charset="0"/>
                <a:ea typeface="Tahoma" panose="020B0604030504040204" pitchFamily="34" charset="0"/>
                <a:cs typeface="Tahoma" panose="020B0604030504040204" pitchFamily="34" charset="0"/>
              </a:rPr>
              <a:t> mod </a:t>
            </a:r>
            <a:r>
              <a:rPr lang="en-US" sz="1200" b="0" i="1" u="none" strike="noStrike" baseline="0" dirty="0">
                <a:latin typeface="Tahoma" panose="020B0604030504040204" pitchFamily="34" charset="0"/>
                <a:ea typeface="Tahoma" panose="020B0604030504040204" pitchFamily="34" charset="0"/>
                <a:cs typeface="Tahoma" panose="020B0604030504040204" pitchFamily="34" charset="0"/>
              </a:rPr>
              <a:t>q</a:t>
            </a:r>
          </a:p>
          <a:p>
            <a:pPr marL="0" indent="0" algn="just">
              <a:lnSpc>
                <a:spcPct val="150000"/>
              </a:lnSpc>
              <a:buNone/>
            </a:pPr>
            <a:r>
              <a:rPr lang="en-US" sz="1200" b="0" i="0" u="none" strike="noStrike" baseline="0" dirty="0">
                <a:latin typeface="Tahoma" panose="020B0604030504040204" pitchFamily="34" charset="0"/>
                <a:ea typeface="Tahoma" panose="020B0604030504040204" pitchFamily="34" charset="0"/>
                <a:cs typeface="Tahoma" panose="020B0604030504040204" pitchFamily="34" charset="0"/>
              </a:rPr>
              <a:t>= (</a:t>
            </a:r>
            <a:r>
              <a:rPr lang="en-US" sz="1200" dirty="0">
                <a:effectLst/>
                <a:latin typeface="Symbol" panose="05050102010706020507" pitchFamily="18" charset="2"/>
                <a:ea typeface="Calibri" panose="020F0502020204030204" pitchFamily="34" charset="0"/>
                <a:cs typeface="Symbol" panose="05050102010706020507" pitchFamily="18" charset="2"/>
              </a:rPr>
              <a:t>a</a:t>
            </a:r>
            <a:r>
              <a:rPr lang="en-US" sz="1200" baseline="30000" dirty="0">
                <a:effectLst/>
                <a:latin typeface="Symbol" panose="05050102010706020507" pitchFamily="18" charset="2"/>
                <a:ea typeface="Calibri" panose="020F0502020204030204" pitchFamily="34" charset="0"/>
                <a:cs typeface="Symbol" panose="05050102010706020507" pitchFamily="18" charset="2"/>
              </a:rPr>
              <a:t> </a:t>
            </a:r>
            <a:r>
              <a:rPr lang="en-US" sz="1200" b="0" i="0" u="none" strike="noStrike" baseline="30000" dirty="0">
                <a:latin typeface="Tahoma" panose="020B0604030504040204" pitchFamily="34" charset="0"/>
                <a:ea typeface="Tahoma" panose="020B0604030504040204" pitchFamily="34" charset="0"/>
                <a:cs typeface="Tahoma" panose="020B0604030504040204" pitchFamily="34" charset="0"/>
              </a:rPr>
              <a:t>XA</a:t>
            </a:r>
            <a:r>
              <a:rPr lang="en-US" sz="1200" b="0" i="0" u="none" strike="noStrike" baseline="0" dirty="0">
                <a:latin typeface="Tahoma" panose="020B0604030504040204" pitchFamily="34" charset="0"/>
                <a:ea typeface="Tahoma" panose="020B0604030504040204" pitchFamily="34" charset="0"/>
                <a:cs typeface="Tahoma" panose="020B0604030504040204" pitchFamily="34" charset="0"/>
              </a:rPr>
              <a:t> )</a:t>
            </a:r>
            <a:r>
              <a:rPr lang="en-US" sz="1200" b="0" i="0" u="none" strike="noStrike" baseline="30000" dirty="0">
                <a:latin typeface="Tahoma" panose="020B0604030504040204" pitchFamily="34" charset="0"/>
                <a:ea typeface="Tahoma" panose="020B0604030504040204" pitchFamily="34" charset="0"/>
                <a:cs typeface="Tahoma" panose="020B0604030504040204" pitchFamily="34" charset="0"/>
              </a:rPr>
              <a:t>XB</a:t>
            </a:r>
            <a:r>
              <a:rPr lang="en-US" sz="1200" b="0" i="0" u="none" strike="noStrike" baseline="0" dirty="0">
                <a:latin typeface="Tahoma" panose="020B0604030504040204" pitchFamily="34" charset="0"/>
                <a:ea typeface="Tahoma" panose="020B0604030504040204" pitchFamily="34" charset="0"/>
                <a:cs typeface="Tahoma" panose="020B0604030504040204" pitchFamily="34" charset="0"/>
              </a:rPr>
              <a:t> mod </a:t>
            </a:r>
            <a:r>
              <a:rPr lang="en-US" sz="1200" b="0" i="1" u="none" strike="noStrike" baseline="0" dirty="0">
                <a:latin typeface="Tahoma" panose="020B0604030504040204" pitchFamily="34" charset="0"/>
                <a:ea typeface="Tahoma" panose="020B0604030504040204" pitchFamily="34" charset="0"/>
                <a:cs typeface="Tahoma" panose="020B0604030504040204" pitchFamily="34" charset="0"/>
              </a:rPr>
              <a:t>q</a:t>
            </a:r>
          </a:p>
          <a:p>
            <a:pPr marL="0" indent="0" algn="just">
              <a:lnSpc>
                <a:spcPct val="150000"/>
              </a:lnSpc>
              <a:buNone/>
            </a:pPr>
            <a:r>
              <a:rPr lang="da-DK" sz="1200" b="0" i="0" u="none" strike="noStrike" baseline="0" dirty="0">
                <a:latin typeface="Tahoma" panose="020B0604030504040204" pitchFamily="34" charset="0"/>
                <a:ea typeface="Tahoma" panose="020B0604030504040204" pitchFamily="34" charset="0"/>
                <a:cs typeface="Tahoma" panose="020B0604030504040204" pitchFamily="34" charset="0"/>
              </a:rPr>
              <a:t>= (</a:t>
            </a:r>
            <a:r>
              <a:rPr lang="en-US" sz="1200" dirty="0">
                <a:effectLst/>
                <a:latin typeface="Symbol" panose="05050102010706020507" pitchFamily="18" charset="2"/>
                <a:ea typeface="Calibri" panose="020F0502020204030204" pitchFamily="34" charset="0"/>
                <a:cs typeface="Symbol" panose="05050102010706020507" pitchFamily="18" charset="2"/>
              </a:rPr>
              <a:t>a </a:t>
            </a:r>
            <a:r>
              <a:rPr lang="da-DK" sz="1200" b="0" i="0" u="none" strike="noStrike" baseline="30000" dirty="0">
                <a:latin typeface="Tahoma" panose="020B0604030504040204" pitchFamily="34" charset="0"/>
                <a:ea typeface="Tahoma" panose="020B0604030504040204" pitchFamily="34" charset="0"/>
                <a:cs typeface="Tahoma" panose="020B0604030504040204" pitchFamily="34" charset="0"/>
              </a:rPr>
              <a:t>XA</a:t>
            </a:r>
            <a:r>
              <a:rPr lang="da-DK" sz="1200" b="0" i="0" u="none" strike="noStrike" baseline="0" dirty="0">
                <a:latin typeface="Tahoma" panose="020B0604030504040204" pitchFamily="34" charset="0"/>
                <a:ea typeface="Tahoma" panose="020B0604030504040204" pitchFamily="34" charset="0"/>
                <a:cs typeface="Tahoma" panose="020B0604030504040204" pitchFamily="34" charset="0"/>
              </a:rPr>
              <a:t> mod </a:t>
            </a:r>
            <a:r>
              <a:rPr lang="da-DK" sz="1200" b="0" i="1" u="none" strike="noStrike" baseline="0" dirty="0">
                <a:latin typeface="Tahoma" panose="020B0604030504040204" pitchFamily="34" charset="0"/>
                <a:ea typeface="Tahoma" panose="020B0604030504040204" pitchFamily="34" charset="0"/>
                <a:cs typeface="Tahoma" panose="020B0604030504040204" pitchFamily="34" charset="0"/>
              </a:rPr>
              <a:t>q</a:t>
            </a:r>
            <a:r>
              <a:rPr lang="da-DK" sz="1200" b="0" i="0" u="none" strike="noStrike" baseline="0" dirty="0">
                <a:latin typeface="Tahoma" panose="020B0604030504040204" pitchFamily="34" charset="0"/>
                <a:ea typeface="Tahoma" panose="020B0604030504040204" pitchFamily="34" charset="0"/>
                <a:cs typeface="Tahoma" panose="020B0604030504040204" pitchFamily="34" charset="0"/>
              </a:rPr>
              <a:t>) </a:t>
            </a:r>
            <a:r>
              <a:rPr lang="da-DK" sz="1200" b="0" i="0" u="none" strike="noStrike" baseline="30000" dirty="0">
                <a:latin typeface="Tahoma" panose="020B0604030504040204" pitchFamily="34" charset="0"/>
                <a:ea typeface="Tahoma" panose="020B0604030504040204" pitchFamily="34" charset="0"/>
                <a:cs typeface="Tahoma" panose="020B0604030504040204" pitchFamily="34" charset="0"/>
              </a:rPr>
              <a:t>XB</a:t>
            </a:r>
            <a:r>
              <a:rPr lang="da-DK" sz="1200" b="0" i="0" u="none" strike="noStrike" baseline="0" dirty="0">
                <a:latin typeface="Tahoma" panose="020B0604030504040204" pitchFamily="34" charset="0"/>
                <a:ea typeface="Tahoma" panose="020B0604030504040204" pitchFamily="34" charset="0"/>
                <a:cs typeface="Tahoma" panose="020B0604030504040204" pitchFamily="34" charset="0"/>
              </a:rPr>
              <a:t> mod </a:t>
            </a:r>
            <a:r>
              <a:rPr lang="da-DK" sz="1200" b="0" i="1" u="none" strike="noStrike" baseline="0" dirty="0">
                <a:latin typeface="Tahoma" panose="020B0604030504040204" pitchFamily="34" charset="0"/>
                <a:ea typeface="Tahoma" panose="020B0604030504040204" pitchFamily="34" charset="0"/>
                <a:cs typeface="Tahoma" panose="020B0604030504040204" pitchFamily="34" charset="0"/>
              </a:rPr>
              <a:t>q</a:t>
            </a:r>
          </a:p>
          <a:p>
            <a:pPr marL="0" indent="0" algn="just">
              <a:lnSpc>
                <a:spcPct val="150000"/>
              </a:lnSpc>
              <a:buNone/>
            </a:pPr>
            <a:r>
              <a:rPr lang="en-US" sz="1200" b="0" i="0" u="none" strike="noStrike" baseline="0" dirty="0">
                <a:latin typeface="Tahoma" panose="020B0604030504040204" pitchFamily="34" charset="0"/>
                <a:ea typeface="Tahoma" panose="020B0604030504040204" pitchFamily="34" charset="0"/>
                <a:cs typeface="Tahoma" panose="020B0604030504040204" pitchFamily="34" charset="0"/>
              </a:rPr>
              <a:t>K = (YA) </a:t>
            </a:r>
            <a:r>
              <a:rPr lang="en-US" sz="1200" b="0" i="0" u="none" strike="noStrike" baseline="30000" dirty="0">
                <a:latin typeface="Tahoma" panose="020B0604030504040204" pitchFamily="34" charset="0"/>
                <a:ea typeface="Tahoma" panose="020B0604030504040204" pitchFamily="34" charset="0"/>
                <a:cs typeface="Tahoma" panose="020B0604030504040204" pitchFamily="34" charset="0"/>
              </a:rPr>
              <a:t>XB </a:t>
            </a:r>
            <a:r>
              <a:rPr lang="en-US" sz="1200" b="0" i="0" u="none" strike="noStrike" baseline="0" dirty="0">
                <a:latin typeface="Tahoma" panose="020B0604030504040204" pitchFamily="34" charset="0"/>
                <a:ea typeface="Tahoma" panose="020B0604030504040204" pitchFamily="34" charset="0"/>
                <a:cs typeface="Tahoma" panose="020B0604030504040204" pitchFamily="34" charset="0"/>
              </a:rPr>
              <a:t>mod </a:t>
            </a:r>
            <a:r>
              <a:rPr lang="en-US" sz="1200" b="0" i="1" u="none" strike="noStrike" baseline="0" dirty="0">
                <a:latin typeface="Tahoma" panose="020B0604030504040204" pitchFamily="34" charset="0"/>
                <a:ea typeface="Tahoma" panose="020B0604030504040204" pitchFamily="34" charset="0"/>
                <a:cs typeface="Tahoma" panose="020B0604030504040204" pitchFamily="34" charset="0"/>
              </a:rPr>
              <a:t>q</a:t>
            </a: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200" dirty="0"/>
          </a:p>
        </p:txBody>
      </p:sp>
    </p:spTree>
    <p:extLst>
      <p:ext uri="{BB962C8B-B14F-4D97-AF65-F5344CB8AC3E}">
        <p14:creationId xmlns:p14="http://schemas.microsoft.com/office/powerpoint/2010/main" xmlns="" val="323495535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5C1C69-1996-4FE7-9F4B-E991B63C3D6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F5EE209B-5B36-46FE-A7F3-B651BA8985EC}"/>
              </a:ext>
            </a:extLst>
          </p:cNvPr>
          <p:cNvSpPr>
            <a:spLocks noGrp="1"/>
          </p:cNvSpPr>
          <p:nvPr>
            <p:ph idx="1"/>
          </p:nvPr>
        </p:nvSpPr>
        <p:spPr/>
        <p:txBody>
          <a:bodyPr>
            <a:noAutofit/>
          </a:bodyPr>
          <a:lstStyle/>
          <a:p>
            <a:pPr indent="0">
              <a:lnSpc>
                <a:spcPct val="150000"/>
              </a:lnSpc>
              <a:spcAft>
                <a:spcPts val="800"/>
              </a:spcAft>
              <a:buNone/>
            </a:pPr>
            <a:r>
              <a:rPr lang="en-US" sz="1400" b="1" dirty="0" err="1" smtClean="0">
                <a:latin typeface="Tahoma" panose="020B0604030504040204" pitchFamily="34" charset="0"/>
                <a:ea typeface="Tahoma" panose="020B0604030504040204" pitchFamily="34" charset="0"/>
                <a:cs typeface="Tahoma" panose="020B0604030504040204" pitchFamily="34" charset="0"/>
              </a:rPr>
              <a:t>ElGamal</a:t>
            </a:r>
            <a:r>
              <a:rPr lang="en-US" sz="1400" b="1" dirty="0" smtClean="0">
                <a:latin typeface="Tahoma" panose="020B0604030504040204" pitchFamily="34" charset="0"/>
                <a:ea typeface="Tahoma" panose="020B0604030504040204" pitchFamily="34" charset="0"/>
                <a:cs typeface="Tahoma" panose="020B0604030504040204" pitchFamily="34" charset="0"/>
              </a:rPr>
              <a:t> cryptosystem</a:t>
            </a:r>
          </a:p>
          <a:p>
            <a:pPr indent="0" algn="just">
              <a:lnSpc>
                <a:spcPct val="150000"/>
              </a:lnSpc>
              <a:spcAft>
                <a:spcPts val="800"/>
              </a:spcAft>
              <a:buNone/>
            </a:pPr>
            <a:r>
              <a:rPr lang="en-US" sz="1200" dirty="0" smtClean="0">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In </a:t>
            </a:r>
            <a:r>
              <a:rPr lang="en-US" sz="1200" dirty="0">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1984, T. ElGamal announced a public-key scheme based on discrete logarithms, closely related to the Diffie-Hellman technique. The ElGamal cryptosystem is used in some form in a number of standards including the digital signature standard (DSS) and the S/MIME email standard.  As with Diffie-Hellman, the global elements of ElGamal are a prime number q and a, which is a primitive root of q.</a:t>
            </a:r>
            <a:endParaRPr lang="en-US" sz="1200"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50000"/>
              </a:lnSpc>
              <a:spcAft>
                <a:spcPts val="800"/>
              </a:spcAft>
              <a:buNone/>
            </a:pPr>
            <a:r>
              <a:rPr lang="en-US" sz="1200" b="1" dirty="0">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Key Generation</a:t>
            </a:r>
            <a:endParaRPr lang="en-US" sz="1200"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50000"/>
              </a:lnSpc>
              <a:spcAft>
                <a:spcPts val="800"/>
              </a:spcAft>
              <a:buNone/>
            </a:pPr>
            <a:r>
              <a:rPr lang="en-US" sz="1200" dirty="0">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 User A generates a private/public key pair as shown. </a:t>
            </a:r>
            <a:endParaRPr lang="en-US" sz="1200"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Clr>
                <a:srgbClr val="808080"/>
              </a:buClr>
              <a:buSzPts val="1200"/>
              <a:buFont typeface="+mj-lt"/>
              <a:buAutoNum type="arabicPeriod"/>
            </a:pPr>
            <a:r>
              <a:rPr lang="en-AU" sz="1200" dirty="0">
                <a:solidFill>
                  <a:schemeClr val="accent6">
                    <a:lumMod val="75000"/>
                  </a:schemeClr>
                </a:solidFill>
                <a:latin typeface="Tahoma" panose="020B0604030504040204" pitchFamily="34" charset="0"/>
                <a:ea typeface="Calibri" panose="020F0502020204030204" pitchFamily="34" charset="0"/>
              </a:rPr>
              <a:t>chooses a private -secret key (number): 1 &lt; </a:t>
            </a:r>
            <a:r>
              <a:rPr lang="en-AU" sz="1200" dirty="0" err="1">
                <a:solidFill>
                  <a:schemeClr val="accent6">
                    <a:lumMod val="75000"/>
                  </a:schemeClr>
                </a:solidFill>
                <a:latin typeface="Tahoma" panose="020B0604030504040204" pitchFamily="34" charset="0"/>
                <a:ea typeface="Calibri" panose="020F0502020204030204" pitchFamily="34" charset="0"/>
              </a:rPr>
              <a:t>x</a:t>
            </a:r>
            <a:r>
              <a:rPr lang="en-AU" sz="1200" baseline="-25000" dirty="0" err="1">
                <a:solidFill>
                  <a:schemeClr val="accent6">
                    <a:lumMod val="75000"/>
                  </a:schemeClr>
                </a:solidFill>
                <a:latin typeface="Tahoma" panose="020B0604030504040204" pitchFamily="34" charset="0"/>
                <a:ea typeface="Calibri" panose="020F0502020204030204" pitchFamily="34" charset="0"/>
              </a:rPr>
              <a:t>A</a:t>
            </a:r>
            <a:r>
              <a:rPr lang="en-AU" sz="1200" dirty="0">
                <a:solidFill>
                  <a:schemeClr val="accent6">
                    <a:lumMod val="75000"/>
                  </a:schemeClr>
                </a:solidFill>
                <a:latin typeface="Tahoma" panose="020B0604030504040204" pitchFamily="34" charset="0"/>
                <a:ea typeface="Calibri" panose="020F0502020204030204" pitchFamily="34" charset="0"/>
              </a:rPr>
              <a:t> &lt; q-1 </a:t>
            </a:r>
            <a:endParaRPr lang="en-US" sz="1200" dirty="0">
              <a:solidFill>
                <a:schemeClr val="accent6">
                  <a:lumMod val="75000"/>
                </a:schemeClr>
              </a:solidFill>
              <a:latin typeface="Times New Roman" panose="02020603050405020304" pitchFamily="18" charset="0"/>
              <a:ea typeface="Times New Roman" panose="02020603050405020304" pitchFamily="18" charset="0"/>
            </a:endParaRPr>
          </a:p>
          <a:p>
            <a:pPr marL="342900" marR="0" lvl="0" indent="-342900" algn="just">
              <a:lnSpc>
                <a:spcPct val="150000"/>
              </a:lnSpc>
              <a:spcBef>
                <a:spcPts val="0"/>
              </a:spcBef>
              <a:spcAft>
                <a:spcPts val="0"/>
              </a:spcAft>
              <a:buClr>
                <a:srgbClr val="808080"/>
              </a:buClr>
              <a:buSzPts val="1200"/>
              <a:buFont typeface="+mj-lt"/>
              <a:buAutoNum type="arabicPeriod"/>
            </a:pPr>
            <a:r>
              <a:rPr lang="en-AU" sz="1200" dirty="0">
                <a:solidFill>
                  <a:schemeClr val="accent6">
                    <a:lumMod val="75000"/>
                  </a:schemeClr>
                </a:solidFill>
                <a:latin typeface="Tahoma" panose="020B0604030504040204" pitchFamily="34" charset="0"/>
                <a:ea typeface="MS PGothic" panose="020B0600070205080204" pitchFamily="34" charset="-128"/>
              </a:rPr>
              <a:t>compute their </a:t>
            </a:r>
            <a:r>
              <a:rPr lang="en-AU" sz="1200" b="1" dirty="0">
                <a:solidFill>
                  <a:schemeClr val="accent6">
                    <a:lumMod val="75000"/>
                  </a:schemeClr>
                </a:solidFill>
                <a:latin typeface="Tahoma" panose="020B0604030504040204" pitchFamily="34" charset="0"/>
                <a:ea typeface="MS PGothic" panose="020B0600070205080204" pitchFamily="34" charset="-128"/>
              </a:rPr>
              <a:t>public key</a:t>
            </a:r>
            <a:r>
              <a:rPr lang="en-AU" sz="1200" dirty="0">
                <a:solidFill>
                  <a:schemeClr val="accent6">
                    <a:lumMod val="75000"/>
                  </a:schemeClr>
                </a:solidFill>
                <a:latin typeface="Tahoma" panose="020B0604030504040204" pitchFamily="34" charset="0"/>
                <a:ea typeface="MS PGothic" panose="020B0600070205080204" pitchFamily="34" charset="-128"/>
              </a:rPr>
              <a:t>: </a:t>
            </a:r>
            <a:r>
              <a:rPr lang="en-AU" sz="1200" dirty="0" err="1">
                <a:solidFill>
                  <a:schemeClr val="accent6">
                    <a:lumMod val="75000"/>
                  </a:schemeClr>
                </a:solidFill>
                <a:latin typeface="Tahoma" panose="020B0604030504040204" pitchFamily="34" charset="0"/>
                <a:ea typeface="MS PGothic" panose="020B0600070205080204" pitchFamily="34" charset="-128"/>
              </a:rPr>
              <a:t>y</a:t>
            </a:r>
            <a:r>
              <a:rPr lang="en-AU" sz="1200" baseline="-25000" dirty="0" err="1">
                <a:solidFill>
                  <a:schemeClr val="accent6">
                    <a:lumMod val="75000"/>
                  </a:schemeClr>
                </a:solidFill>
                <a:latin typeface="Tahoma" panose="020B0604030504040204" pitchFamily="34" charset="0"/>
                <a:ea typeface="MS PGothic" panose="020B0600070205080204" pitchFamily="34" charset="-128"/>
              </a:rPr>
              <a:t>A</a:t>
            </a:r>
            <a:r>
              <a:rPr lang="en-AU" sz="1200" dirty="0">
                <a:solidFill>
                  <a:schemeClr val="accent6">
                    <a:lumMod val="75000"/>
                  </a:schemeClr>
                </a:solidFill>
                <a:latin typeface="Tahoma" panose="020B0604030504040204" pitchFamily="34" charset="0"/>
                <a:ea typeface="MS PGothic" panose="020B0600070205080204" pitchFamily="34" charset="-128"/>
              </a:rPr>
              <a:t> = </a:t>
            </a:r>
            <a:r>
              <a:rPr lang="el-GR" sz="1200" dirty="0">
                <a:solidFill>
                  <a:schemeClr val="accent6">
                    <a:lumMod val="75000"/>
                  </a:schemeClr>
                </a:solidFill>
                <a:latin typeface="Tahoma" panose="020B0604030504040204" pitchFamily="34" charset="0"/>
                <a:ea typeface="MS PGothic" panose="020B0600070205080204" pitchFamily="34" charset="-128"/>
              </a:rPr>
              <a:t>a</a:t>
            </a:r>
            <a:r>
              <a:rPr lang="el-GR" sz="1200" dirty="0">
                <a:solidFill>
                  <a:schemeClr val="accent6">
                    <a:lumMod val="75000"/>
                  </a:schemeClr>
                </a:solidFill>
                <a:latin typeface="Tahoma" panose="020B0604030504040204" pitchFamily="34" charset="0"/>
                <a:ea typeface="Calibri" panose="020F0502020204030204" pitchFamily="34" charset="0"/>
              </a:rPr>
              <a:t> </a:t>
            </a:r>
            <a:r>
              <a:rPr lang="en-AU" sz="1200" baseline="30000" dirty="0" err="1">
                <a:solidFill>
                  <a:schemeClr val="accent6">
                    <a:lumMod val="75000"/>
                  </a:schemeClr>
                </a:solidFill>
                <a:latin typeface="Tahoma" panose="020B0604030504040204" pitchFamily="34" charset="0"/>
                <a:ea typeface="Calibri" panose="020F0502020204030204" pitchFamily="34" charset="0"/>
              </a:rPr>
              <a:t>xA</a:t>
            </a:r>
            <a:r>
              <a:rPr lang="en-AU" sz="1200" baseline="30000" dirty="0">
                <a:solidFill>
                  <a:schemeClr val="accent6">
                    <a:lumMod val="75000"/>
                  </a:schemeClr>
                </a:solidFill>
                <a:latin typeface="Tahoma" panose="020B0604030504040204" pitchFamily="34" charset="0"/>
                <a:ea typeface="MS PGothic" panose="020B0600070205080204" pitchFamily="34" charset="-128"/>
              </a:rPr>
              <a:t> </a:t>
            </a:r>
            <a:r>
              <a:rPr lang="en-AU" sz="1200" dirty="0">
                <a:solidFill>
                  <a:schemeClr val="accent6">
                    <a:lumMod val="75000"/>
                  </a:schemeClr>
                </a:solidFill>
                <a:latin typeface="Tahoma" panose="020B0604030504040204" pitchFamily="34" charset="0"/>
                <a:ea typeface="MS PGothic" panose="020B0600070205080204" pitchFamily="34" charset="-128"/>
              </a:rPr>
              <a:t>mod q</a:t>
            </a:r>
            <a:r>
              <a:rPr lang="en-US" sz="1200" dirty="0">
                <a:solidFill>
                  <a:schemeClr val="accent6">
                    <a:lumMod val="75000"/>
                  </a:schemeClr>
                </a:solidFill>
                <a:latin typeface="Tahoma" panose="020B0604030504040204" pitchFamily="34" charset="0"/>
                <a:ea typeface="Times New Roman" panose="02020603050405020304" pitchFamily="18" charset="0"/>
              </a:rPr>
              <a:t>.</a:t>
            </a:r>
            <a:endParaRPr lang="en-US" sz="1200" dirty="0">
              <a:solidFill>
                <a:schemeClr val="accent6">
                  <a:lumMod val="75000"/>
                </a:schemeClr>
              </a:solidFill>
              <a:latin typeface="Times New Roman" panose="02020603050405020304" pitchFamily="18" charset="0"/>
              <a:ea typeface="Times New Roman" panose="02020603050405020304" pitchFamily="18" charset="0"/>
            </a:endParaRPr>
          </a:p>
          <a:p>
            <a:pPr marL="342900" marR="0" lvl="0" indent="-342900" algn="just">
              <a:lnSpc>
                <a:spcPct val="150000"/>
              </a:lnSpc>
              <a:spcBef>
                <a:spcPts val="0"/>
              </a:spcBef>
              <a:spcAft>
                <a:spcPts val="0"/>
              </a:spcAft>
              <a:buClr>
                <a:srgbClr val="808080"/>
              </a:buClr>
              <a:buSzPts val="1200"/>
              <a:buFont typeface="+mj-lt"/>
              <a:buAutoNum type="arabicPeriod"/>
            </a:pPr>
            <a:r>
              <a:rPr lang="en-US" sz="1200" dirty="0">
                <a:solidFill>
                  <a:schemeClr val="accent6">
                    <a:lumMod val="75000"/>
                  </a:schemeClr>
                </a:solidFill>
                <a:latin typeface="Tahoma" panose="020B0604030504040204" pitchFamily="34" charset="0"/>
                <a:ea typeface="Times New Roman" panose="02020603050405020304" pitchFamily="18" charset="0"/>
              </a:rPr>
              <a:t>A’s private key is X</a:t>
            </a:r>
            <a:r>
              <a:rPr lang="en-US" sz="1200" baseline="-25000" dirty="0">
                <a:solidFill>
                  <a:schemeClr val="accent6">
                    <a:lumMod val="75000"/>
                  </a:schemeClr>
                </a:solidFill>
                <a:latin typeface="Tahoma" panose="020B0604030504040204" pitchFamily="34" charset="0"/>
                <a:ea typeface="Times New Roman" panose="02020603050405020304" pitchFamily="18" charset="0"/>
              </a:rPr>
              <a:t>A</a:t>
            </a:r>
            <a:r>
              <a:rPr lang="en-US" sz="1200" dirty="0">
                <a:solidFill>
                  <a:schemeClr val="accent6">
                    <a:lumMod val="75000"/>
                  </a:schemeClr>
                </a:solidFill>
                <a:latin typeface="Tahoma" panose="020B0604030504040204" pitchFamily="34" charset="0"/>
                <a:ea typeface="Times New Roman" panose="02020603050405020304" pitchFamily="18" charset="0"/>
              </a:rPr>
              <a:t> and A’s public key is {q, a, Y</a:t>
            </a:r>
            <a:r>
              <a:rPr lang="en-US" sz="1200" baseline="-25000" dirty="0">
                <a:solidFill>
                  <a:schemeClr val="accent6">
                    <a:lumMod val="75000"/>
                  </a:schemeClr>
                </a:solidFill>
                <a:latin typeface="Tahoma" panose="020B0604030504040204" pitchFamily="34" charset="0"/>
                <a:ea typeface="Times New Roman" panose="02020603050405020304" pitchFamily="18" charset="0"/>
              </a:rPr>
              <a:t>A</a:t>
            </a:r>
            <a:r>
              <a:rPr lang="en-US" sz="1200" dirty="0">
                <a:solidFill>
                  <a:schemeClr val="accent6">
                    <a:lumMod val="75000"/>
                  </a:schemeClr>
                </a:solidFill>
                <a:latin typeface="Tahoma" panose="020B0604030504040204" pitchFamily="34" charset="0"/>
                <a:ea typeface="Times New Roman" panose="02020603050405020304" pitchFamily="18" charset="0"/>
              </a:rPr>
              <a:t>}.</a:t>
            </a:r>
            <a:endParaRPr lang="en-US" sz="1200" dirty="0">
              <a:solidFill>
                <a:schemeClr val="accent6">
                  <a:lumMod val="75000"/>
                </a:schemeClr>
              </a:solidFill>
              <a:latin typeface="Times New Roman" panose="02020603050405020304" pitchFamily="18" charset="0"/>
              <a:ea typeface="Times New Roman" panose="02020603050405020304" pitchFamily="18" charset="0"/>
            </a:endParaRPr>
          </a:p>
          <a:p>
            <a:pPr marL="0" indent="0" algn="just">
              <a:lnSpc>
                <a:spcPct val="150000"/>
              </a:lnSpc>
              <a:spcAft>
                <a:spcPts val="800"/>
              </a:spcAft>
              <a:buNone/>
            </a:pPr>
            <a:r>
              <a:rPr lang="en-US" sz="1200" b="1" dirty="0">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Encryption</a:t>
            </a:r>
            <a:endParaRPr lang="en-US" sz="1200"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50000"/>
              </a:lnSpc>
              <a:spcAft>
                <a:spcPts val="800"/>
              </a:spcAft>
              <a:buNone/>
            </a:pPr>
            <a:r>
              <a:rPr lang="en-AU" sz="1200" dirty="0">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B encrypts a message to send to A computing</a:t>
            </a:r>
            <a:endParaRPr lang="en-US" sz="1200"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pPr marL="228600" marR="0" lvl="0" indent="-228600" algn="just">
              <a:lnSpc>
                <a:spcPct val="150000"/>
              </a:lnSpc>
              <a:spcBef>
                <a:spcPts val="0"/>
              </a:spcBef>
              <a:spcAft>
                <a:spcPts val="0"/>
              </a:spcAft>
              <a:buClr>
                <a:srgbClr val="808080"/>
              </a:buClr>
              <a:buSzPts val="1200"/>
              <a:buFont typeface="+mj-lt"/>
              <a:buAutoNum type="arabicPeriod"/>
            </a:pPr>
            <a:r>
              <a:rPr lang="en-AU" sz="1200" dirty="0">
                <a:solidFill>
                  <a:schemeClr val="accent6">
                    <a:lumMod val="75000"/>
                  </a:schemeClr>
                </a:solidFill>
                <a:latin typeface="Tahoma" panose="020B0604030504040204" pitchFamily="34" charset="0"/>
                <a:ea typeface="Times New Roman" panose="02020603050405020304" pitchFamily="18" charset="0"/>
              </a:rPr>
              <a:t>R</a:t>
            </a:r>
            <a:r>
              <a:rPr lang="en-AU" sz="1200" dirty="0">
                <a:solidFill>
                  <a:schemeClr val="accent6">
                    <a:lumMod val="75000"/>
                  </a:schemeClr>
                </a:solidFill>
                <a:latin typeface="Tahoma" panose="020B0604030504040204" pitchFamily="34" charset="0"/>
                <a:ea typeface="MS PGothic" panose="020B0600070205080204" pitchFamily="34" charset="-128"/>
              </a:rPr>
              <a:t>epresent message M in range 0 &lt;= M &lt;= q-1</a:t>
            </a:r>
            <a:endParaRPr lang="en-US" sz="1200" dirty="0">
              <a:solidFill>
                <a:schemeClr val="accent6">
                  <a:lumMod val="75000"/>
                </a:schemeClr>
              </a:solidFill>
              <a:latin typeface="Times New Roman" panose="02020603050405020304" pitchFamily="18" charset="0"/>
              <a:ea typeface="Times New Roman" panose="02020603050405020304" pitchFamily="18" charset="0"/>
            </a:endParaRPr>
          </a:p>
          <a:p>
            <a:pPr marL="457200" marR="0" algn="just">
              <a:lnSpc>
                <a:spcPct val="150000"/>
              </a:lnSpc>
              <a:spcBef>
                <a:spcPts val="0"/>
              </a:spcBef>
              <a:spcAft>
                <a:spcPts val="800"/>
              </a:spcAft>
            </a:pPr>
            <a:r>
              <a:rPr lang="en-AU" sz="1200" dirty="0">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longer messages must be sent as blocks</a:t>
            </a:r>
            <a:endParaRPr lang="en-US" sz="1200"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pPr marL="0" marR="0" lvl="0" indent="0" algn="just">
              <a:lnSpc>
                <a:spcPct val="150000"/>
              </a:lnSpc>
              <a:spcBef>
                <a:spcPts val="0"/>
              </a:spcBef>
              <a:spcAft>
                <a:spcPts val="0"/>
              </a:spcAft>
              <a:buClr>
                <a:srgbClr val="808080"/>
              </a:buClr>
              <a:buSzPts val="1200"/>
              <a:buNone/>
            </a:pPr>
            <a:r>
              <a:rPr lang="en-AU" sz="1200" dirty="0">
                <a:solidFill>
                  <a:schemeClr val="accent6">
                    <a:lumMod val="75000"/>
                  </a:schemeClr>
                </a:solidFill>
                <a:latin typeface="Tahoma" panose="020B0604030504040204" pitchFamily="34" charset="0"/>
                <a:ea typeface="MS PGothic" panose="020B0600070205080204" pitchFamily="34" charset="-128"/>
              </a:rPr>
              <a:t>2. Chose random integer k with 1 &lt;= k &lt;= q-1 </a:t>
            </a:r>
            <a:r>
              <a:rPr lang="en-AU" sz="1200" dirty="0">
                <a:solidFill>
                  <a:schemeClr val="accent6">
                    <a:lumMod val="75000"/>
                  </a:schemeClr>
                </a:solidFill>
                <a:latin typeface="Tahoma" panose="020B0604030504040204" pitchFamily="34" charset="0"/>
                <a:ea typeface="MS PGothic" panose="020B0600070205080204" pitchFamily="34" charset="-128"/>
                <a:cs typeface="Times New Roman" panose="02020603050405020304" pitchFamily="18" charset="0"/>
              </a:rPr>
              <a:t>	</a:t>
            </a:r>
            <a:r>
              <a:rPr lang="en-AU" sz="1200" dirty="0">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one-time key K = </a:t>
            </a:r>
            <a:r>
              <a:rPr lang="en-AU" sz="1200" dirty="0" err="1">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y</a:t>
            </a:r>
            <a:r>
              <a:rPr lang="en-AU" sz="1200" baseline="-25000" dirty="0" err="1">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A</a:t>
            </a:r>
            <a:r>
              <a:rPr lang="en-AU" sz="1200" baseline="30000" dirty="0" err="1">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k</a:t>
            </a:r>
            <a:r>
              <a:rPr lang="en-AU" sz="1200" dirty="0">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 mod q</a:t>
            </a:r>
            <a:r>
              <a:rPr lang="en-US" sz="1200" dirty="0">
                <a:latin typeface="Calibri" panose="020F0502020204030204" pitchFamily="34" charset="0"/>
                <a:ea typeface="Calibri" panose="020F0502020204030204" pitchFamily="34" charset="0"/>
                <a:cs typeface="Times New Roman" panose="02020603050405020304" pitchFamily="18" charset="0"/>
              </a:rPr>
              <a:t> </a:t>
            </a:r>
          </a:p>
          <a:p>
            <a:pPr marL="0" marR="0" lvl="0" indent="0" algn="just">
              <a:lnSpc>
                <a:spcPct val="150000"/>
              </a:lnSpc>
              <a:spcBef>
                <a:spcPts val="0"/>
              </a:spcBef>
              <a:spcAft>
                <a:spcPts val="0"/>
              </a:spcAft>
              <a:buClr>
                <a:srgbClr val="808080"/>
              </a:buClr>
              <a:buSzPts val="1200"/>
              <a:buNone/>
            </a:pPr>
            <a:r>
              <a:rPr lang="en-US" sz="1200" dirty="0">
                <a:latin typeface="Calibri" panose="020F0502020204030204" pitchFamily="34" charset="0"/>
                <a:ea typeface="Calibri" panose="020F0502020204030204" pitchFamily="34" charset="0"/>
                <a:cs typeface="Times New Roman" panose="02020603050405020304" pitchFamily="18" charset="0"/>
              </a:rPr>
              <a:t>3. </a:t>
            </a:r>
            <a:r>
              <a:rPr lang="en-AU" sz="1200" dirty="0">
                <a:solidFill>
                  <a:schemeClr val="accent6">
                    <a:lumMod val="75000"/>
                  </a:schemeClr>
                </a:solidFill>
                <a:latin typeface="Tahoma" panose="020B0604030504040204" pitchFamily="34" charset="0"/>
                <a:ea typeface="MS PGothic" panose="020B0600070205080204" pitchFamily="34" charset="-128"/>
              </a:rPr>
              <a:t>Encrypt M as a pair of integers (C</a:t>
            </a:r>
            <a:r>
              <a:rPr lang="en-AU" sz="1200" baseline="-25000" dirty="0">
                <a:solidFill>
                  <a:schemeClr val="accent6">
                    <a:lumMod val="75000"/>
                  </a:schemeClr>
                </a:solidFill>
                <a:latin typeface="Tahoma" panose="020B0604030504040204" pitchFamily="34" charset="0"/>
                <a:ea typeface="MS PGothic" panose="020B0600070205080204" pitchFamily="34" charset="-128"/>
              </a:rPr>
              <a:t>1</a:t>
            </a:r>
            <a:r>
              <a:rPr lang="en-AU" sz="1200" dirty="0">
                <a:solidFill>
                  <a:schemeClr val="accent6">
                    <a:lumMod val="75000"/>
                  </a:schemeClr>
                </a:solidFill>
                <a:latin typeface="Tahoma" panose="020B0604030504040204" pitchFamily="34" charset="0"/>
                <a:ea typeface="MS PGothic" panose="020B0600070205080204" pitchFamily="34" charset="-128"/>
              </a:rPr>
              <a:t>,C</a:t>
            </a:r>
            <a:r>
              <a:rPr lang="en-AU" sz="1200" baseline="-25000" dirty="0">
                <a:solidFill>
                  <a:schemeClr val="accent6">
                    <a:lumMod val="75000"/>
                  </a:schemeClr>
                </a:solidFill>
                <a:latin typeface="Tahoma" panose="020B0604030504040204" pitchFamily="34" charset="0"/>
                <a:ea typeface="MS PGothic" panose="020B0600070205080204" pitchFamily="34" charset="-128"/>
              </a:rPr>
              <a:t>2</a:t>
            </a:r>
            <a:r>
              <a:rPr lang="en-AU" sz="1200" dirty="0">
                <a:solidFill>
                  <a:schemeClr val="accent6">
                    <a:lumMod val="75000"/>
                  </a:schemeClr>
                </a:solidFill>
                <a:latin typeface="Tahoma" panose="020B0604030504040204" pitchFamily="34" charset="0"/>
                <a:ea typeface="MS PGothic" panose="020B0600070205080204" pitchFamily="34" charset="-128"/>
              </a:rPr>
              <a:t>) where</a:t>
            </a:r>
            <a:endParaRPr lang="en-US" sz="1200" dirty="0">
              <a:solidFill>
                <a:schemeClr val="accent6">
                  <a:lumMod val="75000"/>
                </a:schemeClr>
              </a:solidFill>
              <a:latin typeface="Times New Roman" panose="02020603050405020304" pitchFamily="18" charset="0"/>
              <a:ea typeface="Times New Roman" panose="02020603050405020304" pitchFamily="18" charset="0"/>
            </a:endParaRPr>
          </a:p>
          <a:p>
            <a:pPr marL="457200" marR="0" indent="457200" algn="just">
              <a:lnSpc>
                <a:spcPct val="150000"/>
              </a:lnSpc>
              <a:spcBef>
                <a:spcPts val="0"/>
              </a:spcBef>
              <a:spcAft>
                <a:spcPts val="800"/>
              </a:spcAft>
            </a:pPr>
            <a:r>
              <a:rPr lang="en-AU" sz="1200" dirty="0">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C</a:t>
            </a:r>
            <a:r>
              <a:rPr lang="en-AU" sz="1200" baseline="-25000" dirty="0">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1 </a:t>
            </a:r>
            <a:r>
              <a:rPr lang="en-AU" sz="1200" dirty="0">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 </a:t>
            </a:r>
            <a:r>
              <a:rPr lang="el-GR" sz="1200" dirty="0">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a</a:t>
            </a:r>
            <a:r>
              <a:rPr lang="en-AU" sz="1200" baseline="30000" dirty="0">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k</a:t>
            </a:r>
            <a:r>
              <a:rPr lang="en-AU" sz="1200" dirty="0">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 mod q ; C</a:t>
            </a:r>
            <a:r>
              <a:rPr lang="en-AU" sz="1200" baseline="-25000" dirty="0">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2</a:t>
            </a:r>
            <a:r>
              <a:rPr lang="en-AU" sz="1200" dirty="0">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 = KM mod q</a:t>
            </a:r>
            <a:endParaRPr lang="en-US" sz="1200"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50000"/>
              </a:lnSpc>
              <a:spcAft>
                <a:spcPts val="800"/>
              </a:spcAft>
              <a:buNone/>
            </a:pPr>
            <a:r>
              <a:rPr lang="en-US" sz="1200" b="1" dirty="0">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Decryption</a:t>
            </a:r>
            <a:endParaRPr lang="en-US" sz="1200"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50000"/>
              </a:lnSpc>
              <a:spcAft>
                <a:spcPts val="800"/>
              </a:spcAft>
              <a:buNone/>
            </a:pPr>
            <a:r>
              <a:rPr lang="en-AU" sz="1200" dirty="0">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A then recovers message by </a:t>
            </a:r>
            <a:r>
              <a:rPr lang="en-AU" sz="1200" dirty="0">
                <a:solidFill>
                  <a:schemeClr val="accent6">
                    <a:lumMod val="75000"/>
                  </a:schemeClr>
                </a:solidFill>
                <a:latin typeface="Tahoma" panose="020B0604030504040204" pitchFamily="34" charset="0"/>
                <a:ea typeface="MS PGothic" panose="020B0600070205080204" pitchFamily="34" charset="-128"/>
              </a:rPr>
              <a:t>recovering key K  as K = C</a:t>
            </a:r>
            <a:r>
              <a:rPr lang="en-AU" sz="1200" baseline="-25000" dirty="0">
                <a:solidFill>
                  <a:schemeClr val="accent6">
                    <a:lumMod val="75000"/>
                  </a:schemeClr>
                </a:solidFill>
                <a:latin typeface="Tahoma" panose="020B0604030504040204" pitchFamily="34" charset="0"/>
                <a:ea typeface="MS PGothic" panose="020B0600070205080204" pitchFamily="34" charset="-128"/>
              </a:rPr>
              <a:t>1</a:t>
            </a:r>
            <a:r>
              <a:rPr lang="en-AU" sz="1200" baseline="30000" dirty="0">
                <a:solidFill>
                  <a:schemeClr val="accent6">
                    <a:lumMod val="75000"/>
                  </a:schemeClr>
                </a:solidFill>
                <a:latin typeface="Tahoma" panose="020B0604030504040204" pitchFamily="34" charset="0"/>
                <a:ea typeface="MS PGothic" panose="020B0600070205080204" pitchFamily="34" charset="-128"/>
              </a:rPr>
              <a:t>xA</a:t>
            </a:r>
            <a:r>
              <a:rPr lang="en-AU" sz="1200" dirty="0">
                <a:solidFill>
                  <a:schemeClr val="accent6">
                    <a:lumMod val="75000"/>
                  </a:schemeClr>
                </a:solidFill>
                <a:latin typeface="Tahoma" panose="020B0604030504040204" pitchFamily="34" charset="0"/>
                <a:ea typeface="MS PGothic" panose="020B0600070205080204" pitchFamily="34" charset="-128"/>
              </a:rPr>
              <a:t> mod q  and computing M as M = C</a:t>
            </a:r>
            <a:r>
              <a:rPr lang="en-AU" sz="1200" baseline="-25000" dirty="0">
                <a:solidFill>
                  <a:schemeClr val="accent6">
                    <a:lumMod val="75000"/>
                  </a:schemeClr>
                </a:solidFill>
                <a:latin typeface="Tahoma" panose="020B0604030504040204" pitchFamily="34" charset="0"/>
                <a:ea typeface="MS PGothic" panose="020B0600070205080204" pitchFamily="34" charset="-128"/>
              </a:rPr>
              <a:t>2</a:t>
            </a:r>
            <a:r>
              <a:rPr lang="en-AU" sz="1200" dirty="0">
                <a:solidFill>
                  <a:schemeClr val="accent6">
                    <a:lumMod val="75000"/>
                  </a:schemeClr>
                </a:solidFill>
                <a:latin typeface="Tahoma" panose="020B0604030504040204" pitchFamily="34" charset="0"/>
                <a:ea typeface="MS PGothic" panose="020B0600070205080204" pitchFamily="34" charset="-128"/>
              </a:rPr>
              <a:t> K</a:t>
            </a:r>
            <a:r>
              <a:rPr lang="en-AU" sz="1200" baseline="30000" dirty="0">
                <a:solidFill>
                  <a:schemeClr val="accent6">
                    <a:lumMod val="75000"/>
                  </a:schemeClr>
                </a:solidFill>
                <a:latin typeface="Tahoma" panose="020B0604030504040204" pitchFamily="34" charset="0"/>
                <a:ea typeface="MS PGothic" panose="020B0600070205080204" pitchFamily="34" charset="-128"/>
              </a:rPr>
              <a:t>-1</a:t>
            </a:r>
            <a:r>
              <a:rPr lang="en-AU" sz="1200" dirty="0">
                <a:solidFill>
                  <a:schemeClr val="accent6">
                    <a:lumMod val="75000"/>
                  </a:schemeClr>
                </a:solidFill>
                <a:latin typeface="Tahoma" panose="020B0604030504040204" pitchFamily="34" charset="0"/>
                <a:ea typeface="MS PGothic" panose="020B0600070205080204" pitchFamily="34" charset="-128"/>
              </a:rPr>
              <a:t> mod q</a:t>
            </a:r>
            <a:endParaRPr lang="en-US" sz="1200" dirty="0">
              <a:solidFill>
                <a:schemeClr val="accent6">
                  <a:lumMod val="75000"/>
                </a:schemeClr>
              </a:solidFill>
              <a:latin typeface="Times New Roman" panose="02020603050405020304" pitchFamily="18" charset="0"/>
              <a:ea typeface="Times New Roman" panose="02020603050405020304" pitchFamily="18" charset="0"/>
            </a:endParaRPr>
          </a:p>
          <a:p>
            <a:pPr algn="just">
              <a:lnSpc>
                <a:spcPct val="150000"/>
              </a:lnSpc>
              <a:spcAft>
                <a:spcPts val="800"/>
              </a:spcAft>
            </a:pPr>
            <a:r>
              <a:rPr lang="en-AU" sz="1200" dirty="0">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Note: a unique k must be used each time otherwise result is insecure.</a:t>
            </a:r>
            <a:endParaRPr lang="en-US" sz="1200"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pPr marR="0" lvl="0" algn="just">
              <a:lnSpc>
                <a:spcPct val="150000"/>
              </a:lnSpc>
              <a:spcBef>
                <a:spcPts val="0"/>
              </a:spcBef>
              <a:spcAft>
                <a:spcPts val="0"/>
              </a:spcAft>
              <a:buClr>
                <a:srgbClr val="808080"/>
              </a:buClr>
              <a:buSzPts val="1200"/>
            </a:pPr>
            <a:endParaRPr lang="en-US" sz="1200" dirty="0">
              <a:solidFill>
                <a:schemeClr val="accent6">
                  <a:lumMod val="75000"/>
                </a:schemeClr>
              </a:solidFill>
              <a:latin typeface="Times New Roman" panose="02020603050405020304" pitchFamily="18" charset="0"/>
              <a:ea typeface="Times New Roman" panose="02020603050405020304" pitchFamily="18" charset="0"/>
            </a:endParaRPr>
          </a:p>
          <a:p>
            <a:pPr algn="just"/>
            <a:endParaRPr lang="en-US" sz="1200" dirty="0"/>
          </a:p>
        </p:txBody>
      </p:sp>
    </p:spTree>
    <p:extLst>
      <p:ext uri="{BB962C8B-B14F-4D97-AF65-F5344CB8AC3E}">
        <p14:creationId xmlns:p14="http://schemas.microsoft.com/office/powerpoint/2010/main" xmlns="" val="1945196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1488" y="320040"/>
            <a:ext cx="5915025" cy="8602240"/>
          </a:xfrm>
        </p:spPr>
        <p:txBody>
          <a:bodyPr>
            <a:normAutofit/>
          </a:bodyPr>
          <a:lstStyle/>
          <a:p>
            <a:pPr marL="0" indent="0">
              <a:buNone/>
            </a:pPr>
            <a:r>
              <a:rPr lang="en-IN" sz="1200" dirty="0">
                <a:latin typeface="Tahoma" panose="020B0604030504040204" pitchFamily="34" charset="0"/>
                <a:ea typeface="Tahoma" panose="020B0604030504040204" pitchFamily="34" charset="0"/>
                <a:cs typeface="Tahoma" panose="020B0604030504040204" pitchFamily="34" charset="0"/>
              </a:rPr>
              <a:t>	</a:t>
            </a:r>
          </a:p>
          <a:p>
            <a:pPr marL="0" indent="0">
              <a:buNone/>
            </a:pPr>
            <a:endParaRPr lang="en-IN" sz="1200" dirty="0">
              <a:solidFill>
                <a:schemeClr val="tx1"/>
              </a:solidFill>
              <a:latin typeface="Tahoma" panose="020B0604030504040204" pitchFamily="34" charset="0"/>
              <a:ea typeface="Tahoma" panose="020B0604030504040204" pitchFamily="34" charset="0"/>
              <a:cs typeface="Tahoma" panose="020B0604030504040204" pitchFamily="34" charset="0"/>
            </a:endParaRPr>
          </a:p>
          <a:p>
            <a:pPr marL="0" indent="0">
              <a:lnSpc>
                <a:spcPct val="120000"/>
              </a:lnSpc>
              <a:buNone/>
            </a:pPr>
            <a:r>
              <a:rPr lang="en-IN" sz="1200" dirty="0">
                <a:solidFill>
                  <a:schemeClr val="tx1"/>
                </a:solidFill>
                <a:latin typeface="Tahoma" panose="020B0604030504040204" pitchFamily="34" charset="0"/>
                <a:ea typeface="Tahoma" panose="020B0604030504040204" pitchFamily="34" charset="0"/>
                <a:cs typeface="Tahoma" panose="020B0604030504040204" pitchFamily="34" charset="0"/>
              </a:rPr>
              <a:t>	</a:t>
            </a:r>
            <a:endParaRPr lang="en-US" sz="48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15000"/>
              </a:lnSpc>
              <a:buNone/>
            </a:pPr>
            <a:r>
              <a:rPr lang="en-IN" sz="4800" dirty="0">
                <a:solidFill>
                  <a:srgbClr val="000000"/>
                </a:solidFill>
                <a:latin typeface="Tahoma" panose="020B0604030504040204" pitchFamily="34" charset="0"/>
                <a:ea typeface="Tahoma" panose="020B0604030504040204" pitchFamily="34" charset="0"/>
                <a:cs typeface="Tahoma" panose="020B0604030504040204" pitchFamily="34" charset="0"/>
              </a:rPr>
              <a:t>	</a:t>
            </a:r>
            <a:endParaRPr lang="en-US" sz="4800" dirty="0">
              <a:latin typeface="Tahoma" panose="020B0604030504040204" pitchFamily="34" charset="0"/>
              <a:ea typeface="Tahoma" panose="020B0604030504040204" pitchFamily="34" charset="0"/>
              <a:cs typeface="Tahoma" panose="020B0604030504040204" pitchFamily="34" charset="0"/>
            </a:endParaRPr>
          </a:p>
        </p:txBody>
      </p:sp>
      <p:pic>
        <p:nvPicPr>
          <p:cNvPr id="6" name="Picture 5"/>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108075" y="677488"/>
            <a:ext cx="5399405" cy="5015345"/>
          </a:xfrm>
          <a:prstGeom prst="rect">
            <a:avLst/>
          </a:prstGeom>
          <a:noFill/>
          <a:ln>
            <a:noFill/>
          </a:ln>
        </p:spPr>
      </p:pic>
      <p:sp>
        <p:nvSpPr>
          <p:cNvPr id="7" name="Rectangle 6"/>
          <p:cNvSpPr/>
          <p:nvPr/>
        </p:nvSpPr>
        <p:spPr>
          <a:xfrm>
            <a:off x="1524000" y="6050280"/>
            <a:ext cx="3429000" cy="276999"/>
          </a:xfrm>
          <a:prstGeom prst="rect">
            <a:avLst/>
          </a:prstGeom>
        </p:spPr>
        <p:txBody>
          <a:bodyPr>
            <a:spAutoFit/>
          </a:bodyPr>
          <a:lstStyle/>
          <a:p>
            <a:pPr algn="ctr"/>
            <a:r>
              <a:rPr lang="en-AU" sz="1200" dirty="0">
                <a:solidFill>
                  <a:schemeClr val="accent6">
                    <a:lumMod val="75000"/>
                  </a:schemeClr>
                </a:solidFill>
                <a:latin typeface="Tahoma" panose="020B0604030504040204" pitchFamily="34" charset="0"/>
                <a:ea typeface="Calibri" panose="020F0502020204030204" pitchFamily="34" charset="0"/>
              </a:rPr>
              <a:t>Figure The </a:t>
            </a:r>
            <a:r>
              <a:rPr lang="en-AU" sz="1200" dirty="0" err="1">
                <a:solidFill>
                  <a:schemeClr val="accent6">
                    <a:lumMod val="75000"/>
                  </a:schemeClr>
                </a:solidFill>
                <a:latin typeface="Tahoma" panose="020B0604030504040204" pitchFamily="34" charset="0"/>
                <a:ea typeface="Calibri" panose="020F0502020204030204" pitchFamily="34" charset="0"/>
              </a:rPr>
              <a:t>ElGamal</a:t>
            </a:r>
            <a:r>
              <a:rPr lang="en-AU" sz="1200" dirty="0">
                <a:solidFill>
                  <a:schemeClr val="accent6">
                    <a:lumMod val="75000"/>
                  </a:schemeClr>
                </a:solidFill>
                <a:latin typeface="Tahoma" panose="020B0604030504040204" pitchFamily="34" charset="0"/>
                <a:ea typeface="Calibri" panose="020F0502020204030204" pitchFamily="34" charset="0"/>
              </a:rPr>
              <a:t> Cryptosystem</a:t>
            </a:r>
            <a:endParaRPr lang="en-US" sz="1200" dirty="0">
              <a:solidFill>
                <a:schemeClr val="accent6">
                  <a:lumMod val="75000"/>
                </a:schemeClr>
              </a:solidFill>
            </a:endParaRPr>
          </a:p>
        </p:txBody>
      </p:sp>
      <p:sp>
        <p:nvSpPr>
          <p:cNvPr id="8" name="Rectangle 7"/>
          <p:cNvSpPr/>
          <p:nvPr/>
        </p:nvSpPr>
        <p:spPr>
          <a:xfrm>
            <a:off x="1165860" y="6623119"/>
            <a:ext cx="5044440" cy="1477328"/>
          </a:xfrm>
          <a:prstGeom prst="rect">
            <a:avLst/>
          </a:prstGeom>
        </p:spPr>
        <p:txBody>
          <a:bodyPr wrap="square">
            <a:spAutoFit/>
          </a:bodyPr>
          <a:lstStyle/>
          <a:p>
            <a:pPr algn="just">
              <a:lnSpc>
                <a:spcPct val="150000"/>
              </a:lnSpc>
            </a:pPr>
            <a:r>
              <a:rPr lang="en-US" sz="12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For example, let us start with the prime field GF(19); that is, q = 19. It has primitive roots {2, 3, 10, 13, 14, 15}, We choose a = 10.</a:t>
            </a:r>
          </a:p>
          <a:p>
            <a:pPr lvl="0" algn="just">
              <a:lnSpc>
                <a:spcPct val="150000"/>
              </a:lnSpc>
            </a:pPr>
            <a:r>
              <a:rPr lang="en-US" sz="12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Use field GF(19) q=19 and </a:t>
            </a:r>
            <a:r>
              <a:rPr lang="el-GR" sz="12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a</a:t>
            </a:r>
            <a:r>
              <a:rPr lang="en-US" sz="12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=10</a:t>
            </a:r>
          </a:p>
          <a:p>
            <a:pPr lvl="0" algn="just">
              <a:lnSpc>
                <a:spcPct val="150000"/>
              </a:lnSpc>
            </a:pPr>
            <a:r>
              <a:rPr lang="en-US" sz="12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Alice computes her key:</a:t>
            </a:r>
          </a:p>
          <a:p>
            <a:pPr lvl="1" algn="just">
              <a:lnSpc>
                <a:spcPct val="150000"/>
              </a:lnSpc>
            </a:pPr>
            <a:r>
              <a:rPr lang="en-AU" sz="12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A chooses </a:t>
            </a:r>
            <a:r>
              <a:rPr lang="en-AU" sz="1200" dirty="0" err="1">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x</a:t>
            </a:r>
            <a:r>
              <a:rPr lang="en-AU" sz="1200" baseline="-25000" dirty="0" err="1">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A</a:t>
            </a:r>
            <a:r>
              <a:rPr lang="en-AU" sz="12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=5 &amp; computes </a:t>
            </a:r>
            <a:r>
              <a:rPr lang="en-AU" sz="1200" dirty="0" err="1">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y</a:t>
            </a:r>
            <a:r>
              <a:rPr lang="en-AU" sz="1200" baseline="-25000" dirty="0" err="1">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A</a:t>
            </a:r>
            <a:r>
              <a:rPr lang="en-AU" sz="12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a:t>
            </a:r>
            <a:r>
              <a:rPr lang="en-US" sz="12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10</a:t>
            </a:r>
            <a:r>
              <a:rPr lang="en-AU" sz="1200" baseline="300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5 </a:t>
            </a:r>
            <a:r>
              <a:rPr lang="en-AU" sz="12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mod 19 = 3</a:t>
            </a:r>
            <a:endParaRPr lang="en-US" sz="12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xmlns="" val="381894513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488" y="266148"/>
            <a:ext cx="5915025" cy="480612"/>
          </a:xfrm>
        </p:spPr>
        <p:txBody>
          <a:bodyPr>
            <a:normAutofit fontScale="90000"/>
          </a:bodyPr>
          <a:lstStyle/>
          <a:p>
            <a:r>
              <a:rPr lang="en-US" dirty="0"/>
              <a:t/>
            </a:r>
            <a:br>
              <a:rPr lang="en-US" dirty="0"/>
            </a:br>
            <a:endParaRPr lang="en-US" dirty="0"/>
          </a:p>
        </p:txBody>
      </p:sp>
      <p:sp>
        <p:nvSpPr>
          <p:cNvPr id="3" name="Content Placeholder 2"/>
          <p:cNvSpPr>
            <a:spLocks noGrp="1"/>
          </p:cNvSpPr>
          <p:nvPr>
            <p:ph idx="1"/>
          </p:nvPr>
        </p:nvSpPr>
        <p:spPr>
          <a:xfrm>
            <a:off x="471488" y="883920"/>
            <a:ext cx="5915025" cy="8427720"/>
          </a:xfrm>
        </p:spPr>
        <p:txBody>
          <a:bodyPr>
            <a:normAutofit fontScale="47500" lnSpcReduction="20000"/>
          </a:bodyPr>
          <a:lstStyle/>
          <a:p>
            <a:pPr lvl="0" algn="just">
              <a:lnSpc>
                <a:spcPct val="160000"/>
              </a:lnSpc>
            </a:pPr>
            <a:r>
              <a:rPr lang="en-US" sz="2500" dirty="0">
                <a:latin typeface="Tahoma" panose="020B0604030504040204" pitchFamily="34" charset="0"/>
                <a:ea typeface="Tahoma" panose="020B0604030504040204" pitchFamily="34" charset="0"/>
                <a:cs typeface="Tahoma" panose="020B0604030504040204" pitchFamily="34" charset="0"/>
              </a:rPr>
              <a:t>Bob send message m=17 as (11,5) by</a:t>
            </a:r>
          </a:p>
          <a:p>
            <a:pPr lvl="1" algn="just">
              <a:lnSpc>
                <a:spcPct val="160000"/>
              </a:lnSpc>
            </a:pPr>
            <a:r>
              <a:rPr lang="en-AU" sz="2500" dirty="0" err="1">
                <a:latin typeface="Tahoma" panose="020B0604030504040204" pitchFamily="34" charset="0"/>
                <a:ea typeface="Tahoma" panose="020B0604030504040204" pitchFamily="34" charset="0"/>
                <a:cs typeface="Tahoma" panose="020B0604030504040204" pitchFamily="34" charset="0"/>
              </a:rPr>
              <a:t>chosing</a:t>
            </a:r>
            <a:r>
              <a:rPr lang="en-AU" sz="2500" dirty="0">
                <a:latin typeface="Tahoma" panose="020B0604030504040204" pitchFamily="34" charset="0"/>
                <a:ea typeface="Tahoma" panose="020B0604030504040204" pitchFamily="34" charset="0"/>
                <a:cs typeface="Tahoma" panose="020B0604030504040204" pitchFamily="34" charset="0"/>
              </a:rPr>
              <a:t> random k=6</a:t>
            </a:r>
            <a:endParaRPr lang="en-US" sz="2500" dirty="0">
              <a:latin typeface="Tahoma" panose="020B0604030504040204" pitchFamily="34" charset="0"/>
              <a:ea typeface="Tahoma" panose="020B0604030504040204" pitchFamily="34" charset="0"/>
              <a:cs typeface="Tahoma" panose="020B0604030504040204" pitchFamily="34" charset="0"/>
            </a:endParaRPr>
          </a:p>
          <a:p>
            <a:pPr lvl="1" algn="just">
              <a:lnSpc>
                <a:spcPct val="160000"/>
              </a:lnSpc>
            </a:pPr>
            <a:r>
              <a:rPr lang="en-AU" sz="2500" dirty="0">
                <a:latin typeface="Tahoma" panose="020B0604030504040204" pitchFamily="34" charset="0"/>
                <a:ea typeface="Tahoma" panose="020B0604030504040204" pitchFamily="34" charset="0"/>
                <a:cs typeface="Tahoma" panose="020B0604030504040204" pitchFamily="34" charset="0"/>
              </a:rPr>
              <a:t>computing K = </a:t>
            </a:r>
            <a:r>
              <a:rPr lang="en-AU" sz="2500" dirty="0" err="1">
                <a:latin typeface="Tahoma" panose="020B0604030504040204" pitchFamily="34" charset="0"/>
                <a:ea typeface="Tahoma" panose="020B0604030504040204" pitchFamily="34" charset="0"/>
                <a:cs typeface="Tahoma" panose="020B0604030504040204" pitchFamily="34" charset="0"/>
              </a:rPr>
              <a:t>y</a:t>
            </a:r>
            <a:r>
              <a:rPr lang="en-AU" sz="2500" baseline="-25000" dirty="0" err="1">
                <a:latin typeface="Tahoma" panose="020B0604030504040204" pitchFamily="34" charset="0"/>
                <a:ea typeface="Tahoma" panose="020B0604030504040204" pitchFamily="34" charset="0"/>
                <a:cs typeface="Tahoma" panose="020B0604030504040204" pitchFamily="34" charset="0"/>
              </a:rPr>
              <a:t>A</a:t>
            </a:r>
            <a:r>
              <a:rPr lang="en-AU" sz="2500" baseline="30000" dirty="0" err="1">
                <a:latin typeface="Tahoma" panose="020B0604030504040204" pitchFamily="34" charset="0"/>
                <a:ea typeface="Tahoma" panose="020B0604030504040204" pitchFamily="34" charset="0"/>
                <a:cs typeface="Tahoma" panose="020B0604030504040204" pitchFamily="34" charset="0"/>
              </a:rPr>
              <a:t>k</a:t>
            </a:r>
            <a:r>
              <a:rPr lang="en-AU" sz="2500" dirty="0">
                <a:latin typeface="Tahoma" panose="020B0604030504040204" pitchFamily="34" charset="0"/>
                <a:ea typeface="Tahoma" panose="020B0604030504040204" pitchFamily="34" charset="0"/>
                <a:cs typeface="Tahoma" panose="020B0604030504040204" pitchFamily="34" charset="0"/>
              </a:rPr>
              <a:t> mod q = 3</a:t>
            </a:r>
            <a:r>
              <a:rPr lang="en-AU" sz="2500" baseline="30000" dirty="0">
                <a:latin typeface="Tahoma" panose="020B0604030504040204" pitchFamily="34" charset="0"/>
                <a:ea typeface="Tahoma" panose="020B0604030504040204" pitchFamily="34" charset="0"/>
                <a:cs typeface="Tahoma" panose="020B0604030504040204" pitchFamily="34" charset="0"/>
              </a:rPr>
              <a:t>6</a:t>
            </a:r>
            <a:r>
              <a:rPr lang="en-AU" sz="2500" dirty="0">
                <a:latin typeface="Tahoma" panose="020B0604030504040204" pitchFamily="34" charset="0"/>
                <a:ea typeface="Tahoma" panose="020B0604030504040204" pitchFamily="34" charset="0"/>
                <a:cs typeface="Tahoma" panose="020B0604030504040204" pitchFamily="34" charset="0"/>
              </a:rPr>
              <a:t> mod 19 = 7</a:t>
            </a:r>
            <a:endParaRPr lang="en-US" sz="2500" dirty="0">
              <a:latin typeface="Tahoma" panose="020B0604030504040204" pitchFamily="34" charset="0"/>
              <a:ea typeface="Tahoma" panose="020B0604030504040204" pitchFamily="34" charset="0"/>
              <a:cs typeface="Tahoma" panose="020B0604030504040204" pitchFamily="34" charset="0"/>
            </a:endParaRPr>
          </a:p>
          <a:p>
            <a:pPr lvl="1" algn="just">
              <a:lnSpc>
                <a:spcPct val="160000"/>
              </a:lnSpc>
            </a:pPr>
            <a:r>
              <a:rPr lang="en-AU" sz="2500" dirty="0">
                <a:latin typeface="Tahoma" panose="020B0604030504040204" pitchFamily="34" charset="0"/>
                <a:ea typeface="Tahoma" panose="020B0604030504040204" pitchFamily="34" charset="0"/>
                <a:cs typeface="Tahoma" panose="020B0604030504040204" pitchFamily="34" charset="0"/>
              </a:rPr>
              <a:t>computing C</a:t>
            </a:r>
            <a:r>
              <a:rPr lang="en-AU" sz="2500" baseline="-25000" dirty="0">
                <a:latin typeface="Tahoma" panose="020B0604030504040204" pitchFamily="34" charset="0"/>
                <a:ea typeface="Tahoma" panose="020B0604030504040204" pitchFamily="34" charset="0"/>
                <a:cs typeface="Tahoma" panose="020B0604030504040204" pitchFamily="34" charset="0"/>
              </a:rPr>
              <a:t>1 </a:t>
            </a:r>
            <a:r>
              <a:rPr lang="en-AU" sz="2500" dirty="0">
                <a:latin typeface="Tahoma" panose="020B0604030504040204" pitchFamily="34" charset="0"/>
                <a:ea typeface="Tahoma" panose="020B0604030504040204" pitchFamily="34" charset="0"/>
                <a:cs typeface="Tahoma" panose="020B0604030504040204" pitchFamily="34" charset="0"/>
              </a:rPr>
              <a:t>= </a:t>
            </a:r>
            <a:r>
              <a:rPr lang="el-GR" sz="2500" dirty="0">
                <a:latin typeface="Tahoma" panose="020B0604030504040204" pitchFamily="34" charset="0"/>
                <a:ea typeface="Tahoma" panose="020B0604030504040204" pitchFamily="34" charset="0"/>
                <a:cs typeface="Tahoma" panose="020B0604030504040204" pitchFamily="34" charset="0"/>
              </a:rPr>
              <a:t>a</a:t>
            </a:r>
            <a:r>
              <a:rPr lang="en-AU" sz="2500" baseline="30000" dirty="0">
                <a:latin typeface="Tahoma" panose="020B0604030504040204" pitchFamily="34" charset="0"/>
                <a:ea typeface="Tahoma" panose="020B0604030504040204" pitchFamily="34" charset="0"/>
                <a:cs typeface="Tahoma" panose="020B0604030504040204" pitchFamily="34" charset="0"/>
              </a:rPr>
              <a:t>k</a:t>
            </a:r>
            <a:r>
              <a:rPr lang="en-AU" sz="2500" dirty="0">
                <a:latin typeface="Tahoma" panose="020B0604030504040204" pitchFamily="34" charset="0"/>
                <a:ea typeface="Tahoma" panose="020B0604030504040204" pitchFamily="34" charset="0"/>
                <a:cs typeface="Tahoma" panose="020B0604030504040204" pitchFamily="34" charset="0"/>
              </a:rPr>
              <a:t> mod q = 10</a:t>
            </a:r>
            <a:r>
              <a:rPr lang="en-AU" sz="2500" baseline="30000" dirty="0">
                <a:latin typeface="Tahoma" panose="020B0604030504040204" pitchFamily="34" charset="0"/>
                <a:ea typeface="Tahoma" panose="020B0604030504040204" pitchFamily="34" charset="0"/>
                <a:cs typeface="Tahoma" panose="020B0604030504040204" pitchFamily="34" charset="0"/>
              </a:rPr>
              <a:t>6</a:t>
            </a:r>
            <a:r>
              <a:rPr lang="en-AU" sz="2500" dirty="0">
                <a:latin typeface="Tahoma" panose="020B0604030504040204" pitchFamily="34" charset="0"/>
                <a:ea typeface="Tahoma" panose="020B0604030504040204" pitchFamily="34" charset="0"/>
                <a:cs typeface="Tahoma" panose="020B0604030504040204" pitchFamily="34" charset="0"/>
              </a:rPr>
              <a:t> mod 19 = 11; </a:t>
            </a:r>
            <a:endParaRPr lang="en-US" sz="25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60000"/>
              </a:lnSpc>
              <a:buNone/>
            </a:pPr>
            <a:r>
              <a:rPr lang="en-AU" sz="2500" dirty="0">
                <a:latin typeface="Tahoma" panose="020B0604030504040204" pitchFamily="34" charset="0"/>
                <a:ea typeface="Tahoma" panose="020B0604030504040204" pitchFamily="34" charset="0"/>
                <a:cs typeface="Tahoma" panose="020B0604030504040204" pitchFamily="34" charset="0"/>
              </a:rPr>
              <a:t>	C</a:t>
            </a:r>
            <a:r>
              <a:rPr lang="en-AU" sz="2500" baseline="-25000" dirty="0">
                <a:latin typeface="Tahoma" panose="020B0604030504040204" pitchFamily="34" charset="0"/>
                <a:ea typeface="Tahoma" panose="020B0604030504040204" pitchFamily="34" charset="0"/>
                <a:cs typeface="Tahoma" panose="020B0604030504040204" pitchFamily="34" charset="0"/>
              </a:rPr>
              <a:t>2</a:t>
            </a:r>
            <a:r>
              <a:rPr lang="en-AU" sz="2500" dirty="0">
                <a:latin typeface="Tahoma" panose="020B0604030504040204" pitchFamily="34" charset="0"/>
                <a:ea typeface="Tahoma" panose="020B0604030504040204" pitchFamily="34" charset="0"/>
                <a:cs typeface="Tahoma" panose="020B0604030504040204" pitchFamily="34" charset="0"/>
              </a:rPr>
              <a:t> = KM mod q = 7.17 mod 19 = 5</a:t>
            </a:r>
            <a:endParaRPr lang="en-US" sz="2500" dirty="0">
              <a:latin typeface="Tahoma" panose="020B0604030504040204" pitchFamily="34" charset="0"/>
              <a:ea typeface="Tahoma" panose="020B0604030504040204" pitchFamily="34" charset="0"/>
              <a:cs typeface="Tahoma" panose="020B0604030504040204" pitchFamily="34" charset="0"/>
            </a:endParaRPr>
          </a:p>
          <a:p>
            <a:pPr lvl="0" algn="just">
              <a:lnSpc>
                <a:spcPct val="160000"/>
              </a:lnSpc>
            </a:pPr>
            <a:r>
              <a:rPr lang="en-US" sz="2500" dirty="0">
                <a:latin typeface="Tahoma" panose="020B0604030504040204" pitchFamily="34" charset="0"/>
                <a:ea typeface="Tahoma" panose="020B0604030504040204" pitchFamily="34" charset="0"/>
                <a:cs typeface="Tahoma" panose="020B0604030504040204" pitchFamily="34" charset="0"/>
              </a:rPr>
              <a:t>Alice recovers original message by computing:</a:t>
            </a:r>
          </a:p>
          <a:p>
            <a:pPr lvl="1" algn="just">
              <a:lnSpc>
                <a:spcPct val="160000"/>
              </a:lnSpc>
            </a:pPr>
            <a:r>
              <a:rPr lang="en-AU" sz="2500" dirty="0">
                <a:latin typeface="Tahoma" panose="020B0604030504040204" pitchFamily="34" charset="0"/>
                <a:ea typeface="Tahoma" panose="020B0604030504040204" pitchFamily="34" charset="0"/>
                <a:cs typeface="Tahoma" panose="020B0604030504040204" pitchFamily="34" charset="0"/>
              </a:rPr>
              <a:t>recover K = C</a:t>
            </a:r>
            <a:r>
              <a:rPr lang="en-AU" sz="2500" baseline="-25000" dirty="0">
                <a:latin typeface="Tahoma" panose="020B0604030504040204" pitchFamily="34" charset="0"/>
                <a:ea typeface="Tahoma" panose="020B0604030504040204" pitchFamily="34" charset="0"/>
                <a:cs typeface="Tahoma" panose="020B0604030504040204" pitchFamily="34" charset="0"/>
              </a:rPr>
              <a:t>1</a:t>
            </a:r>
            <a:r>
              <a:rPr lang="en-AU" sz="2500" baseline="30000" dirty="0">
                <a:latin typeface="Tahoma" panose="020B0604030504040204" pitchFamily="34" charset="0"/>
                <a:ea typeface="Tahoma" panose="020B0604030504040204" pitchFamily="34" charset="0"/>
                <a:cs typeface="Tahoma" panose="020B0604030504040204" pitchFamily="34" charset="0"/>
              </a:rPr>
              <a:t>xA</a:t>
            </a:r>
            <a:r>
              <a:rPr lang="en-AU" sz="2500" dirty="0">
                <a:latin typeface="Tahoma" panose="020B0604030504040204" pitchFamily="34" charset="0"/>
                <a:ea typeface="Tahoma" panose="020B0604030504040204" pitchFamily="34" charset="0"/>
                <a:cs typeface="Tahoma" panose="020B0604030504040204" pitchFamily="34" charset="0"/>
              </a:rPr>
              <a:t> mod q = </a:t>
            </a:r>
            <a:r>
              <a:rPr lang="en-US" sz="2500" dirty="0">
                <a:latin typeface="Tahoma" panose="020B0604030504040204" pitchFamily="34" charset="0"/>
                <a:ea typeface="Tahoma" panose="020B0604030504040204" pitchFamily="34" charset="0"/>
                <a:cs typeface="Tahoma" panose="020B0604030504040204" pitchFamily="34" charset="0"/>
              </a:rPr>
              <a:t>11</a:t>
            </a:r>
            <a:r>
              <a:rPr lang="en-AU" sz="2500" baseline="30000" dirty="0">
                <a:latin typeface="Tahoma" panose="020B0604030504040204" pitchFamily="34" charset="0"/>
                <a:ea typeface="Tahoma" panose="020B0604030504040204" pitchFamily="34" charset="0"/>
                <a:cs typeface="Tahoma" panose="020B0604030504040204" pitchFamily="34" charset="0"/>
              </a:rPr>
              <a:t>5 </a:t>
            </a:r>
            <a:r>
              <a:rPr lang="en-AU" sz="2500" dirty="0">
                <a:latin typeface="Tahoma" panose="020B0604030504040204" pitchFamily="34" charset="0"/>
                <a:ea typeface="Tahoma" panose="020B0604030504040204" pitchFamily="34" charset="0"/>
                <a:cs typeface="Tahoma" panose="020B0604030504040204" pitchFamily="34" charset="0"/>
              </a:rPr>
              <a:t>mod 19 = 7</a:t>
            </a:r>
            <a:endParaRPr lang="en-US" sz="2500" dirty="0">
              <a:latin typeface="Tahoma" panose="020B0604030504040204" pitchFamily="34" charset="0"/>
              <a:ea typeface="Tahoma" panose="020B0604030504040204" pitchFamily="34" charset="0"/>
              <a:cs typeface="Tahoma" panose="020B0604030504040204" pitchFamily="34" charset="0"/>
            </a:endParaRPr>
          </a:p>
          <a:p>
            <a:pPr lvl="1" algn="just">
              <a:lnSpc>
                <a:spcPct val="160000"/>
              </a:lnSpc>
            </a:pPr>
            <a:r>
              <a:rPr lang="en-AU" sz="2500" dirty="0">
                <a:latin typeface="Tahoma" panose="020B0604030504040204" pitchFamily="34" charset="0"/>
                <a:ea typeface="Tahoma" panose="020B0604030504040204" pitchFamily="34" charset="0"/>
                <a:cs typeface="Tahoma" panose="020B0604030504040204" pitchFamily="34" charset="0"/>
              </a:rPr>
              <a:t>compute inverse K</a:t>
            </a:r>
            <a:r>
              <a:rPr lang="en-AU" sz="2500" baseline="30000" dirty="0">
                <a:latin typeface="Tahoma" panose="020B0604030504040204" pitchFamily="34" charset="0"/>
                <a:ea typeface="Tahoma" panose="020B0604030504040204" pitchFamily="34" charset="0"/>
                <a:cs typeface="Tahoma" panose="020B0604030504040204" pitchFamily="34" charset="0"/>
              </a:rPr>
              <a:t>-1</a:t>
            </a:r>
            <a:r>
              <a:rPr lang="en-AU" sz="2500" dirty="0">
                <a:latin typeface="Tahoma" panose="020B0604030504040204" pitchFamily="34" charset="0"/>
                <a:ea typeface="Tahoma" panose="020B0604030504040204" pitchFamily="34" charset="0"/>
                <a:cs typeface="Tahoma" panose="020B0604030504040204" pitchFamily="34" charset="0"/>
              </a:rPr>
              <a:t> = 7</a:t>
            </a:r>
            <a:r>
              <a:rPr lang="en-AU" sz="2500" baseline="30000" dirty="0">
                <a:latin typeface="Tahoma" panose="020B0604030504040204" pitchFamily="34" charset="0"/>
                <a:ea typeface="Tahoma" panose="020B0604030504040204" pitchFamily="34" charset="0"/>
                <a:cs typeface="Tahoma" panose="020B0604030504040204" pitchFamily="34" charset="0"/>
              </a:rPr>
              <a:t>-1</a:t>
            </a:r>
            <a:r>
              <a:rPr lang="en-AU" sz="2500" dirty="0">
                <a:latin typeface="Tahoma" panose="020B0604030504040204" pitchFamily="34" charset="0"/>
                <a:ea typeface="Tahoma" panose="020B0604030504040204" pitchFamily="34" charset="0"/>
                <a:cs typeface="Tahoma" panose="020B0604030504040204" pitchFamily="34" charset="0"/>
              </a:rPr>
              <a:t> = 11</a:t>
            </a:r>
            <a:endParaRPr lang="en-US" sz="2500" dirty="0">
              <a:latin typeface="Tahoma" panose="020B0604030504040204" pitchFamily="34" charset="0"/>
              <a:ea typeface="Tahoma" panose="020B0604030504040204" pitchFamily="34" charset="0"/>
              <a:cs typeface="Tahoma" panose="020B0604030504040204" pitchFamily="34" charset="0"/>
            </a:endParaRPr>
          </a:p>
          <a:p>
            <a:pPr lvl="1" algn="just">
              <a:lnSpc>
                <a:spcPct val="160000"/>
              </a:lnSpc>
            </a:pPr>
            <a:r>
              <a:rPr lang="en-AU" sz="2500" dirty="0">
                <a:latin typeface="Tahoma" panose="020B0604030504040204" pitchFamily="34" charset="0"/>
                <a:ea typeface="Tahoma" panose="020B0604030504040204" pitchFamily="34" charset="0"/>
                <a:cs typeface="Tahoma" panose="020B0604030504040204" pitchFamily="34" charset="0"/>
              </a:rPr>
              <a:t>recover M = C</a:t>
            </a:r>
            <a:r>
              <a:rPr lang="en-AU" sz="2500" baseline="-25000" dirty="0">
                <a:latin typeface="Tahoma" panose="020B0604030504040204" pitchFamily="34" charset="0"/>
                <a:ea typeface="Tahoma" panose="020B0604030504040204" pitchFamily="34" charset="0"/>
                <a:cs typeface="Tahoma" panose="020B0604030504040204" pitchFamily="34" charset="0"/>
              </a:rPr>
              <a:t>2</a:t>
            </a:r>
            <a:r>
              <a:rPr lang="en-AU" sz="2500" dirty="0">
                <a:latin typeface="Tahoma" panose="020B0604030504040204" pitchFamily="34" charset="0"/>
                <a:ea typeface="Tahoma" panose="020B0604030504040204" pitchFamily="34" charset="0"/>
                <a:cs typeface="Tahoma" panose="020B0604030504040204" pitchFamily="34" charset="0"/>
              </a:rPr>
              <a:t> K</a:t>
            </a:r>
            <a:r>
              <a:rPr lang="en-AU" sz="2500" baseline="30000" dirty="0">
                <a:latin typeface="Tahoma" panose="020B0604030504040204" pitchFamily="34" charset="0"/>
                <a:ea typeface="Tahoma" panose="020B0604030504040204" pitchFamily="34" charset="0"/>
                <a:cs typeface="Tahoma" panose="020B0604030504040204" pitchFamily="34" charset="0"/>
              </a:rPr>
              <a:t>-1</a:t>
            </a:r>
            <a:r>
              <a:rPr lang="en-AU" sz="2500" dirty="0">
                <a:latin typeface="Tahoma" panose="020B0604030504040204" pitchFamily="34" charset="0"/>
                <a:ea typeface="Tahoma" panose="020B0604030504040204" pitchFamily="34" charset="0"/>
                <a:cs typeface="Tahoma" panose="020B0604030504040204" pitchFamily="34" charset="0"/>
              </a:rPr>
              <a:t> mod q = 5.11 mod 19 = 17</a:t>
            </a:r>
            <a:endParaRPr lang="en-US" sz="2500" dirty="0">
              <a:latin typeface="Tahoma" panose="020B0604030504040204" pitchFamily="34" charset="0"/>
              <a:ea typeface="Tahoma" panose="020B0604030504040204" pitchFamily="34" charset="0"/>
              <a:cs typeface="Tahoma" panose="020B0604030504040204" pitchFamily="34" charset="0"/>
            </a:endParaRPr>
          </a:p>
          <a:p>
            <a:pPr algn="just">
              <a:lnSpc>
                <a:spcPct val="160000"/>
              </a:lnSpc>
            </a:pPr>
            <a:r>
              <a:rPr lang="en-US" sz="2500" dirty="0">
                <a:latin typeface="Tahoma" panose="020B0604030504040204" pitchFamily="34" charset="0"/>
                <a:ea typeface="Tahoma" panose="020B0604030504040204" pitchFamily="34" charset="0"/>
                <a:cs typeface="Tahoma" panose="020B0604030504040204" pitchFamily="34" charset="0"/>
              </a:rPr>
              <a:t>If a message must be broken up into blocks and sent as a sequence of encrypted</a:t>
            </a:r>
          </a:p>
          <a:p>
            <a:pPr marL="0" indent="0" algn="just">
              <a:lnSpc>
                <a:spcPct val="160000"/>
              </a:lnSpc>
              <a:buNone/>
            </a:pPr>
            <a:r>
              <a:rPr lang="en-US" sz="2500" dirty="0">
                <a:latin typeface="Tahoma" panose="020B0604030504040204" pitchFamily="34" charset="0"/>
                <a:ea typeface="Tahoma" panose="020B0604030504040204" pitchFamily="34" charset="0"/>
                <a:cs typeface="Tahoma" panose="020B0604030504040204" pitchFamily="34" charset="0"/>
              </a:rPr>
              <a:t>blocks, a unique value of k should be used for each block.</a:t>
            </a:r>
          </a:p>
          <a:p>
            <a:pPr marL="0" indent="0" algn="just">
              <a:lnSpc>
                <a:spcPct val="150000"/>
              </a:lnSpc>
              <a:buNone/>
            </a:pPr>
            <a:r>
              <a:rPr lang="en-US" sz="2500" b="1" dirty="0">
                <a:latin typeface="Tahoma" panose="020B0604030504040204" pitchFamily="34" charset="0"/>
                <a:ea typeface="Tahoma" panose="020B0604030504040204" pitchFamily="34" charset="0"/>
                <a:cs typeface="Tahoma" panose="020B0604030504040204" pitchFamily="34" charset="0"/>
              </a:rPr>
              <a:t>Elliptic Curve Cryptography</a:t>
            </a:r>
            <a:endParaRPr lang="en-US" sz="25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buNone/>
            </a:pPr>
            <a:r>
              <a:rPr lang="en-US" sz="2500" b="1" dirty="0">
                <a:latin typeface="Tahoma" panose="020B0604030504040204" pitchFamily="34" charset="0"/>
                <a:ea typeface="Tahoma" panose="020B0604030504040204" pitchFamily="34" charset="0"/>
                <a:cs typeface="Tahoma" panose="020B0604030504040204" pitchFamily="34" charset="0"/>
              </a:rPr>
              <a:t>	</a:t>
            </a:r>
            <a:r>
              <a:rPr lang="en-US" sz="2500" dirty="0">
                <a:latin typeface="Tahoma" panose="020B0604030504040204" pitchFamily="34" charset="0"/>
                <a:ea typeface="Tahoma" panose="020B0604030504040204" pitchFamily="34" charset="0"/>
                <a:cs typeface="Tahoma" panose="020B0604030504040204" pitchFamily="34" charset="0"/>
              </a:rPr>
              <a:t>A major issue with the use of Public-Key Cryptography, is the size of numbers used, and hence keys being stored. Recently, an alternate approach has emerged, elliptic curve cryptography (ECC), which performs the computations using elliptic curve arithmetic instead of integer or polynomial arithmetic. </a:t>
            </a:r>
          </a:p>
          <a:p>
            <a:pPr marL="0" indent="0" algn="just">
              <a:lnSpc>
                <a:spcPct val="150000"/>
              </a:lnSpc>
              <a:buNone/>
            </a:pPr>
            <a:r>
              <a:rPr lang="en-US" sz="2500" dirty="0">
                <a:latin typeface="Tahoma" panose="020B0604030504040204" pitchFamily="34" charset="0"/>
                <a:ea typeface="Tahoma" panose="020B0604030504040204" pitchFamily="34" charset="0"/>
                <a:cs typeface="Tahoma" panose="020B0604030504040204" pitchFamily="34" charset="0"/>
              </a:rPr>
              <a:t>	The principal attraction of ECC, compared to RSA, is that it appears to offer equal security for a far smaller key size, thereby reducing processing overhead.</a:t>
            </a:r>
          </a:p>
          <a:p>
            <a:pPr marL="0" indent="0" algn="just">
              <a:lnSpc>
                <a:spcPct val="150000"/>
              </a:lnSpc>
              <a:buNone/>
            </a:pPr>
            <a:r>
              <a:rPr lang="en-US" sz="2500" b="1" dirty="0">
                <a:latin typeface="Tahoma" panose="020B0604030504040204" pitchFamily="34" charset="0"/>
                <a:ea typeface="Tahoma" panose="020B0604030504040204" pitchFamily="34" charset="0"/>
                <a:cs typeface="Tahoma" panose="020B0604030504040204" pitchFamily="34" charset="0"/>
              </a:rPr>
              <a:t>Elliptic Curve</a:t>
            </a:r>
            <a:endParaRPr lang="en-US" sz="25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buNone/>
            </a:pPr>
            <a:r>
              <a:rPr lang="en-US" sz="2500" b="1" dirty="0">
                <a:latin typeface="Tahoma" panose="020B0604030504040204" pitchFamily="34" charset="0"/>
                <a:ea typeface="Tahoma" panose="020B0604030504040204" pitchFamily="34" charset="0"/>
                <a:cs typeface="Tahoma" panose="020B0604030504040204" pitchFamily="34" charset="0"/>
              </a:rPr>
              <a:t>	</a:t>
            </a:r>
            <a:r>
              <a:rPr lang="en-US" sz="2500" dirty="0">
                <a:latin typeface="Tahoma" panose="020B0604030504040204" pitchFamily="34" charset="0"/>
                <a:ea typeface="Tahoma" panose="020B0604030504040204" pitchFamily="34" charset="0"/>
                <a:cs typeface="Tahoma" panose="020B0604030504040204" pitchFamily="34" charset="0"/>
              </a:rPr>
              <a:t>An elliptic curve is defined by an equation in two variables with coefficients. In general, cubic equations for elliptic curves take the following form, known as a </a:t>
            </a:r>
            <a:r>
              <a:rPr lang="en-US" sz="2500" dirty="0" err="1">
                <a:latin typeface="Tahoma" panose="020B0604030504040204" pitchFamily="34" charset="0"/>
                <a:ea typeface="Tahoma" panose="020B0604030504040204" pitchFamily="34" charset="0"/>
                <a:cs typeface="Tahoma" panose="020B0604030504040204" pitchFamily="34" charset="0"/>
              </a:rPr>
              <a:t>Weierstrass</a:t>
            </a:r>
            <a:r>
              <a:rPr lang="en-US" sz="2500" dirty="0">
                <a:latin typeface="Tahoma" panose="020B0604030504040204" pitchFamily="34" charset="0"/>
                <a:ea typeface="Tahoma" panose="020B0604030504040204" pitchFamily="34" charset="0"/>
                <a:cs typeface="Tahoma" panose="020B0604030504040204" pitchFamily="34" charset="0"/>
              </a:rPr>
              <a:t> equation:</a:t>
            </a:r>
          </a:p>
          <a:p>
            <a:pPr marL="0" indent="0" algn="just">
              <a:lnSpc>
                <a:spcPct val="150000"/>
              </a:lnSpc>
              <a:buNone/>
            </a:pPr>
            <a:r>
              <a:rPr lang="en-US" sz="2500" dirty="0">
                <a:latin typeface="Tahoma" panose="020B0604030504040204" pitchFamily="34" charset="0"/>
                <a:ea typeface="Tahoma" panose="020B0604030504040204" pitchFamily="34" charset="0"/>
                <a:cs typeface="Tahoma" panose="020B0604030504040204" pitchFamily="34" charset="0"/>
              </a:rPr>
              <a:t>		y</a:t>
            </a:r>
            <a:r>
              <a:rPr lang="en-US" sz="2500" baseline="30000" dirty="0">
                <a:latin typeface="Tahoma" panose="020B0604030504040204" pitchFamily="34" charset="0"/>
                <a:ea typeface="Tahoma" panose="020B0604030504040204" pitchFamily="34" charset="0"/>
                <a:cs typeface="Tahoma" panose="020B0604030504040204" pitchFamily="34" charset="0"/>
              </a:rPr>
              <a:t>2 </a:t>
            </a:r>
            <a:r>
              <a:rPr lang="en-US" sz="2500" dirty="0">
                <a:latin typeface="Tahoma" panose="020B0604030504040204" pitchFamily="34" charset="0"/>
                <a:ea typeface="Tahoma" panose="020B0604030504040204" pitchFamily="34" charset="0"/>
                <a:cs typeface="Tahoma" panose="020B0604030504040204" pitchFamily="34" charset="0"/>
              </a:rPr>
              <a:t>+ </a:t>
            </a:r>
            <a:r>
              <a:rPr lang="en-US" sz="2500" dirty="0" err="1">
                <a:latin typeface="Tahoma" panose="020B0604030504040204" pitchFamily="34" charset="0"/>
                <a:ea typeface="Tahoma" panose="020B0604030504040204" pitchFamily="34" charset="0"/>
                <a:cs typeface="Tahoma" panose="020B0604030504040204" pitchFamily="34" charset="0"/>
              </a:rPr>
              <a:t>axy</a:t>
            </a:r>
            <a:r>
              <a:rPr lang="en-US" sz="2500" dirty="0">
                <a:latin typeface="Tahoma" panose="020B0604030504040204" pitchFamily="34" charset="0"/>
                <a:ea typeface="Tahoma" panose="020B0604030504040204" pitchFamily="34" charset="0"/>
                <a:cs typeface="Tahoma" panose="020B0604030504040204" pitchFamily="34" charset="0"/>
              </a:rPr>
              <a:t> + by = x</a:t>
            </a:r>
            <a:r>
              <a:rPr lang="en-US" sz="2500" baseline="30000" dirty="0">
                <a:latin typeface="Tahoma" panose="020B0604030504040204" pitchFamily="34" charset="0"/>
                <a:ea typeface="Tahoma" panose="020B0604030504040204" pitchFamily="34" charset="0"/>
                <a:cs typeface="Tahoma" panose="020B0604030504040204" pitchFamily="34" charset="0"/>
              </a:rPr>
              <a:t>3</a:t>
            </a:r>
            <a:r>
              <a:rPr lang="en-US" sz="2500" dirty="0">
                <a:latin typeface="Tahoma" panose="020B0604030504040204" pitchFamily="34" charset="0"/>
                <a:ea typeface="Tahoma" panose="020B0604030504040204" pitchFamily="34" charset="0"/>
                <a:cs typeface="Tahoma" panose="020B0604030504040204" pitchFamily="34" charset="0"/>
              </a:rPr>
              <a:t> + cx</a:t>
            </a:r>
            <a:r>
              <a:rPr lang="en-US" sz="2500" baseline="30000" dirty="0">
                <a:latin typeface="Tahoma" panose="020B0604030504040204" pitchFamily="34" charset="0"/>
                <a:ea typeface="Tahoma" panose="020B0604030504040204" pitchFamily="34" charset="0"/>
                <a:cs typeface="Tahoma" panose="020B0604030504040204" pitchFamily="34" charset="0"/>
              </a:rPr>
              <a:t>2</a:t>
            </a:r>
            <a:r>
              <a:rPr lang="en-US" sz="2500" dirty="0">
                <a:latin typeface="Tahoma" panose="020B0604030504040204" pitchFamily="34" charset="0"/>
                <a:ea typeface="Tahoma" panose="020B0604030504040204" pitchFamily="34" charset="0"/>
                <a:cs typeface="Tahoma" panose="020B0604030504040204" pitchFamily="34" charset="0"/>
              </a:rPr>
              <a:t> + dx + e</a:t>
            </a:r>
          </a:p>
          <a:p>
            <a:pPr marL="0" indent="0" algn="just">
              <a:lnSpc>
                <a:spcPct val="150000"/>
              </a:lnSpc>
              <a:buNone/>
            </a:pPr>
            <a:r>
              <a:rPr lang="en-US" sz="2500" dirty="0">
                <a:latin typeface="Tahoma" panose="020B0604030504040204" pitchFamily="34" charset="0"/>
                <a:ea typeface="Tahoma" panose="020B0604030504040204" pitchFamily="34" charset="0"/>
                <a:cs typeface="Tahoma" panose="020B0604030504040204" pitchFamily="34" charset="0"/>
              </a:rPr>
              <a:t>where a, b, c, d, e are real numbers and x and y take on values in the real numbers. </a:t>
            </a:r>
          </a:p>
          <a:p>
            <a:pPr marL="0" indent="0" algn="just">
              <a:lnSpc>
                <a:spcPct val="150000"/>
              </a:lnSpc>
              <a:buNone/>
            </a:pPr>
            <a:endParaRPr lang="en-US" sz="1200" dirty="0"/>
          </a:p>
        </p:txBody>
      </p:sp>
    </p:spTree>
    <p:extLst>
      <p:ext uri="{BB962C8B-B14F-4D97-AF65-F5344CB8AC3E}">
        <p14:creationId xmlns:p14="http://schemas.microsoft.com/office/powerpoint/2010/main" xmlns="" val="53764239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
            </a:r>
            <a:br>
              <a:rPr lang="en-IN" dirty="0"/>
            </a:br>
            <a:endParaRPr lang="en-US" dirty="0"/>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pic>
        <p:nvPicPr>
          <p:cNvPr id="5" name="Picture 4"/>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122045" y="827314"/>
            <a:ext cx="4507230" cy="3325495"/>
          </a:xfrm>
          <a:prstGeom prst="rect">
            <a:avLst/>
          </a:prstGeom>
          <a:noFill/>
          <a:ln>
            <a:noFill/>
          </a:ln>
          <a:effectLst/>
        </p:spPr>
      </p:pic>
      <p:sp>
        <p:nvSpPr>
          <p:cNvPr id="6" name="Rectangle 5"/>
          <p:cNvSpPr/>
          <p:nvPr/>
        </p:nvSpPr>
        <p:spPr>
          <a:xfrm>
            <a:off x="1390650" y="4152809"/>
            <a:ext cx="4076700" cy="276999"/>
          </a:xfrm>
          <a:prstGeom prst="rect">
            <a:avLst/>
          </a:prstGeom>
        </p:spPr>
        <p:txBody>
          <a:bodyPr wrap="square">
            <a:spAutoFit/>
          </a:bodyPr>
          <a:lstStyle/>
          <a:p>
            <a:pPr algn="ctr"/>
            <a:r>
              <a:rPr lang="en-US" sz="1200" dirty="0">
                <a:solidFill>
                  <a:schemeClr val="accent6">
                    <a:lumMod val="75000"/>
                  </a:schemeClr>
                </a:solidFill>
                <a:latin typeface="Tahoma" panose="020B0604030504040204" pitchFamily="34" charset="0"/>
                <a:ea typeface="Calibri" panose="020F0502020204030204" pitchFamily="34" charset="0"/>
              </a:rPr>
              <a:t>Figure Example of Elliptic Curves</a:t>
            </a:r>
            <a:endParaRPr lang="en-US" sz="1200" dirty="0">
              <a:solidFill>
                <a:schemeClr val="accent6">
                  <a:lumMod val="75000"/>
                </a:schemeClr>
              </a:solidFill>
            </a:endParaRPr>
          </a:p>
        </p:txBody>
      </p:sp>
      <p:sp>
        <p:nvSpPr>
          <p:cNvPr id="7" name="Rectangle 6"/>
          <p:cNvSpPr/>
          <p:nvPr/>
        </p:nvSpPr>
        <p:spPr>
          <a:xfrm>
            <a:off x="842962" y="4552385"/>
            <a:ext cx="5172075" cy="4247317"/>
          </a:xfrm>
          <a:prstGeom prst="rect">
            <a:avLst/>
          </a:prstGeom>
        </p:spPr>
        <p:txBody>
          <a:bodyPr wrap="square">
            <a:spAutoFit/>
          </a:bodyPr>
          <a:lstStyle/>
          <a:p>
            <a:pPr algn="just">
              <a:lnSpc>
                <a:spcPct val="150000"/>
              </a:lnSpc>
            </a:pPr>
            <a:r>
              <a:rPr lang="en-US" sz="1200" dirty="0">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For our purpose, it is sufficient to limit ourselves to equations of the form</a:t>
            </a:r>
            <a:endParaRPr lang="en-US" sz="1200"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pPr marL="457200" marR="0" indent="457200" algn="just">
              <a:lnSpc>
                <a:spcPct val="150000"/>
              </a:lnSpc>
              <a:spcBef>
                <a:spcPts val="0"/>
              </a:spcBef>
              <a:spcAft>
                <a:spcPts val="0"/>
              </a:spcAft>
            </a:pPr>
            <a:r>
              <a:rPr lang="en-US" sz="1200" dirty="0">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y</a:t>
            </a:r>
            <a:r>
              <a:rPr lang="en-US" sz="1200" baseline="30000" dirty="0">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2</a:t>
            </a:r>
            <a:r>
              <a:rPr lang="en-US" sz="1200" dirty="0">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 = x</a:t>
            </a:r>
            <a:r>
              <a:rPr lang="en-US" sz="1200" baseline="30000" dirty="0">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3 </a:t>
            </a:r>
            <a:r>
              <a:rPr lang="en-US" sz="1200" dirty="0">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 ax + b </a:t>
            </a:r>
            <a:endParaRPr lang="en-US" sz="1200"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just">
              <a:lnSpc>
                <a:spcPct val="150000"/>
              </a:lnSpc>
              <a:spcBef>
                <a:spcPts val="0"/>
              </a:spcBef>
              <a:spcAft>
                <a:spcPts val="0"/>
              </a:spcAft>
              <a:buFont typeface="Wingdings" panose="05000000000000000000" pitchFamily="2" charset="2"/>
              <a:buChar char=""/>
              <a:tabLst>
                <a:tab pos="914400" algn="l"/>
              </a:tabLst>
            </a:pPr>
            <a:r>
              <a:rPr lang="en-US" sz="1200" dirty="0">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where </a:t>
            </a:r>
            <a:r>
              <a:rPr lang="en-US" sz="1200" dirty="0" err="1">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x,y,a,b</a:t>
            </a:r>
            <a:r>
              <a:rPr lang="en-US" sz="1200" dirty="0">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 are all real numbers, also define zero point O</a:t>
            </a:r>
            <a:endParaRPr lang="en-US" sz="1200"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tabLst>
                <a:tab pos="457200" algn="l"/>
              </a:tabLst>
            </a:pPr>
            <a:r>
              <a:rPr lang="en-US" sz="1200" dirty="0">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consider set of points E(</a:t>
            </a:r>
            <a:r>
              <a:rPr lang="en-US" sz="1200" dirty="0" err="1">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a,b</a:t>
            </a:r>
            <a:r>
              <a:rPr lang="en-US" sz="1200" dirty="0">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 that satisfy</a:t>
            </a:r>
            <a:endParaRPr lang="en-US" sz="1200"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tabLst>
                <a:tab pos="457200" algn="l"/>
              </a:tabLst>
            </a:pPr>
            <a:r>
              <a:rPr lang="en-US" sz="1200" dirty="0">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have addition operation for elliptic curve</a:t>
            </a:r>
            <a:endParaRPr lang="en-US" sz="1200"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just">
              <a:lnSpc>
                <a:spcPct val="150000"/>
              </a:lnSpc>
              <a:spcBef>
                <a:spcPts val="0"/>
              </a:spcBef>
              <a:spcAft>
                <a:spcPts val="0"/>
              </a:spcAft>
              <a:buFont typeface="Wingdings" panose="05000000000000000000" pitchFamily="2" charset="2"/>
              <a:buChar char=""/>
              <a:tabLst>
                <a:tab pos="914400" algn="l"/>
              </a:tabLst>
            </a:pPr>
            <a:r>
              <a:rPr lang="en-US" sz="1200" dirty="0">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geometrically sum of P+Q is reflection of the intersection R</a:t>
            </a:r>
            <a:endParaRPr lang="en-US" sz="1200"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pPr indent="228600" algn="just">
              <a:lnSpc>
                <a:spcPct val="150000"/>
              </a:lnSpc>
            </a:pPr>
            <a:r>
              <a:rPr lang="en-US" sz="1200" dirty="0">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If three points on an elliptic curve lie on a straight line, their sum is </a:t>
            </a:r>
            <a:r>
              <a:rPr lang="en-US" sz="1200" i="1" dirty="0">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O</a:t>
            </a:r>
            <a:r>
              <a:rPr lang="en-US" sz="1200" dirty="0">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 hence define addition as:</a:t>
            </a:r>
            <a:endParaRPr lang="en-US" sz="1200"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tabLst>
                <a:tab pos="457200" algn="l"/>
              </a:tabLst>
            </a:pPr>
            <a:r>
              <a:rPr lang="en-US" sz="1200" dirty="0">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O serves as the additive identity. Thus O = –O; for any point P on the elliptic curve, P + O = P. In what follows, we assume P &lt;&gt; O and Q &lt;&gt; O. </a:t>
            </a:r>
            <a:endParaRPr lang="en-US" sz="1200"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mj-lt"/>
              <a:buAutoNum type="arabicPeriod"/>
              <a:tabLst>
                <a:tab pos="457200" algn="l"/>
              </a:tabLst>
            </a:pPr>
            <a:r>
              <a:rPr lang="en-US" sz="1200" dirty="0">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The negative of a point P is the point with the same x coordinate but the negative of the y coordinate; that is, if P = (x, y), then –P = (x, –y). These two points can be joined by a vertical line &amp; that P + (–P) = P – P = O.  </a:t>
            </a:r>
            <a:endParaRPr lang="en-US" sz="12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xmlns="" val="129467052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xmlns="" Requires="a14">
          <p:sp>
            <p:nvSpPr>
              <p:cNvPr id="3" name="Content Placeholder 2"/>
              <p:cNvSpPr>
                <a:spLocks noGrp="1"/>
              </p:cNvSpPr>
              <p:nvPr>
                <p:ph idx="1"/>
              </p:nvPr>
            </p:nvSpPr>
            <p:spPr>
              <a:xfrm>
                <a:off x="471488" y="312420"/>
                <a:ext cx="5915025" cy="9265920"/>
              </a:xfrm>
            </p:spPr>
            <p:txBody>
              <a:bodyPr>
                <a:normAutofit/>
              </a:bodyPr>
              <a:lstStyle/>
              <a:p>
                <a:pPr marL="228600" lvl="0" indent="-228600" algn="just">
                  <a:lnSpc>
                    <a:spcPct val="150000"/>
                  </a:lnSpc>
                  <a:buFont typeface="+mj-lt"/>
                  <a:buAutoNum type="arabicPeriod"/>
                </a:pPr>
                <a:r>
                  <a:rPr lang="en-US" sz="1200" dirty="0">
                    <a:latin typeface="Tahoma" panose="020B0604030504040204" pitchFamily="34" charset="0"/>
                    <a:ea typeface="Tahoma" panose="020B0604030504040204" pitchFamily="34" charset="0"/>
                    <a:cs typeface="Tahoma" panose="020B0604030504040204" pitchFamily="34" charset="0"/>
                  </a:rPr>
                  <a:t>To add two points P and Q with different x coordinates, draw a straight line between them and find the third point of intersection R. There is a unique point R that is the point of intersection (unless the line is tangent to the curve at either P or Q, in which case we take R = P or R = Q, respectively). To form a group structure, we need to define addition on these three points as follows: P + Q = –R. </a:t>
                </a:r>
                <a:r>
                  <a:rPr lang="en-US" sz="1200" dirty="0" err="1">
                    <a:latin typeface="Tahoma" panose="020B0604030504040204" pitchFamily="34" charset="0"/>
                    <a:ea typeface="Tahoma" panose="020B0604030504040204" pitchFamily="34" charset="0"/>
                    <a:cs typeface="Tahoma" panose="020B0604030504040204" pitchFamily="34" charset="0"/>
                  </a:rPr>
                  <a:t>ie</a:t>
                </a:r>
                <a:r>
                  <a:rPr lang="en-US" sz="1200" dirty="0">
                    <a:latin typeface="Tahoma" panose="020B0604030504040204" pitchFamily="34" charset="0"/>
                    <a:ea typeface="Tahoma" panose="020B0604030504040204" pitchFamily="34" charset="0"/>
                    <a:cs typeface="Tahoma" panose="020B0604030504040204" pitchFamily="34" charset="0"/>
                  </a:rPr>
                  <a:t>. P + Q to be the mirror image (with respect to the x axis) of the third point of intersection as shown on slide.</a:t>
                </a:r>
              </a:p>
              <a:p>
                <a:pPr marL="228600" lvl="0" indent="-228600" algn="just">
                  <a:lnSpc>
                    <a:spcPct val="150000"/>
                  </a:lnSpc>
                  <a:buFont typeface="+mj-lt"/>
                  <a:buAutoNum type="arabicPeriod"/>
                </a:pPr>
                <a:r>
                  <a:rPr lang="en-US" sz="1200" dirty="0">
                    <a:latin typeface="Tahoma" panose="020B0604030504040204" pitchFamily="34" charset="0"/>
                    <a:ea typeface="Tahoma" panose="020B0604030504040204" pitchFamily="34" charset="0"/>
                    <a:cs typeface="Tahoma" panose="020B0604030504040204" pitchFamily="34" charset="0"/>
                  </a:rPr>
                  <a:t>The geometric interpretation of the preceding item also applies to two points, P and –P, with the same x coordinate. The points are joined by a vertical line, which can be viewed as also intersecting the curve at the infinity point. We therefore have P + (–P) = O, consistent with item (2).  </a:t>
                </a:r>
              </a:p>
              <a:p>
                <a:pPr marL="228600" lvl="0" indent="-228600" algn="just">
                  <a:lnSpc>
                    <a:spcPct val="150000"/>
                  </a:lnSpc>
                  <a:buFont typeface="+mj-lt"/>
                  <a:buAutoNum type="arabicPeriod"/>
                </a:pPr>
                <a:r>
                  <a:rPr lang="en-US" sz="1200" dirty="0">
                    <a:latin typeface="Tahoma" panose="020B0604030504040204" pitchFamily="34" charset="0"/>
                    <a:ea typeface="Tahoma" panose="020B0604030504040204" pitchFamily="34" charset="0"/>
                    <a:cs typeface="Tahoma" panose="020B0604030504040204" pitchFamily="34" charset="0"/>
                  </a:rPr>
                  <a:t>To double a point Q, draw the tangent line and find the other point of intersection S. Then Q + Q = 2Q = –S. </a:t>
                </a:r>
              </a:p>
              <a:p>
                <a:pPr marL="228600" indent="-228600" algn="just">
                  <a:lnSpc>
                    <a:spcPct val="150000"/>
                  </a:lnSpc>
                  <a:buFont typeface="+mj-lt"/>
                  <a:buAutoNum type="arabicPeriod"/>
                </a:pPr>
                <a:r>
                  <a:rPr lang="en-US" sz="1200" dirty="0">
                    <a:latin typeface="Tahoma" panose="020B0604030504040204" pitchFamily="34" charset="0"/>
                    <a:ea typeface="Tahoma" panose="020B0604030504040204" pitchFamily="34" charset="0"/>
                    <a:cs typeface="Tahoma" panose="020B0604030504040204" pitchFamily="34" charset="0"/>
                  </a:rPr>
                  <a:t>With the preceding list of rules, it can be shown that the set E(</a:t>
                </a:r>
                <a:r>
                  <a:rPr lang="en-US" sz="1200" i="1" dirty="0">
                    <a:latin typeface="Tahoma" panose="020B0604030504040204" pitchFamily="34" charset="0"/>
                    <a:ea typeface="Tahoma" panose="020B0604030504040204" pitchFamily="34" charset="0"/>
                    <a:cs typeface="Tahoma" panose="020B0604030504040204" pitchFamily="34" charset="0"/>
                  </a:rPr>
                  <a:t>a, b</a:t>
                </a:r>
                <a:r>
                  <a:rPr lang="en-US" sz="1200" dirty="0">
                    <a:latin typeface="Tahoma" panose="020B0604030504040204" pitchFamily="34" charset="0"/>
                    <a:ea typeface="Tahoma" panose="020B0604030504040204" pitchFamily="34" charset="0"/>
                    <a:cs typeface="Tahoma" panose="020B0604030504040204" pitchFamily="34" charset="0"/>
                  </a:rPr>
                  <a:t>) is an abelian group.</a:t>
                </a:r>
              </a:p>
              <a:p>
                <a:pPr marL="0" indent="0" algn="just">
                  <a:lnSpc>
                    <a:spcPct val="150000"/>
                  </a:lnSpc>
                  <a:buNone/>
                </a:pPr>
                <a:r>
                  <a:rPr lang="en-US" sz="1400" b="1" dirty="0">
                    <a:latin typeface="Tahoma" panose="020B0604030504040204" pitchFamily="34" charset="0"/>
                    <a:ea typeface="Tahoma" panose="020B0604030504040204" pitchFamily="34" charset="0"/>
                    <a:cs typeface="Tahoma" panose="020B0604030504040204" pitchFamily="34" charset="0"/>
                  </a:rPr>
                  <a:t>Elliptic curve arithmetic</a:t>
                </a:r>
                <a:endParaRPr lang="en-US" sz="14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buNone/>
                </a:pPr>
                <a:r>
                  <a:rPr lang="en-US" sz="1200" b="1" dirty="0">
                    <a:latin typeface="Tahoma" panose="020B0604030504040204" pitchFamily="34" charset="0"/>
                    <a:ea typeface="Tahoma" panose="020B0604030504040204" pitchFamily="34" charset="0"/>
                    <a:cs typeface="Tahoma" panose="020B0604030504040204" pitchFamily="34" charset="0"/>
                  </a:rPr>
                  <a:t>Addition of Two Points</a:t>
                </a:r>
              </a:p>
              <a:p>
                <a:pPr marL="0" indent="0" algn="just">
                  <a:lnSpc>
                    <a:spcPct val="150000"/>
                  </a:lnSpc>
                  <a:buNone/>
                </a:pPr>
                <a:r>
                  <a:rPr lang="en-US" sz="1200" dirty="0">
                    <a:latin typeface="Tahoma" panose="020B0604030504040204" pitchFamily="34" charset="0"/>
                    <a:ea typeface="Tahoma" panose="020B0604030504040204" pitchFamily="34" charset="0"/>
                    <a:cs typeface="Tahoma" panose="020B0604030504040204" pitchFamily="34" charset="0"/>
                  </a:rPr>
                  <a:t>	Let the points P = (x</a:t>
                </a:r>
                <a:r>
                  <a:rPr lang="en-US" sz="1200" baseline="-25000" dirty="0">
                    <a:latin typeface="Tahoma" panose="020B0604030504040204" pitchFamily="34" charset="0"/>
                    <a:ea typeface="Tahoma" panose="020B0604030504040204" pitchFamily="34" charset="0"/>
                    <a:cs typeface="Tahoma" panose="020B0604030504040204" pitchFamily="34" charset="0"/>
                  </a:rPr>
                  <a:t>1</a:t>
                </a:r>
                <a:r>
                  <a:rPr lang="en-US" sz="1200" dirty="0">
                    <a:latin typeface="Tahoma" panose="020B0604030504040204" pitchFamily="34" charset="0"/>
                    <a:ea typeface="Tahoma" panose="020B0604030504040204" pitchFamily="34" charset="0"/>
                    <a:cs typeface="Tahoma" panose="020B0604030504040204" pitchFamily="34" charset="0"/>
                  </a:rPr>
                  <a:t>, y</a:t>
                </a:r>
                <a:r>
                  <a:rPr lang="en-US" sz="1200" baseline="-25000" dirty="0">
                    <a:latin typeface="Tahoma" panose="020B0604030504040204" pitchFamily="34" charset="0"/>
                    <a:ea typeface="Tahoma" panose="020B0604030504040204" pitchFamily="34" charset="0"/>
                    <a:cs typeface="Tahoma" panose="020B0604030504040204" pitchFamily="34" charset="0"/>
                  </a:rPr>
                  <a:t>1</a:t>
                </a:r>
                <a:r>
                  <a:rPr lang="en-US" sz="1200" dirty="0">
                    <a:latin typeface="Tahoma" panose="020B0604030504040204" pitchFamily="34" charset="0"/>
                    <a:ea typeface="Tahoma" panose="020B0604030504040204" pitchFamily="34" charset="0"/>
                    <a:cs typeface="Tahoma" panose="020B0604030504040204" pitchFamily="34" charset="0"/>
                  </a:rPr>
                  <a:t>) and Q= (x</a:t>
                </a:r>
                <a:r>
                  <a:rPr lang="en-US" sz="1200" baseline="-25000" dirty="0">
                    <a:latin typeface="Tahoma" panose="020B0604030504040204" pitchFamily="34" charset="0"/>
                    <a:ea typeface="Tahoma" panose="020B0604030504040204" pitchFamily="34" charset="0"/>
                    <a:cs typeface="Tahoma" panose="020B0604030504040204" pitchFamily="34" charset="0"/>
                  </a:rPr>
                  <a:t>2</a:t>
                </a:r>
                <a:r>
                  <a:rPr lang="en-US" sz="1200" dirty="0">
                    <a:latin typeface="Tahoma" panose="020B0604030504040204" pitchFamily="34" charset="0"/>
                    <a:ea typeface="Tahoma" panose="020B0604030504040204" pitchFamily="34" charset="0"/>
                    <a:cs typeface="Tahoma" panose="020B0604030504040204" pitchFamily="34" charset="0"/>
                  </a:rPr>
                  <a:t>, y</a:t>
                </a:r>
                <a:r>
                  <a:rPr lang="en-US" sz="1200" baseline="-25000" dirty="0">
                    <a:latin typeface="Tahoma" panose="020B0604030504040204" pitchFamily="34" charset="0"/>
                    <a:ea typeface="Tahoma" panose="020B0604030504040204" pitchFamily="34" charset="0"/>
                    <a:cs typeface="Tahoma" panose="020B0604030504040204" pitchFamily="34" charset="0"/>
                  </a:rPr>
                  <a:t>2</a:t>
                </a:r>
                <a:r>
                  <a:rPr lang="en-US" sz="1200" dirty="0">
                    <a:latin typeface="Tahoma" panose="020B0604030504040204" pitchFamily="34" charset="0"/>
                    <a:ea typeface="Tahoma" panose="020B0604030504040204" pitchFamily="34" charset="0"/>
                    <a:cs typeface="Tahoma" panose="020B0604030504040204" pitchFamily="34" charset="0"/>
                  </a:rPr>
                  <a:t>) be in the elliptic group E</a:t>
                </a:r>
                <a:r>
                  <a:rPr lang="en-US" sz="1200" baseline="-25000" dirty="0">
                    <a:latin typeface="Tahoma" panose="020B0604030504040204" pitchFamily="34" charset="0"/>
                    <a:ea typeface="Tahoma" panose="020B0604030504040204" pitchFamily="34" charset="0"/>
                    <a:cs typeface="Tahoma" panose="020B0604030504040204" pitchFamily="34" charset="0"/>
                  </a:rPr>
                  <a:t>p</a:t>
                </a:r>
                <a:r>
                  <a:rPr lang="en-US" sz="1200" dirty="0">
                    <a:latin typeface="Tahoma" panose="020B0604030504040204" pitchFamily="34" charset="0"/>
                    <a:ea typeface="Tahoma" panose="020B0604030504040204" pitchFamily="34" charset="0"/>
                    <a:cs typeface="Tahoma" panose="020B0604030504040204" pitchFamily="34" charset="0"/>
                  </a:rPr>
                  <a:t> (a, b), and O is the point at infinity. The rules for addition over the elliptic group E</a:t>
                </a:r>
                <a:r>
                  <a:rPr lang="en-US" sz="1200" baseline="-25000" dirty="0">
                    <a:latin typeface="Tahoma" panose="020B0604030504040204" pitchFamily="34" charset="0"/>
                    <a:ea typeface="Tahoma" panose="020B0604030504040204" pitchFamily="34" charset="0"/>
                    <a:cs typeface="Tahoma" panose="020B0604030504040204" pitchFamily="34" charset="0"/>
                  </a:rPr>
                  <a:t>p</a:t>
                </a:r>
                <a:r>
                  <a:rPr lang="en-US" sz="1200" dirty="0">
                    <a:latin typeface="Tahoma" panose="020B0604030504040204" pitchFamily="34" charset="0"/>
                    <a:ea typeface="Tahoma" panose="020B0604030504040204" pitchFamily="34" charset="0"/>
                    <a:cs typeface="Tahoma" panose="020B0604030504040204" pitchFamily="34" charset="0"/>
                  </a:rPr>
                  <a:t> (a, b) are:</a:t>
                </a:r>
              </a:p>
              <a:p>
                <a:pPr lvl="0" algn="just">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P+O=O+P=P</a:t>
                </a:r>
              </a:p>
              <a:p>
                <a:pPr lvl="0" algn="just">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If x2= x1 and y2 = -y1, that is P = (x1, y1) and Q= (x2, y2)= (x</a:t>
                </a:r>
                <a:r>
                  <a:rPr lang="en-US" sz="1200" baseline="-25000" dirty="0">
                    <a:latin typeface="Tahoma" panose="020B0604030504040204" pitchFamily="34" charset="0"/>
                    <a:ea typeface="Tahoma" panose="020B0604030504040204" pitchFamily="34" charset="0"/>
                    <a:cs typeface="Tahoma" panose="020B0604030504040204" pitchFamily="34" charset="0"/>
                  </a:rPr>
                  <a:t>1</a:t>
                </a:r>
                <a:r>
                  <a:rPr lang="en-US" sz="1200" dirty="0">
                    <a:latin typeface="Tahoma" panose="020B0604030504040204" pitchFamily="34" charset="0"/>
                    <a:ea typeface="Tahoma" panose="020B0604030504040204" pitchFamily="34" charset="0"/>
                    <a:cs typeface="Tahoma" panose="020B0604030504040204" pitchFamily="34" charset="0"/>
                  </a:rPr>
                  <a:t>, -y</a:t>
                </a:r>
                <a:r>
                  <a:rPr lang="en-US" sz="1200" baseline="-25000" dirty="0">
                    <a:latin typeface="Tahoma" panose="020B0604030504040204" pitchFamily="34" charset="0"/>
                    <a:ea typeface="Tahoma" panose="020B0604030504040204" pitchFamily="34" charset="0"/>
                    <a:cs typeface="Tahoma" panose="020B0604030504040204" pitchFamily="34" charset="0"/>
                  </a:rPr>
                  <a:t>1</a:t>
                </a:r>
                <a:r>
                  <a:rPr lang="en-US" sz="1200" dirty="0">
                    <a:latin typeface="Tahoma" panose="020B0604030504040204" pitchFamily="34" charset="0"/>
                    <a:ea typeface="Tahoma" panose="020B0604030504040204" pitchFamily="34" charset="0"/>
                    <a:cs typeface="Tahoma" panose="020B0604030504040204" pitchFamily="34" charset="0"/>
                  </a:rPr>
                  <a:t>) = −P, then P+Q=O.</a:t>
                </a:r>
              </a:p>
              <a:p>
                <a:pPr lvl="0" algn="just">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If Q = −P, then the sum P+Q = (x</a:t>
                </a:r>
                <a:r>
                  <a:rPr lang="en-US" sz="1200" baseline="-25000" dirty="0">
                    <a:latin typeface="Tahoma" panose="020B0604030504040204" pitchFamily="34" charset="0"/>
                    <a:ea typeface="Tahoma" panose="020B0604030504040204" pitchFamily="34" charset="0"/>
                    <a:cs typeface="Tahoma" panose="020B0604030504040204" pitchFamily="34" charset="0"/>
                  </a:rPr>
                  <a:t>3</a:t>
                </a:r>
                <a:r>
                  <a:rPr lang="en-US" sz="1200" dirty="0">
                    <a:latin typeface="Tahoma" panose="020B0604030504040204" pitchFamily="34" charset="0"/>
                    <a:ea typeface="Tahoma" panose="020B0604030504040204" pitchFamily="34" charset="0"/>
                    <a:cs typeface="Tahoma" panose="020B0604030504040204" pitchFamily="34" charset="0"/>
                  </a:rPr>
                  <a:t>, y</a:t>
                </a:r>
                <a:r>
                  <a:rPr lang="en-US" sz="1200" baseline="-25000" dirty="0">
                    <a:latin typeface="Tahoma" panose="020B0604030504040204" pitchFamily="34" charset="0"/>
                    <a:ea typeface="Tahoma" panose="020B0604030504040204" pitchFamily="34" charset="0"/>
                    <a:cs typeface="Tahoma" panose="020B0604030504040204" pitchFamily="34" charset="0"/>
                  </a:rPr>
                  <a:t>3</a:t>
                </a:r>
                <a:r>
                  <a:rPr lang="en-US" sz="1200" dirty="0">
                    <a:latin typeface="Tahoma" panose="020B0604030504040204" pitchFamily="34" charset="0"/>
                    <a:ea typeface="Tahoma" panose="020B0604030504040204" pitchFamily="34" charset="0"/>
                    <a:cs typeface="Tahoma" panose="020B0604030504040204" pitchFamily="34" charset="0"/>
                  </a:rPr>
                  <a:t>) is given by:</a:t>
                </a:r>
              </a:p>
              <a:p>
                <a:pPr marL="0" indent="0" algn="just">
                  <a:lnSpc>
                    <a:spcPct val="150000"/>
                  </a:lnSpc>
                  <a:buNone/>
                </a:pPr>
                <a:r>
                  <a:rPr lang="en-US" sz="1200" dirty="0">
                    <a:latin typeface="Tahoma" panose="020B0604030504040204" pitchFamily="34" charset="0"/>
                    <a:ea typeface="Tahoma" panose="020B0604030504040204" pitchFamily="34" charset="0"/>
                    <a:cs typeface="Tahoma" panose="020B0604030504040204" pitchFamily="34" charset="0"/>
                  </a:rPr>
                  <a:t>	x</a:t>
                </a:r>
                <a:r>
                  <a:rPr lang="en-US" sz="1200" baseline="-25000" dirty="0">
                    <a:latin typeface="Tahoma" panose="020B0604030504040204" pitchFamily="34" charset="0"/>
                    <a:ea typeface="Tahoma" panose="020B0604030504040204" pitchFamily="34" charset="0"/>
                    <a:cs typeface="Tahoma" panose="020B0604030504040204" pitchFamily="34" charset="0"/>
                  </a:rPr>
                  <a:t>3</a:t>
                </a:r>
                <a:r>
                  <a:rPr lang="en-US" sz="1200" dirty="0">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r>
                      <a:rPr lang="en-US" sz="1200" b="1" i="1">
                        <a:latin typeface="Cambria Math" panose="02040503050406030204" pitchFamily="18" charset="0"/>
                      </a:rPr>
                      <m:t>𝛌</m:t>
                    </m:r>
                  </m:oMath>
                </a14:m>
                <a:r>
                  <a:rPr lang="en-US" sz="1200" dirty="0">
                    <a:latin typeface="Tahoma" panose="020B0604030504040204" pitchFamily="34" charset="0"/>
                    <a:ea typeface="Tahoma" panose="020B0604030504040204" pitchFamily="34" charset="0"/>
                    <a:cs typeface="Tahoma" panose="020B0604030504040204" pitchFamily="34" charset="0"/>
                  </a:rPr>
                  <a:t/>
                </a:r>
                <a:r>
                  <a:rPr lang="en-US" sz="1200" baseline="30000" dirty="0">
                    <a:latin typeface="Tahoma" panose="020B0604030504040204" pitchFamily="34" charset="0"/>
                    <a:ea typeface="Tahoma" panose="020B0604030504040204" pitchFamily="34" charset="0"/>
                    <a:cs typeface="Tahoma" panose="020B0604030504040204" pitchFamily="34" charset="0"/>
                  </a:rPr>
                  <a:t>2</a:t>
                </a:r>
                <a:r>
                  <a:rPr lang="en-US" sz="1200" dirty="0">
                    <a:latin typeface="Tahoma" panose="020B0604030504040204" pitchFamily="34" charset="0"/>
                    <a:ea typeface="Tahoma" panose="020B0604030504040204" pitchFamily="34" charset="0"/>
                    <a:cs typeface="Tahoma" panose="020B0604030504040204" pitchFamily="34" charset="0"/>
                  </a:rPr>
                  <a:t> - x</a:t>
                </a:r>
                <a:r>
                  <a:rPr lang="en-US" sz="1200" baseline="-25000" dirty="0">
                    <a:latin typeface="Tahoma" panose="020B0604030504040204" pitchFamily="34" charset="0"/>
                    <a:ea typeface="Tahoma" panose="020B0604030504040204" pitchFamily="34" charset="0"/>
                    <a:cs typeface="Tahoma" panose="020B0604030504040204" pitchFamily="34" charset="0"/>
                  </a:rPr>
                  <a:t>1</a:t>
                </a:r>
                <a:r>
                  <a:rPr lang="en-US" sz="1200" dirty="0">
                    <a:latin typeface="Tahoma" panose="020B0604030504040204" pitchFamily="34" charset="0"/>
                    <a:ea typeface="Tahoma" panose="020B0604030504040204" pitchFamily="34" charset="0"/>
                    <a:cs typeface="Tahoma" panose="020B0604030504040204" pitchFamily="34" charset="0"/>
                  </a:rPr>
                  <a:t>- x</a:t>
                </a:r>
                <a:r>
                  <a:rPr lang="en-US" sz="1200" baseline="-25000" dirty="0">
                    <a:latin typeface="Tahoma" panose="020B0604030504040204" pitchFamily="34" charset="0"/>
                    <a:ea typeface="Tahoma" panose="020B0604030504040204" pitchFamily="34" charset="0"/>
                    <a:cs typeface="Tahoma" panose="020B0604030504040204" pitchFamily="34" charset="0"/>
                  </a:rPr>
                  <a:t>2</a:t>
                </a:r>
                <a:r>
                  <a:rPr lang="en-US" sz="1200" dirty="0">
                    <a:latin typeface="Tahoma" panose="020B0604030504040204" pitchFamily="34" charset="0"/>
                    <a:ea typeface="Tahoma" panose="020B0604030504040204" pitchFamily="34" charset="0"/>
                    <a:cs typeface="Tahoma" panose="020B0604030504040204" pitchFamily="34" charset="0"/>
                  </a:rPr>
                  <a:t> mod p </a:t>
                </a:r>
              </a:p>
              <a:p>
                <a:pPr marL="0" indent="0" algn="just">
                  <a:lnSpc>
                    <a:spcPct val="150000"/>
                  </a:lnSpc>
                  <a:buNone/>
                </a:pPr>
                <a:r>
                  <a:rPr lang="en-US" sz="1200" dirty="0">
                    <a:latin typeface="Tahoma" panose="020B0604030504040204" pitchFamily="34" charset="0"/>
                    <a:ea typeface="Tahoma" panose="020B0604030504040204" pitchFamily="34" charset="0"/>
                    <a:cs typeface="Tahoma" panose="020B0604030504040204" pitchFamily="34" charset="0"/>
                  </a:rPr>
                  <a:t>	y</a:t>
                </a:r>
                <a:r>
                  <a:rPr lang="en-US" sz="1200" baseline="-25000" dirty="0">
                    <a:latin typeface="Tahoma" panose="020B0604030504040204" pitchFamily="34" charset="0"/>
                    <a:ea typeface="Tahoma" panose="020B0604030504040204" pitchFamily="34" charset="0"/>
                    <a:cs typeface="Tahoma" panose="020B0604030504040204" pitchFamily="34" charset="0"/>
                  </a:rPr>
                  <a:t>3</a:t>
                </a:r>
                <a:r>
                  <a:rPr lang="en-US" sz="1200" dirty="0">
                    <a:latin typeface="Tahoma" panose="020B0604030504040204" pitchFamily="34" charset="0"/>
                    <a:ea typeface="Tahoma" panose="020B0604030504040204" pitchFamily="34" charset="0"/>
                    <a:cs typeface="Tahoma" panose="020B0604030504040204" pitchFamily="34" charset="0"/>
                  </a:rPr>
                  <a:t> = </a:t>
                </a:r>
                <a14:m>
                  <m:oMath xmlns:m="http://schemas.openxmlformats.org/officeDocument/2006/math">
                    <m:r>
                      <a:rPr lang="en-US" sz="1200" b="1" i="1">
                        <a:latin typeface="Cambria Math" panose="02040503050406030204" pitchFamily="18" charset="0"/>
                      </a:rPr>
                      <m:t>𝛌</m:t>
                    </m:r>
                  </m:oMath>
                </a14:m>
                <a:r>
                  <a:rPr lang="en-US" sz="1200" dirty="0">
                    <a:latin typeface="Tahoma" panose="020B0604030504040204" pitchFamily="34" charset="0"/>
                    <a:ea typeface="Tahoma" panose="020B0604030504040204" pitchFamily="34" charset="0"/>
                    <a:cs typeface="Tahoma" panose="020B0604030504040204" pitchFamily="34" charset="0"/>
                  </a:rPr>
                  <a:t> ( x</a:t>
                </a:r>
                <a:r>
                  <a:rPr lang="en-US" sz="1200" baseline="-25000" dirty="0">
                    <a:latin typeface="Tahoma" panose="020B0604030504040204" pitchFamily="34" charset="0"/>
                    <a:ea typeface="Tahoma" panose="020B0604030504040204" pitchFamily="34" charset="0"/>
                    <a:cs typeface="Tahoma" panose="020B0604030504040204" pitchFamily="34" charset="0"/>
                  </a:rPr>
                  <a:t>1</a:t>
                </a:r>
                <a:r>
                  <a:rPr lang="en-US" sz="1200" dirty="0">
                    <a:latin typeface="Tahoma" panose="020B0604030504040204" pitchFamily="34" charset="0"/>
                    <a:ea typeface="Tahoma" panose="020B0604030504040204" pitchFamily="34" charset="0"/>
                    <a:cs typeface="Tahoma" panose="020B0604030504040204" pitchFamily="34" charset="0"/>
                  </a:rPr>
                  <a:t>- x</a:t>
                </a:r>
                <a:r>
                  <a:rPr lang="en-US" sz="1200" baseline="-25000" dirty="0">
                    <a:latin typeface="Tahoma" panose="020B0604030504040204" pitchFamily="34" charset="0"/>
                    <a:ea typeface="Tahoma" panose="020B0604030504040204" pitchFamily="34" charset="0"/>
                    <a:cs typeface="Tahoma" panose="020B0604030504040204" pitchFamily="34" charset="0"/>
                  </a:rPr>
                  <a:t>3</a:t>
                </a:r>
                <a:r>
                  <a:rPr lang="en-US" sz="1200" dirty="0">
                    <a:latin typeface="Tahoma" panose="020B0604030504040204" pitchFamily="34" charset="0"/>
                    <a:ea typeface="Tahoma" panose="020B0604030504040204" pitchFamily="34" charset="0"/>
                    <a:cs typeface="Tahoma" panose="020B0604030504040204" pitchFamily="34" charset="0"/>
                  </a:rPr>
                  <a:t>) - y</a:t>
                </a:r>
                <a:r>
                  <a:rPr lang="en-US" sz="1200" baseline="-25000" dirty="0">
                    <a:latin typeface="Tahoma" panose="020B0604030504040204" pitchFamily="34" charset="0"/>
                    <a:ea typeface="Tahoma" panose="020B0604030504040204" pitchFamily="34" charset="0"/>
                    <a:cs typeface="Tahoma" panose="020B0604030504040204" pitchFamily="34" charset="0"/>
                  </a:rPr>
                  <a:t>1</a:t>
                </a:r>
                <a:r>
                  <a:rPr lang="en-US" sz="1200" dirty="0">
                    <a:latin typeface="Tahoma" panose="020B0604030504040204" pitchFamily="34" charset="0"/>
                    <a:ea typeface="Tahoma" panose="020B0604030504040204" pitchFamily="34" charset="0"/>
                    <a:cs typeface="Tahoma" panose="020B0604030504040204" pitchFamily="34" charset="0"/>
                  </a:rPr>
                  <a:t> mod p</a:t>
                </a:r>
              </a:p>
              <a:p>
                <a:pPr marL="0" indent="0" algn="just">
                  <a:lnSpc>
                    <a:spcPct val="150000"/>
                  </a:lnSpc>
                  <a:buNone/>
                </a:pPr>
                <a:r>
                  <a:rPr lang="en-US" sz="1200" dirty="0">
                    <a:latin typeface="Tahoma" panose="020B0604030504040204" pitchFamily="34" charset="0"/>
                    <a:ea typeface="Tahoma" panose="020B0604030504040204" pitchFamily="34" charset="0"/>
                    <a:cs typeface="Tahoma" panose="020B0604030504040204" pitchFamily="34" charset="0"/>
                  </a:rPr>
                  <a:t>Where</a:t>
                </a:r>
              </a:p>
              <a:p>
                <a:pPr marL="0" indent="0" algn="just">
                  <a:lnSpc>
                    <a:spcPct val="150000"/>
                  </a:lnSpc>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71488" y="312420"/>
                <a:ext cx="5915025" cy="9265920"/>
              </a:xfrm>
              <a:blipFill>
                <a:blip r:embed="rId2" cstate="print"/>
                <a:stretch>
                  <a:fillRect l="-309"/>
                </a:stretch>
              </a:blipFill>
            </p:spPr>
            <p:txBody>
              <a:bodyPr/>
              <a:lstStyle/>
              <a:p>
                <a:r>
                  <a:rPr lang="en-US">
                    <a:noFill/>
                  </a:rPr>
                  <a:t> </a:t>
                </a:r>
              </a:p>
            </p:txBody>
          </p:sp>
        </mc:Fallback>
      </mc:AlternateContent>
      <p:pic>
        <p:nvPicPr>
          <p:cNvPr id="4" name="Picture 3"/>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17270" y="8744903"/>
            <a:ext cx="2579370" cy="787718"/>
          </a:xfrm>
          <a:prstGeom prst="rect">
            <a:avLst/>
          </a:prstGeom>
          <a:noFill/>
          <a:ln>
            <a:noFill/>
          </a:ln>
        </p:spPr>
      </p:pic>
    </p:spTree>
    <p:extLst>
      <p:ext uri="{BB962C8B-B14F-4D97-AF65-F5344CB8AC3E}">
        <p14:creationId xmlns:p14="http://schemas.microsoft.com/office/powerpoint/2010/main" xmlns="" val="355570146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7364" y="768349"/>
            <a:ext cx="5915025" cy="8571760"/>
          </a:xfrm>
        </p:spPr>
        <p:txBody>
          <a:bodyPr>
            <a:normAutofit/>
          </a:bodyPr>
          <a:lstStyle/>
          <a:p>
            <a:pPr algn="just">
              <a:lnSpc>
                <a:spcPct val="150000"/>
              </a:lnSpc>
              <a:spcBef>
                <a:spcPts val="90"/>
              </a:spcBef>
              <a:tabLst>
                <a:tab pos="295275" algn="l"/>
              </a:tabLst>
            </a:pPr>
            <a:r>
              <a:rPr lang="en-US" sz="1200" b="1" dirty="0">
                <a:latin typeface="Tahoma" panose="020B0604030504040204" pitchFamily="34" charset="0"/>
                <a:ea typeface="Tahoma" panose="020B0604030504040204" pitchFamily="34" charset="0"/>
                <a:cs typeface="Tahoma" panose="020B0604030504040204" pitchFamily="34" charset="0"/>
              </a:rPr>
              <a:t>Subtraction of </a:t>
            </a:r>
            <a:r>
              <a:rPr lang="en-US" sz="1200" b="1" spc="-30" dirty="0">
                <a:latin typeface="Tahoma" panose="020B0604030504040204" pitchFamily="34" charset="0"/>
                <a:ea typeface="Tahoma" panose="020B0604030504040204" pitchFamily="34" charset="0"/>
                <a:cs typeface="Tahoma" panose="020B0604030504040204" pitchFamily="34" charset="0"/>
              </a:rPr>
              <a:t>Two</a:t>
            </a:r>
            <a:r>
              <a:rPr lang="en-US" sz="1200" b="1" spc="-25" dirty="0">
                <a:latin typeface="Tahoma" panose="020B0604030504040204" pitchFamily="34" charset="0"/>
                <a:ea typeface="Tahoma" panose="020B0604030504040204" pitchFamily="34" charset="0"/>
                <a:cs typeface="Tahoma" panose="020B0604030504040204" pitchFamily="34" charset="0"/>
              </a:rPr>
              <a:t> </a:t>
            </a:r>
            <a:r>
              <a:rPr lang="en-US" sz="1200" b="1" dirty="0">
                <a:latin typeface="Tahoma" panose="020B0604030504040204" pitchFamily="34" charset="0"/>
                <a:ea typeface="Tahoma" panose="020B0604030504040204" pitchFamily="34" charset="0"/>
                <a:cs typeface="Tahoma" panose="020B0604030504040204" pitchFamily="34" charset="0"/>
              </a:rPr>
              <a:t>Points</a:t>
            </a:r>
          </a:p>
          <a:p>
            <a:pPr marL="71755" marR="93345" indent="0" algn="just">
              <a:lnSpc>
                <a:spcPct val="150000"/>
              </a:lnSpc>
              <a:spcBef>
                <a:spcPts val="520"/>
              </a:spcBef>
              <a:spcAft>
                <a:spcPts val="0"/>
              </a:spcAft>
              <a:buNone/>
            </a:pPr>
            <a:r>
              <a:rPr lang="en-US" sz="1200" dirty="0">
                <a:latin typeface="Tahoma" panose="020B0604030504040204" pitchFamily="34" charset="0"/>
                <a:ea typeface="Tahoma" panose="020B0604030504040204" pitchFamily="34" charset="0"/>
                <a:cs typeface="Tahoma" panose="020B0604030504040204" pitchFamily="34" charset="0"/>
              </a:rPr>
              <a:t>	Let</a:t>
            </a:r>
            <a:r>
              <a:rPr lang="en-US" sz="1200" spc="-40" dirty="0">
                <a:latin typeface="Tahoma" panose="020B0604030504040204" pitchFamily="34" charset="0"/>
                <a:ea typeface="Tahoma" panose="020B0604030504040204" pitchFamily="34" charset="0"/>
                <a:cs typeface="Tahoma" panose="020B0604030504040204" pitchFamily="34" charset="0"/>
              </a:rPr>
              <a:t> </a:t>
            </a:r>
            <a:r>
              <a:rPr lang="en-US" sz="1200" dirty="0">
                <a:latin typeface="Tahoma" panose="020B0604030504040204" pitchFamily="34" charset="0"/>
                <a:ea typeface="Tahoma" panose="020B0604030504040204" pitchFamily="34" charset="0"/>
                <a:cs typeface="Tahoma" panose="020B0604030504040204" pitchFamily="34" charset="0"/>
              </a:rPr>
              <a:t>the</a:t>
            </a:r>
            <a:r>
              <a:rPr lang="en-US" sz="1200" spc="-35" dirty="0">
                <a:latin typeface="Tahoma" panose="020B0604030504040204" pitchFamily="34" charset="0"/>
                <a:ea typeface="Tahoma" panose="020B0604030504040204" pitchFamily="34" charset="0"/>
                <a:cs typeface="Tahoma" panose="020B0604030504040204" pitchFamily="34" charset="0"/>
              </a:rPr>
              <a:t> </a:t>
            </a:r>
            <a:r>
              <a:rPr lang="en-US" sz="1200" dirty="0">
                <a:latin typeface="Tahoma" panose="020B0604030504040204" pitchFamily="34" charset="0"/>
                <a:ea typeface="Tahoma" panose="020B0604030504040204" pitchFamily="34" charset="0"/>
                <a:cs typeface="Tahoma" panose="020B0604030504040204" pitchFamily="34" charset="0"/>
              </a:rPr>
              <a:t>points</a:t>
            </a:r>
            <a:r>
              <a:rPr lang="en-US" sz="1200" spc="-40" dirty="0">
                <a:latin typeface="Tahoma" panose="020B0604030504040204" pitchFamily="34" charset="0"/>
                <a:ea typeface="Tahoma" panose="020B0604030504040204" pitchFamily="34" charset="0"/>
                <a:cs typeface="Tahoma" panose="020B0604030504040204" pitchFamily="34" charset="0"/>
              </a:rPr>
              <a:t> </a:t>
            </a:r>
            <a:r>
              <a:rPr lang="en-US" sz="1200" dirty="0">
                <a:latin typeface="Tahoma" panose="020B0604030504040204" pitchFamily="34" charset="0"/>
                <a:ea typeface="Tahoma" panose="020B0604030504040204" pitchFamily="34" charset="0"/>
                <a:cs typeface="Tahoma" panose="020B0604030504040204" pitchFamily="34" charset="0"/>
              </a:rPr>
              <a:t>P</a:t>
            </a:r>
            <a:r>
              <a:rPr lang="en-US" sz="1200" spc="5" dirty="0">
                <a:latin typeface="Tahoma" panose="020B0604030504040204" pitchFamily="34" charset="0"/>
                <a:ea typeface="Tahoma" panose="020B0604030504040204" pitchFamily="34" charset="0"/>
                <a:cs typeface="Tahoma" panose="020B0604030504040204" pitchFamily="34" charset="0"/>
              </a:rPr>
              <a:t> </a:t>
            </a:r>
            <a:r>
              <a:rPr lang="en-US" sz="1200" dirty="0">
                <a:latin typeface="Tahoma" panose="020B0604030504040204" pitchFamily="34" charset="0"/>
                <a:ea typeface="Tahoma" panose="020B0604030504040204" pitchFamily="34" charset="0"/>
                <a:cs typeface="Tahoma" panose="020B0604030504040204" pitchFamily="34" charset="0"/>
              </a:rPr>
              <a:t>= (x</a:t>
            </a:r>
            <a:r>
              <a:rPr lang="en-US" sz="1200" baseline="-25000" dirty="0">
                <a:latin typeface="Tahoma" panose="020B0604030504040204" pitchFamily="34" charset="0"/>
                <a:ea typeface="Tahoma" panose="020B0604030504040204" pitchFamily="34" charset="0"/>
                <a:cs typeface="Tahoma" panose="020B0604030504040204" pitchFamily="34" charset="0"/>
              </a:rPr>
              <a:t>1</a:t>
            </a:r>
            <a:r>
              <a:rPr lang="en-US" sz="1200" dirty="0">
                <a:latin typeface="Tahoma" panose="020B0604030504040204" pitchFamily="34" charset="0"/>
                <a:ea typeface="Tahoma" panose="020B0604030504040204" pitchFamily="34" charset="0"/>
                <a:cs typeface="Tahoma" panose="020B0604030504040204" pitchFamily="34" charset="0"/>
              </a:rPr>
              <a:t>,</a:t>
            </a:r>
            <a:r>
              <a:rPr lang="en-US" sz="1200" spc="-10" dirty="0">
                <a:latin typeface="Tahoma" panose="020B0604030504040204" pitchFamily="34" charset="0"/>
                <a:ea typeface="Tahoma" panose="020B0604030504040204" pitchFamily="34" charset="0"/>
                <a:cs typeface="Tahoma" panose="020B0604030504040204" pitchFamily="34" charset="0"/>
              </a:rPr>
              <a:t> </a:t>
            </a:r>
            <a:r>
              <a:rPr lang="en-US" sz="1200" dirty="0">
                <a:latin typeface="Tahoma" panose="020B0604030504040204" pitchFamily="34" charset="0"/>
                <a:ea typeface="Tahoma" panose="020B0604030504040204" pitchFamily="34" charset="0"/>
                <a:cs typeface="Tahoma" panose="020B0604030504040204" pitchFamily="34" charset="0"/>
              </a:rPr>
              <a:t>y</a:t>
            </a:r>
            <a:r>
              <a:rPr lang="en-US" sz="1200" baseline="-25000" dirty="0">
                <a:latin typeface="Tahoma" panose="020B0604030504040204" pitchFamily="34" charset="0"/>
                <a:ea typeface="Tahoma" panose="020B0604030504040204" pitchFamily="34" charset="0"/>
                <a:cs typeface="Tahoma" panose="020B0604030504040204" pitchFamily="34" charset="0"/>
              </a:rPr>
              <a:t>1</a:t>
            </a:r>
            <a:r>
              <a:rPr lang="en-US" sz="1200" dirty="0">
                <a:latin typeface="Tahoma" panose="020B0604030504040204" pitchFamily="34" charset="0"/>
                <a:ea typeface="Tahoma" panose="020B0604030504040204" pitchFamily="34" charset="0"/>
                <a:cs typeface="Tahoma" panose="020B0604030504040204" pitchFamily="34" charset="0"/>
              </a:rPr>
              <a:t>)</a:t>
            </a:r>
            <a:r>
              <a:rPr lang="en-US" sz="1200" spc="-30" dirty="0">
                <a:latin typeface="Tahoma" panose="020B0604030504040204" pitchFamily="34" charset="0"/>
                <a:ea typeface="Tahoma" panose="020B0604030504040204" pitchFamily="34" charset="0"/>
                <a:cs typeface="Tahoma" panose="020B0604030504040204" pitchFamily="34" charset="0"/>
              </a:rPr>
              <a:t> </a:t>
            </a:r>
            <a:r>
              <a:rPr lang="en-US" sz="1200" dirty="0">
                <a:latin typeface="Tahoma" panose="020B0604030504040204" pitchFamily="34" charset="0"/>
                <a:ea typeface="Tahoma" panose="020B0604030504040204" pitchFamily="34" charset="0"/>
                <a:cs typeface="Tahoma" panose="020B0604030504040204" pitchFamily="34" charset="0"/>
              </a:rPr>
              <a:t>and</a:t>
            </a:r>
            <a:r>
              <a:rPr lang="en-US" sz="1200" spc="-30" dirty="0">
                <a:latin typeface="Tahoma" panose="020B0604030504040204" pitchFamily="34" charset="0"/>
                <a:ea typeface="Tahoma" panose="020B0604030504040204" pitchFamily="34" charset="0"/>
                <a:cs typeface="Tahoma" panose="020B0604030504040204" pitchFamily="34" charset="0"/>
              </a:rPr>
              <a:t> </a:t>
            </a:r>
            <a:r>
              <a:rPr lang="en-US" sz="1200" dirty="0">
                <a:latin typeface="Tahoma" panose="020B0604030504040204" pitchFamily="34" charset="0"/>
                <a:ea typeface="Tahoma" panose="020B0604030504040204" pitchFamily="34" charset="0"/>
                <a:cs typeface="Tahoma" panose="020B0604030504040204" pitchFamily="34" charset="0"/>
              </a:rPr>
              <a:t>Q =</a:t>
            </a:r>
            <a:r>
              <a:rPr lang="en-US" sz="1200" spc="-10" dirty="0">
                <a:latin typeface="Tahoma" panose="020B0604030504040204" pitchFamily="34" charset="0"/>
                <a:ea typeface="Tahoma" panose="020B0604030504040204" pitchFamily="34" charset="0"/>
                <a:cs typeface="Tahoma" panose="020B0604030504040204" pitchFamily="34" charset="0"/>
              </a:rPr>
              <a:t> </a:t>
            </a:r>
            <a:r>
              <a:rPr lang="en-US" sz="1200" dirty="0">
                <a:latin typeface="Tahoma" panose="020B0604030504040204" pitchFamily="34" charset="0"/>
                <a:ea typeface="Tahoma" panose="020B0604030504040204" pitchFamily="34" charset="0"/>
                <a:cs typeface="Tahoma" panose="020B0604030504040204" pitchFamily="34" charset="0"/>
              </a:rPr>
              <a:t>(x</a:t>
            </a:r>
            <a:r>
              <a:rPr lang="en-US" sz="1200" baseline="-25000" dirty="0">
                <a:latin typeface="Tahoma" panose="020B0604030504040204" pitchFamily="34" charset="0"/>
                <a:ea typeface="Tahoma" panose="020B0604030504040204" pitchFamily="34" charset="0"/>
                <a:cs typeface="Tahoma" panose="020B0604030504040204" pitchFamily="34" charset="0"/>
              </a:rPr>
              <a:t>2</a:t>
            </a:r>
            <a:r>
              <a:rPr lang="en-US" sz="1200" dirty="0">
                <a:latin typeface="Tahoma" panose="020B0604030504040204" pitchFamily="34" charset="0"/>
                <a:ea typeface="Tahoma" panose="020B0604030504040204" pitchFamily="34" charset="0"/>
                <a:cs typeface="Tahoma" panose="020B0604030504040204" pitchFamily="34" charset="0"/>
              </a:rPr>
              <a:t>,</a:t>
            </a:r>
            <a:r>
              <a:rPr lang="en-US" sz="1200" spc="-5" dirty="0">
                <a:latin typeface="Tahoma" panose="020B0604030504040204" pitchFamily="34" charset="0"/>
                <a:ea typeface="Tahoma" panose="020B0604030504040204" pitchFamily="34" charset="0"/>
                <a:cs typeface="Tahoma" panose="020B0604030504040204" pitchFamily="34" charset="0"/>
              </a:rPr>
              <a:t> </a:t>
            </a:r>
            <a:r>
              <a:rPr lang="en-US" sz="1200" dirty="0">
                <a:latin typeface="Tahoma" panose="020B0604030504040204" pitchFamily="34" charset="0"/>
                <a:ea typeface="Tahoma" panose="020B0604030504040204" pitchFamily="34" charset="0"/>
                <a:cs typeface="Tahoma" panose="020B0604030504040204" pitchFamily="34" charset="0"/>
              </a:rPr>
              <a:t>y</a:t>
            </a:r>
            <a:r>
              <a:rPr lang="en-US" sz="1200" baseline="-25000" dirty="0">
                <a:latin typeface="Tahoma" panose="020B0604030504040204" pitchFamily="34" charset="0"/>
                <a:ea typeface="Tahoma" panose="020B0604030504040204" pitchFamily="34" charset="0"/>
                <a:cs typeface="Tahoma" panose="020B0604030504040204" pitchFamily="34" charset="0"/>
              </a:rPr>
              <a:t>2</a:t>
            </a:r>
            <a:r>
              <a:rPr lang="en-US" sz="1200" dirty="0">
                <a:latin typeface="Tahoma" panose="020B0604030504040204" pitchFamily="34" charset="0"/>
                <a:ea typeface="Tahoma" panose="020B0604030504040204" pitchFamily="34" charset="0"/>
                <a:cs typeface="Tahoma" panose="020B0604030504040204" pitchFamily="34" charset="0"/>
              </a:rPr>
              <a:t>)</a:t>
            </a:r>
            <a:r>
              <a:rPr lang="en-US" sz="1200" spc="-40" dirty="0">
                <a:latin typeface="Tahoma" panose="020B0604030504040204" pitchFamily="34" charset="0"/>
                <a:ea typeface="Tahoma" panose="020B0604030504040204" pitchFamily="34" charset="0"/>
                <a:cs typeface="Tahoma" panose="020B0604030504040204" pitchFamily="34" charset="0"/>
              </a:rPr>
              <a:t> </a:t>
            </a:r>
            <a:r>
              <a:rPr lang="en-US" sz="1200" dirty="0">
                <a:latin typeface="Tahoma" panose="020B0604030504040204" pitchFamily="34" charset="0"/>
                <a:ea typeface="Tahoma" panose="020B0604030504040204" pitchFamily="34" charset="0"/>
                <a:cs typeface="Tahoma" panose="020B0604030504040204" pitchFamily="34" charset="0"/>
              </a:rPr>
              <a:t>be</a:t>
            </a:r>
            <a:r>
              <a:rPr lang="en-US" sz="1200" spc="-35" dirty="0">
                <a:latin typeface="Tahoma" panose="020B0604030504040204" pitchFamily="34" charset="0"/>
                <a:ea typeface="Tahoma" panose="020B0604030504040204" pitchFamily="34" charset="0"/>
                <a:cs typeface="Tahoma" panose="020B0604030504040204" pitchFamily="34" charset="0"/>
              </a:rPr>
              <a:t> </a:t>
            </a:r>
            <a:r>
              <a:rPr lang="en-US" sz="1200" dirty="0">
                <a:latin typeface="Tahoma" panose="020B0604030504040204" pitchFamily="34" charset="0"/>
                <a:ea typeface="Tahoma" panose="020B0604030504040204" pitchFamily="34" charset="0"/>
                <a:cs typeface="Tahoma" panose="020B0604030504040204" pitchFamily="34" charset="0"/>
              </a:rPr>
              <a:t>in</a:t>
            </a:r>
            <a:r>
              <a:rPr lang="en-US" sz="1200" spc="-30" dirty="0">
                <a:latin typeface="Tahoma" panose="020B0604030504040204" pitchFamily="34" charset="0"/>
                <a:ea typeface="Tahoma" panose="020B0604030504040204" pitchFamily="34" charset="0"/>
                <a:cs typeface="Tahoma" panose="020B0604030504040204" pitchFamily="34" charset="0"/>
              </a:rPr>
              <a:t> </a:t>
            </a:r>
            <a:r>
              <a:rPr lang="en-US" sz="1200" dirty="0">
                <a:latin typeface="Tahoma" panose="020B0604030504040204" pitchFamily="34" charset="0"/>
                <a:ea typeface="Tahoma" panose="020B0604030504040204" pitchFamily="34" charset="0"/>
                <a:cs typeface="Tahoma" panose="020B0604030504040204" pitchFamily="34" charset="0"/>
              </a:rPr>
              <a:t>the</a:t>
            </a:r>
            <a:r>
              <a:rPr lang="en-US" sz="1200" spc="-30" dirty="0">
                <a:latin typeface="Tahoma" panose="020B0604030504040204" pitchFamily="34" charset="0"/>
                <a:ea typeface="Tahoma" panose="020B0604030504040204" pitchFamily="34" charset="0"/>
                <a:cs typeface="Tahoma" panose="020B0604030504040204" pitchFamily="34" charset="0"/>
              </a:rPr>
              <a:t> </a:t>
            </a:r>
            <a:r>
              <a:rPr lang="en-US" sz="1200" dirty="0">
                <a:latin typeface="Tahoma" panose="020B0604030504040204" pitchFamily="34" charset="0"/>
                <a:ea typeface="Tahoma" panose="020B0604030504040204" pitchFamily="34" charset="0"/>
                <a:cs typeface="Tahoma" panose="020B0604030504040204" pitchFamily="34" charset="0"/>
              </a:rPr>
              <a:t>elliptic group E</a:t>
            </a:r>
            <a:r>
              <a:rPr lang="en-US" sz="1200" baseline="-25000" dirty="0">
                <a:latin typeface="Tahoma" panose="020B0604030504040204" pitchFamily="34" charset="0"/>
                <a:ea typeface="Tahoma" panose="020B0604030504040204" pitchFamily="34" charset="0"/>
                <a:cs typeface="Tahoma" panose="020B0604030504040204" pitchFamily="34" charset="0"/>
              </a:rPr>
              <a:t>p</a:t>
            </a:r>
            <a:r>
              <a:rPr lang="en-US" sz="1200" dirty="0">
                <a:latin typeface="Tahoma" panose="020B0604030504040204" pitchFamily="34" charset="0"/>
                <a:ea typeface="Tahoma" panose="020B0604030504040204" pitchFamily="34" charset="0"/>
                <a:cs typeface="Tahoma" panose="020B0604030504040204" pitchFamily="34" charset="0"/>
              </a:rPr>
              <a:t> (a, b). The rules for subtraction over the elliptic group E</a:t>
            </a:r>
            <a:r>
              <a:rPr lang="en-US" sz="1200" baseline="-25000" dirty="0">
                <a:latin typeface="Tahoma" panose="020B0604030504040204" pitchFamily="34" charset="0"/>
                <a:ea typeface="Tahoma" panose="020B0604030504040204" pitchFamily="34" charset="0"/>
                <a:cs typeface="Tahoma" panose="020B0604030504040204" pitchFamily="34" charset="0"/>
              </a:rPr>
              <a:t>p</a:t>
            </a:r>
            <a:r>
              <a:rPr lang="en-US" sz="1200" dirty="0">
                <a:latin typeface="Tahoma" panose="020B0604030504040204" pitchFamily="34" charset="0"/>
                <a:ea typeface="Tahoma" panose="020B0604030504040204" pitchFamily="34" charset="0"/>
                <a:cs typeface="Tahoma" panose="020B0604030504040204" pitchFamily="34" charset="0"/>
              </a:rPr>
              <a:t> (a, b)</a:t>
            </a:r>
            <a:r>
              <a:rPr lang="en-US" sz="1200" spc="-15" dirty="0">
                <a:latin typeface="Tahoma" panose="020B0604030504040204" pitchFamily="34" charset="0"/>
                <a:ea typeface="Tahoma" panose="020B0604030504040204" pitchFamily="34" charset="0"/>
                <a:cs typeface="Tahoma" panose="020B0604030504040204" pitchFamily="34" charset="0"/>
              </a:rPr>
              <a:t> </a:t>
            </a:r>
            <a:r>
              <a:rPr lang="en-US" sz="1200" dirty="0">
                <a:latin typeface="Tahoma" panose="020B0604030504040204" pitchFamily="34" charset="0"/>
                <a:ea typeface="Tahoma" panose="020B0604030504040204" pitchFamily="34" charset="0"/>
                <a:cs typeface="Tahoma" panose="020B0604030504040204" pitchFamily="34" charset="0"/>
              </a:rPr>
              <a:t>are:</a:t>
            </a:r>
          </a:p>
          <a:p>
            <a:pPr marL="27940" marR="95250" indent="0" algn="just">
              <a:lnSpc>
                <a:spcPct val="150000"/>
              </a:lnSpc>
              <a:spcBef>
                <a:spcPts val="325"/>
              </a:spcBef>
              <a:spcAft>
                <a:spcPts val="0"/>
              </a:spcAft>
              <a:buNone/>
              <a:tabLst>
                <a:tab pos="334010" algn="l"/>
              </a:tabLst>
            </a:pPr>
            <a:r>
              <a:rPr lang="en-US" sz="1200" dirty="0">
                <a:latin typeface="Tahoma" panose="020B0604030504040204" pitchFamily="34" charset="0"/>
                <a:ea typeface="Tahoma" panose="020B0604030504040204" pitchFamily="34" charset="0"/>
                <a:cs typeface="Tahoma" panose="020B0604030504040204" pitchFamily="34" charset="0"/>
              </a:rPr>
              <a:t>	P−Q=P+(−Q)=P+(inverse of Q), so the inverse of Q is Q(x</a:t>
            </a:r>
            <a:r>
              <a:rPr lang="en-US" sz="1200" baseline="-25000" dirty="0">
                <a:latin typeface="Tahoma" panose="020B0604030504040204" pitchFamily="34" charset="0"/>
                <a:ea typeface="Tahoma" panose="020B0604030504040204" pitchFamily="34" charset="0"/>
                <a:cs typeface="Tahoma" panose="020B0604030504040204" pitchFamily="34" charset="0"/>
              </a:rPr>
              <a:t>2</a:t>
            </a:r>
            <a:r>
              <a:rPr lang="en-US" sz="1200" dirty="0">
                <a:latin typeface="Tahoma" panose="020B0604030504040204" pitchFamily="34" charset="0"/>
                <a:ea typeface="Tahoma" panose="020B0604030504040204" pitchFamily="34" charset="0"/>
                <a:cs typeface="Tahoma" panose="020B0604030504040204" pitchFamily="34" charset="0"/>
              </a:rPr>
              <a:t>, y</a:t>
            </a:r>
            <a:r>
              <a:rPr lang="en-US" sz="1200" baseline="-25000" dirty="0">
                <a:latin typeface="Tahoma" panose="020B0604030504040204" pitchFamily="34" charset="0"/>
                <a:ea typeface="Tahoma" panose="020B0604030504040204" pitchFamily="34" charset="0"/>
                <a:cs typeface="Tahoma" panose="020B0604030504040204" pitchFamily="34" charset="0"/>
              </a:rPr>
              <a:t>2</a:t>
            </a:r>
            <a:r>
              <a:rPr lang="en-US" sz="1200" dirty="0">
                <a:latin typeface="Tahoma" panose="020B0604030504040204" pitchFamily="34" charset="0"/>
                <a:ea typeface="Tahoma" panose="020B0604030504040204" pitchFamily="34" charset="0"/>
                <a:cs typeface="Tahoma" panose="020B0604030504040204" pitchFamily="34" charset="0"/>
              </a:rPr>
              <a:t>)= Q(x</a:t>
            </a:r>
            <a:r>
              <a:rPr lang="en-US" sz="1200" baseline="-25000" dirty="0">
                <a:latin typeface="Tahoma" panose="020B0604030504040204" pitchFamily="34" charset="0"/>
                <a:ea typeface="Tahoma" panose="020B0604030504040204" pitchFamily="34" charset="0"/>
                <a:cs typeface="Tahoma" panose="020B0604030504040204" pitchFamily="34" charset="0"/>
              </a:rPr>
              <a:t>2</a:t>
            </a:r>
            <a:r>
              <a:rPr lang="en-US" sz="1200" dirty="0">
                <a:latin typeface="Tahoma" panose="020B0604030504040204" pitchFamily="34" charset="0"/>
                <a:ea typeface="Tahoma" panose="020B0604030504040204" pitchFamily="34" charset="0"/>
                <a:cs typeface="Tahoma" panose="020B0604030504040204" pitchFamily="34" charset="0"/>
              </a:rPr>
              <a:t>, -y</a:t>
            </a:r>
            <a:r>
              <a:rPr lang="en-US" sz="1200" baseline="-25000" dirty="0">
                <a:latin typeface="Tahoma" panose="020B0604030504040204" pitchFamily="34" charset="0"/>
                <a:ea typeface="Tahoma" panose="020B0604030504040204" pitchFamily="34" charset="0"/>
                <a:cs typeface="Tahoma" panose="020B0604030504040204" pitchFamily="34" charset="0"/>
              </a:rPr>
              <a:t>2</a:t>
            </a:r>
            <a:r>
              <a:rPr lang="en-US" sz="1200" dirty="0">
                <a:latin typeface="Tahoma" panose="020B0604030504040204" pitchFamily="34" charset="0"/>
                <a:ea typeface="Tahoma" panose="020B0604030504040204" pitchFamily="34" charset="0"/>
                <a:cs typeface="Tahoma" panose="020B0604030504040204" pitchFamily="34" charset="0"/>
              </a:rPr>
              <a:t>)</a:t>
            </a:r>
          </a:p>
          <a:p>
            <a:pPr marL="27940" marR="95250" indent="0" algn="just">
              <a:lnSpc>
                <a:spcPct val="150000"/>
              </a:lnSpc>
              <a:spcBef>
                <a:spcPts val="325"/>
              </a:spcBef>
              <a:spcAft>
                <a:spcPts val="0"/>
              </a:spcAft>
              <a:buNone/>
              <a:tabLst>
                <a:tab pos="334010" algn="l"/>
              </a:tabLst>
            </a:pPr>
            <a:r>
              <a:rPr lang="en-US" sz="1200" dirty="0">
                <a:latin typeface="Tahoma" panose="020B0604030504040204" pitchFamily="34" charset="0"/>
                <a:ea typeface="Tahoma" panose="020B0604030504040204" pitchFamily="34" charset="0"/>
                <a:cs typeface="Tahoma" panose="020B0604030504040204" pitchFamily="34" charset="0"/>
              </a:rPr>
              <a:t>              = Q(x</a:t>
            </a:r>
            <a:r>
              <a:rPr lang="en-US" sz="1200" baseline="-25000" dirty="0">
                <a:latin typeface="Tahoma" panose="020B0604030504040204" pitchFamily="34" charset="0"/>
                <a:ea typeface="Tahoma" panose="020B0604030504040204" pitchFamily="34" charset="0"/>
                <a:cs typeface="Tahoma" panose="020B0604030504040204" pitchFamily="34" charset="0"/>
              </a:rPr>
              <a:t>2</a:t>
            </a:r>
            <a:r>
              <a:rPr lang="en-US" sz="1200" dirty="0">
                <a:latin typeface="Tahoma" panose="020B0604030504040204" pitchFamily="34" charset="0"/>
                <a:ea typeface="Tahoma" panose="020B0604030504040204" pitchFamily="34" charset="0"/>
                <a:cs typeface="Tahoma" panose="020B0604030504040204" pitchFamily="34" charset="0"/>
              </a:rPr>
              <a:t>,</a:t>
            </a:r>
            <a:r>
              <a:rPr lang="en-US" sz="1200" spc="-30" dirty="0">
                <a:latin typeface="Tahoma" panose="020B0604030504040204" pitchFamily="34" charset="0"/>
                <a:ea typeface="Tahoma" panose="020B0604030504040204" pitchFamily="34" charset="0"/>
                <a:cs typeface="Tahoma" panose="020B0604030504040204" pitchFamily="34" charset="0"/>
              </a:rPr>
              <a:t> </a:t>
            </a:r>
            <a:r>
              <a:rPr lang="en-US" sz="1200" dirty="0">
                <a:latin typeface="Tahoma" panose="020B0604030504040204" pitchFamily="34" charset="0"/>
                <a:ea typeface="Tahoma" panose="020B0604030504040204" pitchFamily="34" charset="0"/>
                <a:cs typeface="Tahoma" panose="020B0604030504040204" pitchFamily="34" charset="0"/>
              </a:rPr>
              <a:t>p-y</a:t>
            </a:r>
            <a:r>
              <a:rPr lang="en-US" sz="1200" baseline="-25000" dirty="0">
                <a:latin typeface="Tahoma" panose="020B0604030504040204" pitchFamily="34" charset="0"/>
                <a:ea typeface="Tahoma" panose="020B0604030504040204" pitchFamily="34" charset="0"/>
                <a:cs typeface="Tahoma" panose="020B0604030504040204" pitchFamily="34" charset="0"/>
              </a:rPr>
              <a:t>2</a:t>
            </a:r>
            <a:r>
              <a:rPr lang="en-US" sz="1200" dirty="0">
                <a:latin typeface="Tahoma" panose="020B0604030504040204" pitchFamily="34" charset="0"/>
                <a:ea typeface="Tahoma" panose="020B0604030504040204" pitchFamily="34" charset="0"/>
                <a:cs typeface="Tahoma" panose="020B0604030504040204" pitchFamily="34" charset="0"/>
              </a:rPr>
              <a:t>).</a:t>
            </a:r>
          </a:p>
          <a:p>
            <a:pPr algn="just">
              <a:lnSpc>
                <a:spcPct val="150000"/>
              </a:lnSpc>
              <a:spcBef>
                <a:spcPts val="90"/>
              </a:spcBef>
              <a:tabLst>
                <a:tab pos="295275" algn="l"/>
              </a:tabLst>
            </a:pPr>
            <a:r>
              <a:rPr lang="en-US" sz="1200" b="1" dirty="0">
                <a:latin typeface="Tahoma" panose="020B0604030504040204" pitchFamily="34" charset="0"/>
                <a:ea typeface="Tahoma" panose="020B0604030504040204" pitchFamily="34" charset="0"/>
                <a:cs typeface="Tahoma" panose="020B0604030504040204" pitchFamily="34" charset="0"/>
              </a:rPr>
              <a:t>Multiplication Points by a Constant </a:t>
            </a:r>
          </a:p>
          <a:p>
            <a:pPr marL="0" marR="95250" indent="0" algn="just">
              <a:lnSpc>
                <a:spcPct val="150000"/>
              </a:lnSpc>
              <a:spcBef>
                <a:spcPts val="325"/>
              </a:spcBef>
              <a:spcAft>
                <a:spcPts val="800"/>
              </a:spcAft>
              <a:buNone/>
              <a:tabLst>
                <a:tab pos="334010" algn="l"/>
              </a:tabLst>
            </a:pPr>
            <a:r>
              <a:rPr lang="en-US" sz="1200" dirty="0">
                <a:latin typeface="Tahoma" panose="020B0604030504040204" pitchFamily="34" charset="0"/>
                <a:ea typeface="Tahoma" panose="020B0604030504040204" pitchFamily="34" charset="0"/>
                <a:cs typeface="Tahoma" panose="020B0604030504040204" pitchFamily="34" charset="0"/>
              </a:rPr>
              <a:t>	Let the points P = (x1, y1) and the integer be k in the elliptic group Ep (a, b). Then </a:t>
            </a:r>
            <a:r>
              <a:rPr lang="en-US" sz="1200" dirty="0" err="1">
                <a:latin typeface="Tahoma" panose="020B0604030504040204" pitchFamily="34" charset="0"/>
                <a:ea typeface="Tahoma" panose="020B0604030504040204" pitchFamily="34" charset="0"/>
                <a:cs typeface="Tahoma" panose="020B0604030504040204" pitchFamily="34" charset="0"/>
              </a:rPr>
              <a:t>Pk</a:t>
            </a:r>
            <a:r>
              <a:rPr lang="en-US" sz="1200" dirty="0">
                <a:latin typeface="Tahoma" panose="020B0604030504040204" pitchFamily="34" charset="0"/>
                <a:ea typeface="Tahoma" panose="020B0604030504040204" pitchFamily="34" charset="0"/>
                <a:cs typeface="Tahoma" panose="020B0604030504040204" pitchFamily="34" charset="0"/>
              </a:rPr>
              <a:t>= Add P with k times. e.g., 2P = P+P = (x1, y1) + (x1, y1) = (x3, y3).</a:t>
            </a:r>
          </a:p>
          <a:p>
            <a:pPr algn="just">
              <a:lnSpc>
                <a:spcPct val="150000"/>
              </a:lnSpc>
              <a:spcBef>
                <a:spcPts val="90"/>
              </a:spcBef>
              <a:tabLst>
                <a:tab pos="295275" algn="l"/>
              </a:tabLst>
            </a:pPr>
            <a:r>
              <a:rPr lang="en-US" sz="1200" b="1" dirty="0">
                <a:latin typeface="Tahoma" panose="020B0604030504040204" pitchFamily="34" charset="0"/>
                <a:ea typeface="Tahoma" panose="020B0604030504040204" pitchFamily="34" charset="0"/>
                <a:cs typeface="Tahoma" panose="020B0604030504040204" pitchFamily="34" charset="0"/>
              </a:rPr>
              <a:t>Point generation on Elliptic Curve </a:t>
            </a:r>
          </a:p>
          <a:p>
            <a:pPr marL="0" marR="95250" lvl="0" indent="0" algn="just">
              <a:lnSpc>
                <a:spcPct val="150000"/>
              </a:lnSpc>
              <a:spcBef>
                <a:spcPts val="325"/>
              </a:spcBef>
              <a:spcAft>
                <a:spcPts val="800"/>
              </a:spcAft>
              <a:buNone/>
              <a:tabLst>
                <a:tab pos="334010" algn="l"/>
              </a:tabLst>
            </a:pPr>
            <a:r>
              <a:rPr lang="en-US" sz="1200" dirty="0">
                <a:latin typeface="Tahoma" panose="020B0604030504040204" pitchFamily="34" charset="0"/>
                <a:ea typeface="Tahoma" panose="020B0604030504040204" pitchFamily="34" charset="0"/>
                <a:cs typeface="Tahoma" panose="020B0604030504040204" pitchFamily="34" charset="0"/>
              </a:rPr>
              <a:t>Let P = (3,10) ∈E23(1,1). Then 2P = (x3, y3) is equal to: </a:t>
            </a:r>
            <a:r>
              <a:rPr lang="en-US" altLang="en-US" sz="1200" dirty="0">
                <a:latin typeface="Tahoma" panose="020B0604030504040204" pitchFamily="34" charset="0"/>
                <a:ea typeface="Tahoma" panose="020B0604030504040204" pitchFamily="34" charset="0"/>
                <a:cs typeface="Tahoma" panose="020B0604030504040204" pitchFamily="34" charset="0"/>
              </a:rPr>
              <a:t>2P = P + P = (x1, y1) + (x1, y1) Since P=Q and x2 = x1, the values of λ, x3 and y3 are given by: </a:t>
            </a:r>
          </a:p>
          <a:p>
            <a:pPr marL="0" marR="95250" lvl="0" indent="0" algn="just">
              <a:lnSpc>
                <a:spcPct val="150000"/>
              </a:lnSpc>
              <a:spcBef>
                <a:spcPts val="325"/>
              </a:spcBef>
              <a:spcAft>
                <a:spcPts val="800"/>
              </a:spcAft>
              <a:buNone/>
              <a:tabLst>
                <a:tab pos="334010" algn="l"/>
              </a:tabLst>
            </a:pPr>
            <a:endParaRPr lang="en-US" altLang="en-US" sz="1200" dirty="0">
              <a:latin typeface="Tahoma" panose="020B0604030504040204" pitchFamily="34" charset="0"/>
              <a:ea typeface="Tahoma" panose="020B0604030504040204" pitchFamily="34" charset="0"/>
              <a:cs typeface="Tahoma" panose="020B0604030504040204" pitchFamily="34" charset="0"/>
            </a:endParaRPr>
          </a:p>
          <a:p>
            <a:pPr marL="0" marR="95250" indent="0" algn="just">
              <a:lnSpc>
                <a:spcPct val="150000"/>
              </a:lnSpc>
              <a:spcBef>
                <a:spcPts val="325"/>
              </a:spcBef>
              <a:spcAft>
                <a:spcPts val="800"/>
              </a:spcAft>
              <a:buNone/>
              <a:tabLst>
                <a:tab pos="334010" algn="l"/>
              </a:tabLst>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buNone/>
            </a:pPr>
            <a:r>
              <a:rPr lang="en-US" sz="1200" dirty="0">
                <a:latin typeface="Tahoma" panose="020B0604030504040204" pitchFamily="34" charset="0"/>
                <a:ea typeface="Tahoma" panose="020B0604030504040204" pitchFamily="34" charset="0"/>
                <a:cs typeface="Tahoma" panose="020B0604030504040204" pitchFamily="34" charset="0"/>
              </a:rPr>
              <a:t>	</a:t>
            </a:r>
          </a:p>
        </p:txBody>
      </p:sp>
      <p:pic>
        <p:nvPicPr>
          <p:cNvPr id="4" name="Picture 4"/>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904841" y="4481556"/>
            <a:ext cx="3093879" cy="1109955"/>
          </a:xfrm>
          <a:prstGeom prst="rect">
            <a:avLst/>
          </a:prstGeom>
          <a:noFill/>
          <a:extLst>
            <a:ext uri="{909E8E84-426E-40DD-AFC4-6F175D3DCCD1}">
              <a14:hiddenFill xmlns:a14="http://schemas.microsoft.com/office/drawing/2010/main" xmlns="">
                <a:solidFill>
                  <a:srgbClr val="FFFFFF"/>
                </a:solidFill>
              </a14:hiddenFill>
            </a:ext>
          </a:extLst>
        </p:spPr>
      </p:pic>
      <p:sp>
        <p:nvSpPr>
          <p:cNvPr id="10" name="Rectangle 9"/>
          <p:cNvSpPr/>
          <p:nvPr/>
        </p:nvSpPr>
        <p:spPr>
          <a:xfrm>
            <a:off x="623887" y="5973606"/>
            <a:ext cx="6028372" cy="3400931"/>
          </a:xfrm>
          <a:prstGeom prst="rect">
            <a:avLst/>
          </a:prstGeom>
        </p:spPr>
        <p:txBody>
          <a:bodyPr wrap="square">
            <a:spAutoFit/>
          </a:bodyPr>
          <a:lstStyle/>
          <a:p>
            <a:pPr marL="199390" marR="0" algn="just">
              <a:spcBef>
                <a:spcPts val="460"/>
              </a:spcBef>
              <a:spcAft>
                <a:spcPts val="0"/>
              </a:spcAft>
            </a:pPr>
            <a:r>
              <a:rPr lang="en-US" sz="1200" dirty="0">
                <a:solidFill>
                  <a:schemeClr val="accent6">
                    <a:lumMod val="75000"/>
                  </a:schemeClr>
                </a:solidFill>
                <a:latin typeface="Tahoma" panose="020B0604030504040204" pitchFamily="34" charset="0"/>
                <a:ea typeface="Times New Roman" panose="02020603050405020304" pitchFamily="18" charset="0"/>
              </a:rPr>
              <a:t>Now using extended</a:t>
            </a:r>
            <a:r>
              <a:rPr lang="en-US" sz="1200" spc="-10" dirty="0">
                <a:solidFill>
                  <a:schemeClr val="accent6">
                    <a:lumMod val="75000"/>
                  </a:schemeClr>
                </a:solidFill>
                <a:latin typeface="Tahoma" panose="020B0604030504040204" pitchFamily="34" charset="0"/>
                <a:ea typeface="Times New Roman" panose="02020603050405020304" pitchFamily="18" charset="0"/>
              </a:rPr>
              <a:t> </a:t>
            </a:r>
            <a:r>
              <a:rPr lang="en-US" sz="1200" dirty="0">
                <a:solidFill>
                  <a:schemeClr val="accent6">
                    <a:lumMod val="75000"/>
                  </a:schemeClr>
                </a:solidFill>
                <a:latin typeface="Tahoma" panose="020B0604030504040204" pitchFamily="34" charset="0"/>
                <a:ea typeface="Times New Roman" panose="02020603050405020304" pitchFamily="18" charset="0"/>
              </a:rPr>
              <a:t>Euclidean</a:t>
            </a:r>
            <a:r>
              <a:rPr lang="en-US" sz="1200" spc="-5" dirty="0">
                <a:solidFill>
                  <a:schemeClr val="accent6">
                    <a:lumMod val="75000"/>
                  </a:schemeClr>
                </a:solidFill>
                <a:latin typeface="Tahoma" panose="020B0604030504040204" pitchFamily="34" charset="0"/>
                <a:ea typeface="Times New Roman" panose="02020603050405020304" pitchFamily="18" charset="0"/>
              </a:rPr>
              <a:t> </a:t>
            </a:r>
            <a:r>
              <a:rPr lang="en-US" sz="1200" dirty="0">
                <a:solidFill>
                  <a:schemeClr val="accent6">
                    <a:lumMod val="75000"/>
                  </a:schemeClr>
                </a:solidFill>
                <a:latin typeface="Tahoma" panose="020B0604030504040204" pitchFamily="34" charset="0"/>
                <a:ea typeface="Times New Roman" panose="02020603050405020304" pitchFamily="18" charset="0"/>
              </a:rPr>
              <a:t>formula: Here, quotient = q, remainder = r and </a:t>
            </a:r>
          </a:p>
          <a:p>
            <a:pPr marL="199390" marR="0" algn="just">
              <a:spcBef>
                <a:spcPts val="460"/>
              </a:spcBef>
              <a:spcAft>
                <a:spcPts val="0"/>
              </a:spcAft>
            </a:pPr>
            <a:r>
              <a:rPr lang="en-US" sz="1200" dirty="0">
                <a:solidFill>
                  <a:schemeClr val="accent6">
                    <a:lumMod val="75000"/>
                  </a:schemeClr>
                </a:solidFill>
                <a:latin typeface="Tahoma" panose="020B0604030504040204" pitchFamily="34" charset="0"/>
                <a:ea typeface="Times New Roman" panose="02020603050405020304" pitchFamily="18" charset="0"/>
              </a:rPr>
              <a:t>t = t</a:t>
            </a:r>
            <a:r>
              <a:rPr lang="en-US" sz="1200" baseline="-25000" dirty="0">
                <a:solidFill>
                  <a:schemeClr val="accent6">
                    <a:lumMod val="75000"/>
                  </a:schemeClr>
                </a:solidFill>
                <a:latin typeface="Tahoma" panose="020B0604030504040204" pitchFamily="34" charset="0"/>
                <a:ea typeface="Times New Roman" panose="02020603050405020304" pitchFamily="18" charset="0"/>
              </a:rPr>
              <a:t>1</a:t>
            </a:r>
            <a:r>
              <a:rPr lang="en-US" sz="1200" dirty="0">
                <a:solidFill>
                  <a:schemeClr val="accent6">
                    <a:lumMod val="75000"/>
                  </a:schemeClr>
                </a:solidFill>
                <a:latin typeface="Tahoma" panose="020B0604030504040204" pitchFamily="34" charset="0"/>
                <a:ea typeface="Times New Roman" panose="02020603050405020304" pitchFamily="18" charset="0"/>
              </a:rPr>
              <a:t> – qt</a:t>
            </a:r>
            <a:r>
              <a:rPr lang="en-US" sz="1200" baseline="-25000" dirty="0">
                <a:solidFill>
                  <a:schemeClr val="accent6">
                    <a:lumMod val="75000"/>
                  </a:schemeClr>
                </a:solidFill>
                <a:latin typeface="Tahoma" panose="020B0604030504040204" pitchFamily="34" charset="0"/>
                <a:ea typeface="Times New Roman" panose="02020603050405020304" pitchFamily="18" charset="0"/>
              </a:rPr>
              <a:t>2</a:t>
            </a:r>
          </a:p>
          <a:p>
            <a:pPr marL="199390" marR="0" algn="just">
              <a:spcBef>
                <a:spcPts val="460"/>
              </a:spcBef>
              <a:spcAft>
                <a:spcPts val="0"/>
              </a:spcAft>
            </a:pPr>
            <a:endParaRPr lang="en-US" sz="1200" baseline="-25000" dirty="0">
              <a:latin typeface="Tahoma" panose="020B0604030504040204" pitchFamily="34" charset="0"/>
              <a:ea typeface="Times New Roman" panose="02020603050405020304" pitchFamily="18" charset="0"/>
            </a:endParaRPr>
          </a:p>
          <a:p>
            <a:pPr marL="199390" marR="0" algn="just">
              <a:spcBef>
                <a:spcPts val="460"/>
              </a:spcBef>
              <a:spcAft>
                <a:spcPts val="0"/>
              </a:spcAft>
            </a:pPr>
            <a:endParaRPr lang="en-US" sz="1200" baseline="-25000" dirty="0">
              <a:effectLst/>
              <a:latin typeface="Tahoma" panose="020B0604030504040204" pitchFamily="34" charset="0"/>
              <a:ea typeface="Times New Roman" panose="02020603050405020304" pitchFamily="18" charset="0"/>
            </a:endParaRPr>
          </a:p>
          <a:p>
            <a:pPr marL="199390" marR="0" algn="just">
              <a:spcBef>
                <a:spcPts val="460"/>
              </a:spcBef>
              <a:spcAft>
                <a:spcPts val="0"/>
              </a:spcAft>
            </a:pPr>
            <a:endParaRPr lang="en-US" sz="1200" baseline="-25000" dirty="0">
              <a:latin typeface="Tahoma" panose="020B0604030504040204" pitchFamily="34" charset="0"/>
              <a:ea typeface="Times New Roman" panose="02020603050405020304" pitchFamily="18" charset="0"/>
            </a:endParaRPr>
          </a:p>
          <a:p>
            <a:pPr marL="199390" marR="0" algn="just">
              <a:spcBef>
                <a:spcPts val="460"/>
              </a:spcBef>
              <a:spcAft>
                <a:spcPts val="0"/>
              </a:spcAft>
            </a:pPr>
            <a:endParaRPr lang="en-US" sz="1200" baseline="-25000" dirty="0">
              <a:effectLst/>
              <a:latin typeface="Tahoma" panose="020B0604030504040204" pitchFamily="34" charset="0"/>
              <a:ea typeface="Times New Roman" panose="02020603050405020304" pitchFamily="18" charset="0"/>
            </a:endParaRPr>
          </a:p>
          <a:p>
            <a:pPr marL="199390" marR="0" algn="just">
              <a:spcBef>
                <a:spcPts val="460"/>
              </a:spcBef>
              <a:spcAft>
                <a:spcPts val="0"/>
              </a:spcAft>
            </a:pPr>
            <a:endParaRPr lang="en-US" sz="1200" baseline="-25000" dirty="0">
              <a:latin typeface="Tahoma" panose="020B0604030504040204" pitchFamily="34" charset="0"/>
              <a:ea typeface="Times New Roman" panose="02020603050405020304" pitchFamily="18" charset="0"/>
            </a:endParaRPr>
          </a:p>
          <a:p>
            <a:pPr algn="just">
              <a:lnSpc>
                <a:spcPct val="150000"/>
              </a:lnSpc>
            </a:pPr>
            <a:r>
              <a:rPr lang="en-US" altLang="en-US" sz="12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	Since, r</a:t>
            </a:r>
            <a:r>
              <a:rPr lang="en-US" altLang="en-US" sz="1200" baseline="-300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1</a:t>
            </a:r>
            <a:r>
              <a:rPr lang="en-US" altLang="en-US" sz="12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 = 1. So that, M</a:t>
            </a:r>
            <a:r>
              <a:rPr lang="en-US" altLang="en-US" sz="1200" baseline="-300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1</a:t>
            </a:r>
            <a:r>
              <a:rPr lang="en-US" altLang="en-US" sz="1200" baseline="300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-1</a:t>
            </a:r>
            <a:r>
              <a:rPr lang="en-US" altLang="en-US" sz="12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 = t</a:t>
            </a:r>
            <a:r>
              <a:rPr lang="en-US" altLang="en-US" sz="1200" baseline="-300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1.</a:t>
            </a:r>
            <a:r>
              <a:rPr lang="en-US" altLang="en-US" sz="12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 The extended Euclidean Algorithm gives t</a:t>
            </a:r>
            <a:r>
              <a:rPr lang="en-US" altLang="en-US" sz="1200" baseline="-300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1</a:t>
            </a:r>
            <a:r>
              <a:rPr lang="en-US" altLang="en-US" sz="12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 = 6. So, the </a:t>
            </a:r>
            <a:r>
              <a:rPr lang="en-US" sz="12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multiplicative inverse ( M</a:t>
            </a:r>
            <a:r>
              <a:rPr lang="en-US" sz="1200" baseline="300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-1</a:t>
            </a:r>
            <a:r>
              <a:rPr lang="en-US" sz="12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 ) is 6 mod 23 =6.</a:t>
            </a:r>
          </a:p>
          <a:p>
            <a:pPr algn="just">
              <a:lnSpc>
                <a:spcPct val="150000"/>
              </a:lnSpc>
            </a:pPr>
            <a:r>
              <a:rPr lang="en-US" sz="12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x</a:t>
            </a:r>
            <a:r>
              <a:rPr lang="en-US" sz="1200" baseline="-250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3</a:t>
            </a:r>
            <a:r>
              <a:rPr lang="en-US" sz="12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 = </a:t>
            </a:r>
            <a:r>
              <a:rPr lang="en-US" sz="1200" baseline="300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2</a:t>
            </a:r>
            <a:r>
              <a:rPr lang="en-US" sz="12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 - x</a:t>
            </a:r>
            <a:r>
              <a:rPr lang="en-US" sz="1200" baseline="-250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1</a:t>
            </a:r>
            <a:r>
              <a:rPr lang="en-US" sz="12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 - x</a:t>
            </a:r>
            <a:r>
              <a:rPr lang="en-US" sz="1200" baseline="-250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2</a:t>
            </a:r>
            <a:r>
              <a:rPr lang="en-US" sz="12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 = 6</a:t>
            </a:r>
            <a:r>
              <a:rPr lang="en-US" sz="1200" baseline="300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2</a:t>
            </a:r>
            <a:r>
              <a:rPr lang="en-US" sz="12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−3−3 mod 23 = 30 mod23 = 7</a:t>
            </a:r>
          </a:p>
          <a:p>
            <a:pPr algn="just">
              <a:lnSpc>
                <a:spcPct val="150000"/>
              </a:lnSpc>
            </a:pPr>
            <a:r>
              <a:rPr lang="en-US" sz="12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y</a:t>
            </a:r>
            <a:r>
              <a:rPr lang="en-US" sz="1200" baseline="-250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3</a:t>
            </a:r>
            <a:r>
              <a:rPr lang="en-US" sz="12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 = (x</a:t>
            </a:r>
            <a:r>
              <a:rPr lang="en-US" sz="1200" baseline="-250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1</a:t>
            </a:r>
            <a:r>
              <a:rPr lang="en-US" sz="12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 - x</a:t>
            </a:r>
            <a:r>
              <a:rPr lang="en-US" sz="1200" baseline="-250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3</a:t>
            </a:r>
            <a:r>
              <a:rPr lang="en-US" sz="12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 ) - y</a:t>
            </a:r>
            <a:r>
              <a:rPr lang="en-US" sz="1200" baseline="-250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1</a:t>
            </a:r>
            <a:r>
              <a:rPr lang="en-US" sz="12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 = 6×(3−7)−10 mod 23 =−34 mod 23 = 12</a:t>
            </a:r>
          </a:p>
          <a:p>
            <a:pPr algn="just">
              <a:lnSpc>
                <a:spcPct val="150000"/>
              </a:lnSpc>
            </a:pPr>
            <a:r>
              <a:rPr lang="en-US" sz="12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Therefore 2P = (x</a:t>
            </a:r>
            <a:r>
              <a:rPr lang="en-US" sz="1200" baseline="-250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3</a:t>
            </a:r>
            <a:r>
              <a:rPr lang="en-US" sz="12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 y</a:t>
            </a:r>
            <a:r>
              <a:rPr lang="en-US" sz="1200" baseline="-250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3</a:t>
            </a:r>
            <a:r>
              <a:rPr lang="en-US" sz="12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 = (7, 12).</a:t>
            </a:r>
          </a:p>
          <a:p>
            <a:pPr algn="just">
              <a:lnSpc>
                <a:spcPct val="150000"/>
              </a:lnSpc>
            </a:pPr>
            <a:r>
              <a:rPr lang="en-US" sz="12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	The multiplication </a:t>
            </a:r>
            <a:r>
              <a:rPr lang="en-US" sz="1200" dirty="0" err="1">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kP</a:t>
            </a:r>
            <a:r>
              <a:rPr lang="en-US" sz="12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 is obtained by doing the elliptic curve addition operation k times by following the same additive rules.</a:t>
            </a:r>
            <a:endParaRPr lang="en-US" sz="1200" dirty="0">
              <a:effectLst/>
              <a:latin typeface="Times New Roman" panose="02020603050405020304" pitchFamily="18" charset="0"/>
              <a:ea typeface="Times New Roman" panose="02020603050405020304" pitchFamily="18" charset="0"/>
            </a:endParaRPr>
          </a:p>
        </p:txBody>
      </p:sp>
      <p:graphicFrame>
        <p:nvGraphicFramePr>
          <p:cNvPr id="11" name="Table 10"/>
          <p:cNvGraphicFramePr>
            <a:graphicFrameLocks noGrp="1"/>
          </p:cNvGraphicFramePr>
          <p:nvPr>
            <p:extLst>
              <p:ext uri="{D42A27DB-BD31-4B8C-83A1-F6EECF244321}">
                <p14:modId xmlns:p14="http://schemas.microsoft.com/office/powerpoint/2010/main" xmlns="" val="3807406055"/>
              </p:ext>
            </p:extLst>
          </p:nvPr>
        </p:nvGraphicFramePr>
        <p:xfrm>
          <a:off x="1786730" y="6363395"/>
          <a:ext cx="3702685" cy="978535"/>
        </p:xfrm>
        <a:graphic>
          <a:graphicData uri="http://schemas.openxmlformats.org/drawingml/2006/table">
            <a:tbl>
              <a:tblPr firstRow="1" firstCol="1" lastRow="1" lastCol="1" bandRow="1" bandCol="1">
                <a:tableStyleId>{93296810-A885-4BE3-A3E7-6D5BEEA58F35}</a:tableStyleId>
              </a:tblPr>
              <a:tblGrid>
                <a:gridCol w="398145">
                  <a:extLst>
                    <a:ext uri="{9D8B030D-6E8A-4147-A177-3AD203B41FA5}">
                      <a16:colId xmlns:a16="http://schemas.microsoft.com/office/drawing/2014/main" xmlns="" val="3218581971"/>
                    </a:ext>
                  </a:extLst>
                </a:gridCol>
                <a:gridCol w="549275">
                  <a:extLst>
                    <a:ext uri="{9D8B030D-6E8A-4147-A177-3AD203B41FA5}">
                      <a16:colId xmlns:a16="http://schemas.microsoft.com/office/drawing/2014/main" xmlns="" val="2794227778"/>
                    </a:ext>
                  </a:extLst>
                </a:gridCol>
                <a:gridCol w="524510">
                  <a:extLst>
                    <a:ext uri="{9D8B030D-6E8A-4147-A177-3AD203B41FA5}">
                      <a16:colId xmlns:a16="http://schemas.microsoft.com/office/drawing/2014/main" xmlns="" val="3823340297"/>
                    </a:ext>
                  </a:extLst>
                </a:gridCol>
                <a:gridCol w="528320">
                  <a:extLst>
                    <a:ext uri="{9D8B030D-6E8A-4147-A177-3AD203B41FA5}">
                      <a16:colId xmlns:a16="http://schemas.microsoft.com/office/drawing/2014/main" xmlns="" val="1398481197"/>
                    </a:ext>
                  </a:extLst>
                </a:gridCol>
                <a:gridCol w="540385">
                  <a:extLst>
                    <a:ext uri="{9D8B030D-6E8A-4147-A177-3AD203B41FA5}">
                      <a16:colId xmlns:a16="http://schemas.microsoft.com/office/drawing/2014/main" xmlns="" val="733578158"/>
                    </a:ext>
                  </a:extLst>
                </a:gridCol>
                <a:gridCol w="581660">
                  <a:extLst>
                    <a:ext uri="{9D8B030D-6E8A-4147-A177-3AD203B41FA5}">
                      <a16:colId xmlns:a16="http://schemas.microsoft.com/office/drawing/2014/main" xmlns="" val="267685437"/>
                    </a:ext>
                  </a:extLst>
                </a:gridCol>
                <a:gridCol w="580390">
                  <a:extLst>
                    <a:ext uri="{9D8B030D-6E8A-4147-A177-3AD203B41FA5}">
                      <a16:colId xmlns:a16="http://schemas.microsoft.com/office/drawing/2014/main" xmlns="" val="1368681476"/>
                    </a:ext>
                  </a:extLst>
                </a:gridCol>
              </a:tblGrid>
              <a:tr h="137795">
                <a:tc>
                  <a:txBody>
                    <a:bodyPr/>
                    <a:lstStyle/>
                    <a:p>
                      <a:pPr marL="0" marR="100330" algn="r">
                        <a:lnSpc>
                          <a:spcPct val="107000"/>
                        </a:lnSpc>
                        <a:spcBef>
                          <a:spcPts val="205"/>
                        </a:spcBef>
                        <a:spcAft>
                          <a:spcPts val="0"/>
                        </a:spcAft>
                      </a:pPr>
                      <a:r>
                        <a:rPr lang="en-US" sz="1200" dirty="0">
                          <a:effectLst/>
                        </a:rPr>
                        <a:t>Q</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33985" marR="130175" algn="ctr">
                        <a:lnSpc>
                          <a:spcPct val="107000"/>
                        </a:lnSpc>
                        <a:spcBef>
                          <a:spcPts val="205"/>
                        </a:spcBef>
                        <a:spcAft>
                          <a:spcPts val="0"/>
                        </a:spcAft>
                      </a:pPr>
                      <a:r>
                        <a:rPr lang="en-US" sz="1200" dirty="0">
                          <a:effectLst/>
                        </a:rPr>
                        <a:t>r</a:t>
                      </a:r>
                      <a:r>
                        <a:rPr lang="en-US" sz="1200" baseline="-25000" dirty="0">
                          <a:effectLst/>
                        </a:rPr>
                        <a:t>1</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58115" marR="0" algn="l">
                        <a:lnSpc>
                          <a:spcPct val="107000"/>
                        </a:lnSpc>
                        <a:spcBef>
                          <a:spcPts val="170"/>
                        </a:spcBef>
                        <a:spcAft>
                          <a:spcPts val="0"/>
                        </a:spcAft>
                      </a:pPr>
                      <a:r>
                        <a:rPr lang="en-US" sz="1200">
                          <a:effectLst/>
                        </a:rPr>
                        <a:t>r</a:t>
                      </a:r>
                      <a:r>
                        <a:rPr lang="en-US" sz="1200" baseline="-25000">
                          <a:effectLst/>
                        </a:rPr>
                        <a:t>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080" marR="0" algn="ctr">
                        <a:lnSpc>
                          <a:spcPct val="107000"/>
                        </a:lnSpc>
                        <a:spcBef>
                          <a:spcPts val="205"/>
                        </a:spcBef>
                        <a:spcAft>
                          <a:spcPts val="0"/>
                        </a:spcAft>
                      </a:pPr>
                      <a:r>
                        <a:rPr lang="en-US" sz="1200">
                          <a:effectLst/>
                        </a:rPr>
                        <a:t>R</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66370" marR="0" algn="l">
                        <a:lnSpc>
                          <a:spcPct val="107000"/>
                        </a:lnSpc>
                        <a:spcBef>
                          <a:spcPts val="205"/>
                        </a:spcBef>
                        <a:spcAft>
                          <a:spcPts val="0"/>
                        </a:spcAft>
                      </a:pPr>
                      <a:r>
                        <a:rPr lang="en-US" sz="1200">
                          <a:effectLst/>
                        </a:rPr>
                        <a:t>t</a:t>
                      </a:r>
                      <a:r>
                        <a:rPr lang="en-US" sz="1200" baseline="-25000">
                          <a:effectLst/>
                        </a:rPr>
                        <a:t>1</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28905" marR="124460" algn="ctr">
                        <a:lnSpc>
                          <a:spcPct val="107000"/>
                        </a:lnSpc>
                        <a:spcBef>
                          <a:spcPts val="205"/>
                        </a:spcBef>
                        <a:spcAft>
                          <a:spcPts val="0"/>
                        </a:spcAft>
                      </a:pPr>
                      <a:r>
                        <a:rPr lang="en-US" sz="1200">
                          <a:effectLst/>
                        </a:rPr>
                        <a:t>t</a:t>
                      </a:r>
                      <a:r>
                        <a:rPr lang="en-US" sz="1200" baseline="-25000">
                          <a:effectLst/>
                        </a:rPr>
                        <a:t>2</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080" marR="0" algn="ctr">
                        <a:lnSpc>
                          <a:spcPct val="107000"/>
                        </a:lnSpc>
                        <a:spcBef>
                          <a:spcPts val="205"/>
                        </a:spcBef>
                        <a:spcAft>
                          <a:spcPts val="0"/>
                        </a:spcAft>
                      </a:pPr>
                      <a:r>
                        <a:rPr lang="en-US" sz="1200">
                          <a:effectLst/>
                        </a:rPr>
                        <a:t>t</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xmlns="" val="550830856"/>
                  </a:ext>
                </a:extLst>
              </a:tr>
              <a:tr h="138430">
                <a:tc>
                  <a:txBody>
                    <a:bodyPr/>
                    <a:lstStyle/>
                    <a:p>
                      <a:pPr marL="0" marR="112395" algn="r">
                        <a:lnSpc>
                          <a:spcPct val="107000"/>
                        </a:lnSpc>
                        <a:spcBef>
                          <a:spcPts val="210"/>
                        </a:spcBef>
                        <a:spcAft>
                          <a:spcPts val="0"/>
                        </a:spcAft>
                      </a:pPr>
                      <a:r>
                        <a:rPr lang="en-US" sz="1200">
                          <a:effectLst/>
                        </a:rPr>
                        <a:t>5</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35890" marR="130175" algn="ctr">
                        <a:lnSpc>
                          <a:spcPct val="107000"/>
                        </a:lnSpc>
                        <a:spcBef>
                          <a:spcPts val="210"/>
                        </a:spcBef>
                        <a:spcAft>
                          <a:spcPts val="0"/>
                        </a:spcAft>
                      </a:pPr>
                      <a:r>
                        <a:rPr lang="en-US" sz="1200" dirty="0">
                          <a:solidFill>
                            <a:schemeClr val="accent6">
                              <a:lumMod val="75000"/>
                            </a:schemeClr>
                          </a:solidFill>
                          <a:effectLst/>
                        </a:rPr>
                        <a:t>23</a:t>
                      </a:r>
                      <a:endParaRPr lang="en-US" sz="1100" dirty="0">
                        <a:solidFill>
                          <a:schemeClr val="accent6">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65100" marR="0" algn="l">
                        <a:lnSpc>
                          <a:spcPct val="107000"/>
                        </a:lnSpc>
                        <a:spcBef>
                          <a:spcPts val="210"/>
                        </a:spcBef>
                        <a:spcAft>
                          <a:spcPts val="0"/>
                        </a:spcAft>
                      </a:pPr>
                      <a:r>
                        <a:rPr lang="en-US" sz="1200" dirty="0">
                          <a:solidFill>
                            <a:schemeClr val="accent6">
                              <a:lumMod val="75000"/>
                            </a:schemeClr>
                          </a:solidFill>
                          <a:effectLst/>
                        </a:rPr>
                        <a:t>4</a:t>
                      </a:r>
                      <a:endParaRPr lang="en-US" sz="1100" dirty="0">
                        <a:solidFill>
                          <a:schemeClr val="accent6">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080" marR="0" algn="ctr">
                        <a:lnSpc>
                          <a:spcPct val="107000"/>
                        </a:lnSpc>
                        <a:spcBef>
                          <a:spcPts val="210"/>
                        </a:spcBef>
                        <a:spcAft>
                          <a:spcPts val="0"/>
                        </a:spcAft>
                      </a:pPr>
                      <a:r>
                        <a:rPr lang="en-US" sz="1200" dirty="0">
                          <a:solidFill>
                            <a:schemeClr val="accent6">
                              <a:lumMod val="75000"/>
                            </a:schemeClr>
                          </a:solidFill>
                          <a:effectLst/>
                        </a:rPr>
                        <a:t>3</a:t>
                      </a:r>
                      <a:endParaRPr lang="en-US" sz="1100" dirty="0">
                        <a:solidFill>
                          <a:schemeClr val="accent6">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71450" marR="0" algn="l">
                        <a:lnSpc>
                          <a:spcPct val="107000"/>
                        </a:lnSpc>
                        <a:spcBef>
                          <a:spcPts val="210"/>
                        </a:spcBef>
                        <a:spcAft>
                          <a:spcPts val="0"/>
                        </a:spcAft>
                      </a:pPr>
                      <a:r>
                        <a:rPr lang="en-US" sz="1200" dirty="0">
                          <a:solidFill>
                            <a:schemeClr val="accent6">
                              <a:lumMod val="75000"/>
                            </a:schemeClr>
                          </a:solidFill>
                          <a:effectLst/>
                        </a:rPr>
                        <a:t>0</a:t>
                      </a:r>
                      <a:endParaRPr lang="en-US" sz="1100" dirty="0">
                        <a:solidFill>
                          <a:schemeClr val="accent6">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4445" marR="0" algn="ctr">
                        <a:lnSpc>
                          <a:spcPct val="107000"/>
                        </a:lnSpc>
                        <a:spcBef>
                          <a:spcPts val="210"/>
                        </a:spcBef>
                        <a:spcAft>
                          <a:spcPts val="0"/>
                        </a:spcAft>
                      </a:pPr>
                      <a:r>
                        <a:rPr lang="en-US" sz="1200" dirty="0">
                          <a:solidFill>
                            <a:schemeClr val="accent6">
                              <a:lumMod val="75000"/>
                            </a:schemeClr>
                          </a:solidFill>
                          <a:effectLst/>
                        </a:rPr>
                        <a:t>1</a:t>
                      </a:r>
                      <a:endParaRPr lang="en-US" sz="1100" dirty="0">
                        <a:solidFill>
                          <a:schemeClr val="accent6">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28905" marR="123825" algn="ctr">
                        <a:lnSpc>
                          <a:spcPct val="107000"/>
                        </a:lnSpc>
                        <a:spcBef>
                          <a:spcPts val="210"/>
                        </a:spcBef>
                        <a:spcAft>
                          <a:spcPts val="0"/>
                        </a:spcAft>
                      </a:pPr>
                      <a:r>
                        <a:rPr lang="en-US" sz="1200">
                          <a:effectLst/>
                        </a:rPr>
                        <a:t>-5</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xmlns="" val="1220653184"/>
                  </a:ext>
                </a:extLst>
              </a:tr>
              <a:tr h="138430">
                <a:tc>
                  <a:txBody>
                    <a:bodyPr/>
                    <a:lstStyle/>
                    <a:p>
                      <a:pPr marL="0" marR="112395" algn="r">
                        <a:lnSpc>
                          <a:spcPct val="107000"/>
                        </a:lnSpc>
                        <a:spcBef>
                          <a:spcPts val="205"/>
                        </a:spcBef>
                        <a:spcAft>
                          <a:spcPts val="0"/>
                        </a:spcAft>
                      </a:pPr>
                      <a:r>
                        <a:rPr lang="en-US" sz="1200">
                          <a:effectLst/>
                        </a:rPr>
                        <a:t>1</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4445" marR="0" algn="ctr">
                        <a:lnSpc>
                          <a:spcPct val="107000"/>
                        </a:lnSpc>
                        <a:spcBef>
                          <a:spcPts val="205"/>
                        </a:spcBef>
                        <a:spcAft>
                          <a:spcPts val="0"/>
                        </a:spcAft>
                      </a:pPr>
                      <a:r>
                        <a:rPr lang="en-US" sz="1200" dirty="0">
                          <a:solidFill>
                            <a:schemeClr val="accent6">
                              <a:lumMod val="75000"/>
                            </a:schemeClr>
                          </a:solidFill>
                          <a:effectLst/>
                        </a:rPr>
                        <a:t>4</a:t>
                      </a:r>
                      <a:endParaRPr lang="en-US" sz="1100" dirty="0">
                        <a:solidFill>
                          <a:schemeClr val="accent6">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65100" marR="0" algn="l">
                        <a:lnSpc>
                          <a:spcPct val="107000"/>
                        </a:lnSpc>
                        <a:spcBef>
                          <a:spcPts val="205"/>
                        </a:spcBef>
                        <a:spcAft>
                          <a:spcPts val="0"/>
                        </a:spcAft>
                      </a:pPr>
                      <a:r>
                        <a:rPr lang="en-US" sz="1200" dirty="0">
                          <a:solidFill>
                            <a:schemeClr val="accent6">
                              <a:lumMod val="75000"/>
                            </a:schemeClr>
                          </a:solidFill>
                          <a:effectLst/>
                        </a:rPr>
                        <a:t>3</a:t>
                      </a:r>
                      <a:endParaRPr lang="en-US" sz="1100" dirty="0">
                        <a:solidFill>
                          <a:schemeClr val="accent6">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080" marR="0" algn="ctr">
                        <a:lnSpc>
                          <a:spcPct val="107000"/>
                        </a:lnSpc>
                        <a:spcBef>
                          <a:spcPts val="205"/>
                        </a:spcBef>
                        <a:spcAft>
                          <a:spcPts val="0"/>
                        </a:spcAft>
                      </a:pPr>
                      <a:r>
                        <a:rPr lang="en-US" sz="1200" dirty="0">
                          <a:solidFill>
                            <a:schemeClr val="accent6">
                              <a:lumMod val="75000"/>
                            </a:schemeClr>
                          </a:solidFill>
                          <a:effectLst/>
                        </a:rPr>
                        <a:t>1</a:t>
                      </a:r>
                      <a:endParaRPr lang="en-US" sz="1100" dirty="0">
                        <a:solidFill>
                          <a:schemeClr val="accent6">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71450" marR="0" algn="l">
                        <a:lnSpc>
                          <a:spcPct val="107000"/>
                        </a:lnSpc>
                        <a:spcBef>
                          <a:spcPts val="205"/>
                        </a:spcBef>
                        <a:spcAft>
                          <a:spcPts val="0"/>
                        </a:spcAft>
                      </a:pPr>
                      <a:r>
                        <a:rPr lang="en-US" sz="1200" dirty="0">
                          <a:solidFill>
                            <a:schemeClr val="accent6">
                              <a:lumMod val="75000"/>
                            </a:schemeClr>
                          </a:solidFill>
                          <a:effectLst/>
                        </a:rPr>
                        <a:t>1</a:t>
                      </a:r>
                      <a:endParaRPr lang="en-US" sz="1100" dirty="0">
                        <a:solidFill>
                          <a:schemeClr val="accent6">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28905" marR="124460" algn="ctr">
                        <a:lnSpc>
                          <a:spcPct val="107000"/>
                        </a:lnSpc>
                        <a:spcBef>
                          <a:spcPts val="205"/>
                        </a:spcBef>
                        <a:spcAft>
                          <a:spcPts val="0"/>
                        </a:spcAft>
                      </a:pPr>
                      <a:r>
                        <a:rPr lang="en-US" sz="1200" dirty="0">
                          <a:solidFill>
                            <a:schemeClr val="accent6">
                              <a:lumMod val="75000"/>
                            </a:schemeClr>
                          </a:solidFill>
                          <a:effectLst/>
                        </a:rPr>
                        <a:t>-5</a:t>
                      </a:r>
                      <a:endParaRPr lang="en-US" sz="1100" dirty="0">
                        <a:solidFill>
                          <a:schemeClr val="accent6">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080" marR="0" algn="ctr">
                        <a:lnSpc>
                          <a:spcPct val="107000"/>
                        </a:lnSpc>
                        <a:spcBef>
                          <a:spcPts val="205"/>
                        </a:spcBef>
                        <a:spcAft>
                          <a:spcPts val="0"/>
                        </a:spcAft>
                      </a:pPr>
                      <a:r>
                        <a:rPr lang="en-US" sz="1200" dirty="0">
                          <a:effectLst/>
                        </a:rPr>
                        <a:t>6</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xmlns="" val="1502714651"/>
                  </a:ext>
                </a:extLst>
              </a:tr>
              <a:tr h="137795">
                <a:tc>
                  <a:txBody>
                    <a:bodyPr/>
                    <a:lstStyle/>
                    <a:p>
                      <a:pPr marL="0" marR="112395" algn="r">
                        <a:lnSpc>
                          <a:spcPct val="107000"/>
                        </a:lnSpc>
                        <a:spcBef>
                          <a:spcPts val="205"/>
                        </a:spcBef>
                        <a:spcAft>
                          <a:spcPts val="0"/>
                        </a:spcAft>
                      </a:pPr>
                      <a:r>
                        <a:rPr lang="en-US" sz="1200">
                          <a:effectLst/>
                        </a:rPr>
                        <a:t>3</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4445" marR="0" algn="ctr">
                        <a:lnSpc>
                          <a:spcPct val="107000"/>
                        </a:lnSpc>
                        <a:spcBef>
                          <a:spcPts val="205"/>
                        </a:spcBef>
                        <a:spcAft>
                          <a:spcPts val="0"/>
                        </a:spcAft>
                      </a:pPr>
                      <a:r>
                        <a:rPr lang="en-US" sz="1200">
                          <a:solidFill>
                            <a:schemeClr val="accent6">
                              <a:lumMod val="75000"/>
                            </a:schemeClr>
                          </a:solidFill>
                          <a:effectLst/>
                        </a:rPr>
                        <a:t>3</a:t>
                      </a:r>
                      <a:endParaRPr lang="en-US" sz="1100">
                        <a:solidFill>
                          <a:schemeClr val="accent6">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65100" marR="0" algn="l">
                        <a:lnSpc>
                          <a:spcPct val="107000"/>
                        </a:lnSpc>
                        <a:spcBef>
                          <a:spcPts val="205"/>
                        </a:spcBef>
                        <a:spcAft>
                          <a:spcPts val="0"/>
                        </a:spcAft>
                      </a:pPr>
                      <a:r>
                        <a:rPr lang="en-US" sz="1200">
                          <a:solidFill>
                            <a:schemeClr val="accent6">
                              <a:lumMod val="75000"/>
                            </a:schemeClr>
                          </a:solidFill>
                          <a:effectLst/>
                        </a:rPr>
                        <a:t>1</a:t>
                      </a:r>
                      <a:endParaRPr lang="en-US" sz="1100">
                        <a:solidFill>
                          <a:schemeClr val="accent6">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5080" marR="0" algn="ctr">
                        <a:lnSpc>
                          <a:spcPct val="107000"/>
                        </a:lnSpc>
                        <a:spcBef>
                          <a:spcPts val="205"/>
                        </a:spcBef>
                        <a:spcAft>
                          <a:spcPts val="0"/>
                        </a:spcAft>
                      </a:pPr>
                      <a:r>
                        <a:rPr lang="en-US" sz="1200">
                          <a:solidFill>
                            <a:schemeClr val="accent6">
                              <a:lumMod val="75000"/>
                            </a:schemeClr>
                          </a:solidFill>
                          <a:effectLst/>
                        </a:rPr>
                        <a:t>0</a:t>
                      </a:r>
                      <a:endParaRPr lang="en-US" sz="1100">
                        <a:solidFill>
                          <a:schemeClr val="accent6">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54305" marR="0" algn="l">
                        <a:lnSpc>
                          <a:spcPct val="107000"/>
                        </a:lnSpc>
                        <a:spcBef>
                          <a:spcPts val="205"/>
                        </a:spcBef>
                        <a:spcAft>
                          <a:spcPts val="0"/>
                        </a:spcAft>
                      </a:pPr>
                      <a:r>
                        <a:rPr lang="en-US" sz="1200" dirty="0">
                          <a:solidFill>
                            <a:schemeClr val="accent6">
                              <a:lumMod val="75000"/>
                            </a:schemeClr>
                          </a:solidFill>
                          <a:effectLst/>
                        </a:rPr>
                        <a:t>-5</a:t>
                      </a:r>
                      <a:endParaRPr lang="en-US" sz="1100" dirty="0">
                        <a:solidFill>
                          <a:schemeClr val="accent6">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4445" marR="0" algn="ctr">
                        <a:lnSpc>
                          <a:spcPct val="107000"/>
                        </a:lnSpc>
                        <a:spcBef>
                          <a:spcPts val="205"/>
                        </a:spcBef>
                        <a:spcAft>
                          <a:spcPts val="0"/>
                        </a:spcAft>
                      </a:pPr>
                      <a:r>
                        <a:rPr lang="en-US" sz="1200" dirty="0">
                          <a:solidFill>
                            <a:schemeClr val="accent6">
                              <a:lumMod val="75000"/>
                            </a:schemeClr>
                          </a:solidFill>
                          <a:effectLst/>
                        </a:rPr>
                        <a:t>6</a:t>
                      </a:r>
                      <a:endParaRPr lang="en-US" sz="1100" dirty="0">
                        <a:solidFill>
                          <a:schemeClr val="accent6">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30175" marR="123825" algn="ctr">
                        <a:lnSpc>
                          <a:spcPct val="107000"/>
                        </a:lnSpc>
                        <a:spcBef>
                          <a:spcPts val="205"/>
                        </a:spcBef>
                        <a:spcAft>
                          <a:spcPts val="0"/>
                        </a:spcAft>
                      </a:pPr>
                      <a:r>
                        <a:rPr lang="en-US" sz="1200" dirty="0">
                          <a:effectLst/>
                        </a:rPr>
                        <a:t>-23</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xmlns="" val="359353496"/>
                  </a:ext>
                </a:extLst>
              </a:tr>
              <a:tr h="138430">
                <a:tc>
                  <a:txBody>
                    <a:bodyPr/>
                    <a:lstStyle/>
                    <a:p>
                      <a:pPr marL="0" marR="0" algn="l">
                        <a:lnSpc>
                          <a:spcPct val="107000"/>
                        </a:lnSpc>
                        <a:spcBef>
                          <a:spcPts val="0"/>
                        </a:spcBef>
                        <a:spcAft>
                          <a:spcPts val="0"/>
                        </a:spcAft>
                      </a:pPr>
                      <a:r>
                        <a:rPr lang="en-US" sz="1200">
                          <a:effectLst/>
                        </a:rPr>
                        <a:t> </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4445" marR="0" algn="ctr">
                        <a:lnSpc>
                          <a:spcPct val="107000"/>
                        </a:lnSpc>
                        <a:spcBef>
                          <a:spcPts val="210"/>
                        </a:spcBef>
                        <a:spcAft>
                          <a:spcPts val="0"/>
                        </a:spcAft>
                      </a:pPr>
                      <a:r>
                        <a:rPr lang="en-US" sz="1200">
                          <a:effectLst/>
                        </a:rPr>
                        <a:t>1</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65100" marR="0" algn="l">
                        <a:lnSpc>
                          <a:spcPct val="107000"/>
                        </a:lnSpc>
                        <a:spcBef>
                          <a:spcPts val="210"/>
                        </a:spcBef>
                        <a:spcAft>
                          <a:spcPts val="0"/>
                        </a:spcAft>
                      </a:pPr>
                      <a:r>
                        <a:rPr lang="en-US" sz="1200">
                          <a:effectLst/>
                        </a:rPr>
                        <a:t>0</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0" algn="l">
                        <a:lnSpc>
                          <a:spcPct val="107000"/>
                        </a:lnSpc>
                        <a:spcBef>
                          <a:spcPts val="0"/>
                        </a:spcBef>
                        <a:spcAft>
                          <a:spcPts val="0"/>
                        </a:spcAft>
                      </a:pPr>
                      <a:r>
                        <a:rPr lang="en-US" sz="1200">
                          <a:effectLst/>
                        </a:rPr>
                        <a:t> </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71450" marR="0" algn="l">
                        <a:lnSpc>
                          <a:spcPct val="107000"/>
                        </a:lnSpc>
                        <a:spcBef>
                          <a:spcPts val="210"/>
                        </a:spcBef>
                        <a:spcAft>
                          <a:spcPts val="0"/>
                        </a:spcAft>
                      </a:pPr>
                      <a:r>
                        <a:rPr lang="en-US" sz="1200">
                          <a:effectLst/>
                        </a:rPr>
                        <a:t>6</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130175" marR="124460" algn="ctr">
                        <a:lnSpc>
                          <a:spcPct val="107000"/>
                        </a:lnSpc>
                        <a:spcBef>
                          <a:spcPts val="210"/>
                        </a:spcBef>
                        <a:spcAft>
                          <a:spcPts val="0"/>
                        </a:spcAft>
                      </a:pPr>
                      <a:r>
                        <a:rPr lang="en-US" sz="1200">
                          <a:effectLst/>
                        </a:rPr>
                        <a:t>-23</a:t>
                      </a:r>
                      <a:endParaRPr lang="en-US" sz="11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tc>
                  <a:txBody>
                    <a:bodyPr/>
                    <a:lstStyle/>
                    <a:p>
                      <a:pPr marL="0" marR="0" algn="l">
                        <a:lnSpc>
                          <a:spcPct val="107000"/>
                        </a:lnSpc>
                        <a:spcBef>
                          <a:spcPts val="0"/>
                        </a:spcBef>
                        <a:spcAft>
                          <a:spcPts val="0"/>
                        </a:spcAft>
                      </a:pPr>
                      <a:r>
                        <a:rPr lang="en-US" sz="1200" dirty="0">
                          <a:effectLst/>
                        </a:rPr>
                        <a:t> </a:t>
                      </a:r>
                      <a:endParaRPr lang="en-US" sz="11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xmlns="" val="1449737445"/>
                  </a:ext>
                </a:extLst>
              </a:tr>
            </a:tbl>
          </a:graphicData>
        </a:graphic>
      </p:graphicFrame>
      <p:sp>
        <p:nvSpPr>
          <p:cNvPr id="19" name="Text Box 2"/>
          <p:cNvSpPr txBox="1">
            <a:spLocks noChangeArrowheads="1"/>
          </p:cNvSpPr>
          <p:nvPr/>
        </p:nvSpPr>
        <p:spPr bwMode="auto">
          <a:xfrm>
            <a:off x="4657725" y="579438"/>
            <a:ext cx="47625" cy="100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7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7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20" name="Rectangle 12"/>
          <p:cNvSpPr>
            <a:spLocks noChangeArrowheads="1"/>
          </p:cNvSpPr>
          <p:nvPr/>
        </p:nvSpPr>
        <p:spPr bwMode="auto">
          <a:xfrm>
            <a:off x="200025" y="228928"/>
            <a:ext cx="213520"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ea typeface="Times New Roman" panose="02020603050405020304" pitchFamily="18" charset="0"/>
              </a:rPr>
              <a:t> </a:t>
            </a:r>
            <a:endParaRPr kumimoji="0" lang="en-US" altLang="en-US" sz="1200" b="0" i="0" u="none" strike="noStrike" cap="none" normalizeH="0" baseline="0" dirty="0">
              <a:ln>
                <a:noFill/>
              </a:ln>
              <a:solidFill>
                <a:schemeClr val="tx1"/>
              </a:solidFill>
              <a:effectLst/>
              <a:latin typeface="Tahoma" panose="020B0604030504040204" pitchFamily="34" charset="0"/>
              <a:cs typeface="Tahoma" panose="020B060403050404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xmlns="" val="259214909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dirty="0">
                <a:latin typeface="Tahoma" panose="020B0604030504040204" pitchFamily="34" charset="0"/>
                <a:ea typeface="Tahoma" panose="020B0604030504040204" pitchFamily="34" charset="0"/>
                <a:cs typeface="Tahoma" panose="020B0604030504040204" pitchFamily="34" charset="0"/>
              </a:rPr>
              <a:t>ECC </a:t>
            </a:r>
            <a:r>
              <a:rPr lang="en-US" sz="1400" dirty="0" err="1">
                <a:latin typeface="Tahoma" panose="020B0604030504040204" pitchFamily="34" charset="0"/>
                <a:ea typeface="Tahoma" panose="020B0604030504040204" pitchFamily="34" charset="0"/>
                <a:cs typeface="Tahoma" panose="020B0604030504040204" pitchFamily="34" charset="0"/>
              </a:rPr>
              <a:t>Diffie</a:t>
            </a:r>
            <a:r>
              <a:rPr lang="en-US" sz="1400" dirty="0">
                <a:latin typeface="Tahoma" panose="020B0604030504040204" pitchFamily="34" charset="0"/>
                <a:ea typeface="Tahoma" panose="020B0604030504040204" pitchFamily="34" charset="0"/>
                <a:cs typeface="Tahoma" panose="020B0604030504040204" pitchFamily="34" charset="0"/>
              </a:rPr>
              <a:t>-Hellman</a:t>
            </a:r>
          </a:p>
        </p:txBody>
      </p:sp>
      <p:sp>
        <p:nvSpPr>
          <p:cNvPr id="3" name="Content Placeholder 2"/>
          <p:cNvSpPr>
            <a:spLocks noGrp="1"/>
          </p:cNvSpPr>
          <p:nvPr>
            <p:ph idx="1"/>
          </p:nvPr>
        </p:nvSpPr>
        <p:spPr>
          <a:xfrm>
            <a:off x="326571" y="716279"/>
            <a:ext cx="6432369" cy="8989423"/>
          </a:xfrm>
        </p:spPr>
        <p:txBody>
          <a:bodyPr>
            <a:noAutofit/>
          </a:bodyPr>
          <a:lstStyle/>
          <a:p>
            <a:pPr marL="0" indent="0" algn="just">
              <a:lnSpc>
                <a:spcPct val="150000"/>
              </a:lnSpc>
              <a:buNone/>
            </a:pPr>
            <a:r>
              <a:rPr lang="en-US" sz="1200" dirty="0">
                <a:latin typeface="Tahoma" panose="020B0604030504040204" pitchFamily="34" charset="0"/>
                <a:ea typeface="Tahoma" panose="020B0604030504040204" pitchFamily="34" charset="0"/>
                <a:cs typeface="Tahoma" panose="020B0604030504040204" pitchFamily="34" charset="0"/>
              </a:rPr>
              <a:t>	The elliptic curve analog of </a:t>
            </a:r>
            <a:r>
              <a:rPr lang="en-US" sz="1200" dirty="0" err="1">
                <a:latin typeface="Tahoma" panose="020B0604030504040204" pitchFamily="34" charset="0"/>
                <a:ea typeface="Tahoma" panose="020B0604030504040204" pitchFamily="34" charset="0"/>
                <a:cs typeface="Tahoma" panose="020B0604030504040204" pitchFamily="34" charset="0"/>
              </a:rPr>
              <a:t>Diffie</a:t>
            </a:r>
            <a:r>
              <a:rPr lang="en-US" sz="1200" dirty="0">
                <a:latin typeface="Tahoma" panose="020B0604030504040204" pitchFamily="34" charset="0"/>
                <a:ea typeface="Tahoma" panose="020B0604030504040204" pitchFamily="34" charset="0"/>
                <a:cs typeface="Tahoma" panose="020B0604030504040204" pitchFamily="34" charset="0"/>
              </a:rPr>
              <a:t>-Hellman key exchange, which is a close analogy given elliptic curve multiplication equates to modulo exponentiation. Key exchange using elliptic curves can be done in the following manner. </a:t>
            </a:r>
          </a:p>
          <a:p>
            <a:pPr marL="0" indent="0" algn="just">
              <a:lnSpc>
                <a:spcPct val="150000"/>
              </a:lnSpc>
              <a:buNone/>
            </a:pPr>
            <a:r>
              <a:rPr lang="en-US" sz="1200" dirty="0">
                <a:latin typeface="Tahoma" panose="020B0604030504040204" pitchFamily="34" charset="0"/>
                <a:ea typeface="Tahoma" panose="020B0604030504040204" pitchFamily="34" charset="0"/>
                <a:cs typeface="Tahoma" panose="020B0604030504040204" pitchFamily="34" charset="0"/>
              </a:rPr>
              <a:t>	First pick a large integer </a:t>
            </a:r>
            <a:r>
              <a:rPr lang="en-US" sz="1200" i="1" dirty="0">
                <a:latin typeface="Tahoma" panose="020B0604030504040204" pitchFamily="34" charset="0"/>
                <a:ea typeface="Tahoma" panose="020B0604030504040204" pitchFamily="34" charset="0"/>
                <a:cs typeface="Tahoma" panose="020B0604030504040204" pitchFamily="34" charset="0"/>
              </a:rPr>
              <a:t>q</a:t>
            </a:r>
            <a:r>
              <a:rPr lang="en-US" sz="1200" dirty="0">
                <a:latin typeface="Tahoma" panose="020B0604030504040204" pitchFamily="34" charset="0"/>
                <a:ea typeface="Tahoma" panose="020B0604030504040204" pitchFamily="34" charset="0"/>
                <a:cs typeface="Tahoma" panose="020B0604030504040204" pitchFamily="34" charset="0"/>
              </a:rPr>
              <a:t>, which is either a prime number p or an integer of the form 2</a:t>
            </a:r>
            <a:r>
              <a:rPr lang="en-US" sz="1200" baseline="30000" dirty="0">
                <a:latin typeface="Tahoma" panose="020B0604030504040204" pitchFamily="34" charset="0"/>
                <a:ea typeface="Tahoma" panose="020B0604030504040204" pitchFamily="34" charset="0"/>
                <a:cs typeface="Tahoma" panose="020B0604030504040204" pitchFamily="34" charset="0"/>
              </a:rPr>
              <a:t>m</a:t>
            </a:r>
            <a:r>
              <a:rPr lang="en-US" sz="1200" dirty="0">
                <a:latin typeface="Tahoma" panose="020B0604030504040204" pitchFamily="34" charset="0"/>
                <a:ea typeface="Tahoma" panose="020B0604030504040204" pitchFamily="34" charset="0"/>
                <a:cs typeface="Tahoma" panose="020B0604030504040204" pitchFamily="34" charset="0"/>
              </a:rPr>
              <a:t> and elliptic curve parameters a and b for Equation </a:t>
            </a:r>
          </a:p>
          <a:p>
            <a:pPr marL="0" indent="0" algn="just">
              <a:lnSpc>
                <a:spcPct val="150000"/>
              </a:lnSpc>
              <a:buNone/>
            </a:pPr>
            <a:r>
              <a:rPr lang="en-US" sz="1200" i="1" dirty="0">
                <a:latin typeface="Tahoma" panose="020B0604030504040204" pitchFamily="34" charset="0"/>
                <a:ea typeface="Tahoma" panose="020B0604030504040204" pitchFamily="34" charset="0"/>
                <a:cs typeface="Tahoma" panose="020B0604030504040204" pitchFamily="34" charset="0"/>
              </a:rPr>
              <a:t>		y</a:t>
            </a:r>
            <a:r>
              <a:rPr lang="en-US" sz="1200" baseline="30000" dirty="0">
                <a:latin typeface="Tahoma" panose="020B0604030504040204" pitchFamily="34" charset="0"/>
                <a:ea typeface="Tahoma" panose="020B0604030504040204" pitchFamily="34" charset="0"/>
                <a:cs typeface="Tahoma" panose="020B0604030504040204" pitchFamily="34" charset="0"/>
              </a:rPr>
              <a:t>2</a:t>
            </a:r>
            <a:r>
              <a:rPr lang="en-US" sz="1200" dirty="0">
                <a:latin typeface="Tahoma" panose="020B0604030504040204" pitchFamily="34" charset="0"/>
                <a:ea typeface="Tahoma" panose="020B0604030504040204" pitchFamily="34" charset="0"/>
                <a:cs typeface="Tahoma" panose="020B0604030504040204" pitchFamily="34" charset="0"/>
              </a:rPr>
              <a:t>mod </a:t>
            </a:r>
            <a:r>
              <a:rPr lang="en-US" sz="1200" i="1" dirty="0">
                <a:latin typeface="Tahoma" panose="020B0604030504040204" pitchFamily="34" charset="0"/>
                <a:ea typeface="Tahoma" panose="020B0604030504040204" pitchFamily="34" charset="0"/>
                <a:cs typeface="Tahoma" panose="020B0604030504040204" pitchFamily="34" charset="0"/>
              </a:rPr>
              <a:t>p </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i="1" dirty="0">
                <a:latin typeface="Tahoma" panose="020B0604030504040204" pitchFamily="34" charset="0"/>
                <a:ea typeface="Tahoma" panose="020B0604030504040204" pitchFamily="34" charset="0"/>
                <a:cs typeface="Tahoma" panose="020B0604030504040204" pitchFamily="34" charset="0"/>
              </a:rPr>
              <a:t>x</a:t>
            </a:r>
            <a:r>
              <a:rPr lang="en-US" sz="1200" baseline="30000" dirty="0">
                <a:latin typeface="Tahoma" panose="020B0604030504040204" pitchFamily="34" charset="0"/>
                <a:ea typeface="Tahoma" panose="020B0604030504040204" pitchFamily="34" charset="0"/>
                <a:cs typeface="Tahoma" panose="020B0604030504040204" pitchFamily="34" charset="0"/>
              </a:rPr>
              <a:t>3</a:t>
            </a:r>
            <a:r>
              <a:rPr lang="en-US" sz="1200" dirty="0">
                <a:latin typeface="Tahoma" panose="020B0604030504040204" pitchFamily="34" charset="0"/>
                <a:ea typeface="Tahoma" panose="020B0604030504040204" pitchFamily="34" charset="0"/>
                <a:cs typeface="Tahoma" panose="020B0604030504040204" pitchFamily="34" charset="0"/>
              </a:rPr>
              <a:t> + </a:t>
            </a:r>
            <a:r>
              <a:rPr lang="en-US" sz="1200" i="1" dirty="0">
                <a:latin typeface="Tahoma" panose="020B0604030504040204" pitchFamily="34" charset="0"/>
                <a:ea typeface="Tahoma" panose="020B0604030504040204" pitchFamily="34" charset="0"/>
                <a:cs typeface="Tahoma" panose="020B0604030504040204" pitchFamily="34" charset="0"/>
              </a:rPr>
              <a:t>ax </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i="1" dirty="0">
                <a:latin typeface="Tahoma" panose="020B0604030504040204" pitchFamily="34" charset="0"/>
                <a:ea typeface="Tahoma" panose="020B0604030504040204" pitchFamily="34" charset="0"/>
                <a:cs typeface="Tahoma" panose="020B0604030504040204" pitchFamily="34" charset="0"/>
              </a:rPr>
              <a:t>b</a:t>
            </a:r>
            <a:r>
              <a:rPr lang="en-US" sz="1200" dirty="0">
                <a:latin typeface="Tahoma" panose="020B0604030504040204" pitchFamily="34" charset="0"/>
                <a:ea typeface="Tahoma" panose="020B0604030504040204" pitchFamily="34" charset="0"/>
                <a:cs typeface="Tahoma" panose="020B0604030504040204" pitchFamily="34" charset="0"/>
              </a:rPr>
              <a:t>) mod </a:t>
            </a:r>
            <a:r>
              <a:rPr lang="en-US" sz="1200" i="1" dirty="0">
                <a:latin typeface="Tahoma" panose="020B0604030504040204" pitchFamily="34" charset="0"/>
                <a:ea typeface="Tahoma" panose="020B0604030504040204" pitchFamily="34" charset="0"/>
                <a:cs typeface="Tahoma" panose="020B0604030504040204" pitchFamily="34" charset="0"/>
              </a:rPr>
              <a:t>p</a:t>
            </a: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70000"/>
              </a:lnSpc>
              <a:buNone/>
            </a:pPr>
            <a:r>
              <a:rPr lang="en-US" sz="1200" dirty="0">
                <a:latin typeface="Tahoma" panose="020B0604030504040204" pitchFamily="34" charset="0"/>
                <a:ea typeface="Tahoma" panose="020B0604030504040204" pitchFamily="34" charset="0"/>
                <a:cs typeface="Tahoma" panose="020B0604030504040204" pitchFamily="34" charset="0"/>
              </a:rPr>
              <a:t>	This defines the elliptic group of points </a:t>
            </a:r>
            <a:r>
              <a:rPr lang="en-US" sz="1200" dirty="0" err="1">
                <a:latin typeface="Tahoma" panose="020B0604030504040204" pitchFamily="34" charset="0"/>
                <a:ea typeface="Tahoma" panose="020B0604030504040204" pitchFamily="34" charset="0"/>
                <a:cs typeface="Tahoma" panose="020B0604030504040204" pitchFamily="34" charset="0"/>
              </a:rPr>
              <a:t>E</a:t>
            </a:r>
            <a:r>
              <a:rPr lang="en-US" sz="1200" baseline="-25000" dirty="0" err="1">
                <a:latin typeface="Tahoma" panose="020B0604030504040204" pitchFamily="34" charset="0"/>
                <a:ea typeface="Tahoma" panose="020B0604030504040204" pitchFamily="34" charset="0"/>
                <a:cs typeface="Tahoma" panose="020B0604030504040204" pitchFamily="34" charset="0"/>
              </a:rPr>
              <a:t>q</a:t>
            </a:r>
            <a:r>
              <a:rPr lang="en-US" sz="1200" dirty="0">
                <a:latin typeface="Tahoma" panose="020B0604030504040204" pitchFamily="34" charset="0"/>
                <a:ea typeface="Tahoma" panose="020B0604030504040204" pitchFamily="34" charset="0"/>
                <a:cs typeface="Tahoma" panose="020B0604030504040204" pitchFamily="34" charset="0"/>
              </a:rPr>
              <a:t>(a, b). Next, pick a base point G = (x</a:t>
            </a:r>
            <a:r>
              <a:rPr lang="en-US" sz="1200" baseline="-25000" dirty="0">
                <a:latin typeface="Tahoma" panose="020B0604030504040204" pitchFamily="34" charset="0"/>
                <a:ea typeface="Tahoma" panose="020B0604030504040204" pitchFamily="34" charset="0"/>
                <a:cs typeface="Tahoma" panose="020B0604030504040204" pitchFamily="34" charset="0"/>
              </a:rPr>
              <a:t>1</a:t>
            </a:r>
            <a:r>
              <a:rPr lang="en-US" sz="1200" dirty="0">
                <a:latin typeface="Tahoma" panose="020B0604030504040204" pitchFamily="34" charset="0"/>
                <a:ea typeface="Tahoma" panose="020B0604030504040204" pitchFamily="34" charset="0"/>
                <a:cs typeface="Tahoma" panose="020B0604030504040204" pitchFamily="34" charset="0"/>
              </a:rPr>
              <a:t>, y</a:t>
            </a:r>
            <a:r>
              <a:rPr lang="en-US" sz="1200" baseline="-25000" dirty="0">
                <a:latin typeface="Tahoma" panose="020B0604030504040204" pitchFamily="34" charset="0"/>
                <a:ea typeface="Tahoma" panose="020B0604030504040204" pitchFamily="34" charset="0"/>
                <a:cs typeface="Tahoma" panose="020B0604030504040204" pitchFamily="34" charset="0"/>
              </a:rPr>
              <a:t>1</a:t>
            </a:r>
            <a:r>
              <a:rPr lang="en-US" sz="1200" dirty="0">
                <a:latin typeface="Tahoma" panose="020B0604030504040204" pitchFamily="34" charset="0"/>
                <a:ea typeface="Tahoma" panose="020B0604030504040204" pitchFamily="34" charset="0"/>
                <a:cs typeface="Tahoma" panose="020B0604030504040204" pitchFamily="34" charset="0"/>
              </a:rPr>
              <a:t>) in </a:t>
            </a:r>
            <a:r>
              <a:rPr lang="en-US" sz="1200" dirty="0" err="1">
                <a:latin typeface="Tahoma" panose="020B0604030504040204" pitchFamily="34" charset="0"/>
                <a:ea typeface="Tahoma" panose="020B0604030504040204" pitchFamily="34" charset="0"/>
                <a:cs typeface="Tahoma" panose="020B0604030504040204" pitchFamily="34" charset="0"/>
              </a:rPr>
              <a:t>E</a:t>
            </a:r>
            <a:r>
              <a:rPr lang="en-US" sz="1200" baseline="-25000" dirty="0" err="1">
                <a:latin typeface="Tahoma" panose="020B0604030504040204" pitchFamily="34" charset="0"/>
                <a:ea typeface="Tahoma" panose="020B0604030504040204" pitchFamily="34" charset="0"/>
                <a:cs typeface="Tahoma" panose="020B0604030504040204" pitchFamily="34" charset="0"/>
              </a:rPr>
              <a:t>q</a:t>
            </a:r>
            <a:r>
              <a:rPr lang="en-US" sz="1200" dirty="0">
                <a:latin typeface="Tahoma" panose="020B0604030504040204" pitchFamily="34" charset="0"/>
                <a:ea typeface="Tahoma" panose="020B0604030504040204" pitchFamily="34" charset="0"/>
                <a:cs typeface="Tahoma" panose="020B0604030504040204" pitchFamily="34" charset="0"/>
              </a:rPr>
              <a:t>(a, b) whose order is a very large value n. The order n of a point G on an elliptic curve is the smallest positive integer n such that </a:t>
            </a:r>
            <a:r>
              <a:rPr lang="en-US" sz="1200" dirty="0" err="1">
                <a:latin typeface="Tahoma" panose="020B0604030504040204" pitchFamily="34" charset="0"/>
                <a:ea typeface="Tahoma" panose="020B0604030504040204" pitchFamily="34" charset="0"/>
                <a:cs typeface="Tahoma" panose="020B0604030504040204" pitchFamily="34" charset="0"/>
              </a:rPr>
              <a:t>nG</a:t>
            </a:r>
            <a:r>
              <a:rPr lang="en-US" sz="1200" dirty="0">
                <a:latin typeface="Tahoma" panose="020B0604030504040204" pitchFamily="34" charset="0"/>
                <a:ea typeface="Tahoma" panose="020B0604030504040204" pitchFamily="34" charset="0"/>
                <a:cs typeface="Tahoma" panose="020B0604030504040204" pitchFamily="34" charset="0"/>
              </a:rPr>
              <a:t> = O. So </a:t>
            </a:r>
            <a:r>
              <a:rPr lang="en-US" sz="1200" dirty="0" err="1">
                <a:latin typeface="Tahoma" panose="020B0604030504040204" pitchFamily="34" charset="0"/>
                <a:ea typeface="Tahoma" panose="020B0604030504040204" pitchFamily="34" charset="0"/>
                <a:cs typeface="Tahoma" panose="020B0604030504040204" pitchFamily="34" charset="0"/>
              </a:rPr>
              <a:t>E</a:t>
            </a:r>
            <a:r>
              <a:rPr lang="en-US" sz="1200" baseline="-25000" dirty="0" err="1">
                <a:latin typeface="Tahoma" panose="020B0604030504040204" pitchFamily="34" charset="0"/>
                <a:ea typeface="Tahoma" panose="020B0604030504040204" pitchFamily="34" charset="0"/>
                <a:cs typeface="Tahoma" panose="020B0604030504040204" pitchFamily="34" charset="0"/>
              </a:rPr>
              <a:t>q</a:t>
            </a:r>
            <a:r>
              <a:rPr lang="en-US" sz="1200" dirty="0">
                <a:latin typeface="Tahoma" panose="020B0604030504040204" pitchFamily="34" charset="0"/>
                <a:ea typeface="Tahoma" panose="020B0604030504040204" pitchFamily="34" charset="0"/>
                <a:cs typeface="Tahoma" panose="020B0604030504040204" pitchFamily="34" charset="0"/>
              </a:rPr>
              <a:t>(a, b) and G are parameters of the cryptosystem known to all participants. A key exchange between users A and B can then be accomplished as shown. To break this scheme, an attacker would need to be able to compute </a:t>
            </a:r>
            <a:r>
              <a:rPr lang="en-US" sz="1200" i="1" dirty="0">
                <a:latin typeface="Tahoma" panose="020B0604030504040204" pitchFamily="34" charset="0"/>
                <a:ea typeface="Tahoma" panose="020B0604030504040204" pitchFamily="34" charset="0"/>
                <a:cs typeface="Tahoma" panose="020B0604030504040204" pitchFamily="34" charset="0"/>
              </a:rPr>
              <a:t>k </a:t>
            </a:r>
            <a:r>
              <a:rPr lang="en-US" sz="1200" dirty="0">
                <a:latin typeface="Tahoma" panose="020B0604030504040204" pitchFamily="34" charset="0"/>
                <a:ea typeface="Tahoma" panose="020B0604030504040204" pitchFamily="34" charset="0"/>
                <a:cs typeface="Tahoma" panose="020B0604030504040204" pitchFamily="34" charset="0"/>
              </a:rPr>
              <a:t>given </a:t>
            </a:r>
            <a:r>
              <a:rPr lang="en-US" sz="1200" i="1" dirty="0">
                <a:latin typeface="Tahoma" panose="020B0604030504040204" pitchFamily="34" charset="0"/>
                <a:ea typeface="Tahoma" panose="020B0604030504040204" pitchFamily="34" charset="0"/>
                <a:cs typeface="Tahoma" panose="020B0604030504040204" pitchFamily="34" charset="0"/>
              </a:rPr>
              <a:t>G </a:t>
            </a:r>
            <a:r>
              <a:rPr lang="en-US" sz="1200" dirty="0">
                <a:latin typeface="Tahoma" panose="020B0604030504040204" pitchFamily="34" charset="0"/>
                <a:ea typeface="Tahoma" panose="020B0604030504040204" pitchFamily="34" charset="0"/>
                <a:cs typeface="Tahoma" panose="020B0604030504040204" pitchFamily="34" charset="0"/>
              </a:rPr>
              <a:t>and </a:t>
            </a:r>
            <a:r>
              <a:rPr lang="en-US" sz="1200" i="1" dirty="0" err="1">
                <a:latin typeface="Tahoma" panose="020B0604030504040204" pitchFamily="34" charset="0"/>
                <a:ea typeface="Tahoma" panose="020B0604030504040204" pitchFamily="34" charset="0"/>
                <a:cs typeface="Tahoma" panose="020B0604030504040204" pitchFamily="34" charset="0"/>
              </a:rPr>
              <a:t>kG</a:t>
            </a:r>
            <a:r>
              <a:rPr lang="en-US" sz="1200" i="1" dirty="0">
                <a:latin typeface="Tahoma" panose="020B0604030504040204" pitchFamily="34" charset="0"/>
                <a:ea typeface="Tahoma" panose="020B0604030504040204" pitchFamily="34" charset="0"/>
                <a:cs typeface="Tahoma" panose="020B0604030504040204" pitchFamily="34" charset="0"/>
              </a:rPr>
              <a:t>, </a:t>
            </a:r>
            <a:r>
              <a:rPr lang="en-US" sz="1200" dirty="0">
                <a:latin typeface="Tahoma" panose="020B0604030504040204" pitchFamily="34" charset="0"/>
                <a:ea typeface="Tahoma" panose="020B0604030504040204" pitchFamily="34" charset="0"/>
                <a:cs typeface="Tahoma" panose="020B0604030504040204" pitchFamily="34" charset="0"/>
              </a:rPr>
              <a:t>which is assumed hard.</a:t>
            </a:r>
          </a:p>
          <a:p>
            <a:pPr marL="0" indent="0" algn="just">
              <a:lnSpc>
                <a:spcPct val="150000"/>
              </a:lnSpc>
              <a:buNone/>
            </a:pPr>
            <a:r>
              <a:rPr lang="en-US" sz="1200" dirty="0">
                <a:latin typeface="Tahoma" panose="020B0604030504040204" pitchFamily="34" charset="0"/>
                <a:ea typeface="Tahoma" panose="020B0604030504040204" pitchFamily="34" charset="0"/>
                <a:cs typeface="Tahoma" panose="020B0604030504040204" pitchFamily="34" charset="0"/>
              </a:rPr>
              <a:t>A key exchange between users A and B can be accomplished as follows</a:t>
            </a:r>
          </a:p>
          <a:p>
            <a:pPr marL="0" indent="0" algn="just">
              <a:lnSpc>
                <a:spcPct val="150000"/>
              </a:lnSpc>
              <a:buNone/>
            </a:pPr>
            <a:r>
              <a:rPr lang="en-US" sz="1200" b="1" dirty="0">
                <a:latin typeface="Tahoma" panose="020B0604030504040204" pitchFamily="34" charset="0"/>
                <a:ea typeface="Tahoma" panose="020B0604030504040204" pitchFamily="34" charset="0"/>
                <a:cs typeface="Tahoma" panose="020B0604030504040204" pitchFamily="34" charset="0"/>
              </a:rPr>
              <a:t>1. </a:t>
            </a:r>
            <a:r>
              <a:rPr lang="en-US" sz="1200" dirty="0">
                <a:latin typeface="Tahoma" panose="020B0604030504040204" pitchFamily="34" charset="0"/>
                <a:ea typeface="Tahoma" panose="020B0604030504040204" pitchFamily="34" charset="0"/>
                <a:cs typeface="Tahoma" panose="020B0604030504040204" pitchFamily="34" charset="0"/>
              </a:rPr>
              <a:t>A selects an integer </a:t>
            </a:r>
            <a:r>
              <a:rPr lang="en-US" sz="1200" dirty="0" err="1">
                <a:latin typeface="Tahoma" panose="020B0604030504040204" pitchFamily="34" charset="0"/>
                <a:ea typeface="Tahoma" panose="020B0604030504040204" pitchFamily="34" charset="0"/>
                <a:cs typeface="Tahoma" panose="020B0604030504040204" pitchFamily="34" charset="0"/>
              </a:rPr>
              <a:t>nA</a:t>
            </a:r>
            <a:r>
              <a:rPr lang="en-US" sz="1200" dirty="0">
                <a:latin typeface="Tahoma" panose="020B0604030504040204" pitchFamily="34" charset="0"/>
                <a:ea typeface="Tahoma" panose="020B0604030504040204" pitchFamily="34" charset="0"/>
                <a:cs typeface="Tahoma" panose="020B0604030504040204" pitchFamily="34" charset="0"/>
              </a:rPr>
              <a:t> less than n. This is A’s private key. A then generates a public key P</a:t>
            </a:r>
            <a:r>
              <a:rPr lang="en-US" sz="1200" baseline="-25000" dirty="0">
                <a:latin typeface="Tahoma" panose="020B0604030504040204" pitchFamily="34" charset="0"/>
                <a:ea typeface="Tahoma" panose="020B0604030504040204" pitchFamily="34" charset="0"/>
                <a:cs typeface="Tahoma" panose="020B0604030504040204" pitchFamily="34" charset="0"/>
              </a:rPr>
              <a:t>A</a:t>
            </a:r>
            <a:r>
              <a:rPr lang="en-US" sz="1200" dirty="0">
                <a:latin typeface="Tahoma" panose="020B0604030504040204" pitchFamily="34" charset="0"/>
                <a:ea typeface="Tahoma" panose="020B0604030504040204" pitchFamily="34" charset="0"/>
                <a:cs typeface="Tahoma" panose="020B0604030504040204" pitchFamily="34" charset="0"/>
              </a:rPr>
              <a:t> = </a:t>
            </a:r>
            <a:r>
              <a:rPr lang="en-US" sz="1200" dirty="0" err="1">
                <a:latin typeface="Tahoma" panose="020B0604030504040204" pitchFamily="34" charset="0"/>
                <a:ea typeface="Tahoma" panose="020B0604030504040204" pitchFamily="34" charset="0"/>
                <a:cs typeface="Tahoma" panose="020B0604030504040204" pitchFamily="34" charset="0"/>
              </a:rPr>
              <a:t>n</a:t>
            </a:r>
            <a:r>
              <a:rPr lang="en-US" sz="1200" baseline="-25000" dirty="0" err="1">
                <a:latin typeface="Tahoma" panose="020B0604030504040204" pitchFamily="34" charset="0"/>
                <a:ea typeface="Tahoma" panose="020B0604030504040204" pitchFamily="34" charset="0"/>
                <a:cs typeface="Tahoma" panose="020B0604030504040204" pitchFamily="34" charset="0"/>
              </a:rPr>
              <a:t>A</a:t>
            </a:r>
            <a:r>
              <a:rPr lang="en-US" sz="1200" dirty="0">
                <a:latin typeface="Tahoma" panose="020B0604030504040204" pitchFamily="34" charset="0"/>
                <a:ea typeface="Tahoma" panose="020B0604030504040204" pitchFamily="34" charset="0"/>
                <a:cs typeface="Tahoma" panose="020B0604030504040204" pitchFamily="34" charset="0"/>
              </a:rPr>
              <a:t> * G; the public key is a point in </a:t>
            </a:r>
            <a:r>
              <a:rPr lang="en-US" sz="1200" dirty="0" err="1">
                <a:latin typeface="Tahoma" panose="020B0604030504040204" pitchFamily="34" charset="0"/>
                <a:ea typeface="Tahoma" panose="020B0604030504040204" pitchFamily="34" charset="0"/>
                <a:cs typeface="Tahoma" panose="020B0604030504040204" pitchFamily="34" charset="0"/>
              </a:rPr>
              <a:t>Eq</a:t>
            </a:r>
            <a:r>
              <a:rPr lang="en-US" sz="1200" dirty="0">
                <a:latin typeface="Tahoma" panose="020B0604030504040204" pitchFamily="34" charset="0"/>
                <a:ea typeface="Tahoma" panose="020B0604030504040204" pitchFamily="34" charset="0"/>
                <a:cs typeface="Tahoma" panose="020B0604030504040204" pitchFamily="34" charset="0"/>
              </a:rPr>
              <a:t>(a, b).</a:t>
            </a:r>
          </a:p>
          <a:p>
            <a:pPr marL="0" indent="0" algn="just">
              <a:lnSpc>
                <a:spcPct val="150000"/>
              </a:lnSpc>
              <a:buNone/>
            </a:pPr>
            <a:r>
              <a:rPr lang="en-US" sz="1200" b="1" dirty="0">
                <a:latin typeface="Tahoma" panose="020B0604030504040204" pitchFamily="34" charset="0"/>
                <a:ea typeface="Tahoma" panose="020B0604030504040204" pitchFamily="34" charset="0"/>
                <a:cs typeface="Tahoma" panose="020B0604030504040204" pitchFamily="34" charset="0"/>
              </a:rPr>
              <a:t>2. </a:t>
            </a:r>
            <a:r>
              <a:rPr lang="en-US" sz="1200" dirty="0">
                <a:latin typeface="Tahoma" panose="020B0604030504040204" pitchFamily="34" charset="0"/>
                <a:ea typeface="Tahoma" panose="020B0604030504040204" pitchFamily="34" charset="0"/>
                <a:cs typeface="Tahoma" panose="020B0604030504040204" pitchFamily="34" charset="0"/>
              </a:rPr>
              <a:t>B similarly selects a private key </a:t>
            </a:r>
            <a:r>
              <a:rPr lang="en-US" sz="1200" dirty="0" err="1">
                <a:latin typeface="Tahoma" panose="020B0604030504040204" pitchFamily="34" charset="0"/>
                <a:ea typeface="Tahoma" panose="020B0604030504040204" pitchFamily="34" charset="0"/>
                <a:cs typeface="Tahoma" panose="020B0604030504040204" pitchFamily="34" charset="0"/>
              </a:rPr>
              <a:t>n</a:t>
            </a:r>
            <a:r>
              <a:rPr lang="en-US" sz="1200" baseline="-25000" dirty="0" err="1">
                <a:latin typeface="Tahoma" panose="020B0604030504040204" pitchFamily="34" charset="0"/>
                <a:ea typeface="Tahoma" panose="020B0604030504040204" pitchFamily="34" charset="0"/>
                <a:cs typeface="Tahoma" panose="020B0604030504040204" pitchFamily="34" charset="0"/>
              </a:rPr>
              <a:t>B</a:t>
            </a:r>
            <a:r>
              <a:rPr lang="en-US" sz="1200" dirty="0">
                <a:latin typeface="Tahoma" panose="020B0604030504040204" pitchFamily="34" charset="0"/>
                <a:ea typeface="Tahoma" panose="020B0604030504040204" pitchFamily="34" charset="0"/>
                <a:cs typeface="Tahoma" panose="020B0604030504040204" pitchFamily="34" charset="0"/>
              </a:rPr>
              <a:t> and computes a public key P</a:t>
            </a:r>
            <a:r>
              <a:rPr lang="en-US" sz="1200" baseline="-25000" dirty="0">
                <a:latin typeface="Tahoma" panose="020B0604030504040204" pitchFamily="34" charset="0"/>
                <a:ea typeface="Tahoma" panose="020B0604030504040204" pitchFamily="34" charset="0"/>
                <a:cs typeface="Tahoma" panose="020B0604030504040204" pitchFamily="34" charset="0"/>
              </a:rPr>
              <a:t>B</a:t>
            </a:r>
            <a:r>
              <a:rPr lang="en-US" sz="1200" dirty="0">
                <a:latin typeface="Tahoma" panose="020B0604030504040204" pitchFamily="34" charset="0"/>
                <a:ea typeface="Tahoma" panose="020B0604030504040204" pitchFamily="34" charset="0"/>
                <a:cs typeface="Tahoma" panose="020B0604030504040204" pitchFamily="34" charset="0"/>
              </a:rPr>
              <a:t>.</a:t>
            </a:r>
          </a:p>
          <a:p>
            <a:pPr marL="0" indent="0" algn="just">
              <a:lnSpc>
                <a:spcPct val="150000"/>
              </a:lnSpc>
              <a:buNone/>
            </a:pPr>
            <a:r>
              <a:rPr lang="en-US" sz="1200" b="1" dirty="0">
                <a:latin typeface="Tahoma" panose="020B0604030504040204" pitchFamily="34" charset="0"/>
                <a:ea typeface="Tahoma" panose="020B0604030504040204" pitchFamily="34" charset="0"/>
                <a:cs typeface="Tahoma" panose="020B0604030504040204" pitchFamily="34" charset="0"/>
              </a:rPr>
              <a:t>3. </a:t>
            </a:r>
            <a:r>
              <a:rPr lang="en-US" sz="1200" dirty="0">
                <a:latin typeface="Tahoma" panose="020B0604030504040204" pitchFamily="34" charset="0"/>
                <a:ea typeface="Tahoma" panose="020B0604030504040204" pitchFamily="34" charset="0"/>
                <a:cs typeface="Tahoma" panose="020B0604030504040204" pitchFamily="34" charset="0"/>
              </a:rPr>
              <a:t>A generates the secret key k = </a:t>
            </a:r>
            <a:r>
              <a:rPr lang="en-US" sz="1200" dirty="0" err="1">
                <a:latin typeface="Tahoma" panose="020B0604030504040204" pitchFamily="34" charset="0"/>
                <a:ea typeface="Tahoma" panose="020B0604030504040204" pitchFamily="34" charset="0"/>
                <a:cs typeface="Tahoma" panose="020B0604030504040204" pitchFamily="34" charset="0"/>
              </a:rPr>
              <a:t>n</a:t>
            </a:r>
            <a:r>
              <a:rPr lang="en-US" sz="1200" baseline="-25000" dirty="0" err="1">
                <a:latin typeface="Tahoma" panose="020B0604030504040204" pitchFamily="34" charset="0"/>
                <a:ea typeface="Tahoma" panose="020B0604030504040204" pitchFamily="34" charset="0"/>
                <a:cs typeface="Tahoma" panose="020B0604030504040204" pitchFamily="34" charset="0"/>
              </a:rPr>
              <a:t>A</a:t>
            </a:r>
            <a:r>
              <a:rPr lang="en-US" sz="1200" baseline="-25000" dirty="0">
                <a:latin typeface="Tahoma" panose="020B0604030504040204" pitchFamily="34" charset="0"/>
                <a:ea typeface="Tahoma" panose="020B0604030504040204" pitchFamily="34" charset="0"/>
                <a:cs typeface="Tahoma" panose="020B0604030504040204" pitchFamily="34" charset="0"/>
              </a:rPr>
              <a:t> </a:t>
            </a:r>
            <a:r>
              <a:rPr lang="en-US" sz="1200" dirty="0">
                <a:latin typeface="Tahoma" panose="020B0604030504040204" pitchFamily="34" charset="0"/>
                <a:ea typeface="Tahoma" panose="020B0604030504040204" pitchFamily="34" charset="0"/>
                <a:cs typeface="Tahoma" panose="020B0604030504040204" pitchFamily="34" charset="0"/>
              </a:rPr>
              <a:t>* P</a:t>
            </a:r>
            <a:r>
              <a:rPr lang="en-US" sz="1200" baseline="-25000" dirty="0">
                <a:latin typeface="Tahoma" panose="020B0604030504040204" pitchFamily="34" charset="0"/>
                <a:ea typeface="Tahoma" panose="020B0604030504040204" pitchFamily="34" charset="0"/>
                <a:cs typeface="Tahoma" panose="020B0604030504040204" pitchFamily="34" charset="0"/>
              </a:rPr>
              <a:t>B</a:t>
            </a:r>
            <a:r>
              <a:rPr lang="en-US" sz="1200" dirty="0">
                <a:latin typeface="Tahoma" panose="020B0604030504040204" pitchFamily="34" charset="0"/>
                <a:ea typeface="Tahoma" panose="020B0604030504040204" pitchFamily="34" charset="0"/>
                <a:cs typeface="Tahoma" panose="020B0604030504040204" pitchFamily="34" charset="0"/>
              </a:rPr>
              <a:t>. B generates the secret key</a:t>
            </a:r>
          </a:p>
          <a:p>
            <a:pPr marL="0" indent="0" algn="just">
              <a:lnSpc>
                <a:spcPct val="150000"/>
              </a:lnSpc>
              <a:buNone/>
            </a:pPr>
            <a:r>
              <a:rPr lang="en-US" sz="1200" dirty="0">
                <a:latin typeface="Tahoma" panose="020B0604030504040204" pitchFamily="34" charset="0"/>
                <a:ea typeface="Tahoma" panose="020B0604030504040204" pitchFamily="34" charset="0"/>
                <a:cs typeface="Tahoma" panose="020B0604030504040204" pitchFamily="34" charset="0"/>
              </a:rPr>
              <a:t>		k = </a:t>
            </a:r>
            <a:r>
              <a:rPr lang="en-US" sz="1200" dirty="0" err="1">
                <a:latin typeface="Tahoma" panose="020B0604030504040204" pitchFamily="34" charset="0"/>
                <a:ea typeface="Tahoma" panose="020B0604030504040204" pitchFamily="34" charset="0"/>
                <a:cs typeface="Tahoma" panose="020B0604030504040204" pitchFamily="34" charset="0"/>
              </a:rPr>
              <a:t>n</a:t>
            </a:r>
            <a:r>
              <a:rPr lang="en-US" sz="1200" baseline="-25000" dirty="0" err="1">
                <a:latin typeface="Tahoma" panose="020B0604030504040204" pitchFamily="34" charset="0"/>
                <a:ea typeface="Tahoma" panose="020B0604030504040204" pitchFamily="34" charset="0"/>
                <a:cs typeface="Tahoma" panose="020B0604030504040204" pitchFamily="34" charset="0"/>
              </a:rPr>
              <a:t>B</a:t>
            </a:r>
            <a:r>
              <a:rPr lang="en-US" sz="1200" baseline="-25000" dirty="0">
                <a:latin typeface="Tahoma" panose="020B0604030504040204" pitchFamily="34" charset="0"/>
                <a:ea typeface="Tahoma" panose="020B0604030504040204" pitchFamily="34" charset="0"/>
                <a:cs typeface="Tahoma" panose="020B0604030504040204" pitchFamily="34" charset="0"/>
              </a:rPr>
              <a:t> </a:t>
            </a:r>
            <a:r>
              <a:rPr lang="en-US" sz="1200" dirty="0">
                <a:latin typeface="Tahoma" panose="020B0604030504040204" pitchFamily="34" charset="0"/>
                <a:ea typeface="Tahoma" panose="020B0604030504040204" pitchFamily="34" charset="0"/>
                <a:cs typeface="Tahoma" panose="020B0604030504040204" pitchFamily="34" charset="0"/>
              </a:rPr>
              <a:t>* P</a:t>
            </a:r>
            <a:r>
              <a:rPr lang="en-US" sz="1200" baseline="-25000" dirty="0">
                <a:latin typeface="Tahoma" panose="020B0604030504040204" pitchFamily="34" charset="0"/>
                <a:ea typeface="Tahoma" panose="020B0604030504040204" pitchFamily="34" charset="0"/>
                <a:cs typeface="Tahoma" panose="020B0604030504040204" pitchFamily="34" charset="0"/>
              </a:rPr>
              <a:t>A</a:t>
            </a:r>
            <a:r>
              <a:rPr lang="en-US" sz="1200" dirty="0">
                <a:latin typeface="Tahoma" panose="020B0604030504040204" pitchFamily="34" charset="0"/>
                <a:ea typeface="Tahoma" panose="020B0604030504040204" pitchFamily="34" charset="0"/>
                <a:cs typeface="Tahoma" panose="020B0604030504040204" pitchFamily="34" charset="0"/>
              </a:rPr>
              <a:t>.</a:t>
            </a:r>
          </a:p>
          <a:p>
            <a:pPr marL="0" indent="0" algn="just">
              <a:lnSpc>
                <a:spcPct val="150000"/>
              </a:lnSpc>
              <a:buNone/>
            </a:pPr>
            <a:r>
              <a:rPr lang="en-US" sz="1200" dirty="0">
                <a:latin typeface="Tahoma" panose="020B0604030504040204" pitchFamily="34" charset="0"/>
                <a:ea typeface="Tahoma" panose="020B0604030504040204" pitchFamily="34" charset="0"/>
                <a:cs typeface="Tahoma" panose="020B0604030504040204" pitchFamily="34" charset="0"/>
              </a:rPr>
              <a:t>The two calculations in step 3 produce the same result because</a:t>
            </a:r>
          </a:p>
          <a:p>
            <a:pPr marL="0" indent="0" algn="just">
              <a:lnSpc>
                <a:spcPct val="150000"/>
              </a:lnSpc>
              <a:buNone/>
            </a:pP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a:t>
            </a:r>
            <a:r>
              <a:rPr lang="en-US" sz="1200" baseline="-25000" dirty="0" err="1">
                <a:latin typeface="Tahoma" panose="020B0604030504040204" pitchFamily="34" charset="0"/>
                <a:ea typeface="Tahoma" panose="020B0604030504040204" pitchFamily="34" charset="0"/>
                <a:cs typeface="Tahoma" panose="020B0604030504040204" pitchFamily="34" charset="0"/>
              </a:rPr>
              <a:t>A</a:t>
            </a:r>
            <a:r>
              <a:rPr lang="en-US" sz="1200" dirty="0">
                <a:latin typeface="Tahoma" panose="020B0604030504040204" pitchFamily="34" charset="0"/>
                <a:ea typeface="Tahoma" panose="020B0604030504040204" pitchFamily="34" charset="0"/>
                <a:cs typeface="Tahoma" panose="020B0604030504040204" pitchFamily="34" charset="0"/>
              </a:rPr>
              <a:t> * P</a:t>
            </a:r>
            <a:r>
              <a:rPr lang="en-US" sz="1200" baseline="-25000" dirty="0">
                <a:latin typeface="Tahoma" panose="020B0604030504040204" pitchFamily="34" charset="0"/>
                <a:ea typeface="Tahoma" panose="020B0604030504040204" pitchFamily="34" charset="0"/>
                <a:cs typeface="Tahoma" panose="020B0604030504040204" pitchFamily="34" charset="0"/>
              </a:rPr>
              <a:t>B </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a:t>
            </a:r>
            <a:r>
              <a:rPr lang="en-US" sz="1200" baseline="-25000" dirty="0" err="1">
                <a:latin typeface="Tahoma" panose="020B0604030504040204" pitchFamily="34" charset="0"/>
                <a:ea typeface="Tahoma" panose="020B0604030504040204" pitchFamily="34" charset="0"/>
                <a:cs typeface="Tahoma" panose="020B0604030504040204" pitchFamily="34" charset="0"/>
              </a:rPr>
              <a:t>A</a:t>
            </a:r>
            <a:r>
              <a:rPr lang="en-US" sz="1200" dirty="0">
                <a:latin typeface="Tahoma" panose="020B0604030504040204" pitchFamily="34" charset="0"/>
                <a:ea typeface="Tahoma" panose="020B0604030504040204" pitchFamily="34" charset="0"/>
                <a:cs typeface="Tahoma" panose="020B0604030504040204" pitchFamily="34" charset="0"/>
              </a:rPr>
              <a:t> * (</a:t>
            </a:r>
            <a:r>
              <a:rPr lang="en-US" sz="1200" dirty="0" err="1">
                <a:latin typeface="Tahoma" panose="020B0604030504040204" pitchFamily="34" charset="0"/>
                <a:ea typeface="Tahoma" panose="020B0604030504040204" pitchFamily="34" charset="0"/>
                <a:cs typeface="Tahoma" panose="020B0604030504040204" pitchFamily="34" charset="0"/>
              </a:rPr>
              <a:t>n</a:t>
            </a:r>
            <a:r>
              <a:rPr lang="en-US" sz="1200" baseline="-25000" dirty="0" err="1">
                <a:latin typeface="Tahoma" panose="020B0604030504040204" pitchFamily="34" charset="0"/>
                <a:ea typeface="Tahoma" panose="020B0604030504040204" pitchFamily="34" charset="0"/>
                <a:cs typeface="Tahoma" panose="020B0604030504040204" pitchFamily="34" charset="0"/>
              </a:rPr>
              <a:t>B</a:t>
            </a:r>
            <a:r>
              <a:rPr lang="en-US" sz="1200" dirty="0">
                <a:latin typeface="Tahoma" panose="020B0604030504040204" pitchFamily="34" charset="0"/>
                <a:ea typeface="Tahoma" panose="020B0604030504040204" pitchFamily="34" charset="0"/>
                <a:cs typeface="Tahoma" panose="020B0604030504040204" pitchFamily="34" charset="0"/>
              </a:rPr>
              <a:t> * G) = </a:t>
            </a:r>
            <a:r>
              <a:rPr lang="en-US" sz="1200" dirty="0" err="1">
                <a:latin typeface="Tahoma" panose="020B0604030504040204" pitchFamily="34" charset="0"/>
                <a:ea typeface="Tahoma" panose="020B0604030504040204" pitchFamily="34" charset="0"/>
                <a:cs typeface="Tahoma" panose="020B0604030504040204" pitchFamily="34" charset="0"/>
              </a:rPr>
              <a:t>n</a:t>
            </a:r>
            <a:r>
              <a:rPr lang="en-US" sz="1200" baseline="-25000" dirty="0" err="1">
                <a:latin typeface="Tahoma" panose="020B0604030504040204" pitchFamily="34" charset="0"/>
                <a:ea typeface="Tahoma" panose="020B0604030504040204" pitchFamily="34" charset="0"/>
                <a:cs typeface="Tahoma" panose="020B0604030504040204" pitchFamily="34" charset="0"/>
              </a:rPr>
              <a:t>B</a:t>
            </a:r>
            <a:r>
              <a:rPr lang="en-US" sz="1200" baseline="-25000" dirty="0">
                <a:latin typeface="Tahoma" panose="020B0604030504040204" pitchFamily="34" charset="0"/>
                <a:ea typeface="Tahoma" panose="020B0604030504040204" pitchFamily="34" charset="0"/>
                <a:cs typeface="Tahoma" panose="020B0604030504040204" pitchFamily="34" charset="0"/>
              </a:rPr>
              <a:t> </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n</a:t>
            </a:r>
            <a:r>
              <a:rPr lang="en-US" sz="1200" baseline="-25000" dirty="0" err="1">
                <a:latin typeface="Tahoma" panose="020B0604030504040204" pitchFamily="34" charset="0"/>
                <a:ea typeface="Tahoma" panose="020B0604030504040204" pitchFamily="34" charset="0"/>
                <a:cs typeface="Tahoma" panose="020B0604030504040204" pitchFamily="34" charset="0"/>
              </a:rPr>
              <a:t>A</a:t>
            </a:r>
            <a:r>
              <a:rPr lang="en-US" sz="1200" dirty="0">
                <a:latin typeface="Tahoma" panose="020B0604030504040204" pitchFamily="34" charset="0"/>
                <a:ea typeface="Tahoma" panose="020B0604030504040204" pitchFamily="34" charset="0"/>
                <a:cs typeface="Tahoma" panose="020B0604030504040204" pitchFamily="34" charset="0"/>
              </a:rPr>
              <a:t> * G) = </a:t>
            </a:r>
            <a:r>
              <a:rPr lang="en-US" sz="1200" dirty="0" err="1">
                <a:latin typeface="Tahoma" panose="020B0604030504040204" pitchFamily="34" charset="0"/>
                <a:ea typeface="Tahoma" panose="020B0604030504040204" pitchFamily="34" charset="0"/>
                <a:cs typeface="Tahoma" panose="020B0604030504040204" pitchFamily="34" charset="0"/>
              </a:rPr>
              <a:t>n</a:t>
            </a:r>
            <a:r>
              <a:rPr lang="en-US" sz="1200" baseline="-25000" dirty="0" err="1">
                <a:latin typeface="Tahoma" panose="020B0604030504040204" pitchFamily="34" charset="0"/>
                <a:ea typeface="Tahoma" panose="020B0604030504040204" pitchFamily="34" charset="0"/>
                <a:cs typeface="Tahoma" panose="020B0604030504040204" pitchFamily="34" charset="0"/>
              </a:rPr>
              <a:t>B</a:t>
            </a:r>
            <a:r>
              <a:rPr lang="en-US" sz="1200" dirty="0">
                <a:latin typeface="Tahoma" panose="020B0604030504040204" pitchFamily="34" charset="0"/>
                <a:ea typeface="Tahoma" panose="020B0604030504040204" pitchFamily="34" charset="0"/>
                <a:cs typeface="Tahoma" panose="020B0604030504040204" pitchFamily="34" charset="0"/>
              </a:rPr>
              <a:t> * P</a:t>
            </a:r>
            <a:r>
              <a:rPr lang="en-US" sz="1200" baseline="-25000" dirty="0">
                <a:latin typeface="Tahoma" panose="020B0604030504040204" pitchFamily="34" charset="0"/>
                <a:ea typeface="Tahoma" panose="020B0604030504040204" pitchFamily="34" charset="0"/>
                <a:cs typeface="Tahoma" panose="020B0604030504040204" pitchFamily="34" charset="0"/>
              </a:rPr>
              <a:t>A</a:t>
            </a: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buNone/>
            </a:pPr>
            <a:r>
              <a:rPr lang="en-US" sz="1200" dirty="0">
                <a:latin typeface="Tahoma" panose="020B0604030504040204" pitchFamily="34" charset="0"/>
                <a:ea typeface="Tahoma" panose="020B0604030504040204" pitchFamily="34" charset="0"/>
                <a:cs typeface="Tahoma" panose="020B0604030504040204" pitchFamily="34" charset="0"/>
              </a:rPr>
              <a:t>To break this scheme, an attacker would need to be able to compute k given G and </a:t>
            </a:r>
            <a:r>
              <a:rPr lang="en-US" sz="1200" dirty="0" err="1">
                <a:latin typeface="Tahoma" panose="020B0604030504040204" pitchFamily="34" charset="0"/>
                <a:ea typeface="Tahoma" panose="020B0604030504040204" pitchFamily="34" charset="0"/>
                <a:cs typeface="Tahoma" panose="020B0604030504040204" pitchFamily="34" charset="0"/>
              </a:rPr>
              <a:t>kG</a:t>
            </a:r>
            <a:r>
              <a:rPr lang="en-US" sz="1200" dirty="0">
                <a:latin typeface="Tahoma" panose="020B0604030504040204" pitchFamily="34" charset="0"/>
                <a:ea typeface="Tahoma" panose="020B0604030504040204" pitchFamily="34" charset="0"/>
                <a:cs typeface="Tahoma" panose="020B0604030504040204" pitchFamily="34" charset="0"/>
              </a:rPr>
              <a:t>, which is assumed to be </a:t>
            </a:r>
            <a:r>
              <a:rPr lang="en-US" sz="1200" dirty="0" err="1">
                <a:latin typeface="Tahoma" panose="020B0604030504040204" pitchFamily="34" charset="0"/>
                <a:ea typeface="Tahoma" panose="020B0604030504040204" pitchFamily="34" charset="0"/>
                <a:cs typeface="Tahoma" panose="020B0604030504040204" pitchFamily="34" charset="0"/>
              </a:rPr>
              <a:t>hard.As</a:t>
            </a:r>
            <a:r>
              <a:rPr lang="en-US" sz="1200" dirty="0">
                <a:latin typeface="Tahoma" panose="020B0604030504040204" pitchFamily="34" charset="0"/>
                <a:ea typeface="Tahoma" panose="020B0604030504040204" pitchFamily="34" charset="0"/>
                <a:cs typeface="Tahoma" panose="020B0604030504040204" pitchFamily="34" charset="0"/>
              </a:rPr>
              <a:t> an example,6 take p = 211; Ep(0,-4), which is equivalent to the curve y2 = x3 - 4; and G = (2, 2). One can calculate that 240G = O.</a:t>
            </a:r>
          </a:p>
          <a:p>
            <a:pPr algn="just">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 A’s private key is </a:t>
            </a:r>
            <a:r>
              <a:rPr lang="en-US" sz="1200" dirty="0" err="1">
                <a:latin typeface="Tahoma" panose="020B0604030504040204" pitchFamily="34" charset="0"/>
                <a:ea typeface="Tahoma" panose="020B0604030504040204" pitchFamily="34" charset="0"/>
                <a:cs typeface="Tahoma" panose="020B0604030504040204" pitchFamily="34" charset="0"/>
              </a:rPr>
              <a:t>n</a:t>
            </a:r>
            <a:r>
              <a:rPr lang="en-US" sz="1200" baseline="-25000" dirty="0" err="1">
                <a:latin typeface="Tahoma" panose="020B0604030504040204" pitchFamily="34" charset="0"/>
                <a:ea typeface="Tahoma" panose="020B0604030504040204" pitchFamily="34" charset="0"/>
                <a:cs typeface="Tahoma" panose="020B0604030504040204" pitchFamily="34" charset="0"/>
              </a:rPr>
              <a:t>A</a:t>
            </a:r>
            <a:r>
              <a:rPr lang="en-US" sz="1200" dirty="0">
                <a:latin typeface="Tahoma" panose="020B0604030504040204" pitchFamily="34" charset="0"/>
                <a:ea typeface="Tahoma" panose="020B0604030504040204" pitchFamily="34" charset="0"/>
                <a:cs typeface="Tahoma" panose="020B0604030504040204" pitchFamily="34" charset="0"/>
              </a:rPr>
              <a:t> = 121, so A’s public key is P</a:t>
            </a:r>
            <a:r>
              <a:rPr lang="en-US" sz="1200" baseline="-25000" dirty="0">
                <a:latin typeface="Tahoma" panose="020B0604030504040204" pitchFamily="34" charset="0"/>
                <a:ea typeface="Tahoma" panose="020B0604030504040204" pitchFamily="34" charset="0"/>
                <a:cs typeface="Tahoma" panose="020B0604030504040204" pitchFamily="34" charset="0"/>
              </a:rPr>
              <a:t>A</a:t>
            </a:r>
            <a:r>
              <a:rPr lang="en-US" sz="1200" dirty="0">
                <a:latin typeface="Tahoma" panose="020B0604030504040204" pitchFamily="34" charset="0"/>
                <a:ea typeface="Tahoma" panose="020B0604030504040204" pitchFamily="34" charset="0"/>
                <a:cs typeface="Tahoma" panose="020B0604030504040204" pitchFamily="34" charset="0"/>
              </a:rPr>
              <a:t> = 121(2, 2) = (115, 48).</a:t>
            </a:r>
          </a:p>
          <a:p>
            <a:pPr algn="just">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 B’s private key is </a:t>
            </a:r>
            <a:r>
              <a:rPr lang="en-US" sz="1200" dirty="0" err="1">
                <a:latin typeface="Tahoma" panose="020B0604030504040204" pitchFamily="34" charset="0"/>
                <a:ea typeface="Tahoma" panose="020B0604030504040204" pitchFamily="34" charset="0"/>
                <a:cs typeface="Tahoma" panose="020B0604030504040204" pitchFamily="34" charset="0"/>
              </a:rPr>
              <a:t>n</a:t>
            </a:r>
            <a:r>
              <a:rPr lang="en-US" sz="1200" baseline="-25000" dirty="0" err="1">
                <a:latin typeface="Tahoma" panose="020B0604030504040204" pitchFamily="34" charset="0"/>
                <a:ea typeface="Tahoma" panose="020B0604030504040204" pitchFamily="34" charset="0"/>
                <a:cs typeface="Tahoma" panose="020B0604030504040204" pitchFamily="34" charset="0"/>
              </a:rPr>
              <a:t>B</a:t>
            </a:r>
            <a:r>
              <a:rPr lang="en-US" sz="1200" dirty="0">
                <a:latin typeface="Tahoma" panose="020B0604030504040204" pitchFamily="34" charset="0"/>
                <a:ea typeface="Tahoma" panose="020B0604030504040204" pitchFamily="34" charset="0"/>
                <a:cs typeface="Tahoma" panose="020B0604030504040204" pitchFamily="34" charset="0"/>
              </a:rPr>
              <a:t> = 203, so B’s public key is 203(2, 3) = (130, 203). </a:t>
            </a:r>
          </a:p>
          <a:p>
            <a:pPr algn="just">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The shared secret key is 121(130, 203) = 203(115, 48) = (161, 69).</a:t>
            </a:r>
          </a:p>
          <a:p>
            <a:pPr marL="0" indent="0" algn="just">
              <a:buNone/>
            </a:pPr>
            <a:endParaRPr lang="en-US" sz="1200" dirty="0"/>
          </a:p>
        </p:txBody>
      </p:sp>
    </p:spTree>
    <p:extLst>
      <p:ext uri="{BB962C8B-B14F-4D97-AF65-F5344CB8AC3E}">
        <p14:creationId xmlns:p14="http://schemas.microsoft.com/office/powerpoint/2010/main" xmlns="" val="249791026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1400" dirty="0">
                <a:latin typeface="Tahoma" panose="020B0604030504040204" pitchFamily="34" charset="0"/>
                <a:ea typeface="Tahoma" panose="020B0604030504040204" pitchFamily="34" charset="0"/>
                <a:cs typeface="Tahoma" panose="020B0604030504040204" pitchFamily="34" charset="0"/>
              </a:rPr>
              <a:t>ECC Encryption/Decryption</a:t>
            </a:r>
          </a:p>
        </p:txBody>
      </p:sp>
      <p:sp>
        <p:nvSpPr>
          <p:cNvPr id="3" name="Content Placeholder 2"/>
          <p:cNvSpPr>
            <a:spLocks noGrp="1"/>
          </p:cNvSpPr>
          <p:nvPr>
            <p:ph idx="1"/>
          </p:nvPr>
        </p:nvSpPr>
        <p:spPr>
          <a:xfrm>
            <a:off x="471488" y="708660"/>
            <a:ext cx="5915025" cy="8213620"/>
          </a:xfrm>
        </p:spPr>
        <p:txBody>
          <a:bodyPr>
            <a:normAutofit/>
          </a:bodyPr>
          <a:lstStyle/>
          <a:p>
            <a:pPr marL="0" indent="0" algn="just">
              <a:lnSpc>
                <a:spcPct val="150000"/>
              </a:lnSpc>
              <a:buNone/>
            </a:pPr>
            <a:r>
              <a:rPr lang="en-US" sz="1200" dirty="0">
                <a:latin typeface="Tahoma" panose="020B0604030504040204" pitchFamily="34" charset="0"/>
                <a:ea typeface="Tahoma" panose="020B0604030504040204" pitchFamily="34" charset="0"/>
                <a:cs typeface="Tahoma" panose="020B0604030504040204" pitchFamily="34" charset="0"/>
              </a:rPr>
              <a:t>	Several approaches to encryption/decryption using elliptic curves have been analyzed in the literature. This one is an analog of the </a:t>
            </a:r>
            <a:r>
              <a:rPr lang="en-US" sz="1200" dirty="0" err="1">
                <a:latin typeface="Tahoma" panose="020B0604030504040204" pitchFamily="34" charset="0"/>
                <a:ea typeface="Tahoma" panose="020B0604030504040204" pitchFamily="34" charset="0"/>
                <a:cs typeface="Tahoma" panose="020B0604030504040204" pitchFamily="34" charset="0"/>
              </a:rPr>
              <a:t>ElGamal</a:t>
            </a:r>
            <a:r>
              <a:rPr lang="en-US" sz="1200" dirty="0">
                <a:latin typeface="Tahoma" panose="020B0604030504040204" pitchFamily="34" charset="0"/>
                <a:ea typeface="Tahoma" panose="020B0604030504040204" pitchFamily="34" charset="0"/>
                <a:cs typeface="Tahoma" panose="020B0604030504040204" pitchFamily="34" charset="0"/>
              </a:rPr>
              <a:t> public-key encryption algorithm. The sender must first encode any message M as a point on the elliptic curve P</a:t>
            </a:r>
            <a:r>
              <a:rPr lang="en-US" sz="1200" baseline="-25000" dirty="0">
                <a:latin typeface="Tahoma" panose="020B0604030504040204" pitchFamily="34" charset="0"/>
                <a:ea typeface="Tahoma" panose="020B0604030504040204" pitchFamily="34" charset="0"/>
                <a:cs typeface="Tahoma" panose="020B0604030504040204" pitchFamily="34" charset="0"/>
              </a:rPr>
              <a:t>m</a:t>
            </a:r>
            <a:r>
              <a:rPr lang="en-US" sz="1200" dirty="0">
                <a:latin typeface="Tahoma" panose="020B0604030504040204" pitchFamily="34" charset="0"/>
                <a:ea typeface="Tahoma" panose="020B0604030504040204" pitchFamily="34" charset="0"/>
                <a:cs typeface="Tahoma" panose="020B0604030504040204" pitchFamily="34" charset="0"/>
              </a:rPr>
              <a:t>. Note that the </a:t>
            </a:r>
            <a:r>
              <a:rPr lang="en-US" sz="1200" dirty="0" err="1">
                <a:latin typeface="Tahoma" panose="020B0604030504040204" pitchFamily="34" charset="0"/>
                <a:ea typeface="Tahoma" panose="020B0604030504040204" pitchFamily="34" charset="0"/>
                <a:cs typeface="Tahoma" panose="020B0604030504040204" pitchFamily="34" charset="0"/>
              </a:rPr>
              <a:t>ciphertext</a:t>
            </a:r>
            <a:r>
              <a:rPr lang="en-US" sz="1200" dirty="0">
                <a:latin typeface="Tahoma" panose="020B0604030504040204" pitchFamily="34" charset="0"/>
                <a:ea typeface="Tahoma" panose="020B0604030504040204" pitchFamily="34" charset="0"/>
                <a:cs typeface="Tahoma" panose="020B0604030504040204" pitchFamily="34" charset="0"/>
              </a:rPr>
              <a:t> is a pair of points on the elliptic curve. The sender masks the message using random k, but also sends along a “clue” allowing the receiver who know the private-key to recover k and hence the message. For an attacker to recover the message, the attacker would have to compute k given G and </a:t>
            </a:r>
            <a:r>
              <a:rPr lang="en-US" sz="1200" dirty="0" err="1">
                <a:latin typeface="Tahoma" panose="020B0604030504040204" pitchFamily="34" charset="0"/>
                <a:ea typeface="Tahoma" panose="020B0604030504040204" pitchFamily="34" charset="0"/>
                <a:cs typeface="Tahoma" panose="020B0604030504040204" pitchFamily="34" charset="0"/>
              </a:rPr>
              <a:t>kG</a:t>
            </a:r>
            <a:r>
              <a:rPr lang="en-US" sz="1200" dirty="0">
                <a:latin typeface="Tahoma" panose="020B0604030504040204" pitchFamily="34" charset="0"/>
                <a:ea typeface="Tahoma" panose="020B0604030504040204" pitchFamily="34" charset="0"/>
                <a:cs typeface="Tahoma" panose="020B0604030504040204" pitchFamily="34" charset="0"/>
              </a:rPr>
              <a:t>, which is assumed hard.</a:t>
            </a:r>
          </a:p>
          <a:p>
            <a:pPr marL="0" indent="0" algn="just">
              <a:lnSpc>
                <a:spcPct val="150000"/>
              </a:lnSpc>
              <a:buNone/>
            </a:pPr>
            <a:r>
              <a:rPr lang="en-US" sz="1200" b="1" dirty="0">
                <a:latin typeface="Tahoma" panose="020B0604030504040204" pitchFamily="34" charset="0"/>
                <a:ea typeface="Tahoma" panose="020B0604030504040204" pitchFamily="34" charset="0"/>
                <a:cs typeface="Tahoma" panose="020B0604030504040204" pitchFamily="34" charset="0"/>
              </a:rPr>
              <a:t>Key Generation:</a:t>
            </a:r>
            <a:endParaRPr lang="en-US" sz="1200" dirty="0">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Each user chooses private key </a:t>
            </a:r>
            <a:r>
              <a:rPr lang="en-US" sz="1200" dirty="0" err="1">
                <a:latin typeface="Tahoma" panose="020B0604030504040204" pitchFamily="34" charset="0"/>
                <a:ea typeface="Tahoma" panose="020B0604030504040204" pitchFamily="34" charset="0"/>
                <a:cs typeface="Tahoma" panose="020B0604030504040204" pitchFamily="34" charset="0"/>
              </a:rPr>
              <a:t>n</a:t>
            </a:r>
            <a:r>
              <a:rPr lang="en-US" sz="1200" baseline="-25000" dirty="0" err="1">
                <a:latin typeface="Tahoma" panose="020B0604030504040204" pitchFamily="34" charset="0"/>
                <a:ea typeface="Tahoma" panose="020B0604030504040204" pitchFamily="34" charset="0"/>
                <a:cs typeface="Tahoma" panose="020B0604030504040204" pitchFamily="34" charset="0"/>
              </a:rPr>
              <a:t>A</a:t>
            </a:r>
            <a:r>
              <a:rPr lang="en-US" sz="1200" dirty="0">
                <a:latin typeface="Tahoma" panose="020B0604030504040204" pitchFamily="34" charset="0"/>
                <a:ea typeface="Tahoma" panose="020B0604030504040204" pitchFamily="34" charset="0"/>
                <a:cs typeface="Tahoma" panose="020B0604030504040204" pitchFamily="34" charset="0"/>
              </a:rPr>
              <a:t>&lt;n</a:t>
            </a:r>
          </a:p>
          <a:p>
            <a:pPr lvl="0" algn="just">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compute public key P</a:t>
            </a:r>
            <a:r>
              <a:rPr lang="en-US" sz="1200" baseline="-25000" dirty="0">
                <a:latin typeface="Tahoma" panose="020B0604030504040204" pitchFamily="34" charset="0"/>
                <a:ea typeface="Tahoma" panose="020B0604030504040204" pitchFamily="34" charset="0"/>
                <a:cs typeface="Tahoma" panose="020B0604030504040204" pitchFamily="34" charset="0"/>
              </a:rPr>
              <a:t>A</a:t>
            </a:r>
            <a:r>
              <a:rPr lang="en-US" sz="1200" dirty="0">
                <a:latin typeface="Tahoma" panose="020B0604030504040204" pitchFamily="34" charset="0"/>
                <a:ea typeface="Tahoma" panose="020B0604030504040204" pitchFamily="34" charset="0"/>
                <a:cs typeface="Tahoma" panose="020B0604030504040204" pitchFamily="34" charset="0"/>
              </a:rPr>
              <a:t>=</a:t>
            </a:r>
            <a:r>
              <a:rPr lang="en-US" sz="1200" dirty="0" err="1">
                <a:latin typeface="Tahoma" panose="020B0604030504040204" pitchFamily="34" charset="0"/>
                <a:ea typeface="Tahoma" panose="020B0604030504040204" pitchFamily="34" charset="0"/>
                <a:cs typeface="Tahoma" panose="020B0604030504040204" pitchFamily="34" charset="0"/>
              </a:rPr>
              <a:t>n</a:t>
            </a:r>
            <a:r>
              <a:rPr lang="en-US" sz="1200" baseline="-25000" dirty="0" err="1">
                <a:latin typeface="Tahoma" panose="020B0604030504040204" pitchFamily="34" charset="0"/>
                <a:ea typeface="Tahoma" panose="020B0604030504040204" pitchFamily="34" charset="0"/>
                <a:cs typeface="Tahoma" panose="020B0604030504040204" pitchFamily="34" charset="0"/>
              </a:rPr>
              <a:t>A</a:t>
            </a:r>
            <a:r>
              <a:rPr lang="en-US" sz="1200" dirty="0" err="1">
                <a:latin typeface="Tahoma" panose="020B0604030504040204" pitchFamily="34" charset="0"/>
                <a:ea typeface="Tahoma" panose="020B0604030504040204" pitchFamily="34" charset="0"/>
                <a:cs typeface="Tahoma" panose="020B0604030504040204" pitchFamily="34" charset="0"/>
              </a:rPr>
              <a:t>G</a:t>
            </a: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buNone/>
            </a:pPr>
            <a:r>
              <a:rPr lang="en-US" sz="1200" b="1" dirty="0">
                <a:latin typeface="Tahoma" panose="020B0604030504040204" pitchFamily="34" charset="0"/>
                <a:ea typeface="Tahoma" panose="020B0604030504040204" pitchFamily="34" charset="0"/>
                <a:cs typeface="Tahoma" panose="020B0604030504040204" pitchFamily="34" charset="0"/>
              </a:rPr>
              <a:t>Encryption:</a:t>
            </a:r>
            <a:endParaRPr lang="en-US" sz="1200" dirty="0">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 P</a:t>
            </a:r>
            <a:r>
              <a:rPr lang="en-US" sz="1200" baseline="-25000" dirty="0">
                <a:latin typeface="Tahoma" panose="020B0604030504040204" pitchFamily="34" charset="0"/>
                <a:ea typeface="Tahoma" panose="020B0604030504040204" pitchFamily="34" charset="0"/>
                <a:cs typeface="Tahoma" panose="020B0604030504040204" pitchFamily="34" charset="0"/>
              </a:rPr>
              <a:t>m</a:t>
            </a:r>
            <a:r>
              <a:rPr lang="en-US" sz="1200" dirty="0">
                <a:latin typeface="Tahoma" panose="020B0604030504040204" pitchFamily="34" charset="0"/>
                <a:ea typeface="Tahoma" panose="020B0604030504040204" pitchFamily="34" charset="0"/>
                <a:cs typeface="Tahoma" panose="020B0604030504040204" pitchFamily="34" charset="0"/>
              </a:rPr>
              <a:t> : C</a:t>
            </a:r>
            <a:r>
              <a:rPr lang="en-US" sz="1200" baseline="-25000" dirty="0">
                <a:latin typeface="Tahoma" panose="020B0604030504040204" pitchFamily="34" charset="0"/>
                <a:ea typeface="Tahoma" panose="020B0604030504040204" pitchFamily="34" charset="0"/>
                <a:cs typeface="Tahoma" panose="020B0604030504040204" pitchFamily="34" charset="0"/>
              </a:rPr>
              <a:t>m</a:t>
            </a:r>
            <a:r>
              <a:rPr lang="en-US" sz="1200" dirty="0">
                <a:latin typeface="Tahoma" panose="020B0604030504040204" pitchFamily="34" charset="0"/>
                <a:ea typeface="Tahoma" panose="020B0604030504040204" pitchFamily="34" charset="0"/>
                <a:cs typeface="Tahoma" panose="020B0604030504040204" pitchFamily="34" charset="0"/>
              </a:rPr>
              <a:t>={</a:t>
            </a:r>
            <a:r>
              <a:rPr lang="en-US" sz="1200" dirty="0" err="1">
                <a:latin typeface="Tahoma" panose="020B0604030504040204" pitchFamily="34" charset="0"/>
                <a:ea typeface="Tahoma" panose="020B0604030504040204" pitchFamily="34" charset="0"/>
                <a:cs typeface="Tahoma" panose="020B0604030504040204" pitchFamily="34" charset="0"/>
              </a:rPr>
              <a:t>kG</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P</a:t>
            </a:r>
            <a:r>
              <a:rPr lang="en-US" sz="1200" baseline="-25000" dirty="0" err="1">
                <a:latin typeface="Tahoma" panose="020B0604030504040204" pitchFamily="34" charset="0"/>
                <a:ea typeface="Tahoma" panose="020B0604030504040204" pitchFamily="34" charset="0"/>
                <a:cs typeface="Tahoma" panose="020B0604030504040204" pitchFamily="34" charset="0"/>
              </a:rPr>
              <a:t>m</a:t>
            </a:r>
            <a:r>
              <a:rPr lang="en-US" sz="1200" dirty="0" err="1">
                <a:latin typeface="Tahoma" panose="020B0604030504040204" pitchFamily="34" charset="0"/>
                <a:ea typeface="Tahoma" panose="020B0604030504040204" pitchFamily="34" charset="0"/>
                <a:cs typeface="Tahoma" panose="020B0604030504040204" pitchFamily="34" charset="0"/>
              </a:rPr>
              <a:t>+kP</a:t>
            </a:r>
            <a:r>
              <a:rPr lang="en-US" sz="1200" baseline="-25000" dirty="0" err="1">
                <a:latin typeface="Tahoma" panose="020B0604030504040204" pitchFamily="34" charset="0"/>
                <a:ea typeface="Tahoma" panose="020B0604030504040204" pitchFamily="34" charset="0"/>
                <a:cs typeface="Tahoma" panose="020B0604030504040204" pitchFamily="34" charset="0"/>
              </a:rPr>
              <a:t>b</a:t>
            </a:r>
            <a:r>
              <a:rPr lang="en-US" sz="1200" dirty="0">
                <a:latin typeface="Tahoma" panose="020B0604030504040204" pitchFamily="34" charset="0"/>
                <a:ea typeface="Tahoma" panose="020B0604030504040204" pitchFamily="34" charset="0"/>
                <a:cs typeface="Tahoma" panose="020B0604030504040204" pitchFamily="34" charset="0"/>
              </a:rPr>
              <a:t>}, k random</a:t>
            </a:r>
          </a:p>
          <a:p>
            <a:pPr marL="0" indent="0" algn="just">
              <a:lnSpc>
                <a:spcPct val="150000"/>
              </a:lnSpc>
              <a:buNone/>
            </a:pPr>
            <a:r>
              <a:rPr lang="en-US" sz="1200" b="1" dirty="0">
                <a:latin typeface="Tahoma" panose="020B0604030504040204" pitchFamily="34" charset="0"/>
                <a:ea typeface="Tahoma" panose="020B0604030504040204" pitchFamily="34" charset="0"/>
                <a:cs typeface="Tahoma" panose="020B0604030504040204" pitchFamily="34" charset="0"/>
              </a:rPr>
              <a:t>Decryption:</a:t>
            </a: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buNone/>
            </a:pPr>
            <a:r>
              <a:rPr lang="en-US" sz="1200" dirty="0">
                <a:latin typeface="Tahoma" panose="020B0604030504040204" pitchFamily="34" charset="0"/>
                <a:ea typeface="Tahoma" panose="020B0604030504040204" pitchFamily="34" charset="0"/>
                <a:cs typeface="Tahoma" panose="020B0604030504040204" pitchFamily="34" charset="0"/>
              </a:rPr>
              <a:t> C</a:t>
            </a:r>
            <a:r>
              <a:rPr lang="en-US" sz="1200" baseline="-25000" dirty="0">
                <a:latin typeface="Tahoma" panose="020B0604030504040204" pitchFamily="34" charset="0"/>
                <a:ea typeface="Tahoma" panose="020B0604030504040204" pitchFamily="34" charset="0"/>
                <a:cs typeface="Tahoma" panose="020B0604030504040204" pitchFamily="34" charset="0"/>
              </a:rPr>
              <a:t>m</a:t>
            </a:r>
            <a:r>
              <a:rPr lang="en-US" sz="1200" dirty="0">
                <a:latin typeface="Tahoma" panose="020B0604030504040204" pitchFamily="34" charset="0"/>
                <a:ea typeface="Tahoma" panose="020B0604030504040204" pitchFamily="34" charset="0"/>
                <a:cs typeface="Tahoma" panose="020B0604030504040204" pitchFamily="34" charset="0"/>
              </a:rPr>
              <a:t> compute: </a:t>
            </a:r>
          </a:p>
          <a:p>
            <a:pPr algn="just">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P</a:t>
            </a:r>
            <a:r>
              <a:rPr lang="en-US" sz="1200" baseline="-25000" dirty="0">
                <a:latin typeface="Tahoma" panose="020B0604030504040204" pitchFamily="34" charset="0"/>
                <a:ea typeface="Tahoma" panose="020B0604030504040204" pitchFamily="34" charset="0"/>
                <a:cs typeface="Tahoma" panose="020B0604030504040204" pitchFamily="34" charset="0"/>
              </a:rPr>
              <a:t>m</a:t>
            </a:r>
            <a:r>
              <a:rPr lang="en-AU" sz="1200" dirty="0">
                <a:latin typeface="Tahoma" panose="020B0604030504040204" pitchFamily="34" charset="0"/>
                <a:ea typeface="Tahoma" panose="020B0604030504040204" pitchFamily="34" charset="0"/>
                <a:cs typeface="Tahoma" panose="020B0604030504040204" pitchFamily="34" charset="0"/>
              </a:rPr>
              <a:t>+</a:t>
            </a:r>
            <a:r>
              <a:rPr lang="en-AU" sz="1200" i="1" dirty="0">
                <a:latin typeface="Tahoma" panose="020B0604030504040204" pitchFamily="34" charset="0"/>
                <a:ea typeface="Tahoma" panose="020B0604030504040204" pitchFamily="34" charset="0"/>
                <a:cs typeface="Tahoma" panose="020B0604030504040204" pitchFamily="34" charset="0"/>
              </a:rPr>
              <a:t>k</a:t>
            </a:r>
            <a:r>
              <a:rPr lang="en-US" sz="1200" dirty="0" err="1">
                <a:latin typeface="Tahoma" panose="020B0604030504040204" pitchFamily="34" charset="0"/>
                <a:ea typeface="Tahoma" panose="020B0604030504040204" pitchFamily="34" charset="0"/>
                <a:cs typeface="Tahoma" panose="020B0604030504040204" pitchFamily="34" charset="0"/>
              </a:rPr>
              <a:t>P</a:t>
            </a:r>
            <a:r>
              <a:rPr lang="en-US" sz="1200" baseline="-25000" dirty="0" err="1">
                <a:latin typeface="Tahoma" panose="020B0604030504040204" pitchFamily="34" charset="0"/>
                <a:ea typeface="Tahoma" panose="020B0604030504040204" pitchFamily="34" charset="0"/>
                <a:cs typeface="Tahoma" panose="020B0604030504040204" pitchFamily="34" charset="0"/>
              </a:rPr>
              <a:t>b</a:t>
            </a:r>
            <a:r>
              <a:rPr lang="en-AU" sz="1200" dirty="0">
                <a:latin typeface="Tahoma" panose="020B0604030504040204" pitchFamily="34" charset="0"/>
                <a:ea typeface="Tahoma" panose="020B0604030504040204" pitchFamily="34" charset="0"/>
                <a:cs typeface="Tahoma" panose="020B0604030504040204" pitchFamily="34" charset="0"/>
              </a:rPr>
              <a:t>–</a:t>
            </a:r>
            <a:r>
              <a:rPr lang="en-US" sz="1200" dirty="0" err="1">
                <a:latin typeface="Tahoma" panose="020B0604030504040204" pitchFamily="34" charset="0"/>
                <a:ea typeface="Tahoma" panose="020B0604030504040204" pitchFamily="34" charset="0"/>
                <a:cs typeface="Tahoma" panose="020B0604030504040204" pitchFamily="34" charset="0"/>
              </a:rPr>
              <a:t>n</a:t>
            </a:r>
            <a:r>
              <a:rPr lang="en-US" sz="1200" baseline="-25000" dirty="0" err="1">
                <a:latin typeface="Tahoma" panose="020B0604030504040204" pitchFamily="34" charset="0"/>
                <a:ea typeface="Tahoma" panose="020B0604030504040204" pitchFamily="34" charset="0"/>
                <a:cs typeface="Tahoma" panose="020B0604030504040204" pitchFamily="34" charset="0"/>
              </a:rPr>
              <a:t>B</a:t>
            </a:r>
            <a:r>
              <a:rPr lang="en-AU" sz="1200" dirty="0">
                <a:latin typeface="Tahoma" panose="020B0604030504040204" pitchFamily="34" charset="0"/>
                <a:ea typeface="Tahoma" panose="020B0604030504040204" pitchFamily="34" charset="0"/>
                <a:cs typeface="Tahoma" panose="020B0604030504040204" pitchFamily="34" charset="0"/>
              </a:rPr>
              <a:t>(</a:t>
            </a:r>
            <a:r>
              <a:rPr lang="en-AU" sz="1200" i="1" dirty="0" err="1">
                <a:latin typeface="Tahoma" panose="020B0604030504040204" pitchFamily="34" charset="0"/>
                <a:ea typeface="Tahoma" panose="020B0604030504040204" pitchFamily="34" charset="0"/>
                <a:cs typeface="Tahoma" panose="020B0604030504040204" pitchFamily="34" charset="0"/>
              </a:rPr>
              <a:t>kG</a:t>
            </a:r>
            <a:r>
              <a:rPr lang="en-AU" sz="1200" dirty="0">
                <a:latin typeface="Tahoma" panose="020B0604030504040204" pitchFamily="34" charset="0"/>
                <a:ea typeface="Tahoma" panose="020B0604030504040204" pitchFamily="34" charset="0"/>
                <a:cs typeface="Tahoma" panose="020B0604030504040204" pitchFamily="34" charset="0"/>
              </a:rPr>
              <a:t>) = </a:t>
            </a:r>
            <a:r>
              <a:rPr lang="en-US" sz="1200" dirty="0">
                <a:latin typeface="Tahoma" panose="020B0604030504040204" pitchFamily="34" charset="0"/>
                <a:ea typeface="Tahoma" panose="020B0604030504040204" pitchFamily="34" charset="0"/>
                <a:cs typeface="Tahoma" panose="020B0604030504040204" pitchFamily="34" charset="0"/>
              </a:rPr>
              <a:t>P</a:t>
            </a:r>
            <a:r>
              <a:rPr lang="en-US" sz="1200" baseline="-25000" dirty="0">
                <a:latin typeface="Tahoma" panose="020B0604030504040204" pitchFamily="34" charset="0"/>
                <a:ea typeface="Tahoma" panose="020B0604030504040204" pitchFamily="34" charset="0"/>
                <a:cs typeface="Tahoma" panose="020B0604030504040204" pitchFamily="34" charset="0"/>
              </a:rPr>
              <a:t>m</a:t>
            </a:r>
            <a:r>
              <a:rPr lang="en-AU" sz="1200" dirty="0">
                <a:latin typeface="Tahoma" panose="020B0604030504040204" pitchFamily="34" charset="0"/>
                <a:ea typeface="Tahoma" panose="020B0604030504040204" pitchFamily="34" charset="0"/>
                <a:cs typeface="Tahoma" panose="020B0604030504040204" pitchFamily="34" charset="0"/>
              </a:rPr>
              <a:t>+</a:t>
            </a:r>
            <a:r>
              <a:rPr lang="en-AU" sz="1200" i="1" dirty="0">
                <a:latin typeface="Tahoma" panose="020B0604030504040204" pitchFamily="34" charset="0"/>
                <a:ea typeface="Tahoma" panose="020B0604030504040204" pitchFamily="34" charset="0"/>
                <a:cs typeface="Tahoma" panose="020B0604030504040204" pitchFamily="34" charset="0"/>
              </a:rPr>
              <a:t>k</a:t>
            </a:r>
            <a:r>
              <a:rPr lang="en-AU" sz="1200" dirty="0">
                <a:latin typeface="Tahoma" panose="020B0604030504040204" pitchFamily="34" charset="0"/>
                <a:ea typeface="Tahoma" panose="020B0604030504040204" pitchFamily="34" charset="0"/>
                <a:cs typeface="Tahoma" panose="020B0604030504040204" pitchFamily="34" charset="0"/>
              </a:rPr>
              <a:t>(</a:t>
            </a:r>
            <a:r>
              <a:rPr lang="en-US" sz="1200" dirty="0" err="1">
                <a:latin typeface="Tahoma" panose="020B0604030504040204" pitchFamily="34" charset="0"/>
                <a:ea typeface="Tahoma" panose="020B0604030504040204" pitchFamily="34" charset="0"/>
                <a:cs typeface="Tahoma" panose="020B0604030504040204" pitchFamily="34" charset="0"/>
              </a:rPr>
              <a:t>n</a:t>
            </a:r>
            <a:r>
              <a:rPr lang="en-US" sz="1200" baseline="-25000" dirty="0" err="1">
                <a:latin typeface="Tahoma" panose="020B0604030504040204" pitchFamily="34" charset="0"/>
                <a:ea typeface="Tahoma" panose="020B0604030504040204" pitchFamily="34" charset="0"/>
                <a:cs typeface="Tahoma" panose="020B0604030504040204" pitchFamily="34" charset="0"/>
              </a:rPr>
              <a:t>B</a:t>
            </a:r>
            <a:r>
              <a:rPr lang="en-AU" sz="1200" i="1" dirty="0">
                <a:latin typeface="Tahoma" panose="020B0604030504040204" pitchFamily="34" charset="0"/>
                <a:ea typeface="Tahoma" panose="020B0604030504040204" pitchFamily="34" charset="0"/>
                <a:cs typeface="Tahoma" panose="020B0604030504040204" pitchFamily="34" charset="0"/>
              </a:rPr>
              <a:t>G</a:t>
            </a:r>
            <a:r>
              <a:rPr lang="en-AU" sz="1200" dirty="0">
                <a:latin typeface="Tahoma" panose="020B0604030504040204" pitchFamily="34" charset="0"/>
                <a:ea typeface="Tahoma" panose="020B0604030504040204" pitchFamily="34" charset="0"/>
                <a:cs typeface="Tahoma" panose="020B0604030504040204" pitchFamily="34" charset="0"/>
              </a:rPr>
              <a:t>)–</a:t>
            </a:r>
            <a:r>
              <a:rPr lang="en-US" sz="1200" dirty="0" err="1">
                <a:latin typeface="Tahoma" panose="020B0604030504040204" pitchFamily="34" charset="0"/>
                <a:ea typeface="Tahoma" panose="020B0604030504040204" pitchFamily="34" charset="0"/>
                <a:cs typeface="Tahoma" panose="020B0604030504040204" pitchFamily="34" charset="0"/>
              </a:rPr>
              <a:t>n</a:t>
            </a:r>
            <a:r>
              <a:rPr lang="en-US" sz="1200" baseline="-25000" dirty="0" err="1">
                <a:latin typeface="Tahoma" panose="020B0604030504040204" pitchFamily="34" charset="0"/>
                <a:ea typeface="Tahoma" panose="020B0604030504040204" pitchFamily="34" charset="0"/>
                <a:cs typeface="Tahoma" panose="020B0604030504040204" pitchFamily="34" charset="0"/>
              </a:rPr>
              <a:t>B</a:t>
            </a:r>
            <a:r>
              <a:rPr lang="en-AU" sz="1200" dirty="0">
                <a:latin typeface="Tahoma" panose="020B0604030504040204" pitchFamily="34" charset="0"/>
                <a:ea typeface="Tahoma" panose="020B0604030504040204" pitchFamily="34" charset="0"/>
                <a:cs typeface="Tahoma" panose="020B0604030504040204" pitchFamily="34" charset="0"/>
              </a:rPr>
              <a:t>(</a:t>
            </a:r>
            <a:r>
              <a:rPr lang="en-AU" sz="1200" i="1" dirty="0" err="1">
                <a:latin typeface="Tahoma" panose="020B0604030504040204" pitchFamily="34" charset="0"/>
                <a:ea typeface="Tahoma" panose="020B0604030504040204" pitchFamily="34" charset="0"/>
                <a:cs typeface="Tahoma" panose="020B0604030504040204" pitchFamily="34" charset="0"/>
              </a:rPr>
              <a:t>kG</a:t>
            </a:r>
            <a:r>
              <a:rPr lang="en-AU" sz="1200" dirty="0">
                <a:latin typeface="Tahoma" panose="020B0604030504040204" pitchFamily="34" charset="0"/>
                <a:ea typeface="Tahoma" panose="020B0604030504040204" pitchFamily="34" charset="0"/>
                <a:cs typeface="Tahoma" panose="020B0604030504040204" pitchFamily="34" charset="0"/>
              </a:rPr>
              <a:t>) = </a:t>
            </a:r>
            <a:r>
              <a:rPr lang="en-US" sz="1200" dirty="0">
                <a:latin typeface="Tahoma" panose="020B0604030504040204" pitchFamily="34" charset="0"/>
                <a:ea typeface="Tahoma" panose="020B0604030504040204" pitchFamily="34" charset="0"/>
                <a:cs typeface="Tahoma" panose="020B0604030504040204" pitchFamily="34" charset="0"/>
              </a:rPr>
              <a:t>P</a:t>
            </a:r>
            <a:r>
              <a:rPr lang="en-US" sz="1200" baseline="-25000" dirty="0">
                <a:latin typeface="Tahoma" panose="020B0604030504040204" pitchFamily="34" charset="0"/>
                <a:ea typeface="Tahoma" panose="020B0604030504040204" pitchFamily="34" charset="0"/>
                <a:cs typeface="Tahoma" panose="020B0604030504040204" pitchFamily="34" charset="0"/>
              </a:rPr>
              <a:t>m</a:t>
            </a: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buNone/>
            </a:pPr>
            <a:r>
              <a:rPr lang="en-US" sz="1200" dirty="0">
                <a:latin typeface="Tahoma" panose="020B0604030504040204" pitchFamily="34" charset="0"/>
                <a:ea typeface="Tahoma" panose="020B0604030504040204" pitchFamily="34" charset="0"/>
                <a:cs typeface="Tahoma" panose="020B0604030504040204" pitchFamily="34" charset="0"/>
              </a:rPr>
              <a:t>Let us consider a simple example. The global public elements are q = 257;</a:t>
            </a:r>
          </a:p>
          <a:p>
            <a:pPr marL="0" indent="0" algn="just">
              <a:lnSpc>
                <a:spcPct val="150000"/>
              </a:lnSpc>
              <a:buNone/>
            </a:pPr>
            <a:r>
              <a:rPr lang="en-US" sz="1200" dirty="0" err="1">
                <a:latin typeface="Tahoma" panose="020B0604030504040204" pitchFamily="34" charset="0"/>
                <a:ea typeface="Tahoma" panose="020B0604030504040204" pitchFamily="34" charset="0"/>
                <a:cs typeface="Tahoma" panose="020B0604030504040204" pitchFamily="34" charset="0"/>
              </a:rPr>
              <a:t>Eq</a:t>
            </a:r>
            <a:r>
              <a:rPr lang="en-US" sz="1200" dirty="0">
                <a:latin typeface="Tahoma" panose="020B0604030504040204" pitchFamily="34" charset="0"/>
                <a:ea typeface="Tahoma" panose="020B0604030504040204" pitchFamily="34" charset="0"/>
                <a:cs typeface="Tahoma" panose="020B0604030504040204" pitchFamily="34" charset="0"/>
              </a:rPr>
              <a:t>(a, b) = E</a:t>
            </a:r>
            <a:r>
              <a:rPr lang="en-US" sz="1200" baseline="-25000" dirty="0">
                <a:latin typeface="Tahoma" panose="020B0604030504040204" pitchFamily="34" charset="0"/>
                <a:ea typeface="Tahoma" panose="020B0604030504040204" pitchFamily="34" charset="0"/>
                <a:cs typeface="Tahoma" panose="020B0604030504040204" pitchFamily="34" charset="0"/>
              </a:rPr>
              <a:t>257</a:t>
            </a:r>
            <a:r>
              <a:rPr lang="en-US" sz="1200" dirty="0">
                <a:latin typeface="Tahoma" panose="020B0604030504040204" pitchFamily="34" charset="0"/>
                <a:ea typeface="Tahoma" panose="020B0604030504040204" pitchFamily="34" charset="0"/>
                <a:cs typeface="Tahoma" panose="020B0604030504040204" pitchFamily="34" charset="0"/>
              </a:rPr>
              <a:t>(0, -4), which is equivalent to the curve y</a:t>
            </a:r>
            <a:r>
              <a:rPr lang="en-US" sz="1200" baseline="30000" dirty="0">
                <a:latin typeface="Tahoma" panose="020B0604030504040204" pitchFamily="34" charset="0"/>
                <a:ea typeface="Tahoma" panose="020B0604030504040204" pitchFamily="34" charset="0"/>
                <a:cs typeface="Tahoma" panose="020B0604030504040204" pitchFamily="34" charset="0"/>
              </a:rPr>
              <a:t>2</a:t>
            </a:r>
            <a:r>
              <a:rPr lang="en-US" sz="1200" dirty="0">
                <a:latin typeface="Tahoma" panose="020B0604030504040204" pitchFamily="34" charset="0"/>
                <a:ea typeface="Tahoma" panose="020B0604030504040204" pitchFamily="34" charset="0"/>
                <a:cs typeface="Tahoma" panose="020B0604030504040204" pitchFamily="34" charset="0"/>
              </a:rPr>
              <a:t> = x</a:t>
            </a:r>
            <a:r>
              <a:rPr lang="en-US" sz="1200" baseline="30000" dirty="0">
                <a:latin typeface="Tahoma" panose="020B0604030504040204" pitchFamily="34" charset="0"/>
                <a:ea typeface="Tahoma" panose="020B0604030504040204" pitchFamily="34" charset="0"/>
                <a:cs typeface="Tahoma" panose="020B0604030504040204" pitchFamily="34" charset="0"/>
              </a:rPr>
              <a:t>3</a:t>
            </a:r>
            <a:r>
              <a:rPr lang="en-US" sz="1200" dirty="0">
                <a:latin typeface="Tahoma" panose="020B0604030504040204" pitchFamily="34" charset="0"/>
                <a:ea typeface="Tahoma" panose="020B0604030504040204" pitchFamily="34" charset="0"/>
                <a:cs typeface="Tahoma" panose="020B0604030504040204" pitchFamily="34" charset="0"/>
              </a:rPr>
              <a:t> - 4; and G =(2, 2). </a:t>
            </a:r>
          </a:p>
          <a:p>
            <a:pPr algn="just">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Bob’s private key is </a:t>
            </a:r>
            <a:r>
              <a:rPr lang="en-US" sz="1200" dirty="0" err="1">
                <a:latin typeface="Tahoma" panose="020B0604030504040204" pitchFamily="34" charset="0"/>
                <a:ea typeface="Tahoma" panose="020B0604030504040204" pitchFamily="34" charset="0"/>
                <a:cs typeface="Tahoma" panose="020B0604030504040204" pitchFamily="34" charset="0"/>
              </a:rPr>
              <a:t>n</a:t>
            </a:r>
            <a:r>
              <a:rPr lang="en-US" sz="1200" baseline="-25000" dirty="0" err="1">
                <a:latin typeface="Tahoma" panose="020B0604030504040204" pitchFamily="34" charset="0"/>
                <a:ea typeface="Tahoma" panose="020B0604030504040204" pitchFamily="34" charset="0"/>
                <a:cs typeface="Tahoma" panose="020B0604030504040204" pitchFamily="34" charset="0"/>
              </a:rPr>
              <a:t>B</a:t>
            </a:r>
            <a:r>
              <a:rPr lang="en-US" sz="1200" dirty="0">
                <a:latin typeface="Tahoma" panose="020B0604030504040204" pitchFamily="34" charset="0"/>
                <a:ea typeface="Tahoma" panose="020B0604030504040204" pitchFamily="34" charset="0"/>
                <a:cs typeface="Tahoma" panose="020B0604030504040204" pitchFamily="34" charset="0"/>
              </a:rPr>
              <a:t> = 101, and his public key is </a:t>
            </a:r>
          </a:p>
          <a:p>
            <a:pPr marL="0" indent="0" algn="just">
              <a:lnSpc>
                <a:spcPct val="150000"/>
              </a:lnSpc>
              <a:buNone/>
            </a:pPr>
            <a:r>
              <a:rPr lang="en-US" sz="1200" dirty="0">
                <a:latin typeface="Tahoma" panose="020B0604030504040204" pitchFamily="34" charset="0"/>
                <a:ea typeface="Tahoma" panose="020B0604030504040204" pitchFamily="34" charset="0"/>
                <a:cs typeface="Tahoma" panose="020B0604030504040204" pitchFamily="34" charset="0"/>
              </a:rPr>
              <a:t>	P</a:t>
            </a:r>
            <a:r>
              <a:rPr lang="en-US" sz="1200" baseline="-25000" dirty="0">
                <a:latin typeface="Tahoma" panose="020B0604030504040204" pitchFamily="34" charset="0"/>
                <a:ea typeface="Tahoma" panose="020B0604030504040204" pitchFamily="34" charset="0"/>
                <a:cs typeface="Tahoma" panose="020B0604030504040204" pitchFamily="34" charset="0"/>
              </a:rPr>
              <a:t>B</a:t>
            </a:r>
            <a:r>
              <a:rPr lang="en-US" sz="1200" dirty="0">
                <a:latin typeface="Tahoma" panose="020B0604030504040204" pitchFamily="34" charset="0"/>
                <a:ea typeface="Tahoma" panose="020B0604030504040204" pitchFamily="34" charset="0"/>
                <a:cs typeface="Tahoma" panose="020B0604030504040204" pitchFamily="34" charset="0"/>
              </a:rPr>
              <a:t> = </a:t>
            </a:r>
            <a:r>
              <a:rPr lang="en-US" sz="1200" dirty="0" err="1">
                <a:latin typeface="Tahoma" panose="020B0604030504040204" pitchFamily="34" charset="0"/>
                <a:ea typeface="Tahoma" panose="020B0604030504040204" pitchFamily="34" charset="0"/>
                <a:cs typeface="Tahoma" panose="020B0604030504040204" pitchFamily="34" charset="0"/>
              </a:rPr>
              <a:t>n</a:t>
            </a:r>
            <a:r>
              <a:rPr lang="en-US" sz="1200" baseline="-25000" dirty="0" err="1">
                <a:latin typeface="Tahoma" panose="020B0604030504040204" pitchFamily="34" charset="0"/>
                <a:ea typeface="Tahoma" panose="020B0604030504040204" pitchFamily="34" charset="0"/>
                <a:cs typeface="Tahoma" panose="020B0604030504040204" pitchFamily="34" charset="0"/>
              </a:rPr>
              <a:t>B</a:t>
            </a:r>
            <a:r>
              <a:rPr lang="en-US" sz="1200" dirty="0" err="1">
                <a:latin typeface="Tahoma" panose="020B0604030504040204" pitchFamily="34" charset="0"/>
                <a:ea typeface="Tahoma" panose="020B0604030504040204" pitchFamily="34" charset="0"/>
                <a:cs typeface="Tahoma" panose="020B0604030504040204" pitchFamily="34" charset="0"/>
              </a:rPr>
              <a:t>G</a:t>
            </a:r>
            <a:r>
              <a:rPr lang="en-US" sz="1200" dirty="0">
                <a:latin typeface="Tahoma" panose="020B0604030504040204" pitchFamily="34" charset="0"/>
                <a:ea typeface="Tahoma" panose="020B0604030504040204" pitchFamily="34" charset="0"/>
                <a:cs typeface="Tahoma" panose="020B0604030504040204" pitchFamily="34" charset="0"/>
              </a:rPr>
              <a:t> = 101(2, 2)</a:t>
            </a:r>
          </a:p>
          <a:p>
            <a:pPr marL="0" indent="0" algn="just">
              <a:lnSpc>
                <a:spcPct val="150000"/>
              </a:lnSpc>
              <a:buNone/>
            </a:pPr>
            <a:r>
              <a:rPr lang="en-US" sz="1200" dirty="0">
                <a:latin typeface="Tahoma" panose="020B0604030504040204" pitchFamily="34" charset="0"/>
                <a:ea typeface="Tahoma" panose="020B0604030504040204" pitchFamily="34" charset="0"/>
                <a:cs typeface="Tahoma" panose="020B0604030504040204" pitchFamily="34" charset="0"/>
              </a:rPr>
              <a:t>		= (197, 167). </a:t>
            </a:r>
          </a:p>
          <a:p>
            <a:pPr algn="just">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Alice wishes to send a message to Bob that is encoded in the elliptic point </a:t>
            </a:r>
          </a:p>
          <a:p>
            <a:pPr marL="0" indent="0" algn="just">
              <a:lnSpc>
                <a:spcPct val="150000"/>
              </a:lnSpc>
              <a:buNone/>
            </a:pPr>
            <a:r>
              <a:rPr lang="en-US" dirty="0"/>
              <a:t>P</a:t>
            </a:r>
            <a:r>
              <a:rPr lang="en-US" baseline="-25000" dirty="0"/>
              <a:t>m</a:t>
            </a:r>
            <a:r>
              <a:rPr lang="en-US" dirty="0"/>
              <a:t> = (112, 26). </a:t>
            </a:r>
          </a:p>
          <a:p>
            <a:pPr marL="0" indent="0" algn="just">
              <a:lnSpc>
                <a:spcPct val="150000"/>
              </a:lnSpc>
              <a:buNone/>
            </a:pPr>
            <a:endParaRPr lang="en-US" sz="1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xmlns="" val="1535334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pPr>
            <a:r>
              <a:rPr lang="en-US" sz="1200" b="1" dirty="0" smtClean="0">
                <a:latin typeface="Tahoma" pitchFamily="34" charset="0"/>
                <a:ea typeface="Tahoma" pitchFamily="34" charset="0"/>
                <a:cs typeface="Tahoma" pitchFamily="34" charset="0"/>
              </a:rPr>
              <a:t>Integrity</a:t>
            </a:r>
            <a:r>
              <a:rPr lang="en-US" sz="1200" dirty="0" smtClean="0">
                <a:latin typeface="Tahoma" pitchFamily="34" charset="0"/>
                <a:ea typeface="Tahoma" pitchFamily="34" charset="0"/>
                <a:cs typeface="Tahoma" pitchFamily="34" charset="0"/>
              </a:rPr>
              <a:t> –Protecting Electronic Data from unauthorized, unanticipated, or unintentional modification; </a:t>
            </a:r>
          </a:p>
          <a:p>
            <a:pPr>
              <a:lnSpc>
                <a:spcPct val="150000"/>
              </a:lnSpc>
              <a:spcBef>
                <a:spcPts val="0"/>
              </a:spcBef>
            </a:pPr>
            <a:r>
              <a:rPr lang="en-US" sz="1200" b="1" dirty="0" smtClean="0">
                <a:latin typeface="Tahoma" pitchFamily="34" charset="0"/>
                <a:ea typeface="Tahoma" pitchFamily="34" charset="0"/>
                <a:cs typeface="Tahoma" pitchFamily="34" charset="0"/>
              </a:rPr>
              <a:t>Availability</a:t>
            </a:r>
            <a:r>
              <a:rPr lang="en-US" sz="1200" dirty="0" smtClean="0">
                <a:latin typeface="Tahoma" pitchFamily="34" charset="0"/>
                <a:ea typeface="Tahoma" pitchFamily="34" charset="0"/>
                <a:cs typeface="Tahoma" pitchFamily="34" charset="0"/>
              </a:rPr>
              <a:t> – Electronic Data must be available on a timely basis. </a:t>
            </a: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pPr>
            <a:r>
              <a:rPr lang="en-US" sz="1200" dirty="0" smtClean="0">
                <a:latin typeface="Tahoma" pitchFamily="34" charset="0"/>
                <a:ea typeface="Tahoma" pitchFamily="34" charset="0"/>
                <a:cs typeface="Tahoma" pitchFamily="34" charset="0"/>
              </a:rPr>
              <a:t>The potential impact on DOC, NIST, Federal employees, and private individuals is categorized as:</a:t>
            </a:r>
          </a:p>
          <a:p>
            <a:pPr>
              <a:lnSpc>
                <a:spcPct val="150000"/>
              </a:lnSpc>
              <a:spcBef>
                <a:spcPts val="0"/>
              </a:spcBef>
            </a:pPr>
            <a:r>
              <a:rPr lang="en-US" sz="1200" dirty="0" smtClean="0">
                <a:latin typeface="Tahoma" pitchFamily="34" charset="0"/>
                <a:ea typeface="Tahoma" pitchFamily="34" charset="0"/>
                <a:cs typeface="Tahoma" pitchFamily="34" charset="0"/>
              </a:rPr>
              <a:t> low (limited), </a:t>
            </a:r>
          </a:p>
          <a:p>
            <a:pPr>
              <a:lnSpc>
                <a:spcPct val="150000"/>
              </a:lnSpc>
              <a:spcBef>
                <a:spcPts val="0"/>
              </a:spcBef>
            </a:pPr>
            <a:r>
              <a:rPr lang="en-US" sz="1200" dirty="0" smtClean="0">
                <a:latin typeface="Tahoma" pitchFamily="34" charset="0"/>
                <a:ea typeface="Tahoma" pitchFamily="34" charset="0"/>
                <a:cs typeface="Tahoma" pitchFamily="34" charset="0"/>
              </a:rPr>
              <a:t>moderate (serious), or </a:t>
            </a:r>
          </a:p>
          <a:p>
            <a:pPr>
              <a:lnSpc>
                <a:spcPct val="150000"/>
              </a:lnSpc>
              <a:spcBef>
                <a:spcPts val="0"/>
              </a:spcBef>
            </a:pPr>
            <a:r>
              <a:rPr lang="en-US" sz="1200" dirty="0" smtClean="0">
                <a:latin typeface="Tahoma" pitchFamily="34" charset="0"/>
                <a:ea typeface="Tahoma" pitchFamily="34" charset="0"/>
                <a:cs typeface="Tahoma" pitchFamily="34" charset="0"/>
              </a:rPr>
              <a:t>high (catastrophic or severe) </a:t>
            </a: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pPr>
            <a:endParaRPr lang="en-US" sz="1200" dirty="0">
              <a:latin typeface="Tahoma" pitchFamily="34" charset="0"/>
              <a:ea typeface="Tahoma" pitchFamily="34" charset="0"/>
              <a:cs typeface="Tahoma" pitchFamily="34" charset="0"/>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1488" y="419100"/>
            <a:ext cx="5915025" cy="8503180"/>
          </a:xfrm>
        </p:spPr>
        <p:txBody>
          <a:bodyPr>
            <a:normAutofit/>
          </a:bodyPr>
          <a:lstStyle/>
          <a:p>
            <a:pPr algn="just">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Alice chooses random integer k = 41 and computes </a:t>
            </a:r>
            <a:r>
              <a:rPr lang="en-US" sz="1200" dirty="0" err="1">
                <a:latin typeface="Tahoma" panose="020B0604030504040204" pitchFamily="34" charset="0"/>
                <a:ea typeface="Tahoma" panose="020B0604030504040204" pitchFamily="34" charset="0"/>
                <a:cs typeface="Tahoma" panose="020B0604030504040204" pitchFamily="34" charset="0"/>
              </a:rPr>
              <a:t>kG</a:t>
            </a:r>
            <a:r>
              <a:rPr lang="en-US" sz="1200" dirty="0">
                <a:latin typeface="Tahoma" panose="020B0604030504040204" pitchFamily="34" charset="0"/>
                <a:ea typeface="Tahoma" panose="020B0604030504040204" pitchFamily="34" charset="0"/>
                <a:cs typeface="Tahoma" panose="020B0604030504040204" pitchFamily="34" charset="0"/>
              </a:rPr>
              <a:t> =41(2, 2) = (136, 128),</a:t>
            </a:r>
          </a:p>
          <a:p>
            <a:pPr marL="0" indent="0" algn="just">
              <a:lnSpc>
                <a:spcPct val="150000"/>
              </a:lnSpc>
              <a:buNone/>
            </a:pP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kP</a:t>
            </a:r>
            <a:r>
              <a:rPr lang="en-US" sz="1200" baseline="-25000" dirty="0" err="1">
                <a:latin typeface="Tahoma" panose="020B0604030504040204" pitchFamily="34" charset="0"/>
                <a:ea typeface="Tahoma" panose="020B0604030504040204" pitchFamily="34" charset="0"/>
                <a:cs typeface="Tahoma" panose="020B0604030504040204" pitchFamily="34" charset="0"/>
              </a:rPr>
              <a:t>B</a:t>
            </a:r>
            <a:r>
              <a:rPr lang="en-US" sz="1200" dirty="0">
                <a:latin typeface="Tahoma" panose="020B0604030504040204" pitchFamily="34" charset="0"/>
                <a:ea typeface="Tahoma" panose="020B0604030504040204" pitchFamily="34" charset="0"/>
                <a:cs typeface="Tahoma" panose="020B0604030504040204" pitchFamily="34" charset="0"/>
              </a:rPr>
              <a:t> = 41(197, 167) = (68, 84) </a:t>
            </a:r>
          </a:p>
          <a:p>
            <a:pPr marL="0" indent="0" algn="just">
              <a:lnSpc>
                <a:spcPct val="150000"/>
              </a:lnSpc>
              <a:buNone/>
            </a:pPr>
            <a:r>
              <a:rPr lang="en-US" sz="1200" dirty="0">
                <a:latin typeface="Tahoma" panose="020B0604030504040204" pitchFamily="34" charset="0"/>
                <a:ea typeface="Tahoma" panose="020B0604030504040204" pitchFamily="34" charset="0"/>
                <a:cs typeface="Tahoma" panose="020B0604030504040204" pitchFamily="34" charset="0"/>
              </a:rPr>
              <a:t>	P</a:t>
            </a:r>
            <a:r>
              <a:rPr lang="en-US" sz="1200" baseline="-25000" dirty="0">
                <a:latin typeface="Tahoma" panose="020B0604030504040204" pitchFamily="34" charset="0"/>
                <a:ea typeface="Tahoma" panose="020B0604030504040204" pitchFamily="34" charset="0"/>
                <a:cs typeface="Tahoma" panose="020B0604030504040204" pitchFamily="34" charset="0"/>
              </a:rPr>
              <a:t>m</a:t>
            </a:r>
            <a:r>
              <a:rPr lang="en-US" sz="1200" dirty="0">
                <a:latin typeface="Tahoma" panose="020B0604030504040204" pitchFamily="34" charset="0"/>
                <a:ea typeface="Tahoma" panose="020B0604030504040204" pitchFamily="34" charset="0"/>
                <a:cs typeface="Tahoma" panose="020B0604030504040204" pitchFamily="34" charset="0"/>
              </a:rPr>
              <a:t> + </a:t>
            </a:r>
            <a:r>
              <a:rPr lang="en-US" sz="1200" dirty="0" err="1">
                <a:latin typeface="Tahoma" panose="020B0604030504040204" pitchFamily="34" charset="0"/>
                <a:ea typeface="Tahoma" panose="020B0604030504040204" pitchFamily="34" charset="0"/>
                <a:cs typeface="Tahoma" panose="020B0604030504040204" pitchFamily="34" charset="0"/>
              </a:rPr>
              <a:t>kP</a:t>
            </a:r>
            <a:r>
              <a:rPr lang="en-US" sz="1200" baseline="-25000" dirty="0" err="1">
                <a:latin typeface="Tahoma" panose="020B0604030504040204" pitchFamily="34" charset="0"/>
                <a:ea typeface="Tahoma" panose="020B0604030504040204" pitchFamily="34" charset="0"/>
                <a:cs typeface="Tahoma" panose="020B0604030504040204" pitchFamily="34" charset="0"/>
              </a:rPr>
              <a:t>B</a:t>
            </a:r>
            <a:r>
              <a:rPr lang="en-US" sz="1200" baseline="-25000" dirty="0">
                <a:latin typeface="Tahoma" panose="020B0604030504040204" pitchFamily="34" charset="0"/>
                <a:ea typeface="Tahoma" panose="020B0604030504040204" pitchFamily="34" charset="0"/>
                <a:cs typeface="Tahoma" panose="020B0604030504040204" pitchFamily="34" charset="0"/>
              </a:rPr>
              <a:t> </a:t>
            </a:r>
            <a:r>
              <a:rPr lang="en-US" sz="1200" dirty="0">
                <a:latin typeface="Tahoma" panose="020B0604030504040204" pitchFamily="34" charset="0"/>
                <a:ea typeface="Tahoma" panose="020B0604030504040204" pitchFamily="34" charset="0"/>
                <a:cs typeface="Tahoma" panose="020B0604030504040204" pitchFamily="34" charset="0"/>
              </a:rPr>
              <a:t>= (112, 26)+ (68, 84) = (246, 174). </a:t>
            </a:r>
          </a:p>
          <a:p>
            <a:pPr algn="just">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Alice sends the </a:t>
            </a:r>
            <a:r>
              <a:rPr lang="en-US" sz="1200" dirty="0" err="1">
                <a:latin typeface="Tahoma" panose="020B0604030504040204" pitchFamily="34" charset="0"/>
                <a:ea typeface="Tahoma" panose="020B0604030504040204" pitchFamily="34" charset="0"/>
                <a:cs typeface="Tahoma" panose="020B0604030504040204" pitchFamily="34" charset="0"/>
              </a:rPr>
              <a:t>ciphertext</a:t>
            </a: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buNone/>
            </a:pPr>
            <a:r>
              <a:rPr lang="en-US" sz="1200" dirty="0">
                <a:latin typeface="Tahoma" panose="020B0604030504040204" pitchFamily="34" charset="0"/>
                <a:ea typeface="Tahoma" panose="020B0604030504040204" pitchFamily="34" charset="0"/>
                <a:cs typeface="Tahoma" panose="020B0604030504040204" pitchFamily="34" charset="0"/>
              </a:rPr>
              <a:t>	C</a:t>
            </a:r>
            <a:r>
              <a:rPr lang="en-US" sz="1200" baseline="-25000" dirty="0">
                <a:latin typeface="Tahoma" panose="020B0604030504040204" pitchFamily="34" charset="0"/>
                <a:ea typeface="Tahoma" panose="020B0604030504040204" pitchFamily="34" charset="0"/>
                <a:cs typeface="Tahoma" panose="020B0604030504040204" pitchFamily="34" charset="0"/>
              </a:rPr>
              <a:t>m</a:t>
            </a:r>
            <a:r>
              <a:rPr lang="en-US" sz="1200" dirty="0">
                <a:latin typeface="Tahoma" panose="020B0604030504040204" pitchFamily="34" charset="0"/>
                <a:ea typeface="Tahoma" panose="020B0604030504040204" pitchFamily="34" charset="0"/>
                <a:cs typeface="Tahoma" panose="020B0604030504040204" pitchFamily="34" charset="0"/>
              </a:rPr>
              <a:t> = (C</a:t>
            </a:r>
            <a:r>
              <a:rPr lang="en-US" sz="1200" baseline="-25000" dirty="0">
                <a:latin typeface="Tahoma" panose="020B0604030504040204" pitchFamily="34" charset="0"/>
                <a:ea typeface="Tahoma" panose="020B0604030504040204" pitchFamily="34" charset="0"/>
                <a:cs typeface="Tahoma" panose="020B0604030504040204" pitchFamily="34" charset="0"/>
              </a:rPr>
              <a:t>1</a:t>
            </a:r>
            <a:r>
              <a:rPr lang="en-US" sz="1200" dirty="0">
                <a:latin typeface="Tahoma" panose="020B0604030504040204" pitchFamily="34" charset="0"/>
                <a:ea typeface="Tahoma" panose="020B0604030504040204" pitchFamily="34" charset="0"/>
                <a:cs typeface="Tahoma" panose="020B0604030504040204" pitchFamily="34" charset="0"/>
              </a:rPr>
              <a:t>, C</a:t>
            </a:r>
            <a:r>
              <a:rPr lang="en-US" sz="1200" baseline="-25000" dirty="0">
                <a:latin typeface="Tahoma" panose="020B0604030504040204" pitchFamily="34" charset="0"/>
                <a:ea typeface="Tahoma" panose="020B0604030504040204" pitchFamily="34" charset="0"/>
                <a:cs typeface="Tahoma" panose="020B0604030504040204" pitchFamily="34" charset="0"/>
              </a:rPr>
              <a:t>2</a:t>
            </a:r>
            <a:r>
              <a:rPr lang="en-US" sz="1200" dirty="0">
                <a:latin typeface="Tahoma" panose="020B0604030504040204" pitchFamily="34" charset="0"/>
                <a:ea typeface="Tahoma" panose="020B0604030504040204" pitchFamily="34" charset="0"/>
                <a:cs typeface="Tahoma" panose="020B0604030504040204" pitchFamily="34" charset="0"/>
              </a:rPr>
              <a:t>) = {(136, 128),(246, 174)} to Bob. </a:t>
            </a:r>
          </a:p>
          <a:p>
            <a:pPr algn="just">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Bob receives the </a:t>
            </a:r>
            <a:r>
              <a:rPr lang="en-US" sz="1200" dirty="0" err="1">
                <a:latin typeface="Tahoma" panose="020B0604030504040204" pitchFamily="34" charset="0"/>
                <a:ea typeface="Tahoma" panose="020B0604030504040204" pitchFamily="34" charset="0"/>
                <a:cs typeface="Tahoma" panose="020B0604030504040204" pitchFamily="34" charset="0"/>
              </a:rPr>
              <a:t>ciphertext</a:t>
            </a:r>
            <a:r>
              <a:rPr lang="en-US" sz="1200" dirty="0">
                <a:latin typeface="Tahoma" panose="020B0604030504040204" pitchFamily="34" charset="0"/>
                <a:ea typeface="Tahoma" panose="020B0604030504040204" pitchFamily="34" charset="0"/>
                <a:cs typeface="Tahoma" panose="020B0604030504040204" pitchFamily="34" charset="0"/>
              </a:rPr>
              <a:t> and computes </a:t>
            </a:r>
          </a:p>
          <a:p>
            <a:pPr marL="0" indent="0" algn="just">
              <a:lnSpc>
                <a:spcPct val="150000"/>
              </a:lnSpc>
              <a:buNone/>
            </a:pPr>
            <a:r>
              <a:rPr lang="en-US" sz="1200" dirty="0">
                <a:latin typeface="Tahoma" panose="020B0604030504040204" pitchFamily="34" charset="0"/>
                <a:ea typeface="Tahoma" panose="020B0604030504040204" pitchFamily="34" charset="0"/>
                <a:cs typeface="Tahoma" panose="020B0604030504040204" pitchFamily="34" charset="0"/>
              </a:rPr>
              <a:t>	C</a:t>
            </a:r>
            <a:r>
              <a:rPr lang="en-US" sz="1200" baseline="-25000" dirty="0">
                <a:latin typeface="Tahoma" panose="020B0604030504040204" pitchFamily="34" charset="0"/>
                <a:ea typeface="Tahoma" panose="020B0604030504040204" pitchFamily="34" charset="0"/>
                <a:cs typeface="Tahoma" panose="020B0604030504040204" pitchFamily="34" charset="0"/>
              </a:rPr>
              <a:t>2</a:t>
            </a:r>
            <a:r>
              <a:rPr lang="en-US" sz="1200" dirty="0">
                <a:latin typeface="Tahoma" panose="020B0604030504040204" pitchFamily="34" charset="0"/>
                <a:ea typeface="Tahoma" panose="020B0604030504040204" pitchFamily="34" charset="0"/>
                <a:cs typeface="Tahoma" panose="020B0604030504040204" pitchFamily="34" charset="0"/>
              </a:rPr>
              <a:t> - n</a:t>
            </a:r>
            <a:r>
              <a:rPr lang="en-US" sz="1200" baseline="-25000" dirty="0">
                <a:latin typeface="Tahoma" panose="020B0604030504040204" pitchFamily="34" charset="0"/>
                <a:ea typeface="Tahoma" panose="020B0604030504040204" pitchFamily="34" charset="0"/>
                <a:cs typeface="Tahoma" panose="020B0604030504040204" pitchFamily="34" charset="0"/>
              </a:rPr>
              <a:t>B</a:t>
            </a:r>
            <a:r>
              <a:rPr lang="en-US" sz="1200" dirty="0">
                <a:latin typeface="Tahoma" panose="020B0604030504040204" pitchFamily="34" charset="0"/>
                <a:ea typeface="Tahoma" panose="020B0604030504040204" pitchFamily="34" charset="0"/>
                <a:cs typeface="Tahoma" panose="020B0604030504040204" pitchFamily="34" charset="0"/>
              </a:rPr>
              <a:t>C</a:t>
            </a:r>
            <a:r>
              <a:rPr lang="en-US" sz="1200" baseline="-25000" dirty="0">
                <a:latin typeface="Tahoma" panose="020B0604030504040204" pitchFamily="34" charset="0"/>
                <a:ea typeface="Tahoma" panose="020B0604030504040204" pitchFamily="34" charset="0"/>
                <a:cs typeface="Tahoma" panose="020B0604030504040204" pitchFamily="34" charset="0"/>
              </a:rPr>
              <a:t>1</a:t>
            </a:r>
            <a:r>
              <a:rPr lang="en-US" sz="1200" dirty="0">
                <a:latin typeface="Tahoma" panose="020B0604030504040204" pitchFamily="34" charset="0"/>
                <a:ea typeface="Tahoma" panose="020B0604030504040204" pitchFamily="34" charset="0"/>
                <a:cs typeface="Tahoma" panose="020B0604030504040204" pitchFamily="34" charset="0"/>
              </a:rPr>
              <a:t> =(246, 174) - 101(136, 128) </a:t>
            </a:r>
          </a:p>
          <a:p>
            <a:pPr marL="0" indent="0" algn="just">
              <a:lnSpc>
                <a:spcPct val="150000"/>
              </a:lnSpc>
              <a:buNone/>
            </a:pPr>
            <a:r>
              <a:rPr lang="en-US" sz="1200" dirty="0">
                <a:latin typeface="Tahoma" panose="020B0604030504040204" pitchFamily="34" charset="0"/>
                <a:ea typeface="Tahoma" panose="020B0604030504040204" pitchFamily="34" charset="0"/>
                <a:cs typeface="Tahoma" panose="020B0604030504040204" pitchFamily="34" charset="0"/>
              </a:rPr>
              <a:t>                            = (246, 174) - (68, 84) </a:t>
            </a:r>
          </a:p>
          <a:p>
            <a:pPr marL="0" indent="0" algn="just">
              <a:lnSpc>
                <a:spcPct val="150000"/>
              </a:lnSpc>
              <a:buNone/>
            </a:pPr>
            <a:r>
              <a:rPr lang="en-US" sz="1200" dirty="0">
                <a:latin typeface="Tahoma" panose="020B0604030504040204" pitchFamily="34" charset="0"/>
                <a:ea typeface="Tahoma" panose="020B0604030504040204" pitchFamily="34" charset="0"/>
                <a:cs typeface="Tahoma" panose="020B0604030504040204" pitchFamily="34" charset="0"/>
              </a:rPr>
              <a:t>                            = (112, 26).</a:t>
            </a:r>
          </a:p>
          <a:p>
            <a:pPr marL="0" indent="0" algn="just">
              <a:buNone/>
            </a:pPr>
            <a:r>
              <a:rPr lang="en-US" sz="1200" b="1" dirty="0">
                <a:latin typeface="Tahoma" panose="020B0604030504040204" pitchFamily="34" charset="0"/>
                <a:ea typeface="Tahoma" panose="020B0604030504040204" pitchFamily="34" charset="0"/>
                <a:cs typeface="Tahoma" panose="020B0604030504040204" pitchFamily="34" charset="0"/>
              </a:rPr>
              <a:t>ECC Security</a:t>
            </a: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buNone/>
            </a:pPr>
            <a:r>
              <a:rPr lang="en-US" sz="1200" b="1" dirty="0">
                <a:latin typeface="Tahoma" panose="020B0604030504040204" pitchFamily="34" charset="0"/>
                <a:ea typeface="Tahoma" panose="020B0604030504040204" pitchFamily="34" charset="0"/>
                <a:cs typeface="Tahoma" panose="020B0604030504040204" pitchFamily="34" charset="0"/>
              </a:rPr>
              <a:t>	</a:t>
            </a:r>
            <a:r>
              <a:rPr lang="en-US" sz="1200" dirty="0">
                <a:latin typeface="Tahoma" panose="020B0604030504040204" pitchFamily="34" charset="0"/>
                <a:ea typeface="Tahoma" panose="020B0604030504040204" pitchFamily="34" charset="0"/>
                <a:cs typeface="Tahoma" panose="020B0604030504040204" pitchFamily="34" charset="0"/>
              </a:rPr>
              <a:t>The security of ECC depends on how difficult it is to determine k given </a:t>
            </a:r>
            <a:r>
              <a:rPr lang="en-US" sz="1200" dirty="0" err="1">
                <a:latin typeface="Tahoma" panose="020B0604030504040204" pitchFamily="34" charset="0"/>
                <a:ea typeface="Tahoma" panose="020B0604030504040204" pitchFamily="34" charset="0"/>
                <a:cs typeface="Tahoma" panose="020B0604030504040204" pitchFamily="34" charset="0"/>
              </a:rPr>
              <a:t>kP</a:t>
            </a:r>
            <a:r>
              <a:rPr lang="en-US" sz="1200" dirty="0">
                <a:latin typeface="Tahoma" panose="020B0604030504040204" pitchFamily="34" charset="0"/>
                <a:ea typeface="Tahoma" panose="020B0604030504040204" pitchFamily="34" charset="0"/>
                <a:cs typeface="Tahoma" panose="020B0604030504040204" pitchFamily="34" charset="0"/>
              </a:rPr>
              <a:t> and P. This is referred to as the elliptic curve logarithm problem. The fastest known technique for taking the elliptic curve logarithm is known as the Pollard rho method. Compared to factoring integers or polynomials, can use much smaller numbers for equivalent levels of security.</a:t>
            </a:r>
            <a:r>
              <a:rPr lang="en-US" sz="1200" b="1" dirty="0">
                <a:effectLst>
                  <a:outerShdw blurRad="38100" dist="38100" dir="2700000" algn="tl" rotWithShape="0">
                    <a:srgbClr val="000000"/>
                  </a:outerShdw>
                </a:effectLst>
                <a:latin typeface="Tahoma" panose="020B0604030504040204" pitchFamily="34" charset="0"/>
                <a:ea typeface="Tahoma" panose="020B0604030504040204" pitchFamily="34" charset="0"/>
                <a:cs typeface="Tahoma" panose="020B0604030504040204" pitchFamily="34" charset="0"/>
              </a:rPr>
              <a:t> </a:t>
            </a:r>
            <a:r>
              <a:rPr lang="en-US" sz="1200" dirty="0">
                <a:latin typeface="Tahoma" panose="020B0604030504040204" pitchFamily="34" charset="0"/>
                <a:ea typeface="Tahoma" panose="020B0604030504040204" pitchFamily="34" charset="0"/>
                <a:cs typeface="Tahoma" panose="020B0604030504040204" pitchFamily="34" charset="0"/>
              </a:rPr>
              <a:t>Comparable Key Sizes for Equivalent Security shown in below table:</a:t>
            </a:r>
          </a:p>
        </p:txBody>
      </p:sp>
      <p:graphicFrame>
        <p:nvGraphicFramePr>
          <p:cNvPr id="4" name="Table 3"/>
          <p:cNvGraphicFramePr>
            <a:graphicFrameLocks noGrp="1"/>
          </p:cNvGraphicFramePr>
          <p:nvPr/>
        </p:nvGraphicFramePr>
        <p:xfrm>
          <a:off x="606109" y="5829300"/>
          <a:ext cx="5780404" cy="3372485"/>
        </p:xfrm>
        <a:graphic>
          <a:graphicData uri="http://schemas.openxmlformats.org/drawingml/2006/table">
            <a:tbl>
              <a:tblPr>
                <a:tableStyleId>{16D9F66E-5EB9-4882-86FB-DCBF35E3C3E4}</a:tableStyleId>
              </a:tblPr>
              <a:tblGrid>
                <a:gridCol w="1871756">
                  <a:extLst>
                    <a:ext uri="{9D8B030D-6E8A-4147-A177-3AD203B41FA5}">
                      <a16:colId xmlns:a16="http://schemas.microsoft.com/office/drawing/2014/main" xmlns="" val="1940126899"/>
                    </a:ext>
                  </a:extLst>
                </a:gridCol>
                <a:gridCol w="1871756">
                  <a:extLst>
                    <a:ext uri="{9D8B030D-6E8A-4147-A177-3AD203B41FA5}">
                      <a16:colId xmlns:a16="http://schemas.microsoft.com/office/drawing/2014/main" xmlns="" val="2921680543"/>
                    </a:ext>
                  </a:extLst>
                </a:gridCol>
                <a:gridCol w="2036892">
                  <a:extLst>
                    <a:ext uri="{9D8B030D-6E8A-4147-A177-3AD203B41FA5}">
                      <a16:colId xmlns:a16="http://schemas.microsoft.com/office/drawing/2014/main" xmlns="" val="3576516374"/>
                    </a:ext>
                  </a:extLst>
                </a:gridCol>
              </a:tblGrid>
              <a:tr h="669368">
                <a:tc>
                  <a:txBody>
                    <a:bodyPr/>
                    <a:lstStyle/>
                    <a:p>
                      <a:pPr marL="0" marR="0" algn="ctr">
                        <a:lnSpc>
                          <a:spcPct val="150000"/>
                        </a:lnSpc>
                        <a:spcBef>
                          <a:spcPts val="0"/>
                        </a:spcBef>
                        <a:spcAft>
                          <a:spcPts val="0"/>
                        </a:spcAft>
                      </a:pPr>
                      <a:r>
                        <a:rPr lang="en-US" sz="1200" b="1"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Symmetric scheme</a:t>
                      </a:r>
                    </a:p>
                    <a:p>
                      <a:pPr marL="0" marR="0" algn="ctr">
                        <a:lnSpc>
                          <a:spcPct val="150000"/>
                        </a:lnSpc>
                        <a:spcBef>
                          <a:spcPts val="0"/>
                        </a:spcBef>
                        <a:spcAft>
                          <a:spcPts val="0"/>
                        </a:spcAft>
                      </a:pPr>
                      <a:r>
                        <a:rPr lang="en-US" sz="1200" b="1"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(key size in bits)</a:t>
                      </a:r>
                    </a:p>
                  </a:txBody>
                  <a:tcPr marL="90170" marR="90170" marT="121285" marB="46990"/>
                </a:tc>
                <a:tc>
                  <a:txBody>
                    <a:bodyPr/>
                    <a:lstStyle/>
                    <a:p>
                      <a:pPr marL="0" marR="0" algn="ctr">
                        <a:lnSpc>
                          <a:spcPct val="150000"/>
                        </a:lnSpc>
                        <a:spcBef>
                          <a:spcPts val="0"/>
                        </a:spcBef>
                        <a:spcAft>
                          <a:spcPts val="0"/>
                        </a:spcAft>
                      </a:pPr>
                      <a:r>
                        <a:rPr lang="en-US" sz="1200" b="1"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ECC-based scheme</a:t>
                      </a:r>
                    </a:p>
                    <a:p>
                      <a:pPr marL="0" marR="0" algn="ctr">
                        <a:lnSpc>
                          <a:spcPct val="150000"/>
                        </a:lnSpc>
                        <a:spcBef>
                          <a:spcPts val="0"/>
                        </a:spcBef>
                        <a:spcAft>
                          <a:spcPts val="0"/>
                        </a:spcAft>
                      </a:pPr>
                      <a:r>
                        <a:rPr lang="en-US" sz="1200" b="1"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(size of n in bits)</a:t>
                      </a:r>
                    </a:p>
                  </a:txBody>
                  <a:tcPr marL="90170" marR="90170" marT="121285" marB="46990"/>
                </a:tc>
                <a:tc>
                  <a:txBody>
                    <a:bodyPr/>
                    <a:lstStyle/>
                    <a:p>
                      <a:pPr marL="0" marR="0" algn="ctr">
                        <a:lnSpc>
                          <a:spcPct val="150000"/>
                        </a:lnSpc>
                        <a:spcBef>
                          <a:spcPts val="0"/>
                        </a:spcBef>
                        <a:spcAft>
                          <a:spcPts val="0"/>
                        </a:spcAft>
                      </a:pPr>
                      <a:r>
                        <a:rPr lang="en-US" sz="1200" b="1"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RSA/DSA</a:t>
                      </a:r>
                    </a:p>
                    <a:p>
                      <a:pPr marL="0" marR="0" algn="ctr">
                        <a:lnSpc>
                          <a:spcPct val="150000"/>
                        </a:lnSpc>
                        <a:spcBef>
                          <a:spcPts val="0"/>
                        </a:spcBef>
                        <a:spcAft>
                          <a:spcPts val="0"/>
                        </a:spcAft>
                      </a:pPr>
                      <a:r>
                        <a:rPr lang="en-US" sz="1200" b="1"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(modulus size in bits)</a:t>
                      </a:r>
                    </a:p>
                  </a:txBody>
                  <a:tcPr marL="90170" marR="90170" marT="121285" marB="46990"/>
                </a:tc>
                <a:extLst>
                  <a:ext uri="{0D108BD9-81ED-4DB2-BD59-A6C34878D82A}">
                    <a16:rowId xmlns:a16="http://schemas.microsoft.com/office/drawing/2014/main" xmlns="" val="3288865088"/>
                  </a:ext>
                </a:extLst>
              </a:tr>
              <a:tr h="399194">
                <a:tc>
                  <a:txBody>
                    <a:bodyPr/>
                    <a:lstStyle/>
                    <a:p>
                      <a:pPr marL="0" marR="0" algn="ctr">
                        <a:lnSpc>
                          <a:spcPct val="150000"/>
                        </a:lnSpc>
                        <a:spcBef>
                          <a:spcPts val="0"/>
                        </a:spcBef>
                        <a:spcAft>
                          <a:spcPts val="0"/>
                        </a:spcAft>
                      </a:pPr>
                      <a:r>
                        <a:rPr lang="en-US" sz="120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56</a:t>
                      </a:r>
                    </a:p>
                  </a:txBody>
                  <a:tcPr marL="90170" marR="90170" marT="121285" marB="46990"/>
                </a:tc>
                <a:tc>
                  <a:txBody>
                    <a:bodyPr/>
                    <a:lstStyle/>
                    <a:p>
                      <a:pPr marL="0" marR="0" algn="ctr">
                        <a:lnSpc>
                          <a:spcPct val="150000"/>
                        </a:lnSpc>
                        <a:spcBef>
                          <a:spcPts val="0"/>
                        </a:spcBef>
                        <a:spcAft>
                          <a:spcPts val="0"/>
                        </a:spcAft>
                      </a:pPr>
                      <a:r>
                        <a:rPr lang="en-US" sz="120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112</a:t>
                      </a:r>
                    </a:p>
                  </a:txBody>
                  <a:tcPr marL="90170" marR="90170" marT="121285" marB="46990"/>
                </a:tc>
                <a:tc>
                  <a:txBody>
                    <a:bodyPr/>
                    <a:lstStyle/>
                    <a:p>
                      <a:pPr marL="0" marR="0" algn="ctr">
                        <a:lnSpc>
                          <a:spcPct val="150000"/>
                        </a:lnSpc>
                        <a:spcBef>
                          <a:spcPts val="0"/>
                        </a:spcBef>
                        <a:spcAft>
                          <a:spcPts val="0"/>
                        </a:spcAft>
                      </a:pPr>
                      <a:r>
                        <a:rPr lang="en-US" sz="120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512</a:t>
                      </a:r>
                    </a:p>
                  </a:txBody>
                  <a:tcPr marL="90170" marR="90170" marT="121285" marB="46990"/>
                </a:tc>
                <a:extLst>
                  <a:ext uri="{0D108BD9-81ED-4DB2-BD59-A6C34878D82A}">
                    <a16:rowId xmlns:a16="http://schemas.microsoft.com/office/drawing/2014/main" xmlns="" val="173412696"/>
                  </a:ext>
                </a:extLst>
              </a:tr>
              <a:tr h="399194">
                <a:tc>
                  <a:txBody>
                    <a:bodyPr/>
                    <a:lstStyle/>
                    <a:p>
                      <a:pPr marL="0" marR="0" algn="ctr">
                        <a:lnSpc>
                          <a:spcPct val="150000"/>
                        </a:lnSpc>
                        <a:spcBef>
                          <a:spcPts val="0"/>
                        </a:spcBef>
                        <a:spcAft>
                          <a:spcPts val="0"/>
                        </a:spcAft>
                      </a:pPr>
                      <a:r>
                        <a:rPr lang="en-US" sz="120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80</a:t>
                      </a:r>
                    </a:p>
                  </a:txBody>
                  <a:tcPr marL="90170" marR="90170" marT="121285" marB="46990"/>
                </a:tc>
                <a:tc>
                  <a:txBody>
                    <a:bodyPr/>
                    <a:lstStyle/>
                    <a:p>
                      <a:pPr marL="0" marR="0" algn="ctr">
                        <a:lnSpc>
                          <a:spcPct val="150000"/>
                        </a:lnSpc>
                        <a:spcBef>
                          <a:spcPts val="0"/>
                        </a:spcBef>
                        <a:spcAft>
                          <a:spcPts val="0"/>
                        </a:spcAft>
                      </a:pPr>
                      <a:r>
                        <a:rPr lang="en-US" sz="120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160</a:t>
                      </a:r>
                    </a:p>
                  </a:txBody>
                  <a:tcPr marL="90170" marR="90170" marT="121285" marB="46990"/>
                </a:tc>
                <a:tc>
                  <a:txBody>
                    <a:bodyPr/>
                    <a:lstStyle/>
                    <a:p>
                      <a:pPr marL="0" marR="0" algn="ctr">
                        <a:lnSpc>
                          <a:spcPct val="150000"/>
                        </a:lnSpc>
                        <a:spcBef>
                          <a:spcPts val="0"/>
                        </a:spcBef>
                        <a:spcAft>
                          <a:spcPts val="0"/>
                        </a:spcAft>
                      </a:pPr>
                      <a:r>
                        <a:rPr lang="en-US" sz="120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1024</a:t>
                      </a:r>
                    </a:p>
                  </a:txBody>
                  <a:tcPr marL="90170" marR="90170" marT="121285" marB="46990"/>
                </a:tc>
                <a:extLst>
                  <a:ext uri="{0D108BD9-81ED-4DB2-BD59-A6C34878D82A}">
                    <a16:rowId xmlns:a16="http://schemas.microsoft.com/office/drawing/2014/main" xmlns="" val="1766483621"/>
                  </a:ext>
                </a:extLst>
              </a:tr>
              <a:tr h="399194">
                <a:tc>
                  <a:txBody>
                    <a:bodyPr/>
                    <a:lstStyle/>
                    <a:p>
                      <a:pPr marL="0" marR="0" algn="ctr">
                        <a:lnSpc>
                          <a:spcPct val="150000"/>
                        </a:lnSpc>
                        <a:spcBef>
                          <a:spcPts val="0"/>
                        </a:spcBef>
                        <a:spcAft>
                          <a:spcPts val="0"/>
                        </a:spcAft>
                      </a:pPr>
                      <a:r>
                        <a:rPr lang="en-US" sz="120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112</a:t>
                      </a:r>
                    </a:p>
                  </a:txBody>
                  <a:tcPr marL="90170" marR="90170" marT="121285" marB="46990"/>
                </a:tc>
                <a:tc>
                  <a:txBody>
                    <a:bodyPr/>
                    <a:lstStyle/>
                    <a:p>
                      <a:pPr marL="0" marR="0" algn="ctr">
                        <a:lnSpc>
                          <a:spcPct val="150000"/>
                        </a:lnSpc>
                        <a:spcBef>
                          <a:spcPts val="0"/>
                        </a:spcBef>
                        <a:spcAft>
                          <a:spcPts val="0"/>
                        </a:spcAft>
                      </a:pPr>
                      <a:r>
                        <a:rPr lang="en-US" sz="120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224</a:t>
                      </a:r>
                    </a:p>
                  </a:txBody>
                  <a:tcPr marL="90170" marR="90170" marT="121285" marB="46990"/>
                </a:tc>
                <a:tc>
                  <a:txBody>
                    <a:bodyPr/>
                    <a:lstStyle/>
                    <a:p>
                      <a:pPr marL="0" marR="0" algn="ctr">
                        <a:lnSpc>
                          <a:spcPct val="150000"/>
                        </a:lnSpc>
                        <a:spcBef>
                          <a:spcPts val="0"/>
                        </a:spcBef>
                        <a:spcAft>
                          <a:spcPts val="0"/>
                        </a:spcAft>
                      </a:pPr>
                      <a:r>
                        <a:rPr lang="en-US" sz="120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2048</a:t>
                      </a:r>
                    </a:p>
                  </a:txBody>
                  <a:tcPr marL="90170" marR="90170" marT="121285" marB="46990"/>
                </a:tc>
                <a:extLst>
                  <a:ext uri="{0D108BD9-81ED-4DB2-BD59-A6C34878D82A}">
                    <a16:rowId xmlns:a16="http://schemas.microsoft.com/office/drawing/2014/main" xmlns="" val="3354954896"/>
                  </a:ext>
                </a:extLst>
              </a:tr>
              <a:tr h="399194">
                <a:tc>
                  <a:txBody>
                    <a:bodyPr/>
                    <a:lstStyle/>
                    <a:p>
                      <a:pPr marL="0" marR="0" algn="ctr">
                        <a:lnSpc>
                          <a:spcPct val="150000"/>
                        </a:lnSpc>
                        <a:spcBef>
                          <a:spcPts val="0"/>
                        </a:spcBef>
                        <a:spcAft>
                          <a:spcPts val="0"/>
                        </a:spcAft>
                      </a:pPr>
                      <a:r>
                        <a:rPr lang="en-US" sz="120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128</a:t>
                      </a:r>
                    </a:p>
                  </a:txBody>
                  <a:tcPr marL="90170" marR="90170" marT="121285" marB="46990"/>
                </a:tc>
                <a:tc>
                  <a:txBody>
                    <a:bodyPr/>
                    <a:lstStyle/>
                    <a:p>
                      <a:pPr marL="0" marR="0" algn="ctr">
                        <a:lnSpc>
                          <a:spcPct val="150000"/>
                        </a:lnSpc>
                        <a:spcBef>
                          <a:spcPts val="0"/>
                        </a:spcBef>
                        <a:spcAft>
                          <a:spcPts val="0"/>
                        </a:spcAft>
                      </a:pPr>
                      <a:r>
                        <a:rPr lang="en-US" sz="120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256</a:t>
                      </a:r>
                    </a:p>
                  </a:txBody>
                  <a:tcPr marL="90170" marR="90170" marT="121285" marB="46990"/>
                </a:tc>
                <a:tc>
                  <a:txBody>
                    <a:bodyPr/>
                    <a:lstStyle/>
                    <a:p>
                      <a:pPr marL="0" marR="0" algn="ctr">
                        <a:lnSpc>
                          <a:spcPct val="150000"/>
                        </a:lnSpc>
                        <a:spcBef>
                          <a:spcPts val="0"/>
                        </a:spcBef>
                        <a:spcAft>
                          <a:spcPts val="0"/>
                        </a:spcAft>
                      </a:pPr>
                      <a:r>
                        <a:rPr lang="en-US" sz="120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3072</a:t>
                      </a:r>
                    </a:p>
                  </a:txBody>
                  <a:tcPr marL="90170" marR="90170" marT="121285" marB="46990"/>
                </a:tc>
                <a:extLst>
                  <a:ext uri="{0D108BD9-81ED-4DB2-BD59-A6C34878D82A}">
                    <a16:rowId xmlns:a16="http://schemas.microsoft.com/office/drawing/2014/main" xmlns="" val="29884794"/>
                  </a:ext>
                </a:extLst>
              </a:tr>
              <a:tr h="399194">
                <a:tc>
                  <a:txBody>
                    <a:bodyPr/>
                    <a:lstStyle/>
                    <a:p>
                      <a:pPr marL="0" marR="0" algn="ctr">
                        <a:lnSpc>
                          <a:spcPct val="150000"/>
                        </a:lnSpc>
                        <a:spcBef>
                          <a:spcPts val="0"/>
                        </a:spcBef>
                        <a:spcAft>
                          <a:spcPts val="0"/>
                        </a:spcAft>
                      </a:pPr>
                      <a:r>
                        <a:rPr lang="en-US" sz="120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192</a:t>
                      </a:r>
                    </a:p>
                  </a:txBody>
                  <a:tcPr marL="90170" marR="90170" marT="121285" marB="46990"/>
                </a:tc>
                <a:tc>
                  <a:txBody>
                    <a:bodyPr/>
                    <a:lstStyle/>
                    <a:p>
                      <a:pPr marL="0" marR="0" algn="ctr">
                        <a:lnSpc>
                          <a:spcPct val="150000"/>
                        </a:lnSpc>
                        <a:spcBef>
                          <a:spcPts val="0"/>
                        </a:spcBef>
                        <a:spcAft>
                          <a:spcPts val="0"/>
                        </a:spcAft>
                      </a:pPr>
                      <a:r>
                        <a:rPr lang="en-US" sz="120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384</a:t>
                      </a:r>
                    </a:p>
                  </a:txBody>
                  <a:tcPr marL="90170" marR="90170" marT="121285" marB="46990"/>
                </a:tc>
                <a:tc>
                  <a:txBody>
                    <a:bodyPr/>
                    <a:lstStyle/>
                    <a:p>
                      <a:pPr marL="0" marR="0" algn="ctr">
                        <a:lnSpc>
                          <a:spcPct val="150000"/>
                        </a:lnSpc>
                        <a:spcBef>
                          <a:spcPts val="0"/>
                        </a:spcBef>
                        <a:spcAft>
                          <a:spcPts val="0"/>
                        </a:spcAft>
                      </a:pPr>
                      <a:r>
                        <a:rPr lang="en-US" sz="120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7680</a:t>
                      </a:r>
                    </a:p>
                  </a:txBody>
                  <a:tcPr marL="90170" marR="90170" marT="121285" marB="46990"/>
                </a:tc>
                <a:extLst>
                  <a:ext uri="{0D108BD9-81ED-4DB2-BD59-A6C34878D82A}">
                    <a16:rowId xmlns:a16="http://schemas.microsoft.com/office/drawing/2014/main" xmlns="" val="3112444794"/>
                  </a:ext>
                </a:extLst>
              </a:tr>
              <a:tr h="399194">
                <a:tc>
                  <a:txBody>
                    <a:bodyPr/>
                    <a:lstStyle/>
                    <a:p>
                      <a:pPr marL="0" marR="0" algn="ctr">
                        <a:lnSpc>
                          <a:spcPct val="150000"/>
                        </a:lnSpc>
                        <a:spcBef>
                          <a:spcPts val="0"/>
                        </a:spcBef>
                        <a:spcAft>
                          <a:spcPts val="0"/>
                        </a:spcAft>
                      </a:pPr>
                      <a:r>
                        <a:rPr lang="en-US" sz="120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256</a:t>
                      </a:r>
                    </a:p>
                  </a:txBody>
                  <a:tcPr marL="90170" marR="90170" marT="121285" marB="46990"/>
                </a:tc>
                <a:tc>
                  <a:txBody>
                    <a:bodyPr/>
                    <a:lstStyle/>
                    <a:p>
                      <a:pPr marL="0" marR="0" algn="ctr">
                        <a:lnSpc>
                          <a:spcPct val="150000"/>
                        </a:lnSpc>
                        <a:spcBef>
                          <a:spcPts val="0"/>
                        </a:spcBef>
                        <a:spcAft>
                          <a:spcPts val="0"/>
                        </a:spcAft>
                      </a:pPr>
                      <a:r>
                        <a:rPr lang="en-US" sz="120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512</a:t>
                      </a:r>
                    </a:p>
                  </a:txBody>
                  <a:tcPr marL="90170" marR="90170" marT="121285" marB="46990"/>
                </a:tc>
                <a:tc>
                  <a:txBody>
                    <a:bodyPr/>
                    <a:lstStyle/>
                    <a:p>
                      <a:pPr marL="0" marR="0" algn="ctr">
                        <a:lnSpc>
                          <a:spcPct val="150000"/>
                        </a:lnSpc>
                        <a:spcBef>
                          <a:spcPts val="0"/>
                        </a:spcBef>
                        <a:spcAft>
                          <a:spcPts val="0"/>
                        </a:spcAft>
                      </a:pPr>
                      <a:r>
                        <a:rPr lang="en-US" sz="120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15360</a:t>
                      </a:r>
                    </a:p>
                  </a:txBody>
                  <a:tcPr marL="90170" marR="90170" marT="121285" marB="46990"/>
                </a:tc>
                <a:extLst>
                  <a:ext uri="{0D108BD9-81ED-4DB2-BD59-A6C34878D82A}">
                    <a16:rowId xmlns:a16="http://schemas.microsoft.com/office/drawing/2014/main" xmlns="" val="1363726441"/>
                  </a:ext>
                </a:extLst>
              </a:tr>
            </a:tbl>
          </a:graphicData>
        </a:graphic>
      </p:graphicFrame>
    </p:spTree>
    <p:extLst>
      <p:ext uri="{BB962C8B-B14F-4D97-AF65-F5344CB8AC3E}">
        <p14:creationId xmlns:p14="http://schemas.microsoft.com/office/powerpoint/2010/main" xmlns="" val="47386275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AC48928-5F8D-4B08-8570-BB77E6F1FD54}"/>
              </a:ext>
            </a:extLst>
          </p:cNvPr>
          <p:cNvSpPr>
            <a:spLocks noGrp="1"/>
          </p:cNvSpPr>
          <p:nvPr>
            <p:ph type="title"/>
          </p:nvPr>
        </p:nvSpPr>
        <p:spPr/>
        <p:txBody>
          <a:bodyPr>
            <a:normAutofit/>
          </a:bodyPr>
          <a:lstStyle/>
          <a:p>
            <a:r>
              <a:rPr lang="en-US" sz="1600">
                <a:latin typeface="Tahoma" panose="020B0604030504040204" pitchFamily="34" charset="0"/>
                <a:ea typeface="Tahoma" panose="020B0604030504040204" pitchFamily="34" charset="0"/>
                <a:cs typeface="Tahoma" panose="020B0604030504040204" pitchFamily="34" charset="0"/>
              </a:rPr>
              <a:t>ASSIGNMENT</a:t>
            </a: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xmlns="" id="{3FA116C3-82BA-4995-8326-E0E0604EA3B6}"/>
              </a:ext>
            </a:extLst>
          </p:cNvPr>
          <p:cNvSpPr>
            <a:spLocks noGrp="1"/>
          </p:cNvSpPr>
          <p:nvPr>
            <p:ph idx="1"/>
          </p:nvPr>
        </p:nvSpPr>
        <p:spPr>
          <a:xfrm>
            <a:off x="471488" y="1007117"/>
            <a:ext cx="5915025" cy="7891766"/>
          </a:xfrm>
        </p:spPr>
        <p:txBody>
          <a:bodyPr>
            <a:normAutofit/>
          </a:bodyPr>
          <a:lstStyle/>
          <a:p>
            <a:pPr marL="228600" indent="-228600">
              <a:lnSpc>
                <a:spcPct val="150000"/>
              </a:lnSpc>
              <a:spcBef>
                <a:spcPts val="0"/>
              </a:spcBef>
              <a:buFont typeface="+mj-lt"/>
              <a:buAutoNum type="arabicPeriod"/>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Find the last 3 digits of 7</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403</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a:t>
            </a:r>
          </a:p>
          <a:p>
            <a:pPr marL="228600" indent="-228600">
              <a:lnSpc>
                <a:spcPct val="150000"/>
              </a:lnSpc>
              <a:spcBef>
                <a:spcPts val="0"/>
              </a:spcBef>
              <a:buFont typeface="+mj-lt"/>
              <a:buAutoNum type="arabicPeriod"/>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Using Fermat’s theorem, find 3</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201</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mod 11</a:t>
            </a:r>
          </a:p>
          <a:p>
            <a:pPr marL="228600" indent="-228600">
              <a:lnSpc>
                <a:spcPct val="150000"/>
              </a:lnSpc>
              <a:spcBef>
                <a:spcPts val="0"/>
              </a:spcBef>
              <a:buFont typeface="+mj-lt"/>
              <a:buAutoNum type="arabicPeriod"/>
            </a:pPr>
            <a:r>
              <a:rPr lang="en-US" sz="1200" dirty="0">
                <a:latin typeface="Tahoma" panose="020B0604030504040204" pitchFamily="34" charset="0"/>
                <a:ea typeface="Tahoma" panose="020B0604030504040204" pitchFamily="34" charset="0"/>
                <a:cs typeface="Tahoma" panose="020B0604030504040204" pitchFamily="34" charset="0"/>
              </a:rPr>
              <a:t>For the given simultaneous linear congruences: </a:t>
            </a:r>
          </a:p>
          <a:p>
            <a:pPr marL="0" indent="0">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	X ≡ 2 (mod 3)	 X ≡ 3 (mod 5)	 X ≡ 2 (mod 7) </a:t>
            </a:r>
          </a:p>
          <a:p>
            <a:pPr marL="0" indent="0">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Solve for X</a:t>
            </a:r>
          </a:p>
          <a:p>
            <a:pPr marL="228600" indent="-228600">
              <a:lnSpc>
                <a:spcPct val="150000"/>
              </a:lnSpc>
              <a:spcBef>
                <a:spcPts val="0"/>
              </a:spcBef>
              <a:buFont typeface="+mj-lt"/>
              <a:buAutoNum type="arabicPeriod" startAt="4"/>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Perform encryption and decryption using the RSA algorithm for the following: </a:t>
            </a:r>
            <a:r>
              <a:rPr lang="en-US" sz="1200" b="0" i="1" u="none" strike="noStrike" baseline="0" dirty="0">
                <a:latin typeface="Tahoma" panose="020B0604030504040204" pitchFamily="34" charset="0"/>
                <a:ea typeface="Tahoma" panose="020B0604030504040204" pitchFamily="34" charset="0"/>
                <a:cs typeface="Tahoma" panose="020B0604030504040204" pitchFamily="34" charset="0"/>
              </a:rPr>
              <a:t>p </a:t>
            </a:r>
            <a:r>
              <a:rPr lang="en-US" sz="1200" b="0" i="0" u="none" strike="noStrike" baseline="0" dirty="0">
                <a:latin typeface="Tahoma" panose="020B0604030504040204" pitchFamily="34" charset="0"/>
                <a:ea typeface="Tahoma" panose="020B0604030504040204" pitchFamily="34" charset="0"/>
                <a:cs typeface="Tahoma" panose="020B0604030504040204" pitchFamily="34" charset="0"/>
              </a:rPr>
              <a:t>= 17; </a:t>
            </a:r>
            <a:r>
              <a:rPr lang="en-US" sz="1200" b="0" i="1" u="none" strike="noStrike" baseline="0" dirty="0">
                <a:latin typeface="Tahoma" panose="020B0604030504040204" pitchFamily="34" charset="0"/>
                <a:ea typeface="Tahoma" panose="020B0604030504040204" pitchFamily="34" charset="0"/>
                <a:cs typeface="Tahoma" panose="020B0604030504040204" pitchFamily="34" charset="0"/>
              </a:rPr>
              <a:t>q </a:t>
            </a:r>
            <a:r>
              <a:rPr lang="en-US" sz="1200" b="0" i="0" u="none" strike="noStrike" baseline="0" dirty="0">
                <a:latin typeface="Tahoma" panose="020B0604030504040204" pitchFamily="34" charset="0"/>
                <a:ea typeface="Tahoma" panose="020B0604030504040204" pitchFamily="34" charset="0"/>
                <a:cs typeface="Tahoma" panose="020B0604030504040204" pitchFamily="34" charset="0"/>
              </a:rPr>
              <a:t>= 31, </a:t>
            </a:r>
            <a:r>
              <a:rPr lang="en-US" sz="1200" b="0" i="1" u="none" strike="noStrike" baseline="0" dirty="0">
                <a:latin typeface="Tahoma" panose="020B0604030504040204" pitchFamily="34" charset="0"/>
                <a:ea typeface="Tahoma" panose="020B0604030504040204" pitchFamily="34" charset="0"/>
                <a:cs typeface="Tahoma" panose="020B0604030504040204" pitchFamily="34" charset="0"/>
              </a:rPr>
              <a:t>e </a:t>
            </a:r>
            <a:r>
              <a:rPr lang="en-US" sz="1200" b="0" i="0" u="none" strike="noStrike" baseline="0" dirty="0">
                <a:latin typeface="Tahoma" panose="020B0604030504040204" pitchFamily="34" charset="0"/>
                <a:ea typeface="Tahoma" panose="020B0604030504040204" pitchFamily="34" charset="0"/>
                <a:cs typeface="Tahoma" panose="020B0604030504040204" pitchFamily="34" charset="0"/>
              </a:rPr>
              <a:t>= 7;</a:t>
            </a:r>
            <a:r>
              <a:rPr lang="en-US" sz="1200" b="0" i="1" u="none" strike="noStrike" baseline="0" dirty="0">
                <a:latin typeface="Tahoma" panose="020B0604030504040204" pitchFamily="34" charset="0"/>
                <a:ea typeface="Tahoma" panose="020B0604030504040204" pitchFamily="34" charset="0"/>
                <a:cs typeface="Tahoma" panose="020B0604030504040204" pitchFamily="34" charset="0"/>
              </a:rPr>
              <a:t>M </a:t>
            </a:r>
            <a:r>
              <a:rPr lang="en-US" sz="1200" b="0" i="0" u="none" strike="noStrike" baseline="0" dirty="0">
                <a:latin typeface="Tahoma" panose="020B0604030504040204" pitchFamily="34" charset="0"/>
                <a:ea typeface="Tahoma" panose="020B0604030504040204" pitchFamily="34" charset="0"/>
                <a:cs typeface="Tahoma" panose="020B0604030504040204" pitchFamily="34" charset="0"/>
              </a:rPr>
              <a:t>= 2. Use CRT </a:t>
            </a:r>
            <a:r>
              <a:rPr lang="en-US" sz="1200" b="0" i="0" u="none" strike="noStrike" baseline="0">
                <a:latin typeface="Tahoma" panose="020B0604030504040204" pitchFamily="34" charset="0"/>
                <a:ea typeface="Tahoma" panose="020B0604030504040204" pitchFamily="34" charset="0"/>
                <a:cs typeface="Tahoma" panose="020B0604030504040204" pitchFamily="34" charset="0"/>
              </a:rPr>
              <a:t>for decryption.</a:t>
            </a:r>
            <a:endParaRPr lang="en-US" sz="1200" b="0" i="0" u="none" strike="noStrike" baseline="0" dirty="0">
              <a:latin typeface="Tahoma" panose="020B0604030504040204" pitchFamily="34" charset="0"/>
              <a:ea typeface="Tahoma" panose="020B0604030504040204" pitchFamily="34" charset="0"/>
              <a:cs typeface="Tahoma" panose="020B0604030504040204" pitchFamily="34" charset="0"/>
            </a:endParaRPr>
          </a:p>
          <a:p>
            <a:pPr marL="228600" indent="-228600" algn="just">
              <a:lnSpc>
                <a:spcPct val="150000"/>
              </a:lnSpc>
              <a:spcBef>
                <a:spcPts val="0"/>
              </a:spcBef>
              <a:buFont typeface="+mj-lt"/>
              <a:buAutoNum type="arabicPeriod" startAt="5"/>
            </a:pPr>
            <a:r>
              <a:rPr lang="en-GB" sz="1200" dirty="0">
                <a:effectLst/>
                <a:latin typeface="Tahoma" panose="020B0604030504040204" pitchFamily="34" charset="0"/>
                <a:ea typeface="Tahoma" panose="020B0604030504040204" pitchFamily="34" charset="0"/>
                <a:cs typeface="Tahoma" panose="020B0604030504040204" pitchFamily="34" charset="0"/>
              </a:rPr>
              <a:t>Users A and B use the Diffie-Hellman key exchange technique, a common prime p=71 and a primitive root g=7 are used. If user A has private key X</a:t>
            </a:r>
            <a:r>
              <a:rPr lang="en-GB" sz="1200" baseline="-25000" dirty="0">
                <a:effectLst/>
                <a:latin typeface="Tahoma" panose="020B0604030504040204" pitchFamily="34" charset="0"/>
                <a:ea typeface="Tahoma" panose="020B0604030504040204" pitchFamily="34" charset="0"/>
                <a:cs typeface="Tahoma" panose="020B0604030504040204" pitchFamily="34" charset="0"/>
              </a:rPr>
              <a:t>A</a:t>
            </a:r>
            <a:r>
              <a:rPr lang="en-GB" sz="1200" dirty="0">
                <a:effectLst/>
                <a:latin typeface="Tahoma" panose="020B0604030504040204" pitchFamily="34" charset="0"/>
                <a:ea typeface="Tahoma" panose="020B0604030504040204" pitchFamily="34" charset="0"/>
                <a:cs typeface="Tahoma" panose="020B0604030504040204" pitchFamily="34" charset="0"/>
              </a:rPr>
              <a:t>=5, what is A’s public key Y</a:t>
            </a:r>
            <a:r>
              <a:rPr lang="en-GB" sz="1200" baseline="-25000" dirty="0">
                <a:effectLst/>
                <a:latin typeface="Tahoma" panose="020B0604030504040204" pitchFamily="34" charset="0"/>
                <a:ea typeface="Tahoma" panose="020B0604030504040204" pitchFamily="34" charset="0"/>
                <a:cs typeface="Tahoma" panose="020B0604030504040204" pitchFamily="34" charset="0"/>
              </a:rPr>
              <a:t>A</a:t>
            </a:r>
            <a:r>
              <a:rPr lang="en-GB" sz="1200" dirty="0">
                <a:effectLst/>
                <a:latin typeface="Tahoma" panose="020B0604030504040204" pitchFamily="34" charset="0"/>
                <a:ea typeface="Tahoma" panose="020B0604030504040204" pitchFamily="34" charset="0"/>
                <a:cs typeface="Tahoma" panose="020B0604030504040204" pitchFamily="34" charset="0"/>
              </a:rPr>
              <a:t>? If user B has private key X</a:t>
            </a:r>
            <a:r>
              <a:rPr lang="en-GB" sz="1200" baseline="-25000" dirty="0">
                <a:effectLst/>
                <a:latin typeface="Tahoma" panose="020B0604030504040204" pitchFamily="34" charset="0"/>
                <a:ea typeface="Tahoma" panose="020B0604030504040204" pitchFamily="34" charset="0"/>
                <a:cs typeface="Tahoma" panose="020B0604030504040204" pitchFamily="34" charset="0"/>
              </a:rPr>
              <a:t>B</a:t>
            </a:r>
            <a:r>
              <a:rPr lang="en-GB" sz="1200" dirty="0">
                <a:effectLst/>
                <a:latin typeface="Tahoma" panose="020B0604030504040204" pitchFamily="34" charset="0"/>
                <a:ea typeface="Tahoma" panose="020B0604030504040204" pitchFamily="34" charset="0"/>
                <a:cs typeface="Tahoma" panose="020B0604030504040204" pitchFamily="34" charset="0"/>
              </a:rPr>
              <a:t>=12, what is B’s public key Y</a:t>
            </a:r>
            <a:r>
              <a:rPr lang="en-GB" sz="1200" baseline="-25000" dirty="0">
                <a:effectLst/>
                <a:latin typeface="Tahoma" panose="020B0604030504040204" pitchFamily="34" charset="0"/>
                <a:ea typeface="Tahoma" panose="020B0604030504040204" pitchFamily="34" charset="0"/>
                <a:cs typeface="Tahoma" panose="020B0604030504040204" pitchFamily="34" charset="0"/>
              </a:rPr>
              <a:t>B</a:t>
            </a:r>
            <a:r>
              <a:rPr lang="en-GB" sz="1200" dirty="0">
                <a:effectLst/>
                <a:latin typeface="Tahoma" panose="020B0604030504040204" pitchFamily="34" charset="0"/>
                <a:ea typeface="Tahoma" panose="020B0604030504040204" pitchFamily="34" charset="0"/>
                <a:cs typeface="Tahoma" panose="020B0604030504040204" pitchFamily="34" charset="0"/>
              </a:rPr>
              <a:t>? What is the shared secret key?</a:t>
            </a:r>
          </a:p>
          <a:p>
            <a:pPr marL="228600" marR="0" indent="-228600" algn="just">
              <a:lnSpc>
                <a:spcPct val="150000"/>
              </a:lnSpc>
              <a:spcBef>
                <a:spcPts val="0"/>
              </a:spcBef>
              <a:buFont typeface="+mj-lt"/>
              <a:buAutoNum type="arabicPeriod" startAt="6"/>
            </a:pPr>
            <a:r>
              <a:rPr lang="en-GB" sz="1200" dirty="0">
                <a:effectLst/>
                <a:latin typeface="Tahoma" panose="020B0604030504040204" pitchFamily="34" charset="0"/>
                <a:ea typeface="Tahoma" panose="020B0604030504040204" pitchFamily="34" charset="0"/>
                <a:cs typeface="Tahoma" panose="020B0604030504040204" pitchFamily="34" charset="0"/>
              </a:rPr>
              <a:t>Using Elliptic curve encryption/decryption scheme, key exchange between users A and B is accomplished. The cryptosystem parameters are, elliptic group of points E</a:t>
            </a:r>
            <a:r>
              <a:rPr lang="en-GB" sz="1200" baseline="-25000" dirty="0">
                <a:effectLst/>
                <a:latin typeface="Tahoma" panose="020B0604030504040204" pitchFamily="34" charset="0"/>
                <a:ea typeface="Tahoma" panose="020B0604030504040204" pitchFamily="34" charset="0"/>
                <a:cs typeface="Tahoma" panose="020B0604030504040204" pitchFamily="34" charset="0"/>
              </a:rPr>
              <a:t>11</a:t>
            </a:r>
            <a:r>
              <a:rPr lang="en-GB" sz="1200" dirty="0">
                <a:effectLst/>
                <a:latin typeface="Tahoma" panose="020B0604030504040204" pitchFamily="34" charset="0"/>
                <a:ea typeface="Tahoma" panose="020B0604030504040204" pitchFamily="34" charset="0"/>
                <a:cs typeface="Tahoma" panose="020B0604030504040204" pitchFamily="34" charset="0"/>
              </a:rPr>
              <a:t>(1,6) and point G on the elliptic curve is G=(2,7). B’s secret key is </a:t>
            </a:r>
            <a:r>
              <a:rPr lang="en-GB" sz="1200" dirty="0" err="1">
                <a:effectLst/>
                <a:latin typeface="Tahoma" panose="020B0604030504040204" pitchFamily="34" charset="0"/>
                <a:ea typeface="Tahoma" panose="020B0604030504040204" pitchFamily="34" charset="0"/>
                <a:cs typeface="Tahoma" panose="020B0604030504040204" pitchFamily="34" charset="0"/>
              </a:rPr>
              <a:t>n</a:t>
            </a:r>
            <a:r>
              <a:rPr lang="en-GB" sz="1200" baseline="-25000" dirty="0" err="1">
                <a:effectLst/>
                <a:latin typeface="Tahoma" panose="020B0604030504040204" pitchFamily="34" charset="0"/>
                <a:ea typeface="Tahoma" panose="020B0604030504040204" pitchFamily="34" charset="0"/>
                <a:cs typeface="Tahoma" panose="020B0604030504040204" pitchFamily="34" charset="0"/>
              </a:rPr>
              <a:t>B</a:t>
            </a:r>
            <a:r>
              <a:rPr lang="en-GB" sz="1200" dirty="0">
                <a:effectLst/>
                <a:latin typeface="Tahoma" panose="020B0604030504040204" pitchFamily="34" charset="0"/>
                <a:ea typeface="Tahoma" panose="020B0604030504040204" pitchFamily="34" charset="0"/>
                <a:cs typeface="Tahoma" panose="020B0604030504040204" pitchFamily="34" charset="0"/>
              </a:rPr>
              <a:t>=7. Now when</a:t>
            </a: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r>
              <a:rPr lang="en-GB" sz="1200" dirty="0">
                <a:effectLst/>
                <a:latin typeface="Tahoma" panose="020B0604030504040204" pitchFamily="34" charset="0"/>
                <a:ea typeface="Tahoma" panose="020B0604030504040204" pitchFamily="34" charset="0"/>
                <a:cs typeface="Tahoma" panose="020B0604030504040204" pitchFamily="34" charset="0"/>
              </a:rPr>
              <a:t>(</a:t>
            </a:r>
            <a:r>
              <a:rPr lang="en-GB" sz="1200" dirty="0" err="1">
                <a:effectLst/>
                <a:latin typeface="Tahoma" panose="020B0604030504040204" pitchFamily="34" charset="0"/>
                <a:ea typeface="Tahoma" panose="020B0604030504040204" pitchFamily="34" charset="0"/>
                <a:cs typeface="Tahoma" panose="020B0604030504040204" pitchFamily="34" charset="0"/>
              </a:rPr>
              <a:t>i</a:t>
            </a:r>
            <a:r>
              <a:rPr lang="en-GB" sz="1200" dirty="0">
                <a:effectLst/>
                <a:latin typeface="Tahoma" panose="020B0604030504040204" pitchFamily="34" charset="0"/>
                <a:ea typeface="Tahoma" panose="020B0604030504040204" pitchFamily="34" charset="0"/>
                <a:cs typeface="Tahoma" panose="020B0604030504040204" pitchFamily="34" charset="0"/>
              </a:rPr>
              <a:t>) A wishes to encrypt the message P</a:t>
            </a:r>
            <a:r>
              <a:rPr lang="en-GB" sz="1200" baseline="-25000" dirty="0">
                <a:effectLst/>
                <a:latin typeface="Tahoma" panose="020B0604030504040204" pitchFamily="34" charset="0"/>
                <a:ea typeface="Tahoma" panose="020B0604030504040204" pitchFamily="34" charset="0"/>
                <a:cs typeface="Tahoma" panose="020B0604030504040204" pitchFamily="34" charset="0"/>
              </a:rPr>
              <a:t>m</a:t>
            </a:r>
            <a:r>
              <a:rPr lang="en-GB" sz="1200" dirty="0">
                <a:effectLst/>
                <a:latin typeface="Tahoma" panose="020B0604030504040204" pitchFamily="34" charset="0"/>
                <a:ea typeface="Tahoma" panose="020B0604030504040204" pitchFamily="34" charset="0"/>
                <a:cs typeface="Tahoma" panose="020B0604030504040204" pitchFamily="34" charset="0"/>
              </a:rPr>
              <a:t>=(10,9) and chooses the random value K=3. Determine the ciphertext C</a:t>
            </a:r>
            <a:r>
              <a:rPr lang="en-GB" sz="1200" baseline="-25000" dirty="0">
                <a:effectLst/>
                <a:latin typeface="Tahoma" panose="020B0604030504040204" pitchFamily="34" charset="0"/>
                <a:ea typeface="Tahoma" panose="020B0604030504040204" pitchFamily="34" charset="0"/>
                <a:cs typeface="Tahoma" panose="020B0604030504040204" pitchFamily="34" charset="0"/>
              </a:rPr>
              <a:t>m</a:t>
            </a:r>
            <a:r>
              <a:rPr lang="en-GB" sz="1200" dirty="0">
                <a:effectLst/>
                <a:latin typeface="Tahoma" panose="020B0604030504040204" pitchFamily="34" charset="0"/>
                <a:ea typeface="Tahoma" panose="020B0604030504040204" pitchFamily="34" charset="0"/>
                <a:cs typeface="Tahoma" panose="020B0604030504040204" pitchFamily="34" charset="0"/>
              </a:rPr>
              <a:t>.</a:t>
            </a:r>
            <a:endParaRPr lang="en-US" sz="1200" dirty="0">
              <a:effectLst/>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r>
              <a:rPr lang="en-GB" sz="1200" dirty="0">
                <a:effectLst/>
                <a:latin typeface="Tahoma" panose="020B0604030504040204" pitchFamily="34" charset="0"/>
                <a:ea typeface="Tahoma" panose="020B0604030504040204" pitchFamily="34" charset="0"/>
                <a:cs typeface="Tahoma" panose="020B0604030504040204" pitchFamily="34" charset="0"/>
              </a:rPr>
              <a:t>(ii) How will B recover P</a:t>
            </a:r>
            <a:r>
              <a:rPr lang="en-GB" sz="1200" baseline="-25000" dirty="0">
                <a:effectLst/>
                <a:latin typeface="Tahoma" panose="020B0604030504040204" pitchFamily="34" charset="0"/>
                <a:ea typeface="Tahoma" panose="020B0604030504040204" pitchFamily="34" charset="0"/>
                <a:cs typeface="Tahoma" panose="020B0604030504040204" pitchFamily="34" charset="0"/>
              </a:rPr>
              <a:t>m</a:t>
            </a:r>
            <a:r>
              <a:rPr lang="en-GB" sz="1200" dirty="0">
                <a:effectLst/>
                <a:latin typeface="Tahoma" panose="020B0604030504040204" pitchFamily="34" charset="0"/>
                <a:ea typeface="Tahoma" panose="020B0604030504040204" pitchFamily="34" charset="0"/>
                <a:cs typeface="Tahoma" panose="020B0604030504040204" pitchFamily="34" charset="0"/>
              </a:rPr>
              <a:t> from C</a:t>
            </a:r>
            <a:r>
              <a:rPr lang="en-GB" sz="1200" baseline="-25000" dirty="0">
                <a:effectLst/>
                <a:latin typeface="Tahoma" panose="020B0604030504040204" pitchFamily="34" charset="0"/>
                <a:ea typeface="Tahoma" panose="020B0604030504040204" pitchFamily="34" charset="0"/>
                <a:cs typeface="Tahoma" panose="020B0604030504040204" pitchFamily="34" charset="0"/>
              </a:rPr>
              <a:t>m</a:t>
            </a:r>
            <a:r>
              <a:rPr lang="en-GB" sz="1200" dirty="0">
                <a:effectLst/>
                <a:latin typeface="Tahoma" panose="020B0604030504040204" pitchFamily="34" charset="0"/>
                <a:ea typeface="Tahoma" panose="020B0604030504040204" pitchFamily="34" charset="0"/>
                <a:cs typeface="Tahoma" panose="020B0604030504040204" pitchFamily="34" charset="0"/>
              </a:rPr>
              <a:t>.</a:t>
            </a:r>
            <a:endParaRPr lang="en-US" sz="1200" dirty="0">
              <a:effectLst/>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spcBef>
                <a:spcPts val="0"/>
              </a:spcBef>
              <a:buNone/>
            </a:pPr>
            <a:r>
              <a:rPr lang="en-GB" sz="1200" dirty="0">
                <a:effectLst/>
                <a:latin typeface="Tahoma" panose="020B0604030504040204" pitchFamily="34" charset="0"/>
                <a:ea typeface="Tahoma" panose="020B0604030504040204" pitchFamily="34" charset="0"/>
                <a:cs typeface="Tahoma" panose="020B0604030504040204" pitchFamily="34" charset="0"/>
              </a:rPr>
              <a:t>(iii) Find out B’s public key P</a:t>
            </a:r>
            <a:r>
              <a:rPr lang="en-GB" sz="1200" baseline="-25000" dirty="0">
                <a:effectLst/>
                <a:latin typeface="Tahoma" panose="020B0604030504040204" pitchFamily="34" charset="0"/>
                <a:ea typeface="Tahoma" panose="020B0604030504040204" pitchFamily="34" charset="0"/>
                <a:cs typeface="Tahoma" panose="020B0604030504040204" pitchFamily="34" charset="0"/>
              </a:rPr>
              <a:t>B</a:t>
            </a:r>
            <a:r>
              <a:rPr lang="en-GB" sz="1200" dirty="0">
                <a:effectLst/>
                <a:latin typeface="Tahoma" panose="020B0604030504040204" pitchFamily="34" charset="0"/>
                <a:ea typeface="Tahoma" panose="020B0604030504040204" pitchFamily="34" charset="0"/>
                <a:cs typeface="Tahoma" panose="020B0604030504040204" pitchFamily="34" charset="0"/>
              </a:rPr>
              <a:t>.</a:t>
            </a:r>
            <a:endParaRPr lang="en-US" sz="1200" b="0" i="0" u="none" strike="noStrike" dirty="0">
              <a:effectLst/>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spcBef>
                <a:spcPts val="0"/>
              </a:spcBef>
              <a:buNone/>
            </a:pPr>
            <a:endParaRPr lang="en-US" sz="1200" b="0" i="0" u="none" strike="noStrike" dirty="0">
              <a:effectLst/>
              <a:latin typeface="Tahoma" panose="020B0604030504040204" pitchFamily="34" charset="0"/>
              <a:ea typeface="Tahoma" panose="020B0604030504040204" pitchFamily="34" charset="0"/>
              <a:cs typeface="Tahoma" panose="020B0604030504040204" pitchFamily="34" charset="0"/>
            </a:endParaRPr>
          </a:p>
          <a:p>
            <a:pPr marL="228600" indent="-228600">
              <a:lnSpc>
                <a:spcPct val="150000"/>
              </a:lnSpc>
              <a:spcBef>
                <a:spcPts val="0"/>
              </a:spcBef>
              <a:buFont typeface="+mj-lt"/>
              <a:buAutoNum type="arabicPeriod"/>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spcBef>
                <a:spcPts val="0"/>
              </a:spcBef>
            </a:pPr>
            <a:endParaRPr lang="en-US"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spcBef>
                <a:spcPts val="0"/>
              </a:spcBef>
            </a:pPr>
            <a:endParaRPr lang="en-US"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spcBef>
                <a:spcPts val="0"/>
              </a:spcBef>
            </a:pPr>
            <a:endParaRPr lang="en-US"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spcBef>
                <a:spcPts val="0"/>
              </a:spcBef>
            </a:pPr>
            <a:endParaRPr lang="en-US" sz="1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xmlns="" val="306252230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9"/>
          <p:cNvSpPr txBox="1">
            <a:spLocks noGrp="1"/>
          </p:cNvSpPr>
          <p:nvPr>
            <p:ph type="title"/>
          </p:nvPr>
        </p:nvSpPr>
        <p:spPr>
          <a:xfrm>
            <a:off x="471488" y="266148"/>
            <a:ext cx="5915025" cy="561166"/>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548135"/>
              </a:buClr>
              <a:buSzPts val="2800"/>
              <a:buFont typeface="Calibri"/>
              <a:buNone/>
            </a:pPr>
            <a:endParaRPr/>
          </a:p>
        </p:txBody>
      </p:sp>
      <p:sp>
        <p:nvSpPr>
          <p:cNvPr id="119" name="Google Shape;119;p19"/>
          <p:cNvSpPr txBox="1">
            <a:spLocks noGrp="1"/>
          </p:cNvSpPr>
          <p:nvPr>
            <p:ph type="body" idx="1"/>
          </p:nvPr>
        </p:nvSpPr>
        <p:spPr>
          <a:xfrm>
            <a:off x="471488" y="1030514"/>
            <a:ext cx="5915025" cy="7891766"/>
          </a:xfrm>
          <a:prstGeom prst="rect">
            <a:avLst/>
          </a:prstGeom>
          <a:noFill/>
          <a:ln>
            <a:noFill/>
          </a:ln>
        </p:spPr>
        <p:txBody>
          <a:bodyPr spcFirstLastPara="1" wrap="square" lIns="91425" tIns="45700" rIns="91425" bIns="45700" anchor="t" anchorCtr="0">
            <a:noAutofit/>
          </a:bodyPr>
          <a:lstStyle/>
          <a:p>
            <a:pPr marL="171450" lvl="0" indent="-171450" algn="just" rtl="0">
              <a:lnSpc>
                <a:spcPct val="150000"/>
              </a:lnSpc>
              <a:spcBef>
                <a:spcPts val="0"/>
              </a:spcBef>
              <a:spcAft>
                <a:spcPts val="0"/>
              </a:spcAft>
              <a:buClr>
                <a:srgbClr val="548135"/>
              </a:buClr>
              <a:buSzPts val="1600"/>
              <a:buFont typeface="Tahoma"/>
              <a:buNone/>
            </a:pPr>
            <a:r>
              <a:rPr lang="en-US" b="1" dirty="0">
                <a:latin typeface="Tahoma"/>
                <a:ea typeface="Tahoma"/>
                <a:cs typeface="Tahoma"/>
                <a:sym typeface="Tahoma"/>
              </a:rPr>
              <a:t>TWO MARKS Q &amp; A</a:t>
            </a:r>
            <a:endParaRPr dirty="0"/>
          </a:p>
          <a:p>
            <a:pPr marL="171450" lvl="0" indent="-171450" algn="just" rtl="0">
              <a:lnSpc>
                <a:spcPct val="150000"/>
              </a:lnSpc>
              <a:spcBef>
                <a:spcPts val="0"/>
              </a:spcBef>
              <a:spcAft>
                <a:spcPts val="0"/>
              </a:spcAft>
              <a:buClr>
                <a:srgbClr val="548135"/>
              </a:buClr>
              <a:buSzPts val="1600"/>
              <a:buFont typeface="Calibri"/>
              <a:buNone/>
            </a:pPr>
            <a:endParaRPr b="1" dirty="0">
              <a:latin typeface="Tahoma"/>
              <a:ea typeface="Tahoma"/>
              <a:cs typeface="Tahoma"/>
              <a:sym typeface="Tahoma"/>
            </a:endParaRPr>
          </a:p>
          <a:p>
            <a:pPr marL="0" marR="0" lvl="0" indent="0" algn="just" rtl="0">
              <a:lnSpc>
                <a:spcPct val="150000"/>
              </a:lnSpc>
              <a:spcBef>
                <a:spcPts val="0"/>
              </a:spcBef>
              <a:spcAft>
                <a:spcPts val="0"/>
              </a:spcAft>
              <a:buClr>
                <a:srgbClr val="548135"/>
              </a:buClr>
              <a:buSzPts val="1200"/>
              <a:buFont typeface="Tahoma"/>
              <a:buNone/>
            </a:pPr>
            <a:r>
              <a:rPr lang="en-US" sz="1200" b="1" dirty="0">
                <a:latin typeface="Tahoma" panose="020B0604030504040204" pitchFamily="34" charset="0"/>
                <a:ea typeface="Tahoma" panose="020B0604030504040204" pitchFamily="34" charset="0"/>
                <a:cs typeface="Tahoma" panose="020B0604030504040204" pitchFamily="34" charset="0"/>
              </a:rPr>
              <a:t>Define one-way function. (CO3, K1)</a:t>
            </a:r>
          </a:p>
          <a:p>
            <a:pPr marL="0" marR="0" lvl="0" indent="0" algn="just" rtl="0">
              <a:lnSpc>
                <a:spcPct val="150000"/>
              </a:lnSpc>
              <a:spcBef>
                <a:spcPts val="0"/>
              </a:spcBef>
              <a:spcAft>
                <a:spcPts val="0"/>
              </a:spcAft>
              <a:buClr>
                <a:srgbClr val="548135"/>
              </a:buClr>
              <a:buSzPts val="1200"/>
              <a:buFont typeface="Tahoma"/>
              <a:buNone/>
            </a:pPr>
            <a:r>
              <a:rPr lang="en-US" sz="1200" dirty="0">
                <a:latin typeface="Tahoma" panose="020B0604030504040204" pitchFamily="34" charset="0"/>
                <a:ea typeface="Tahoma" panose="020B0604030504040204" pitchFamily="34" charset="0"/>
                <a:cs typeface="Tahoma" panose="020B0604030504040204" pitchFamily="34" charset="0"/>
              </a:rPr>
              <a:t>A one-way function is one that maps a domain into a range such that every function value has a unique inverse, with the condition that the calculation of the function is easy whereas the calculation of the inverse is infeasible:</a:t>
            </a:r>
          </a:p>
          <a:p>
            <a:pPr marL="0" marR="0" lvl="0" indent="0" algn="just" rtl="0">
              <a:lnSpc>
                <a:spcPct val="150000"/>
              </a:lnSpc>
              <a:spcBef>
                <a:spcPts val="0"/>
              </a:spcBef>
              <a:spcAft>
                <a:spcPts val="0"/>
              </a:spcAft>
              <a:buClr>
                <a:srgbClr val="548135"/>
              </a:buClr>
              <a:buSzPts val="1200"/>
              <a:buFont typeface="Tahoma"/>
              <a:buNone/>
            </a:pPr>
            <a:r>
              <a:rPr lang="en-US" sz="1200" dirty="0">
                <a:latin typeface="Tahoma" panose="020B0604030504040204" pitchFamily="34" charset="0"/>
                <a:ea typeface="Tahoma" panose="020B0604030504040204" pitchFamily="34" charset="0"/>
                <a:cs typeface="Tahoma" panose="020B0604030504040204" pitchFamily="34" charset="0"/>
              </a:rPr>
              <a:t>Y = f(X)		easy</a:t>
            </a:r>
          </a:p>
          <a:p>
            <a:pPr marL="0" marR="0" lvl="0" indent="0" algn="just" rtl="0">
              <a:lnSpc>
                <a:spcPct val="150000"/>
              </a:lnSpc>
              <a:spcBef>
                <a:spcPts val="0"/>
              </a:spcBef>
              <a:spcAft>
                <a:spcPts val="0"/>
              </a:spcAft>
              <a:buClr>
                <a:srgbClr val="548135"/>
              </a:buClr>
              <a:buSzPts val="1200"/>
              <a:buFont typeface="Tahoma"/>
              <a:buNone/>
            </a:pPr>
            <a:r>
              <a:rPr lang="en-US" sz="1200" dirty="0">
                <a:latin typeface="Tahoma" panose="020B0604030504040204" pitchFamily="34" charset="0"/>
                <a:ea typeface="Tahoma" panose="020B0604030504040204" pitchFamily="34" charset="0"/>
                <a:cs typeface="Tahoma" panose="020B0604030504040204" pitchFamily="34" charset="0"/>
              </a:rPr>
              <a:t>X = f</a:t>
            </a:r>
            <a:r>
              <a:rPr lang="en-US" sz="1200" baseline="30000" dirty="0">
                <a:latin typeface="Tahoma" panose="020B0604030504040204" pitchFamily="34" charset="0"/>
                <a:ea typeface="Tahoma" panose="020B0604030504040204" pitchFamily="34" charset="0"/>
                <a:cs typeface="Tahoma" panose="020B0604030504040204" pitchFamily="34" charset="0"/>
              </a:rPr>
              <a:t>-1</a:t>
            </a:r>
            <a:r>
              <a:rPr lang="en-US" sz="1200" dirty="0">
                <a:latin typeface="Tahoma" panose="020B0604030504040204" pitchFamily="34" charset="0"/>
                <a:ea typeface="Tahoma" panose="020B0604030504040204" pitchFamily="34" charset="0"/>
                <a:cs typeface="Tahoma" panose="020B0604030504040204" pitchFamily="34" charset="0"/>
              </a:rPr>
              <a:t>(Y)		infeasible</a:t>
            </a:r>
          </a:p>
          <a:p>
            <a:pPr marL="0" marR="0" lvl="0" indent="0" algn="just">
              <a:lnSpc>
                <a:spcPct val="150000"/>
              </a:lnSpc>
              <a:spcBef>
                <a:spcPts val="0"/>
              </a:spcBef>
              <a:spcAft>
                <a:spcPts val="0"/>
              </a:spcAft>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marR="0" lvl="0" indent="0" algn="just">
              <a:lnSpc>
                <a:spcPct val="150000"/>
              </a:lnSpc>
              <a:spcBef>
                <a:spcPts val="0"/>
              </a:spcBef>
              <a:spcAft>
                <a:spcPts val="0"/>
              </a:spcAft>
              <a:buNone/>
            </a:pPr>
            <a:r>
              <a:rPr lang="en-US" sz="1200" b="1" dirty="0">
                <a:effectLst/>
                <a:latin typeface="Tahoma" panose="020B0604030504040204" pitchFamily="34" charset="0"/>
                <a:ea typeface="Tahoma" panose="020B0604030504040204" pitchFamily="34" charset="0"/>
                <a:cs typeface="Tahoma" panose="020B0604030504040204" pitchFamily="34" charset="0"/>
              </a:rPr>
              <a:t>Define trap-door one-way function. (CO3, K1)</a:t>
            </a:r>
            <a:endParaRPr lang="en-US" sz="1200" b="1" dirty="0">
              <a:latin typeface="Tahoma" panose="020B0604030504040204" pitchFamily="34" charset="0"/>
              <a:ea typeface="Tahoma" panose="020B0604030504040204" pitchFamily="34" charset="0"/>
              <a:cs typeface="Tahoma" panose="020B0604030504040204" pitchFamily="34" charset="0"/>
            </a:endParaRPr>
          </a:p>
          <a:p>
            <a:pPr marL="0" marR="0" lvl="0" indent="0" algn="just">
              <a:lnSpc>
                <a:spcPct val="150000"/>
              </a:lnSpc>
              <a:spcBef>
                <a:spcPts val="0"/>
              </a:spcBef>
              <a:spcAft>
                <a:spcPts val="0"/>
              </a:spcAft>
              <a:buNone/>
            </a:pPr>
            <a:r>
              <a:rPr lang="en-AU" sz="1200" dirty="0">
                <a:effectLst/>
                <a:latin typeface="Tahoma" panose="020B0604030504040204" pitchFamily="34" charset="0"/>
                <a:ea typeface="Tahoma" panose="020B0604030504040204" pitchFamily="34" charset="0"/>
                <a:cs typeface="Tahoma" panose="020B0604030504040204" pitchFamily="34" charset="0"/>
              </a:rPr>
              <a:t>It is one that is easy to calculate in one direction and infeasible to calculate in the other direction unless certain additional information is known. With the additional information the inverse can be calculated in polynomial time.</a:t>
            </a:r>
            <a:endParaRPr lang="en-US" sz="1200" dirty="0">
              <a:latin typeface="Tahoma" panose="020B0604030504040204" pitchFamily="34" charset="0"/>
              <a:ea typeface="Tahoma" panose="020B0604030504040204" pitchFamily="34" charset="0"/>
              <a:cs typeface="Tahoma" panose="020B0604030504040204" pitchFamily="34" charset="0"/>
            </a:endParaRPr>
          </a:p>
          <a:p>
            <a:pPr marL="0" marR="0" lvl="0" indent="0" algn="just">
              <a:lnSpc>
                <a:spcPct val="150000"/>
              </a:lnSpc>
              <a:spcBef>
                <a:spcPts val="0"/>
              </a:spcBef>
              <a:spcAft>
                <a:spcPts val="0"/>
              </a:spcAft>
              <a:buNone/>
            </a:pPr>
            <a:r>
              <a:rPr lang="en-AU" sz="1200" dirty="0">
                <a:effectLst/>
                <a:latin typeface="Tahoma" panose="020B0604030504040204" pitchFamily="34" charset="0"/>
                <a:ea typeface="Tahoma" panose="020B0604030504040204" pitchFamily="34" charset="0"/>
                <a:cs typeface="Tahoma" panose="020B0604030504040204" pitchFamily="34" charset="0"/>
              </a:rPr>
              <a:t>Y = </a:t>
            </a:r>
            <a:r>
              <a:rPr lang="en-AU" sz="1200" dirty="0" err="1">
                <a:effectLst/>
                <a:latin typeface="Tahoma" panose="020B0604030504040204" pitchFamily="34" charset="0"/>
                <a:ea typeface="Tahoma" panose="020B0604030504040204" pitchFamily="34" charset="0"/>
                <a:cs typeface="Tahoma" panose="020B0604030504040204" pitchFamily="34" charset="0"/>
              </a:rPr>
              <a:t>f</a:t>
            </a:r>
            <a:r>
              <a:rPr lang="en-AU" sz="1200" baseline="-25000" dirty="0" err="1">
                <a:effectLst/>
                <a:latin typeface="Tahoma" panose="020B0604030504040204" pitchFamily="34" charset="0"/>
                <a:ea typeface="Tahoma" panose="020B0604030504040204" pitchFamily="34" charset="0"/>
                <a:cs typeface="Tahoma" panose="020B0604030504040204" pitchFamily="34" charset="0"/>
              </a:rPr>
              <a:t>k</a:t>
            </a:r>
            <a:r>
              <a:rPr lang="en-AU" sz="1200" dirty="0">
                <a:effectLst/>
                <a:latin typeface="Tahoma" panose="020B0604030504040204" pitchFamily="34" charset="0"/>
                <a:ea typeface="Tahoma" panose="020B0604030504040204" pitchFamily="34" charset="0"/>
                <a:cs typeface="Tahoma" panose="020B0604030504040204" pitchFamily="34" charset="0"/>
              </a:rPr>
              <a:t>(X)</a:t>
            </a:r>
            <a:r>
              <a:rPr lang="en-AU" sz="1200" dirty="0">
                <a:latin typeface="Tahoma" panose="020B0604030504040204" pitchFamily="34" charset="0"/>
                <a:ea typeface="Tahoma" panose="020B0604030504040204" pitchFamily="34" charset="0"/>
                <a:cs typeface="Tahoma" panose="020B0604030504040204" pitchFamily="34" charset="0"/>
              </a:rPr>
              <a:t>		</a:t>
            </a:r>
            <a:r>
              <a:rPr lang="en-AU" sz="1200" dirty="0">
                <a:effectLst/>
                <a:latin typeface="Tahoma" panose="020B0604030504040204" pitchFamily="34" charset="0"/>
                <a:ea typeface="Tahoma" panose="020B0604030504040204" pitchFamily="34" charset="0"/>
                <a:cs typeface="Tahoma" panose="020B0604030504040204" pitchFamily="34" charset="0"/>
              </a:rPr>
              <a:t>easy, if k and X are known</a:t>
            </a:r>
            <a:endParaRPr lang="en-US" sz="1200" dirty="0">
              <a:latin typeface="Tahoma" panose="020B0604030504040204" pitchFamily="34" charset="0"/>
              <a:ea typeface="Tahoma" panose="020B0604030504040204" pitchFamily="34" charset="0"/>
              <a:cs typeface="Tahoma" panose="020B0604030504040204" pitchFamily="34" charset="0"/>
            </a:endParaRPr>
          </a:p>
          <a:p>
            <a:pPr marL="0" marR="0" lvl="0" indent="0" algn="just">
              <a:lnSpc>
                <a:spcPct val="150000"/>
              </a:lnSpc>
              <a:spcBef>
                <a:spcPts val="0"/>
              </a:spcBef>
              <a:spcAft>
                <a:spcPts val="0"/>
              </a:spcAft>
              <a:buNone/>
            </a:pPr>
            <a:r>
              <a:rPr lang="en-AU" sz="1200" dirty="0">
                <a:effectLst/>
                <a:latin typeface="Tahoma" panose="020B0604030504040204" pitchFamily="34" charset="0"/>
                <a:ea typeface="Tahoma" panose="020B0604030504040204" pitchFamily="34" charset="0"/>
                <a:cs typeface="Tahoma" panose="020B0604030504040204" pitchFamily="34" charset="0"/>
              </a:rPr>
              <a:t>X = f</a:t>
            </a:r>
            <a:r>
              <a:rPr lang="en-AU" sz="1200" baseline="30000" dirty="0">
                <a:effectLst/>
                <a:latin typeface="Tahoma" panose="020B0604030504040204" pitchFamily="34" charset="0"/>
                <a:ea typeface="Tahoma" panose="020B0604030504040204" pitchFamily="34" charset="0"/>
                <a:cs typeface="Tahoma" panose="020B0604030504040204" pitchFamily="34" charset="0"/>
              </a:rPr>
              <a:t>-1</a:t>
            </a:r>
            <a:r>
              <a:rPr lang="en-AU" sz="1200" baseline="-25000" dirty="0">
                <a:effectLst/>
                <a:latin typeface="Tahoma" panose="020B0604030504040204" pitchFamily="34" charset="0"/>
                <a:ea typeface="Tahoma" panose="020B0604030504040204" pitchFamily="34" charset="0"/>
                <a:cs typeface="Tahoma" panose="020B0604030504040204" pitchFamily="34" charset="0"/>
              </a:rPr>
              <a:t>k</a:t>
            </a:r>
            <a:r>
              <a:rPr lang="en-AU" sz="1200" dirty="0">
                <a:effectLst/>
                <a:latin typeface="Tahoma" panose="020B0604030504040204" pitchFamily="34" charset="0"/>
                <a:ea typeface="Tahoma" panose="020B0604030504040204" pitchFamily="34" charset="0"/>
                <a:cs typeface="Tahoma" panose="020B0604030504040204" pitchFamily="34" charset="0"/>
              </a:rPr>
              <a:t>(Y)</a:t>
            </a:r>
            <a:r>
              <a:rPr lang="en-AU" sz="1200" dirty="0">
                <a:latin typeface="Tahoma" panose="020B0604030504040204" pitchFamily="34" charset="0"/>
                <a:ea typeface="Tahoma" panose="020B0604030504040204" pitchFamily="34" charset="0"/>
                <a:cs typeface="Tahoma" panose="020B0604030504040204" pitchFamily="34" charset="0"/>
              </a:rPr>
              <a:t>	</a:t>
            </a:r>
            <a:r>
              <a:rPr lang="en-AU" sz="1200" dirty="0">
                <a:effectLst/>
                <a:latin typeface="Tahoma" panose="020B0604030504040204" pitchFamily="34" charset="0"/>
                <a:ea typeface="Tahoma" panose="020B0604030504040204" pitchFamily="34" charset="0"/>
                <a:cs typeface="Tahoma" panose="020B0604030504040204" pitchFamily="34" charset="0"/>
              </a:rPr>
              <a:t>easy, if k and Y are known</a:t>
            </a:r>
            <a:endParaRPr lang="en-US" sz="1200" dirty="0">
              <a:latin typeface="Tahoma" panose="020B0604030504040204" pitchFamily="34" charset="0"/>
              <a:ea typeface="Tahoma" panose="020B0604030504040204" pitchFamily="34" charset="0"/>
              <a:cs typeface="Tahoma" panose="020B0604030504040204" pitchFamily="34" charset="0"/>
            </a:endParaRPr>
          </a:p>
          <a:p>
            <a:pPr marL="0" marR="0" lvl="0" indent="0" algn="just">
              <a:lnSpc>
                <a:spcPct val="150000"/>
              </a:lnSpc>
              <a:spcBef>
                <a:spcPts val="0"/>
              </a:spcBef>
              <a:spcAft>
                <a:spcPts val="0"/>
              </a:spcAft>
              <a:buNone/>
            </a:pPr>
            <a:r>
              <a:rPr lang="en-AU" sz="1200" dirty="0">
                <a:effectLst/>
                <a:latin typeface="Tahoma" panose="020B0604030504040204" pitchFamily="34" charset="0"/>
                <a:ea typeface="Tahoma" panose="020B0604030504040204" pitchFamily="34" charset="0"/>
                <a:cs typeface="Tahoma" panose="020B0604030504040204" pitchFamily="34" charset="0"/>
              </a:rPr>
              <a:t>X = f</a:t>
            </a:r>
            <a:r>
              <a:rPr lang="en-AU" sz="1200" baseline="30000" dirty="0">
                <a:effectLst/>
                <a:latin typeface="Tahoma" panose="020B0604030504040204" pitchFamily="34" charset="0"/>
                <a:ea typeface="Tahoma" panose="020B0604030504040204" pitchFamily="34" charset="0"/>
                <a:cs typeface="Tahoma" panose="020B0604030504040204" pitchFamily="34" charset="0"/>
              </a:rPr>
              <a:t>-1</a:t>
            </a:r>
            <a:r>
              <a:rPr lang="en-AU" sz="1200" baseline="-25000" dirty="0">
                <a:effectLst/>
                <a:latin typeface="Tahoma" panose="020B0604030504040204" pitchFamily="34" charset="0"/>
                <a:ea typeface="Tahoma" panose="020B0604030504040204" pitchFamily="34" charset="0"/>
                <a:cs typeface="Tahoma" panose="020B0604030504040204" pitchFamily="34" charset="0"/>
              </a:rPr>
              <a:t>k</a:t>
            </a:r>
            <a:r>
              <a:rPr lang="en-AU" sz="1200" dirty="0">
                <a:effectLst/>
                <a:latin typeface="Tahoma" panose="020B0604030504040204" pitchFamily="34" charset="0"/>
                <a:ea typeface="Tahoma" panose="020B0604030504040204" pitchFamily="34" charset="0"/>
                <a:cs typeface="Tahoma" panose="020B0604030504040204" pitchFamily="34" charset="0"/>
              </a:rPr>
              <a:t>(Y)	infeasible, if Y is known but k is not known</a:t>
            </a:r>
            <a:endParaRPr lang="en-US" sz="1200" dirty="0">
              <a:effectLst/>
              <a:latin typeface="Tahoma" panose="020B0604030504040204" pitchFamily="34" charset="0"/>
              <a:ea typeface="Tahoma" panose="020B0604030504040204" pitchFamily="34" charset="0"/>
              <a:cs typeface="Tahoma" panose="020B0604030504040204" pitchFamily="34" charset="0"/>
            </a:endParaRPr>
          </a:p>
          <a:p>
            <a:pPr marL="0" marR="0" lvl="0" indent="0" algn="just" rtl="0">
              <a:lnSpc>
                <a:spcPct val="150000"/>
              </a:lnSpc>
              <a:spcBef>
                <a:spcPts val="0"/>
              </a:spcBef>
              <a:spcAft>
                <a:spcPts val="0"/>
              </a:spcAft>
              <a:buClr>
                <a:srgbClr val="548135"/>
              </a:buClr>
              <a:buSzPts val="1200"/>
              <a:buFont typeface="Calibri"/>
              <a:buNone/>
            </a:pPr>
            <a:endParaRPr sz="1200" dirty="0">
              <a:latin typeface="Tahoma" panose="020B0604030504040204" pitchFamily="34" charset="0"/>
              <a:ea typeface="Tahoma" panose="020B0604030504040204" pitchFamily="34" charset="0"/>
              <a:cs typeface="Tahoma" panose="020B0604030504040204" pitchFamily="34" charset="0"/>
              <a:sym typeface="Tahoma"/>
            </a:endParaRPr>
          </a:p>
          <a:p>
            <a:pPr marL="0" marR="0" lvl="0" indent="0" algn="just" rtl="0">
              <a:lnSpc>
                <a:spcPct val="150000"/>
              </a:lnSpc>
              <a:spcBef>
                <a:spcPts val="0"/>
              </a:spcBef>
              <a:spcAft>
                <a:spcPts val="0"/>
              </a:spcAft>
              <a:buClr>
                <a:srgbClr val="548135"/>
              </a:buClr>
              <a:buSzPts val="1200"/>
              <a:buFont typeface="Calibri"/>
              <a:buNone/>
            </a:pPr>
            <a:r>
              <a:rPr lang="en-US" sz="1200" b="1" dirty="0">
                <a:latin typeface="Tahoma" panose="020B0604030504040204" pitchFamily="34" charset="0"/>
                <a:ea typeface="Tahoma" panose="020B0604030504040204" pitchFamily="34" charset="0"/>
                <a:cs typeface="Tahoma" panose="020B0604030504040204" pitchFamily="34" charset="0"/>
                <a:sym typeface="Tahoma"/>
              </a:rPr>
              <a:t>Compare secret key and public key cryptography. (CO3, K2)</a:t>
            </a:r>
          </a:p>
          <a:p>
            <a:pPr marL="0" marR="0" lvl="0" indent="0" algn="just" rtl="0">
              <a:lnSpc>
                <a:spcPct val="150000"/>
              </a:lnSpc>
              <a:spcBef>
                <a:spcPts val="0"/>
              </a:spcBef>
              <a:spcAft>
                <a:spcPts val="0"/>
              </a:spcAft>
              <a:buClr>
                <a:srgbClr val="548135"/>
              </a:buClr>
              <a:buSzPts val="1200"/>
              <a:buFont typeface="Calibri"/>
              <a:buNone/>
            </a:pPr>
            <a:endParaRPr lang="en-US" sz="1200" dirty="0">
              <a:latin typeface="Tahoma" panose="020B0604030504040204" pitchFamily="34" charset="0"/>
              <a:ea typeface="Tahoma" panose="020B0604030504040204" pitchFamily="34" charset="0"/>
              <a:cs typeface="Tahoma" panose="020B0604030504040204" pitchFamily="34" charset="0"/>
              <a:sym typeface="Tahoma"/>
            </a:endParaRPr>
          </a:p>
          <a:p>
            <a:pPr marL="0" marR="0" lvl="0" indent="0" algn="just" rtl="0">
              <a:lnSpc>
                <a:spcPct val="150000"/>
              </a:lnSpc>
              <a:spcBef>
                <a:spcPts val="0"/>
              </a:spcBef>
              <a:spcAft>
                <a:spcPts val="0"/>
              </a:spcAft>
              <a:buClr>
                <a:srgbClr val="548135"/>
              </a:buClr>
              <a:buSzPts val="1200"/>
              <a:buFont typeface="Calibri"/>
              <a:buNone/>
            </a:pPr>
            <a:endParaRPr lang="en-US" sz="1200" b="1" dirty="0">
              <a:latin typeface="Tahoma" panose="020B0604030504040204" pitchFamily="34" charset="0"/>
              <a:ea typeface="Tahoma" panose="020B0604030504040204" pitchFamily="34" charset="0"/>
              <a:cs typeface="Tahoma" panose="020B0604030504040204" pitchFamily="34" charset="0"/>
              <a:sym typeface="Tahoma"/>
            </a:endParaRPr>
          </a:p>
          <a:p>
            <a:pPr marL="0" marR="0" lvl="0" indent="0" algn="just" rtl="0">
              <a:lnSpc>
                <a:spcPct val="150000"/>
              </a:lnSpc>
              <a:spcBef>
                <a:spcPts val="0"/>
              </a:spcBef>
              <a:spcAft>
                <a:spcPts val="0"/>
              </a:spcAft>
              <a:buClr>
                <a:srgbClr val="548135"/>
              </a:buClr>
              <a:buSzPts val="1200"/>
              <a:buFont typeface="Calibri"/>
              <a:buNone/>
            </a:pPr>
            <a:endParaRPr lang="en-US" sz="1200" b="1" dirty="0">
              <a:latin typeface="Tahoma" panose="020B0604030504040204" pitchFamily="34" charset="0"/>
              <a:ea typeface="Tahoma" panose="020B0604030504040204" pitchFamily="34" charset="0"/>
              <a:cs typeface="Tahoma" panose="020B0604030504040204" pitchFamily="34" charset="0"/>
              <a:sym typeface="Tahoma"/>
            </a:endParaRPr>
          </a:p>
          <a:p>
            <a:pPr marL="0" marR="0" lvl="0" indent="0" algn="just" rtl="0">
              <a:lnSpc>
                <a:spcPct val="150000"/>
              </a:lnSpc>
              <a:spcBef>
                <a:spcPts val="0"/>
              </a:spcBef>
              <a:spcAft>
                <a:spcPts val="0"/>
              </a:spcAft>
              <a:buClr>
                <a:srgbClr val="548135"/>
              </a:buClr>
              <a:buSzPts val="1200"/>
              <a:buFont typeface="Calibri"/>
              <a:buNone/>
            </a:pPr>
            <a:endParaRPr lang="en-US" sz="1200" b="1" dirty="0">
              <a:latin typeface="Tahoma" panose="020B0604030504040204" pitchFamily="34" charset="0"/>
              <a:ea typeface="Tahoma" panose="020B0604030504040204" pitchFamily="34" charset="0"/>
              <a:cs typeface="Tahoma" panose="020B0604030504040204" pitchFamily="34" charset="0"/>
              <a:sym typeface="Tahoma"/>
            </a:endParaRPr>
          </a:p>
          <a:p>
            <a:pPr marL="0" marR="0" lvl="0" indent="0" algn="just" rtl="0">
              <a:lnSpc>
                <a:spcPct val="150000"/>
              </a:lnSpc>
              <a:spcBef>
                <a:spcPts val="0"/>
              </a:spcBef>
              <a:spcAft>
                <a:spcPts val="0"/>
              </a:spcAft>
              <a:buClr>
                <a:srgbClr val="548135"/>
              </a:buClr>
              <a:buSzPts val="1200"/>
              <a:buFont typeface="Calibri"/>
              <a:buNone/>
            </a:pPr>
            <a:endParaRPr lang="en-US" sz="1200" b="1" dirty="0">
              <a:latin typeface="Tahoma" panose="020B0604030504040204" pitchFamily="34" charset="0"/>
              <a:ea typeface="Tahoma" panose="020B0604030504040204" pitchFamily="34" charset="0"/>
              <a:cs typeface="Tahoma" panose="020B0604030504040204" pitchFamily="34" charset="0"/>
              <a:sym typeface="Tahoma"/>
            </a:endParaRPr>
          </a:p>
          <a:p>
            <a:pPr marL="0" marR="0" lvl="0" indent="0" algn="just" rtl="0">
              <a:lnSpc>
                <a:spcPct val="150000"/>
              </a:lnSpc>
              <a:spcBef>
                <a:spcPts val="0"/>
              </a:spcBef>
              <a:spcAft>
                <a:spcPts val="0"/>
              </a:spcAft>
              <a:buClr>
                <a:srgbClr val="548135"/>
              </a:buClr>
              <a:buSzPts val="1200"/>
              <a:buFont typeface="Calibri"/>
              <a:buNone/>
            </a:pPr>
            <a:endParaRPr lang="en-US" sz="1200" b="1" dirty="0">
              <a:latin typeface="Tahoma" panose="020B0604030504040204" pitchFamily="34" charset="0"/>
              <a:ea typeface="Tahoma" panose="020B0604030504040204" pitchFamily="34" charset="0"/>
              <a:cs typeface="Tahoma" panose="020B0604030504040204" pitchFamily="34" charset="0"/>
              <a:sym typeface="Tahoma"/>
            </a:endParaRPr>
          </a:p>
          <a:p>
            <a:pPr marL="0" marR="0" lvl="0" indent="0" algn="just" rtl="0">
              <a:lnSpc>
                <a:spcPct val="150000"/>
              </a:lnSpc>
              <a:spcBef>
                <a:spcPts val="0"/>
              </a:spcBef>
              <a:spcAft>
                <a:spcPts val="0"/>
              </a:spcAft>
              <a:buClr>
                <a:srgbClr val="548135"/>
              </a:buClr>
              <a:buSzPts val="1200"/>
              <a:buFont typeface="Calibri"/>
              <a:buNone/>
            </a:pPr>
            <a:endParaRPr lang="en-US" sz="1200" b="1" dirty="0">
              <a:latin typeface="Tahoma" panose="020B0604030504040204" pitchFamily="34" charset="0"/>
              <a:ea typeface="Tahoma" panose="020B0604030504040204" pitchFamily="34" charset="0"/>
              <a:cs typeface="Tahoma" panose="020B0604030504040204" pitchFamily="34" charset="0"/>
              <a:sym typeface="Tahoma"/>
            </a:endParaRPr>
          </a:p>
          <a:p>
            <a:pPr marL="0" marR="0" lvl="0" indent="0" algn="just" rtl="0">
              <a:lnSpc>
                <a:spcPct val="150000"/>
              </a:lnSpc>
              <a:spcBef>
                <a:spcPts val="0"/>
              </a:spcBef>
              <a:spcAft>
                <a:spcPts val="0"/>
              </a:spcAft>
              <a:buClr>
                <a:srgbClr val="548135"/>
              </a:buClr>
              <a:buSzPts val="1200"/>
              <a:buFont typeface="Calibri"/>
              <a:buNone/>
            </a:pPr>
            <a:endParaRPr lang="en-US" sz="1200" b="1" dirty="0">
              <a:latin typeface="Tahoma" panose="020B0604030504040204" pitchFamily="34" charset="0"/>
              <a:ea typeface="Tahoma" panose="020B0604030504040204" pitchFamily="34" charset="0"/>
              <a:cs typeface="Tahoma" panose="020B0604030504040204" pitchFamily="34" charset="0"/>
              <a:sym typeface="Tahoma"/>
            </a:endParaRPr>
          </a:p>
          <a:p>
            <a:pPr marL="0" marR="0" lvl="0" indent="0" algn="just" rtl="0">
              <a:lnSpc>
                <a:spcPct val="150000"/>
              </a:lnSpc>
              <a:spcBef>
                <a:spcPts val="0"/>
              </a:spcBef>
              <a:spcAft>
                <a:spcPts val="0"/>
              </a:spcAft>
              <a:buClr>
                <a:srgbClr val="548135"/>
              </a:buClr>
              <a:buSzPts val="1200"/>
              <a:buFont typeface="Calibri"/>
              <a:buNone/>
            </a:pPr>
            <a:endParaRPr sz="1200" dirty="0">
              <a:latin typeface="Tahoma"/>
              <a:ea typeface="Tahoma"/>
              <a:cs typeface="Tahoma"/>
              <a:sym typeface="Tahoma"/>
            </a:endParaRPr>
          </a:p>
          <a:p>
            <a:pPr marL="0" lvl="0" indent="0" algn="just" rtl="0">
              <a:lnSpc>
                <a:spcPct val="150000"/>
              </a:lnSpc>
              <a:spcBef>
                <a:spcPts val="0"/>
              </a:spcBef>
              <a:spcAft>
                <a:spcPts val="0"/>
              </a:spcAft>
              <a:buClr>
                <a:srgbClr val="548135"/>
              </a:buClr>
              <a:buSzPts val="1200"/>
              <a:buFont typeface="Calibri"/>
              <a:buNone/>
            </a:pPr>
            <a:endParaRPr sz="1200" dirty="0">
              <a:latin typeface="Tahoma"/>
              <a:ea typeface="Tahoma"/>
              <a:cs typeface="Tahoma"/>
              <a:sym typeface="Tahoma"/>
            </a:endParaRPr>
          </a:p>
          <a:p>
            <a:pPr marL="171450" lvl="0" indent="-95250" algn="just" rtl="0">
              <a:lnSpc>
                <a:spcPct val="150000"/>
              </a:lnSpc>
              <a:spcBef>
                <a:spcPts val="0"/>
              </a:spcBef>
              <a:spcAft>
                <a:spcPts val="0"/>
              </a:spcAft>
              <a:buClr>
                <a:srgbClr val="548135"/>
              </a:buClr>
              <a:buSzPts val="1200"/>
              <a:buFont typeface="Calibri"/>
              <a:buNone/>
            </a:pPr>
            <a:endParaRPr sz="1200" b="1" dirty="0">
              <a:latin typeface="Tahoma"/>
              <a:ea typeface="Tahoma"/>
              <a:cs typeface="Tahoma"/>
              <a:sym typeface="Tahoma"/>
            </a:endParaRPr>
          </a:p>
        </p:txBody>
      </p:sp>
      <p:graphicFrame>
        <p:nvGraphicFramePr>
          <p:cNvPr id="2" name="Table 1">
            <a:extLst>
              <a:ext uri="{FF2B5EF4-FFF2-40B4-BE49-F238E27FC236}">
                <a16:creationId xmlns:a16="http://schemas.microsoft.com/office/drawing/2014/main" xmlns="" id="{A04D6142-13CD-4429-ADC1-88525D238B35}"/>
              </a:ext>
            </a:extLst>
          </p:cNvPr>
          <p:cNvGraphicFramePr>
            <a:graphicFrameLocks noGrp="1"/>
          </p:cNvGraphicFramePr>
          <p:nvPr/>
        </p:nvGraphicFramePr>
        <p:xfrm>
          <a:off x="600710" y="6310248"/>
          <a:ext cx="5326380" cy="2301604"/>
        </p:xfrm>
        <a:graphic>
          <a:graphicData uri="http://schemas.openxmlformats.org/drawingml/2006/table">
            <a:tbl>
              <a:tblPr firstRow="1" firstCol="1" bandRow="1"/>
              <a:tblGrid>
                <a:gridCol w="580390">
                  <a:extLst>
                    <a:ext uri="{9D8B030D-6E8A-4147-A177-3AD203B41FA5}">
                      <a16:colId xmlns:a16="http://schemas.microsoft.com/office/drawing/2014/main" xmlns="" val="4137503908"/>
                    </a:ext>
                  </a:extLst>
                </a:gridCol>
                <a:gridCol w="2174240">
                  <a:extLst>
                    <a:ext uri="{9D8B030D-6E8A-4147-A177-3AD203B41FA5}">
                      <a16:colId xmlns:a16="http://schemas.microsoft.com/office/drawing/2014/main" xmlns="" val="462971082"/>
                    </a:ext>
                  </a:extLst>
                </a:gridCol>
                <a:gridCol w="2571750">
                  <a:extLst>
                    <a:ext uri="{9D8B030D-6E8A-4147-A177-3AD203B41FA5}">
                      <a16:colId xmlns:a16="http://schemas.microsoft.com/office/drawing/2014/main" xmlns="" val="708360560"/>
                    </a:ext>
                  </a:extLst>
                </a:gridCol>
              </a:tblGrid>
              <a:tr h="260368">
                <a:tc>
                  <a:txBody>
                    <a:bodyPr/>
                    <a:lstStyle/>
                    <a:p>
                      <a:pPr marL="0" marR="0" algn="ctr">
                        <a:lnSpc>
                          <a:spcPct val="150000"/>
                        </a:lnSpc>
                        <a:spcBef>
                          <a:spcPts val="0"/>
                        </a:spcBef>
                        <a:spcAft>
                          <a:spcPts val="0"/>
                        </a:spcAft>
                      </a:pPr>
                      <a:r>
                        <a:rPr lang="en-US" sz="1200" b="1"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S.No.</a:t>
                      </a:r>
                      <a:endParaRPr lang="en-US" sz="110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b="1"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Secret </a:t>
                      </a:r>
                      <a:r>
                        <a:rPr lang="en-US" sz="1200" b="1">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Key Cryptography</a:t>
                      </a:r>
                      <a:endParaRPr lang="en-US" sz="110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200" b="1"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Public Key Cryptography</a:t>
                      </a:r>
                      <a:endParaRPr lang="en-US" sz="110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411453876"/>
                  </a:ext>
                </a:extLst>
              </a:tr>
              <a:tr h="862987">
                <a:tc>
                  <a:txBody>
                    <a:bodyPr/>
                    <a:lstStyle/>
                    <a:p>
                      <a:pPr marL="0" marR="0" algn="ctr">
                        <a:lnSpc>
                          <a:spcPct val="115000"/>
                        </a:lnSpc>
                        <a:spcBef>
                          <a:spcPts val="0"/>
                        </a:spcBef>
                        <a:spcAft>
                          <a:spcPts val="1000"/>
                        </a:spcAft>
                      </a:pPr>
                      <a:r>
                        <a:rPr lang="en-US" sz="120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1</a:t>
                      </a:r>
                      <a:endParaRPr lang="en-US" sz="110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20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The key is shared between sender and receiver. It is not known to others.</a:t>
                      </a:r>
                      <a:endParaRPr lang="en-US" sz="110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20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Private key of b user is known only to that user. Public key of b user is known to group of users.</a:t>
                      </a:r>
                      <a:endParaRPr lang="en-US" sz="110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63455919"/>
                  </a:ext>
                </a:extLst>
              </a:tr>
              <a:tr h="1164297">
                <a:tc>
                  <a:txBody>
                    <a:bodyPr/>
                    <a:lstStyle/>
                    <a:p>
                      <a:pPr marL="0" marR="0" algn="ctr">
                        <a:lnSpc>
                          <a:spcPct val="150000"/>
                        </a:lnSpc>
                        <a:spcBef>
                          <a:spcPts val="0"/>
                        </a:spcBef>
                        <a:spcAft>
                          <a:spcPts val="0"/>
                        </a:spcAft>
                      </a:pPr>
                      <a:r>
                        <a:rPr lang="en-US" sz="120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2</a:t>
                      </a:r>
                      <a:endParaRPr lang="en-US" sz="110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20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Encryption and decryption algorithms use same key. Hence it is known bs symmetric key encryption.</a:t>
                      </a:r>
                      <a:endParaRPr lang="en-US" sz="110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lnSpc>
                          <a:spcPct val="150000"/>
                        </a:lnSpc>
                        <a:spcBef>
                          <a:spcPts val="0"/>
                        </a:spcBef>
                        <a:spcAft>
                          <a:spcPts val="0"/>
                        </a:spcAft>
                      </a:pPr>
                      <a:r>
                        <a:rPr lang="en-US" sz="120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Encryption and decryption algorithms use different keys. Hence it is known as asymmetric key encryption.</a:t>
                      </a:r>
                      <a:endParaRPr lang="en-US" sz="110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977847848"/>
                  </a:ext>
                </a:extLst>
              </a:tr>
            </a:tbl>
          </a:graphicData>
        </a:graphic>
      </p:graphicFrame>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634C7A-2364-4B3F-BFE9-BE6E74D77DC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0CA2E718-9100-40DC-B3E5-B1B5BA783374}"/>
              </a:ext>
            </a:extLst>
          </p:cNvPr>
          <p:cNvSpPr>
            <a:spLocks noGrp="1"/>
          </p:cNvSpPr>
          <p:nvPr>
            <p:ph idx="1"/>
          </p:nvPr>
        </p:nvSpPr>
        <p:spPr/>
        <p:txBody>
          <a:bodyPr>
            <a:noAutofit/>
          </a:bodyPr>
          <a:lstStyle/>
          <a:p>
            <a:pPr marL="0" indent="0" algn="just">
              <a:lnSpc>
                <a:spcPct val="150000"/>
              </a:lnSpc>
              <a:spcBef>
                <a:spcPts val="0"/>
              </a:spcBef>
              <a:buNone/>
            </a:pPr>
            <a:r>
              <a:rPr lang="en-US" sz="1200" b="1" dirty="0">
                <a:latin typeface="Tahoma" panose="020B0604030504040204" pitchFamily="34" charset="0"/>
                <a:ea typeface="Tahoma" panose="020B0604030504040204" pitchFamily="34" charset="0"/>
                <a:cs typeface="Tahoma" panose="020B0604030504040204" pitchFamily="34" charset="0"/>
              </a:rPr>
              <a:t>State Fermat’s theorem. (CO3, K1)</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If p is prime and a is a positive integer not divisible by p, then a</a:t>
            </a:r>
            <a:r>
              <a:rPr lang="en-US" sz="1200" baseline="30000" dirty="0">
                <a:latin typeface="Tahoma" panose="020B0604030504040204" pitchFamily="34" charset="0"/>
                <a:ea typeface="Tahoma" panose="020B0604030504040204" pitchFamily="34" charset="0"/>
                <a:cs typeface="Tahoma" panose="020B0604030504040204" pitchFamily="34" charset="0"/>
              </a:rPr>
              <a:t>p-1</a:t>
            </a:r>
            <a:r>
              <a:rPr lang="en-US" sz="1200" dirty="0">
                <a:latin typeface="Tahoma" panose="020B0604030504040204" pitchFamily="34" charset="0"/>
                <a:ea typeface="Tahoma" panose="020B0604030504040204" pitchFamily="34" charset="0"/>
                <a:cs typeface="Tahoma" panose="020B0604030504040204" pitchFamily="34" charset="0"/>
              </a:rPr>
              <a:t> ≡ 1 (mod p).</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Example: 7</a:t>
            </a:r>
            <a:r>
              <a:rPr lang="en-US" sz="1200" baseline="30000" dirty="0">
                <a:latin typeface="Tahoma" panose="020B0604030504040204" pitchFamily="34" charset="0"/>
                <a:ea typeface="Tahoma" panose="020B0604030504040204" pitchFamily="34" charset="0"/>
                <a:cs typeface="Tahoma" panose="020B0604030504040204" pitchFamily="34" charset="0"/>
              </a:rPr>
              <a:t>18</a:t>
            </a:r>
            <a:r>
              <a:rPr lang="en-US" sz="1200" dirty="0">
                <a:latin typeface="Tahoma" panose="020B0604030504040204" pitchFamily="34" charset="0"/>
                <a:ea typeface="Tahoma" panose="020B0604030504040204" pitchFamily="34" charset="0"/>
                <a:cs typeface="Tahoma" panose="020B0604030504040204" pitchFamily="34" charset="0"/>
              </a:rPr>
              <a:t> ≡ 1 (mod 19)</a:t>
            </a: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r>
              <a:rPr lang="en-US" sz="1200" b="1" dirty="0">
                <a:latin typeface="Tahoma" panose="020B0604030504040204" pitchFamily="34" charset="0"/>
                <a:ea typeface="Tahoma" panose="020B0604030504040204" pitchFamily="34" charset="0"/>
                <a:cs typeface="Tahoma" panose="020B0604030504040204" pitchFamily="34" charset="0"/>
              </a:rPr>
              <a:t>Define Euler’s totient function. (CO3, K1)</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It is defined as the number of positive integers less than n and relatively prime to n. It is denoted by φ (n). Example: φ (11) = 10, φ (10) = 4</a:t>
            </a: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r>
              <a:rPr lang="en-US" sz="1200" b="1" dirty="0">
                <a:latin typeface="Tahoma" panose="020B0604030504040204" pitchFamily="34" charset="0"/>
                <a:ea typeface="Tahoma" panose="020B0604030504040204" pitchFamily="34" charset="0"/>
                <a:cs typeface="Tahoma" panose="020B0604030504040204" pitchFamily="34" charset="0"/>
              </a:rPr>
              <a:t>State Euler’s theorem. (CO3, K1)</a:t>
            </a:r>
          </a:p>
          <a:p>
            <a:pPr marL="0" indent="0" algn="just">
              <a:lnSpc>
                <a:spcPct val="150000"/>
              </a:lnSpc>
              <a:spcBef>
                <a:spcPts val="0"/>
              </a:spcBef>
              <a:buNone/>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If b and n are relatively prime, then </a:t>
            </a:r>
            <a:r>
              <a:rPr lang="en-US" sz="1200" b="0" i="0" u="none" strike="noStrike" dirty="0" err="1">
                <a:effectLst/>
                <a:latin typeface="Tahoma" panose="020B0604030504040204" pitchFamily="34" charset="0"/>
                <a:ea typeface="Tahoma" panose="020B0604030504040204" pitchFamily="34" charset="0"/>
                <a:cs typeface="Tahoma" panose="020B0604030504040204" pitchFamily="34" charset="0"/>
              </a:rPr>
              <a:t>a</a:t>
            </a:r>
            <a:r>
              <a:rPr lang="en-US" sz="1200" b="0" i="0" u="none" strike="noStrike" baseline="30000" dirty="0" err="1">
                <a:effectLst/>
                <a:latin typeface="Tahoma" panose="020B0604030504040204" pitchFamily="34" charset="0"/>
                <a:ea typeface="Tahoma" panose="020B0604030504040204" pitchFamily="34" charset="0"/>
                <a:cs typeface="Tahoma" panose="020B0604030504040204" pitchFamily="34" charset="0"/>
              </a:rPr>
              <a:t>φ</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(n)</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 1 (mod n). </a:t>
            </a:r>
            <a:r>
              <a:rPr lang="en-US" sz="1200" dirty="0">
                <a:latin typeface="Tahoma" panose="020B0604030504040204" pitchFamily="34" charset="0"/>
                <a:ea typeface="Tahoma" panose="020B0604030504040204" pitchFamily="34" charset="0"/>
                <a:cs typeface="Tahoma" panose="020B0604030504040204" pitchFamily="34" charset="0"/>
              </a:rPr>
              <a:t>Example: 13</a:t>
            </a:r>
            <a:r>
              <a:rPr lang="en-US" sz="1200" baseline="30000" dirty="0">
                <a:latin typeface="Tahoma" panose="020B0604030504040204" pitchFamily="34" charset="0"/>
                <a:ea typeface="Tahoma" panose="020B0604030504040204" pitchFamily="34" charset="0"/>
                <a:cs typeface="Tahoma" panose="020B0604030504040204" pitchFamily="34" charset="0"/>
              </a:rPr>
              <a:t>8</a:t>
            </a:r>
            <a:r>
              <a:rPr lang="en-US" sz="1200" dirty="0">
                <a:latin typeface="Tahoma" panose="020B0604030504040204" pitchFamily="34" charset="0"/>
                <a:ea typeface="Tahoma" panose="020B0604030504040204" pitchFamily="34" charset="0"/>
                <a:cs typeface="Tahoma" panose="020B0604030504040204" pitchFamily="34" charset="0"/>
              </a:rPr>
              <a:t> ≡ 1 (mod 20)		</a:t>
            </a:r>
          </a:p>
          <a:p>
            <a:pPr marL="0" indent="0" algn="just">
              <a:lnSpc>
                <a:spcPct val="150000"/>
              </a:lnSpc>
              <a:spcBef>
                <a:spcPts val="0"/>
              </a:spcBef>
              <a:buNone/>
            </a:pPr>
            <a:r>
              <a:rPr lang="en-US" sz="1200" b="1" dirty="0">
                <a:latin typeface="Tahoma" panose="020B0604030504040204" pitchFamily="34" charset="0"/>
                <a:ea typeface="Tahoma" panose="020B0604030504040204" pitchFamily="34" charset="0"/>
                <a:cs typeface="Tahoma" panose="020B0604030504040204" pitchFamily="34" charset="0"/>
              </a:rPr>
              <a:t>Define primitive roots. (CO3, K1)</a:t>
            </a:r>
          </a:p>
          <a:p>
            <a:pPr marL="0" indent="0" algn="just" rtl="0">
              <a:lnSpc>
                <a:spcPct val="150000"/>
              </a:lnSpc>
              <a:spcBef>
                <a:spcPts val="0"/>
              </a:spcBef>
              <a:buNone/>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If a is a primitive root of n, then its powers a, a</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2</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a</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3</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 </a:t>
            </a:r>
            <a:r>
              <a:rPr lang="en-US" sz="1200" b="0" i="0" u="none" strike="noStrike" dirty="0" err="1">
                <a:effectLst/>
                <a:latin typeface="Tahoma" panose="020B0604030504040204" pitchFamily="34" charset="0"/>
                <a:ea typeface="Tahoma" panose="020B0604030504040204" pitchFamily="34" charset="0"/>
                <a:cs typeface="Tahoma" panose="020B0604030504040204" pitchFamily="34" charset="0"/>
              </a:rPr>
              <a:t>a</a:t>
            </a:r>
            <a:r>
              <a:rPr lang="en-US" sz="1200" b="0" i="0" u="none" strike="noStrike" baseline="30000" dirty="0" err="1">
                <a:effectLst/>
                <a:latin typeface="Tahoma" panose="020B0604030504040204" pitchFamily="34" charset="0"/>
                <a:ea typeface="Tahoma" panose="020B0604030504040204" pitchFamily="34" charset="0"/>
                <a:cs typeface="Tahoma" panose="020B0604030504040204" pitchFamily="34" charset="0"/>
              </a:rPr>
              <a:t>φ</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(n)</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are distinct (mod n) and are all relatively prime to n. Moreover </a:t>
            </a:r>
            <a:r>
              <a:rPr lang="en-US" sz="1200" b="0" i="0" u="none" strike="noStrike" dirty="0" err="1">
                <a:effectLst/>
                <a:latin typeface="Tahoma" panose="020B0604030504040204" pitchFamily="34" charset="0"/>
                <a:ea typeface="Tahoma" panose="020B0604030504040204" pitchFamily="34" charset="0"/>
                <a:cs typeface="Tahoma" panose="020B0604030504040204" pitchFamily="34" charset="0"/>
              </a:rPr>
              <a:t>a</a:t>
            </a:r>
            <a:r>
              <a:rPr lang="en-US" sz="1200" b="0" i="0" u="none" strike="noStrike" baseline="30000" dirty="0" err="1">
                <a:effectLst/>
                <a:latin typeface="Tahoma" panose="020B0604030504040204" pitchFamily="34" charset="0"/>
                <a:ea typeface="Tahoma" panose="020B0604030504040204" pitchFamily="34" charset="0"/>
                <a:cs typeface="Tahoma" panose="020B0604030504040204" pitchFamily="34" charset="0"/>
              </a:rPr>
              <a:t>φ</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(n)</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 1 (mod n).</a:t>
            </a:r>
          </a:p>
          <a:p>
            <a:pPr marL="0" indent="0" algn="just" rtl="0">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rtl="0">
              <a:lnSpc>
                <a:spcPct val="150000"/>
              </a:lnSpc>
              <a:spcBef>
                <a:spcPts val="0"/>
              </a:spcBef>
              <a:buNone/>
            </a:pPr>
            <a:r>
              <a:rPr lang="en-US" sz="1200" b="1" i="0" u="none" strike="noStrike" dirty="0">
                <a:effectLst/>
                <a:latin typeface="Tahoma" panose="020B0604030504040204" pitchFamily="34" charset="0"/>
                <a:ea typeface="Tahoma" panose="020B0604030504040204" pitchFamily="34" charset="0"/>
                <a:cs typeface="Tahoma" panose="020B0604030504040204" pitchFamily="34" charset="0"/>
              </a:rPr>
              <a:t>Define discrete logarithm. (CO3, K1)</a:t>
            </a:r>
          </a:p>
          <a:p>
            <a:pPr marL="0" indent="0" algn="ctr" rtl="0">
              <a:lnSpc>
                <a:spcPct val="150000"/>
              </a:lnSpc>
              <a:spcBef>
                <a:spcPts val="0"/>
              </a:spcBef>
              <a:buNone/>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b ≡ a</a:t>
            </a:r>
            <a:r>
              <a:rPr lang="en-US" sz="1200" b="0" i="0" u="none" strike="noStrike" baseline="30000" dirty="0">
                <a:effectLst/>
                <a:latin typeface="Tahoma" panose="020B0604030504040204" pitchFamily="34" charset="0"/>
                <a:ea typeface="Tahoma" panose="020B0604030504040204" pitchFamily="34" charset="0"/>
                <a:cs typeface="Tahoma" panose="020B0604030504040204" pitchFamily="34" charset="0"/>
              </a:rPr>
              <a:t>i</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(mod p) where 0 ≤ </a:t>
            </a:r>
            <a:r>
              <a:rPr lang="en-US" sz="1200" b="0" i="0" u="none" strike="noStrike" dirty="0" err="1">
                <a:effectLst/>
                <a:latin typeface="Tahoma" panose="020B0604030504040204" pitchFamily="34" charset="0"/>
                <a:ea typeface="Tahoma" panose="020B0604030504040204" pitchFamily="34" charset="0"/>
                <a:cs typeface="Tahoma" panose="020B0604030504040204" pitchFamily="34" charset="0"/>
              </a:rPr>
              <a:t>i</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 (p -1)</a:t>
            </a: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rtl="0">
              <a:lnSpc>
                <a:spcPct val="150000"/>
              </a:lnSpc>
              <a:spcBef>
                <a:spcPts val="0"/>
              </a:spcBef>
              <a:buNone/>
            </a:pP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This exponent </a:t>
            </a:r>
            <a:r>
              <a:rPr lang="en-US" sz="1200" b="0" i="1" u="none" strike="noStrike" dirty="0" err="1">
                <a:effectLst/>
                <a:latin typeface="Tahoma" panose="020B0604030504040204" pitchFamily="34" charset="0"/>
                <a:ea typeface="Tahoma" panose="020B0604030504040204" pitchFamily="34" charset="0"/>
                <a:cs typeface="Tahoma" panose="020B0604030504040204" pitchFamily="34" charset="0"/>
              </a:rPr>
              <a:t>i</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 is referred to as the discrete logarithm of the number b for the base a (mod p). This value is denoted as </a:t>
            </a:r>
            <a:r>
              <a:rPr lang="en-US" sz="1200" b="0" i="0" u="none" strike="noStrike" dirty="0" err="1">
                <a:effectLst/>
                <a:latin typeface="Tahoma" panose="020B0604030504040204" pitchFamily="34" charset="0"/>
                <a:ea typeface="Tahoma" panose="020B0604030504040204" pitchFamily="34" charset="0"/>
                <a:cs typeface="Tahoma" panose="020B0604030504040204" pitchFamily="34" charset="0"/>
              </a:rPr>
              <a:t>dlog</a:t>
            </a:r>
            <a:r>
              <a:rPr lang="en-US" sz="1200" b="0" i="0" u="none" strike="noStrike" baseline="-25000" dirty="0" err="1">
                <a:effectLst/>
                <a:latin typeface="Tahoma" panose="020B0604030504040204" pitchFamily="34" charset="0"/>
                <a:ea typeface="Tahoma" panose="020B0604030504040204" pitchFamily="34" charset="0"/>
                <a:cs typeface="Tahoma" panose="020B0604030504040204" pitchFamily="34" charset="0"/>
              </a:rPr>
              <a:t>a,p</a:t>
            </a:r>
            <a:r>
              <a:rPr lang="en-US" sz="1200" b="0" i="0" u="none" strike="noStrike" dirty="0">
                <a:effectLst/>
                <a:latin typeface="Tahoma" panose="020B0604030504040204" pitchFamily="34" charset="0"/>
                <a:ea typeface="Tahoma" panose="020B0604030504040204" pitchFamily="34" charset="0"/>
                <a:cs typeface="Tahoma" panose="020B0604030504040204" pitchFamily="34" charset="0"/>
              </a:rPr>
              <a:t>(b).</a:t>
            </a:r>
          </a:p>
          <a:p>
            <a:pPr marL="0" indent="0" algn="just" rtl="0">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rtl="0">
              <a:lnSpc>
                <a:spcPct val="150000"/>
              </a:lnSpc>
              <a:spcBef>
                <a:spcPts val="0"/>
              </a:spcBef>
              <a:buNone/>
            </a:pPr>
            <a:r>
              <a:rPr lang="en-US" sz="1200" b="1" dirty="0">
                <a:effectLst/>
                <a:latin typeface="Tahoma" panose="020B0604030504040204" pitchFamily="34" charset="0"/>
                <a:ea typeface="Tahoma" panose="020B0604030504040204" pitchFamily="34" charset="0"/>
                <a:cs typeface="Tahoma" panose="020B0604030504040204" pitchFamily="34" charset="0"/>
              </a:rPr>
              <a:t>The Miller-Rabin test can determine if a number is not prime but cannot determine if a number is prime. How can such an algorithm be used to test for primality? (CO3, K2)</a:t>
            </a:r>
          </a:p>
          <a:p>
            <a:pPr marL="0" indent="0" algn="just">
              <a:lnSpc>
                <a:spcPct val="150000"/>
              </a:lnSpc>
              <a:spcBef>
                <a:spcPts val="0"/>
              </a:spcBef>
              <a:buNone/>
            </a:pPr>
            <a:r>
              <a:rPr lang="en-US" sz="1200" dirty="0">
                <a:effectLst/>
                <a:latin typeface="Tahoma" panose="020B0604030504040204" pitchFamily="34" charset="0"/>
                <a:ea typeface="Tahoma" panose="020B0604030504040204" pitchFamily="34" charset="0"/>
                <a:cs typeface="Tahoma" panose="020B0604030504040204" pitchFamily="34" charset="0"/>
              </a:rPr>
              <a:t>If the number of Miller-Rabin tests t=1, the probability that a nonprime number will pass the test is less than 0.25. If the number of tests increased to t=10, then probability that a nonprime number will pass all ten tests is less than 10</a:t>
            </a:r>
            <a:r>
              <a:rPr lang="en-US" sz="1200" baseline="30000" dirty="0">
                <a:effectLst/>
                <a:latin typeface="Tahoma" panose="020B0604030504040204" pitchFamily="34" charset="0"/>
                <a:ea typeface="Tahoma" panose="020B0604030504040204" pitchFamily="34" charset="0"/>
                <a:cs typeface="Tahoma" panose="020B0604030504040204" pitchFamily="34" charset="0"/>
              </a:rPr>
              <a:t>-6</a:t>
            </a:r>
            <a:r>
              <a:rPr lang="en-US" sz="1200" dirty="0">
                <a:effectLst/>
                <a:latin typeface="Tahoma" panose="020B0604030504040204" pitchFamily="34" charset="0"/>
                <a:ea typeface="Tahoma" panose="020B0604030504040204" pitchFamily="34" charset="0"/>
                <a:cs typeface="Tahoma" panose="020B0604030504040204" pitchFamily="34" charset="0"/>
              </a:rPr>
              <a:t>. In general getting false positive is (1/4)</a:t>
            </a:r>
            <a:r>
              <a:rPr lang="en-US" sz="1200" baseline="30000" dirty="0">
                <a:effectLst/>
                <a:latin typeface="Tahoma" panose="020B0604030504040204" pitchFamily="34" charset="0"/>
                <a:ea typeface="Tahoma" panose="020B0604030504040204" pitchFamily="34" charset="0"/>
                <a:cs typeface="Tahoma" panose="020B0604030504040204" pitchFamily="34" charset="0"/>
              </a:rPr>
              <a:t>t</a:t>
            </a:r>
            <a:r>
              <a:rPr lang="en-US" sz="1200" dirty="0">
                <a:effectLst/>
                <a:latin typeface="Tahoma" panose="020B0604030504040204" pitchFamily="34" charset="0"/>
                <a:ea typeface="Tahoma" panose="020B0604030504040204" pitchFamily="34" charset="0"/>
                <a:cs typeface="Tahoma" panose="020B0604030504040204" pitchFamily="34" charset="0"/>
              </a:rPr>
              <a:t>. So by choosing </a:t>
            </a:r>
            <a:r>
              <a:rPr lang="en-US" sz="1200" i="1" dirty="0">
                <a:effectLst/>
                <a:latin typeface="Tahoma" panose="020B0604030504040204" pitchFamily="34" charset="0"/>
                <a:ea typeface="Tahoma" panose="020B0604030504040204" pitchFamily="34" charset="0"/>
                <a:cs typeface="Tahoma" panose="020B0604030504040204" pitchFamily="34" charset="0"/>
              </a:rPr>
              <a:t>t</a:t>
            </a:r>
            <a:r>
              <a:rPr lang="en-US" sz="1200" dirty="0">
                <a:effectLst/>
                <a:latin typeface="Tahoma" panose="020B0604030504040204" pitchFamily="34" charset="0"/>
                <a:ea typeface="Tahoma" panose="020B0604030504040204" pitchFamily="34" charset="0"/>
                <a:cs typeface="Tahoma" panose="020B0604030504040204" pitchFamily="34" charset="0"/>
              </a:rPr>
              <a:t> different value of </a:t>
            </a:r>
            <a:r>
              <a:rPr lang="en-US" sz="1200" i="1" dirty="0">
                <a:effectLst/>
                <a:latin typeface="Tahoma" panose="020B0604030504040204" pitchFamily="34" charset="0"/>
                <a:ea typeface="Tahoma" panose="020B0604030504040204" pitchFamily="34" charset="0"/>
                <a:cs typeface="Tahoma" panose="020B0604030504040204" pitchFamily="34" charset="0"/>
              </a:rPr>
              <a:t>a</a:t>
            </a:r>
            <a:r>
              <a:rPr lang="en-US" sz="1200" dirty="0">
                <a:effectLst/>
                <a:latin typeface="Tahoma" panose="020B0604030504040204" pitchFamily="34" charset="0"/>
                <a:ea typeface="Tahoma" panose="020B0604030504040204" pitchFamily="34" charset="0"/>
                <a:cs typeface="Tahoma" panose="020B0604030504040204" pitchFamily="34" charset="0"/>
              </a:rPr>
              <a:t>, one can close to 100% confidently determine a number as prime.</a:t>
            </a:r>
          </a:p>
          <a:p>
            <a:pPr marL="0" indent="0">
              <a:lnSpc>
                <a:spcPct val="150000"/>
              </a:lnSpc>
              <a:spcBef>
                <a:spcPts val="0"/>
              </a:spcBef>
              <a:buNone/>
            </a:pPr>
            <a:endParaRPr lang="en-US" sz="1200" b="0" i="0" u="none" strike="noStrike" dirty="0">
              <a:effectLst/>
              <a:latin typeface="Tahoma" panose="020B0604030504040204" pitchFamily="34" charset="0"/>
              <a:ea typeface="Tahoma" panose="020B0604030504040204" pitchFamily="34" charset="0"/>
              <a:cs typeface="Tahoma" panose="020B0604030504040204" pitchFamily="34" charset="0"/>
            </a:endParaRPr>
          </a:p>
          <a:p>
            <a:pPr marL="0" indent="0" algn="just" rtl="0">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rtl="0">
              <a:lnSpc>
                <a:spcPct val="150000"/>
              </a:lnSpc>
              <a:spcBef>
                <a:spcPts val="0"/>
              </a:spcBef>
              <a:buNone/>
            </a:pPr>
            <a:endParaRPr lang="en-US" sz="1200" b="0" dirty="0">
              <a:effectLst/>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
            </a:r>
            <a:br>
              <a:rPr lang="en-US" sz="1200" dirty="0">
                <a:latin typeface="Tahoma" panose="020B0604030504040204" pitchFamily="34" charset="0"/>
                <a:ea typeface="Tahoma" panose="020B0604030504040204" pitchFamily="34" charset="0"/>
                <a:cs typeface="Tahoma" panose="020B0604030504040204" pitchFamily="34" charset="0"/>
              </a:rPr>
            </a:br>
            <a:endParaRPr lang="en-US" sz="1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xmlns="" val="284323948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2989576-DDB1-4344-84C2-62FE77664EA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3B915DC1-B681-4C3D-B785-C35EE9EE810F}"/>
              </a:ext>
            </a:extLst>
          </p:cNvPr>
          <p:cNvSpPr>
            <a:spLocks noGrp="1"/>
          </p:cNvSpPr>
          <p:nvPr>
            <p:ph idx="1"/>
          </p:nvPr>
        </p:nvSpPr>
        <p:spPr/>
        <p:txBody>
          <a:bodyPr/>
          <a:lstStyle/>
          <a:p>
            <a:pPr marL="0" marR="0" lvl="0" indent="0" algn="just" rtl="0">
              <a:lnSpc>
                <a:spcPct val="150000"/>
              </a:lnSpc>
              <a:spcBef>
                <a:spcPts val="0"/>
              </a:spcBef>
              <a:spcAft>
                <a:spcPts val="0"/>
              </a:spcAft>
              <a:buClr>
                <a:srgbClr val="548135"/>
              </a:buClr>
              <a:buSzPts val="1200"/>
              <a:buFont typeface="Calibri"/>
              <a:buNone/>
            </a:pPr>
            <a:r>
              <a:rPr lang="en-US" sz="1200" b="1" dirty="0">
                <a:latin typeface="Tahoma"/>
                <a:ea typeface="Tahoma"/>
                <a:cs typeface="Tahoma"/>
                <a:sym typeface="Tahoma"/>
              </a:rPr>
              <a:t>List out the three broad categories of applications of public-key cryptosystems. (CO3, K2)</a:t>
            </a:r>
          </a:p>
          <a:p>
            <a:pPr marR="0" lvl="0" algn="just" rtl="0">
              <a:lnSpc>
                <a:spcPct val="150000"/>
              </a:lnSpc>
              <a:spcBef>
                <a:spcPts val="0"/>
              </a:spcBef>
              <a:spcAft>
                <a:spcPts val="0"/>
              </a:spcAft>
              <a:buClr>
                <a:srgbClr val="548135"/>
              </a:buClr>
              <a:buSzPts val="1200"/>
              <a:buFont typeface="Wingdings" panose="05000000000000000000" pitchFamily="2" charset="2"/>
              <a:buChar char="v"/>
            </a:pPr>
            <a:r>
              <a:rPr lang="en-US" sz="1200" dirty="0">
                <a:latin typeface="Tahoma"/>
                <a:ea typeface="Tahoma"/>
                <a:cs typeface="Tahoma"/>
                <a:sym typeface="Tahoma"/>
              </a:rPr>
              <a:t>Encryption and decryption</a:t>
            </a:r>
          </a:p>
          <a:p>
            <a:pPr marR="0" lvl="0" algn="just" rtl="0">
              <a:lnSpc>
                <a:spcPct val="150000"/>
              </a:lnSpc>
              <a:spcBef>
                <a:spcPts val="0"/>
              </a:spcBef>
              <a:spcAft>
                <a:spcPts val="0"/>
              </a:spcAft>
              <a:buClr>
                <a:srgbClr val="548135"/>
              </a:buClr>
              <a:buSzPts val="1200"/>
              <a:buFont typeface="Wingdings" panose="05000000000000000000" pitchFamily="2" charset="2"/>
              <a:buChar char="v"/>
            </a:pPr>
            <a:r>
              <a:rPr lang="en-US" sz="1200" dirty="0">
                <a:latin typeface="Tahoma"/>
                <a:ea typeface="Tahoma"/>
                <a:cs typeface="Tahoma"/>
                <a:sym typeface="Tahoma"/>
              </a:rPr>
              <a:t>Digital Signature</a:t>
            </a:r>
          </a:p>
          <a:p>
            <a:pPr marR="0" lvl="0" algn="just" rtl="0">
              <a:lnSpc>
                <a:spcPct val="150000"/>
              </a:lnSpc>
              <a:spcBef>
                <a:spcPts val="0"/>
              </a:spcBef>
              <a:spcAft>
                <a:spcPts val="0"/>
              </a:spcAft>
              <a:buClr>
                <a:srgbClr val="548135"/>
              </a:buClr>
              <a:buSzPts val="1200"/>
              <a:buFont typeface="Wingdings" panose="05000000000000000000" pitchFamily="2" charset="2"/>
              <a:buChar char="v"/>
            </a:pPr>
            <a:r>
              <a:rPr lang="en-US" sz="1200" dirty="0">
                <a:latin typeface="Tahoma"/>
                <a:ea typeface="Tahoma"/>
                <a:cs typeface="Tahoma"/>
                <a:sym typeface="Tahoma"/>
              </a:rPr>
              <a:t>Key Exchange</a:t>
            </a:r>
          </a:p>
          <a:p>
            <a:pPr marR="0" lvl="0" algn="just" rtl="0">
              <a:lnSpc>
                <a:spcPct val="150000"/>
              </a:lnSpc>
              <a:spcBef>
                <a:spcPts val="0"/>
              </a:spcBef>
              <a:spcAft>
                <a:spcPts val="0"/>
              </a:spcAft>
              <a:buClr>
                <a:srgbClr val="548135"/>
              </a:buClr>
              <a:buSzPts val="1200"/>
              <a:buFont typeface="Wingdings" panose="05000000000000000000" pitchFamily="2" charset="2"/>
              <a:buChar char="v"/>
            </a:pPr>
            <a:endParaRPr lang="en-US" sz="1200" dirty="0">
              <a:latin typeface="Tahoma"/>
              <a:ea typeface="Tahoma"/>
              <a:cs typeface="Tahoma"/>
              <a:sym typeface="Tahoma"/>
            </a:endParaRPr>
          </a:p>
          <a:p>
            <a:pPr marL="0" marR="0" lvl="0" indent="0" algn="just" rtl="0">
              <a:lnSpc>
                <a:spcPct val="150000"/>
              </a:lnSpc>
              <a:spcBef>
                <a:spcPts val="0"/>
              </a:spcBef>
              <a:spcAft>
                <a:spcPts val="0"/>
              </a:spcAft>
              <a:buClr>
                <a:srgbClr val="548135"/>
              </a:buClr>
              <a:buSzPts val="1200"/>
              <a:buNone/>
            </a:pPr>
            <a:r>
              <a:rPr lang="en-US" sz="1200" b="1" dirty="0">
                <a:latin typeface="Tahoma"/>
                <a:ea typeface="Tahoma"/>
                <a:cs typeface="Tahoma"/>
                <a:sym typeface="Tahoma"/>
              </a:rPr>
              <a:t>How is authentication and confidentiality achieved by asymmetric encryption system?  (CO3, K2)</a:t>
            </a:r>
          </a:p>
          <a:p>
            <a:pPr marR="0" lvl="0" algn="just" rtl="0">
              <a:lnSpc>
                <a:spcPct val="150000"/>
              </a:lnSpc>
              <a:spcBef>
                <a:spcPts val="0"/>
              </a:spcBef>
              <a:spcAft>
                <a:spcPts val="0"/>
              </a:spcAft>
              <a:buClr>
                <a:srgbClr val="548135"/>
              </a:buClr>
              <a:buSzPts val="1200"/>
              <a:buFont typeface="Wingdings" panose="05000000000000000000" pitchFamily="2" charset="2"/>
              <a:buChar char="v"/>
            </a:pPr>
            <a:r>
              <a:rPr lang="en-US" sz="1200" dirty="0">
                <a:latin typeface="Tahoma"/>
                <a:ea typeface="Tahoma"/>
                <a:cs typeface="Tahoma"/>
                <a:sym typeface="Tahoma"/>
              </a:rPr>
              <a:t>Confidentiality is achieved when the sender encrypts the message with the recipient’s public key. </a:t>
            </a:r>
          </a:p>
          <a:p>
            <a:pPr marR="0" lvl="0" algn="just" rtl="0">
              <a:lnSpc>
                <a:spcPct val="150000"/>
              </a:lnSpc>
              <a:spcBef>
                <a:spcPts val="0"/>
              </a:spcBef>
              <a:spcAft>
                <a:spcPts val="0"/>
              </a:spcAft>
              <a:buClr>
                <a:srgbClr val="548135"/>
              </a:buClr>
              <a:buSzPts val="1200"/>
              <a:buFont typeface="Wingdings" panose="05000000000000000000" pitchFamily="2" charset="2"/>
              <a:buChar char="v"/>
            </a:pPr>
            <a:r>
              <a:rPr lang="en-US" sz="1200" dirty="0">
                <a:latin typeface="Tahoma"/>
                <a:ea typeface="Tahoma"/>
                <a:cs typeface="Tahoma"/>
                <a:sym typeface="Tahoma"/>
              </a:rPr>
              <a:t>Authentication is achieved when the sender signs a message with its (sender’s) private key.</a:t>
            </a:r>
          </a:p>
          <a:p>
            <a:pPr marR="0" lvl="0" algn="just" rtl="0">
              <a:lnSpc>
                <a:spcPct val="150000"/>
              </a:lnSpc>
              <a:spcBef>
                <a:spcPts val="0"/>
              </a:spcBef>
              <a:spcAft>
                <a:spcPts val="0"/>
              </a:spcAft>
              <a:buClr>
                <a:srgbClr val="548135"/>
              </a:buClr>
              <a:buSzPts val="1200"/>
              <a:buFont typeface="Wingdings" panose="05000000000000000000" pitchFamily="2" charset="2"/>
              <a:buChar char="v"/>
            </a:pPr>
            <a:endParaRPr lang="en-US" sz="1200" dirty="0">
              <a:latin typeface="Tahoma"/>
              <a:ea typeface="Tahoma"/>
              <a:cs typeface="Tahoma"/>
              <a:sym typeface="Tahoma"/>
            </a:endParaRPr>
          </a:p>
          <a:p>
            <a:pPr marL="0" marR="0" lvl="0" indent="0" algn="just" rtl="0">
              <a:lnSpc>
                <a:spcPct val="150000"/>
              </a:lnSpc>
              <a:spcBef>
                <a:spcPts val="0"/>
              </a:spcBef>
              <a:spcAft>
                <a:spcPts val="0"/>
              </a:spcAft>
              <a:buClr>
                <a:srgbClr val="548135"/>
              </a:buClr>
              <a:buSzPts val="1200"/>
              <a:buNone/>
            </a:pPr>
            <a:r>
              <a:rPr lang="en-US" sz="1200" b="1" dirty="0">
                <a:latin typeface="Tahoma"/>
                <a:ea typeface="Tahoma"/>
                <a:cs typeface="Tahoma"/>
                <a:sym typeface="Tahoma"/>
              </a:rPr>
              <a:t>What is the idea behind the security of RSA?</a:t>
            </a:r>
          </a:p>
          <a:p>
            <a:pPr marL="0" marR="0" lvl="0" indent="0" algn="just" rtl="0">
              <a:lnSpc>
                <a:spcPct val="150000"/>
              </a:lnSpc>
              <a:spcBef>
                <a:spcPts val="0"/>
              </a:spcBef>
              <a:spcAft>
                <a:spcPts val="0"/>
              </a:spcAft>
              <a:buClr>
                <a:srgbClr val="548135"/>
              </a:buClr>
              <a:buSzPts val="1200"/>
              <a:buNone/>
            </a:pPr>
            <a:r>
              <a:rPr lang="en-US" sz="1200" dirty="0">
                <a:latin typeface="Tahoma"/>
                <a:ea typeface="Tahoma"/>
                <a:cs typeface="Tahoma"/>
                <a:sym typeface="Tahoma"/>
              </a:rPr>
              <a:t>The security of RSA lies in the fact that Integer Factorization (factoring an integer into their prime factors) is hard.</a:t>
            </a:r>
          </a:p>
          <a:p>
            <a:pPr marR="0" lvl="0" algn="just" rtl="0">
              <a:lnSpc>
                <a:spcPct val="150000"/>
              </a:lnSpc>
              <a:spcBef>
                <a:spcPts val="0"/>
              </a:spcBef>
              <a:spcAft>
                <a:spcPts val="0"/>
              </a:spcAft>
              <a:buClr>
                <a:srgbClr val="548135"/>
              </a:buClr>
              <a:buSzPts val="1200"/>
              <a:buFont typeface="Wingdings" panose="05000000000000000000" pitchFamily="2" charset="2"/>
              <a:buChar char="v"/>
            </a:pPr>
            <a:endParaRPr lang="en-US" sz="1200" dirty="0">
              <a:latin typeface="Tahoma"/>
              <a:ea typeface="Tahoma"/>
              <a:cs typeface="Tahoma"/>
              <a:sym typeface="Tahoma"/>
            </a:endParaRPr>
          </a:p>
          <a:p>
            <a:pPr marL="0" marR="0" lvl="0" indent="0" algn="just" rtl="0">
              <a:lnSpc>
                <a:spcPct val="150000"/>
              </a:lnSpc>
              <a:spcBef>
                <a:spcPts val="0"/>
              </a:spcBef>
              <a:spcAft>
                <a:spcPts val="0"/>
              </a:spcAft>
              <a:buClr>
                <a:srgbClr val="548135"/>
              </a:buClr>
              <a:buSzPts val="1200"/>
              <a:buNone/>
            </a:pPr>
            <a:r>
              <a:rPr lang="en-US" sz="1200" b="1" dirty="0">
                <a:latin typeface="Tahoma"/>
                <a:ea typeface="Tahoma"/>
                <a:cs typeface="Tahoma"/>
                <a:sym typeface="Tahoma"/>
              </a:rPr>
              <a:t>List out the different primality-testing algorithms. (CO3, K2)</a:t>
            </a:r>
          </a:p>
          <a:p>
            <a:pPr marR="0" lvl="0" algn="just" rtl="0">
              <a:lnSpc>
                <a:spcPct val="150000"/>
              </a:lnSpc>
              <a:spcBef>
                <a:spcPts val="0"/>
              </a:spcBef>
              <a:spcAft>
                <a:spcPts val="0"/>
              </a:spcAft>
              <a:buClr>
                <a:srgbClr val="548135"/>
              </a:buClr>
              <a:buSzPts val="1200"/>
              <a:buFont typeface="Wingdings" panose="05000000000000000000" pitchFamily="2" charset="2"/>
              <a:buChar char="v"/>
            </a:pPr>
            <a:r>
              <a:rPr lang="en-US" sz="1200" dirty="0">
                <a:latin typeface="Tahoma"/>
                <a:ea typeface="Tahoma"/>
                <a:cs typeface="Tahoma"/>
                <a:sym typeface="Tahoma"/>
              </a:rPr>
              <a:t>Fermat primality test</a:t>
            </a:r>
          </a:p>
          <a:p>
            <a:pPr marR="0" lvl="0" algn="just" rtl="0">
              <a:lnSpc>
                <a:spcPct val="150000"/>
              </a:lnSpc>
              <a:spcBef>
                <a:spcPts val="0"/>
              </a:spcBef>
              <a:spcAft>
                <a:spcPts val="0"/>
              </a:spcAft>
              <a:buClr>
                <a:srgbClr val="548135"/>
              </a:buClr>
              <a:buSzPts val="1200"/>
              <a:buFont typeface="Wingdings" panose="05000000000000000000" pitchFamily="2" charset="2"/>
              <a:buChar char="v"/>
            </a:pPr>
            <a:r>
              <a:rPr lang="en-US" sz="1200" dirty="0">
                <a:latin typeface="Tahoma"/>
                <a:ea typeface="Tahoma"/>
                <a:cs typeface="Tahoma"/>
                <a:sym typeface="Tahoma"/>
              </a:rPr>
              <a:t>Miller-Rabin primality test</a:t>
            </a:r>
          </a:p>
          <a:p>
            <a:pPr marR="0" lvl="0" algn="just" rtl="0">
              <a:lnSpc>
                <a:spcPct val="150000"/>
              </a:lnSpc>
              <a:spcBef>
                <a:spcPts val="0"/>
              </a:spcBef>
              <a:spcAft>
                <a:spcPts val="0"/>
              </a:spcAft>
              <a:buClr>
                <a:srgbClr val="548135"/>
              </a:buClr>
              <a:buSzPts val="1200"/>
              <a:buFont typeface="Wingdings" panose="05000000000000000000" pitchFamily="2" charset="2"/>
              <a:buChar char="v"/>
            </a:pPr>
            <a:r>
              <a:rPr lang="en-US" sz="1200" dirty="0" err="1">
                <a:latin typeface="Tahoma"/>
                <a:ea typeface="Tahoma"/>
                <a:cs typeface="Tahoma"/>
                <a:sym typeface="Tahoma"/>
              </a:rPr>
              <a:t>Solovay</a:t>
            </a:r>
            <a:r>
              <a:rPr lang="en-US" sz="1200" dirty="0">
                <a:latin typeface="Tahoma"/>
                <a:ea typeface="Tahoma"/>
                <a:cs typeface="Tahoma"/>
                <a:sym typeface="Tahoma"/>
              </a:rPr>
              <a:t>-Strassen primality test</a:t>
            </a:r>
          </a:p>
          <a:p>
            <a:pPr marR="0" lvl="0" algn="just" rtl="0">
              <a:lnSpc>
                <a:spcPct val="150000"/>
              </a:lnSpc>
              <a:spcBef>
                <a:spcPts val="0"/>
              </a:spcBef>
              <a:spcAft>
                <a:spcPts val="0"/>
              </a:spcAft>
              <a:buClr>
                <a:srgbClr val="548135"/>
              </a:buClr>
              <a:buSzPts val="1200"/>
              <a:buFont typeface="Wingdings" panose="05000000000000000000" pitchFamily="2" charset="2"/>
              <a:buChar char="v"/>
            </a:pPr>
            <a:endParaRPr lang="en-US" sz="1200" dirty="0">
              <a:latin typeface="Tahoma"/>
              <a:ea typeface="Tahoma"/>
              <a:cs typeface="Tahoma"/>
              <a:sym typeface="Tahoma"/>
            </a:endParaRPr>
          </a:p>
          <a:p>
            <a:pPr marL="0" marR="0" lvl="0" indent="0" algn="just" rtl="0">
              <a:lnSpc>
                <a:spcPct val="150000"/>
              </a:lnSpc>
              <a:spcBef>
                <a:spcPts val="0"/>
              </a:spcBef>
              <a:spcAft>
                <a:spcPts val="0"/>
              </a:spcAft>
              <a:buClr>
                <a:srgbClr val="548135"/>
              </a:buClr>
              <a:buSzPts val="1200"/>
              <a:buNone/>
            </a:pPr>
            <a:r>
              <a:rPr lang="en-US" sz="1200" b="1" dirty="0">
                <a:latin typeface="Tahoma"/>
                <a:ea typeface="Tahoma"/>
                <a:cs typeface="Tahoma"/>
                <a:sym typeface="Tahoma"/>
              </a:rPr>
              <a:t>List out the different types of attacks on RSA? (CO3, K2)</a:t>
            </a:r>
          </a:p>
          <a:p>
            <a:pPr marR="0" lvl="0" algn="just" rtl="0">
              <a:lnSpc>
                <a:spcPct val="150000"/>
              </a:lnSpc>
              <a:spcBef>
                <a:spcPts val="0"/>
              </a:spcBef>
              <a:spcAft>
                <a:spcPts val="0"/>
              </a:spcAft>
              <a:buClr>
                <a:srgbClr val="548135"/>
              </a:buClr>
              <a:buSzPts val="1200"/>
              <a:buFont typeface="Wingdings" panose="05000000000000000000" pitchFamily="2" charset="2"/>
              <a:buChar char="v"/>
            </a:pPr>
            <a:r>
              <a:rPr lang="en-US" sz="1200" dirty="0">
                <a:latin typeface="Tahoma"/>
                <a:ea typeface="Tahoma"/>
                <a:cs typeface="Tahoma"/>
                <a:sym typeface="Tahoma"/>
              </a:rPr>
              <a:t>Low Exponent attack</a:t>
            </a:r>
          </a:p>
          <a:p>
            <a:pPr marR="0" lvl="0" algn="just" rtl="0">
              <a:lnSpc>
                <a:spcPct val="150000"/>
              </a:lnSpc>
              <a:spcBef>
                <a:spcPts val="0"/>
              </a:spcBef>
              <a:spcAft>
                <a:spcPts val="0"/>
              </a:spcAft>
              <a:buClr>
                <a:srgbClr val="548135"/>
              </a:buClr>
              <a:buSzPts val="1200"/>
              <a:buFont typeface="Wingdings" panose="05000000000000000000" pitchFamily="2" charset="2"/>
              <a:buChar char="v"/>
            </a:pPr>
            <a:r>
              <a:rPr lang="en-US" sz="1200" dirty="0">
                <a:latin typeface="Tahoma"/>
                <a:ea typeface="Tahoma"/>
                <a:cs typeface="Tahoma"/>
                <a:sym typeface="Tahoma"/>
              </a:rPr>
              <a:t>Short plaintext attack</a:t>
            </a:r>
          </a:p>
          <a:p>
            <a:pPr marR="0" lvl="0" algn="just" rtl="0">
              <a:lnSpc>
                <a:spcPct val="150000"/>
              </a:lnSpc>
              <a:spcBef>
                <a:spcPts val="0"/>
              </a:spcBef>
              <a:spcAft>
                <a:spcPts val="0"/>
              </a:spcAft>
              <a:buClr>
                <a:srgbClr val="548135"/>
              </a:buClr>
              <a:buSzPts val="1200"/>
              <a:buFont typeface="Wingdings" panose="05000000000000000000" pitchFamily="2" charset="2"/>
              <a:buChar char="v"/>
            </a:pPr>
            <a:r>
              <a:rPr lang="en-US" sz="1200" dirty="0">
                <a:latin typeface="Tahoma"/>
                <a:ea typeface="Tahoma"/>
                <a:cs typeface="Tahoma"/>
                <a:sym typeface="Tahoma"/>
              </a:rPr>
              <a:t>Timing attack</a:t>
            </a:r>
          </a:p>
          <a:p>
            <a:pPr marR="0" lvl="0" algn="just" rtl="0">
              <a:lnSpc>
                <a:spcPct val="150000"/>
              </a:lnSpc>
              <a:spcBef>
                <a:spcPts val="0"/>
              </a:spcBef>
              <a:spcAft>
                <a:spcPts val="0"/>
              </a:spcAft>
              <a:buClr>
                <a:srgbClr val="548135"/>
              </a:buClr>
              <a:buSzPts val="1200"/>
              <a:buFont typeface="Wingdings" panose="05000000000000000000" pitchFamily="2" charset="2"/>
              <a:buChar char="v"/>
            </a:pPr>
            <a:r>
              <a:rPr lang="en-US" sz="1200" dirty="0">
                <a:latin typeface="Tahoma"/>
                <a:ea typeface="Tahoma"/>
                <a:cs typeface="Tahoma"/>
                <a:sym typeface="Tahoma"/>
              </a:rPr>
              <a:t>Mathematical attack (Factoring)</a:t>
            </a:r>
          </a:p>
          <a:p>
            <a:pPr marR="0" lvl="0" algn="just" rtl="0">
              <a:lnSpc>
                <a:spcPct val="150000"/>
              </a:lnSpc>
              <a:spcBef>
                <a:spcPts val="0"/>
              </a:spcBef>
              <a:spcAft>
                <a:spcPts val="0"/>
              </a:spcAft>
              <a:buClr>
                <a:srgbClr val="548135"/>
              </a:buClr>
              <a:buSzPts val="1200"/>
              <a:buFont typeface="Wingdings" panose="05000000000000000000" pitchFamily="2" charset="2"/>
              <a:buChar char="v"/>
            </a:pPr>
            <a:endParaRPr lang="en-US" sz="1200" dirty="0">
              <a:latin typeface="Tahoma"/>
              <a:ea typeface="Tahoma"/>
              <a:cs typeface="Tahoma"/>
              <a:sym typeface="Tahoma"/>
            </a:endParaRPr>
          </a:p>
          <a:p>
            <a:pPr marL="0" marR="0" lvl="0" indent="0" algn="just" rtl="0">
              <a:lnSpc>
                <a:spcPct val="150000"/>
              </a:lnSpc>
              <a:spcBef>
                <a:spcPts val="0"/>
              </a:spcBef>
              <a:spcAft>
                <a:spcPts val="0"/>
              </a:spcAft>
              <a:buClr>
                <a:srgbClr val="548135"/>
              </a:buClr>
              <a:buSzPts val="1200"/>
              <a:buNone/>
            </a:pPr>
            <a:endParaRPr lang="en-US" sz="1200" dirty="0">
              <a:latin typeface="Tahoma"/>
              <a:ea typeface="Tahoma"/>
              <a:cs typeface="Tahoma"/>
              <a:sym typeface="Tahoma"/>
            </a:endParaRPr>
          </a:p>
          <a:p>
            <a:pPr marL="0" marR="0" lvl="0" indent="0" algn="just" rtl="0">
              <a:lnSpc>
                <a:spcPct val="150000"/>
              </a:lnSpc>
              <a:spcBef>
                <a:spcPts val="0"/>
              </a:spcBef>
              <a:spcAft>
                <a:spcPts val="0"/>
              </a:spcAft>
              <a:buClr>
                <a:srgbClr val="548135"/>
              </a:buClr>
              <a:buSzPts val="1200"/>
              <a:buNone/>
            </a:pPr>
            <a:endParaRPr lang="en-US" sz="1200" dirty="0">
              <a:latin typeface="Tahoma"/>
              <a:ea typeface="Tahoma"/>
              <a:cs typeface="Tahoma"/>
              <a:sym typeface="Tahoma"/>
            </a:endParaRPr>
          </a:p>
          <a:p>
            <a:pPr marL="0" marR="0" lvl="0" indent="0" algn="just" rtl="0">
              <a:lnSpc>
                <a:spcPct val="150000"/>
              </a:lnSpc>
              <a:spcBef>
                <a:spcPts val="0"/>
              </a:spcBef>
              <a:spcAft>
                <a:spcPts val="0"/>
              </a:spcAft>
              <a:buClr>
                <a:srgbClr val="548135"/>
              </a:buClr>
              <a:buSzPts val="1200"/>
              <a:buNone/>
            </a:pPr>
            <a:endParaRPr lang="en-US" sz="1200" dirty="0">
              <a:latin typeface="Tahoma"/>
              <a:ea typeface="Tahoma"/>
              <a:cs typeface="Tahoma"/>
              <a:sym typeface="Tahoma"/>
            </a:endParaRPr>
          </a:p>
          <a:p>
            <a:pPr marL="0" indent="0">
              <a:buNone/>
            </a:pPr>
            <a:endParaRPr lang="en-US" dirty="0"/>
          </a:p>
        </p:txBody>
      </p:sp>
    </p:spTree>
    <p:extLst>
      <p:ext uri="{BB962C8B-B14F-4D97-AF65-F5344CB8AC3E}">
        <p14:creationId xmlns:p14="http://schemas.microsoft.com/office/powerpoint/2010/main" xmlns="" val="38566228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0CE3A4B-64CF-4674-9F6D-4FE5A91BAE5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9D2B2375-C72C-43F6-99B1-334FA029617D}"/>
              </a:ext>
            </a:extLst>
          </p:cNvPr>
          <p:cNvSpPr>
            <a:spLocks noGrp="1"/>
          </p:cNvSpPr>
          <p:nvPr>
            <p:ph idx="1"/>
          </p:nvPr>
        </p:nvSpPr>
        <p:spPr/>
        <p:txBody>
          <a:bodyPr>
            <a:normAutofit/>
          </a:bodyPr>
          <a:lstStyle/>
          <a:p>
            <a:pPr marL="0" indent="0" algn="just">
              <a:lnSpc>
                <a:spcPct val="150000"/>
              </a:lnSpc>
              <a:spcBef>
                <a:spcPts val="0"/>
              </a:spcBef>
              <a:buNone/>
            </a:pPr>
            <a:r>
              <a:rPr lang="en-US" sz="1200" b="1" dirty="0">
                <a:latin typeface="Tahoma" panose="020B0604030504040204" pitchFamily="34" charset="0"/>
                <a:ea typeface="Tahoma" panose="020B0604030504040204" pitchFamily="34" charset="0"/>
                <a:cs typeface="Tahoma" panose="020B0604030504040204" pitchFamily="34" charset="0"/>
              </a:rPr>
              <a:t>List out the different factorization algorithms.</a:t>
            </a:r>
          </a:p>
          <a:p>
            <a:pPr algn="just">
              <a:lnSpc>
                <a:spcPct val="150000"/>
              </a:lnSpc>
              <a:spcBef>
                <a:spcPts val="0"/>
              </a:spcBef>
              <a:buFont typeface="Wingdings" panose="05000000000000000000" pitchFamily="2" charset="2"/>
              <a:buChar char="v"/>
            </a:pPr>
            <a:r>
              <a:rPr lang="en-US" sz="1200" dirty="0">
                <a:latin typeface="Tahoma" panose="020B0604030504040204" pitchFamily="34" charset="0"/>
                <a:ea typeface="Tahoma" panose="020B0604030504040204" pitchFamily="34" charset="0"/>
                <a:cs typeface="Tahoma" panose="020B0604030504040204" pitchFamily="34" charset="0"/>
              </a:rPr>
              <a:t>Quadratic Sieve </a:t>
            </a:r>
          </a:p>
          <a:p>
            <a:pPr algn="just">
              <a:lnSpc>
                <a:spcPct val="150000"/>
              </a:lnSpc>
              <a:spcBef>
                <a:spcPts val="0"/>
              </a:spcBef>
              <a:buFont typeface="Wingdings" panose="05000000000000000000" pitchFamily="2" charset="2"/>
              <a:buChar char="v"/>
            </a:pPr>
            <a:r>
              <a:rPr lang="en-US" sz="1200" dirty="0">
                <a:latin typeface="Tahoma" panose="020B0604030504040204" pitchFamily="34" charset="0"/>
                <a:ea typeface="Tahoma" panose="020B0604030504040204" pitchFamily="34" charset="0"/>
                <a:cs typeface="Tahoma" panose="020B0604030504040204" pitchFamily="34" charset="0"/>
              </a:rPr>
              <a:t>Generalized number field sieve</a:t>
            </a:r>
          </a:p>
          <a:p>
            <a:pPr algn="just">
              <a:lnSpc>
                <a:spcPct val="150000"/>
              </a:lnSpc>
              <a:spcBef>
                <a:spcPts val="0"/>
              </a:spcBef>
              <a:buFont typeface="Wingdings" panose="05000000000000000000" pitchFamily="2" charset="2"/>
              <a:buChar char="v"/>
            </a:pPr>
            <a:r>
              <a:rPr lang="en-US" sz="1200" dirty="0">
                <a:latin typeface="Tahoma" panose="020B0604030504040204" pitchFamily="34" charset="0"/>
                <a:ea typeface="Tahoma" panose="020B0604030504040204" pitchFamily="34" charset="0"/>
                <a:cs typeface="Tahoma" panose="020B0604030504040204" pitchFamily="34" charset="0"/>
              </a:rPr>
              <a:t>Elliptic Curve Factorization Method (ECM)</a:t>
            </a:r>
          </a:p>
          <a:p>
            <a:pPr marL="0" indent="0" algn="just">
              <a:lnSpc>
                <a:spcPct val="15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r>
              <a:rPr lang="en-US" sz="1200" b="1" dirty="0">
                <a:latin typeface="Tahoma" panose="020B0604030504040204" pitchFamily="34" charset="0"/>
                <a:ea typeface="Tahoma" panose="020B0604030504040204" pitchFamily="34" charset="0"/>
                <a:cs typeface="Tahoma" panose="020B0604030504040204" pitchFamily="34" charset="0"/>
              </a:rPr>
              <a:t>Define man-in-the middle-attack. (CO3, K1)</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An attacker interposes during key exchange, acting as the client to the server and as the server to the client. This attack involves persuading the client and server to believe that they are talking to each other when in fact the communication is going through an intermediate attacker.</a:t>
            </a: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marR="0" lvl="0" indent="0" algn="just">
              <a:lnSpc>
                <a:spcPct val="150000"/>
              </a:lnSpc>
              <a:spcBef>
                <a:spcPts val="0"/>
              </a:spcBef>
              <a:buNone/>
            </a:pPr>
            <a:r>
              <a:rPr lang="en-US" sz="1200" b="1" dirty="0">
                <a:effectLst/>
                <a:latin typeface="Tahoma" panose="020B0604030504040204" pitchFamily="34" charset="0"/>
                <a:ea typeface="Tahoma" panose="020B0604030504040204" pitchFamily="34" charset="0"/>
                <a:cs typeface="Tahoma" panose="020B0604030504040204" pitchFamily="34" charset="0"/>
              </a:rPr>
              <a:t>Define an elliptic curve. (CO3, K1)</a:t>
            </a:r>
            <a:endParaRPr lang="en-US" sz="1200" b="1" dirty="0">
              <a:latin typeface="Tahoma" panose="020B0604030504040204" pitchFamily="34" charset="0"/>
              <a:ea typeface="Tahoma" panose="020B0604030504040204" pitchFamily="34" charset="0"/>
              <a:cs typeface="Tahoma" panose="020B0604030504040204" pitchFamily="34" charset="0"/>
            </a:endParaRPr>
          </a:p>
          <a:p>
            <a:pPr marL="0" marR="0" lvl="0" indent="0" algn="just">
              <a:lnSpc>
                <a:spcPct val="150000"/>
              </a:lnSpc>
              <a:spcBef>
                <a:spcPts val="0"/>
              </a:spcBef>
              <a:buNone/>
            </a:pPr>
            <a:r>
              <a:rPr lang="en-US" sz="1200" dirty="0">
                <a:effectLst/>
                <a:latin typeface="Tahoma" panose="020B0604030504040204" pitchFamily="34" charset="0"/>
                <a:ea typeface="Tahoma" panose="020B0604030504040204" pitchFamily="34" charset="0"/>
                <a:cs typeface="Tahoma" panose="020B0604030504040204" pitchFamily="34" charset="0"/>
              </a:rPr>
              <a:t>An elliptic curve is defined by an equation in two variables with coefficients. For cryptography, the variables </a:t>
            </a:r>
            <a:r>
              <a:rPr lang="en-US" sz="1200" dirty="0">
                <a:latin typeface="Tahoma" panose="020B0604030504040204" pitchFamily="34" charset="0"/>
                <a:ea typeface="Tahoma" panose="020B0604030504040204" pitchFamily="34" charset="0"/>
                <a:cs typeface="Tahoma" panose="020B0604030504040204" pitchFamily="34" charset="0"/>
              </a:rPr>
              <a:t>a</a:t>
            </a:r>
            <a:r>
              <a:rPr lang="en-US" sz="1200" dirty="0">
                <a:effectLst/>
                <a:latin typeface="Tahoma" panose="020B0604030504040204" pitchFamily="34" charset="0"/>
                <a:ea typeface="Tahoma" panose="020B0604030504040204" pitchFamily="34" charset="0"/>
                <a:cs typeface="Tahoma" panose="020B0604030504040204" pitchFamily="34" charset="0"/>
              </a:rPr>
              <a:t>nd coefficients are restricted to elements in a finite field.</a:t>
            </a:r>
          </a:p>
          <a:p>
            <a:pPr marL="0" marR="0" lvl="0" indent="0" algn="ctr">
              <a:lnSpc>
                <a:spcPct val="150000"/>
              </a:lnSpc>
              <a:spcBef>
                <a:spcPts val="0"/>
              </a:spcBef>
              <a:buNone/>
            </a:pPr>
            <a:r>
              <a:rPr lang="en-US" sz="1200" b="1" i="1" dirty="0">
                <a:effectLst/>
                <a:latin typeface="Tahoma" panose="020B0604030504040204" pitchFamily="34" charset="0"/>
                <a:ea typeface="Tahoma" panose="020B0604030504040204" pitchFamily="34" charset="0"/>
                <a:cs typeface="Tahoma" panose="020B0604030504040204" pitchFamily="34" charset="0"/>
              </a:rPr>
              <a:t>y</a:t>
            </a:r>
            <a:r>
              <a:rPr lang="en-US" sz="1200" b="1" baseline="30000" dirty="0">
                <a:effectLst/>
                <a:latin typeface="Tahoma" panose="020B0604030504040204" pitchFamily="34" charset="0"/>
                <a:ea typeface="Tahoma" panose="020B0604030504040204" pitchFamily="34" charset="0"/>
                <a:cs typeface="Tahoma" panose="020B0604030504040204" pitchFamily="34" charset="0"/>
              </a:rPr>
              <a:t>2</a:t>
            </a:r>
            <a:r>
              <a:rPr lang="en-US" sz="1200" b="1" dirty="0">
                <a:effectLst/>
                <a:latin typeface="Tahoma" panose="020B0604030504040204" pitchFamily="34" charset="0"/>
                <a:ea typeface="Tahoma" panose="020B0604030504040204" pitchFamily="34" charset="0"/>
                <a:cs typeface="Tahoma" panose="020B0604030504040204" pitchFamily="34" charset="0"/>
              </a:rPr>
              <a:t> = </a:t>
            </a:r>
            <a:r>
              <a:rPr lang="en-US" sz="1200" b="1" i="1" dirty="0">
                <a:effectLst/>
                <a:latin typeface="Tahoma" panose="020B0604030504040204" pitchFamily="34" charset="0"/>
                <a:ea typeface="Tahoma" panose="020B0604030504040204" pitchFamily="34" charset="0"/>
                <a:cs typeface="Tahoma" panose="020B0604030504040204" pitchFamily="34" charset="0"/>
              </a:rPr>
              <a:t>x</a:t>
            </a:r>
            <a:r>
              <a:rPr lang="en-US" sz="1200" b="1" baseline="30000" dirty="0">
                <a:effectLst/>
                <a:latin typeface="Tahoma" panose="020B0604030504040204" pitchFamily="34" charset="0"/>
                <a:ea typeface="Tahoma" panose="020B0604030504040204" pitchFamily="34" charset="0"/>
                <a:cs typeface="Tahoma" panose="020B0604030504040204" pitchFamily="34" charset="0"/>
              </a:rPr>
              <a:t>3</a:t>
            </a:r>
            <a:r>
              <a:rPr lang="en-US" sz="1200" b="1" dirty="0">
                <a:effectLst/>
                <a:latin typeface="Tahoma" panose="020B0604030504040204" pitchFamily="34" charset="0"/>
                <a:ea typeface="Tahoma" panose="020B0604030504040204" pitchFamily="34" charset="0"/>
                <a:cs typeface="Tahoma" panose="020B0604030504040204" pitchFamily="34" charset="0"/>
              </a:rPr>
              <a:t> + </a:t>
            </a:r>
            <a:r>
              <a:rPr lang="en-US" sz="1200" b="1" i="1" dirty="0">
                <a:effectLst/>
                <a:latin typeface="Tahoma" panose="020B0604030504040204" pitchFamily="34" charset="0"/>
                <a:ea typeface="Tahoma" panose="020B0604030504040204" pitchFamily="34" charset="0"/>
                <a:cs typeface="Tahoma" panose="020B0604030504040204" pitchFamily="34" charset="0"/>
              </a:rPr>
              <a:t>ax </a:t>
            </a:r>
            <a:r>
              <a:rPr lang="en-US" sz="1200" b="1" dirty="0">
                <a:effectLst/>
                <a:latin typeface="Tahoma" panose="020B0604030504040204" pitchFamily="34" charset="0"/>
                <a:ea typeface="Tahoma" panose="020B0604030504040204" pitchFamily="34" charset="0"/>
                <a:cs typeface="Tahoma" panose="020B0604030504040204" pitchFamily="34" charset="0"/>
              </a:rPr>
              <a:t>+ </a:t>
            </a:r>
            <a:r>
              <a:rPr lang="en-US" sz="1200" b="1" i="1" dirty="0">
                <a:effectLst/>
                <a:latin typeface="Tahoma" panose="020B0604030504040204" pitchFamily="34" charset="0"/>
                <a:ea typeface="Tahoma" panose="020B0604030504040204" pitchFamily="34" charset="0"/>
                <a:cs typeface="Tahoma" panose="020B0604030504040204" pitchFamily="34" charset="0"/>
              </a:rPr>
              <a:t>b</a:t>
            </a:r>
          </a:p>
          <a:p>
            <a:pPr marL="285750" marR="0" indent="0" algn="just">
              <a:lnSpc>
                <a:spcPct val="150000"/>
              </a:lnSpc>
              <a:spcBef>
                <a:spcPts val="0"/>
              </a:spcBef>
              <a:buNone/>
            </a:pPr>
            <a:endParaRPr lang="en-US" sz="1200" dirty="0">
              <a:effectLst/>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xmlns="" val="288735690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212A47-78F4-4548-AA7D-261577D50BB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6C878AF3-F62B-4844-B072-E347BF50A511}"/>
              </a:ext>
            </a:extLst>
          </p:cNvPr>
          <p:cNvSpPr>
            <a:spLocks noGrp="1"/>
          </p:cNvSpPr>
          <p:nvPr>
            <p:ph idx="1"/>
          </p:nvPr>
        </p:nvSpPr>
        <p:spPr/>
        <p:txBody>
          <a:bodyPr>
            <a:noAutofit/>
          </a:bodyPr>
          <a:lstStyle/>
          <a:p>
            <a:pPr marL="0" marR="0" indent="0" algn="just">
              <a:lnSpc>
                <a:spcPct val="150000"/>
              </a:lnSpc>
              <a:spcBef>
                <a:spcPts val="0"/>
              </a:spcBef>
              <a:spcAft>
                <a:spcPts val="0"/>
              </a:spcAft>
              <a:buNone/>
            </a:pPr>
            <a:r>
              <a:rPr lang="en-US" sz="1200" b="1" dirty="0" smtClean="0">
                <a:effectLst/>
                <a:latin typeface="Tahoma" panose="020B0604030504040204" pitchFamily="34" charset="0"/>
                <a:ea typeface="Tahoma" panose="020B0604030504040204" pitchFamily="34" charset="0"/>
                <a:cs typeface="Tahoma" panose="020B0604030504040204" pitchFamily="34" charset="0"/>
              </a:rPr>
              <a:t>Perform </a:t>
            </a:r>
            <a:r>
              <a:rPr lang="en-US" sz="1200" b="1" dirty="0">
                <a:effectLst/>
                <a:latin typeface="Tahoma" panose="020B0604030504040204" pitchFamily="34" charset="0"/>
                <a:ea typeface="Tahoma" panose="020B0604030504040204" pitchFamily="34" charset="0"/>
                <a:cs typeface="Tahoma" panose="020B0604030504040204" pitchFamily="34" charset="0"/>
              </a:rPr>
              <a:t>encryption and decryption using RSA Alg. for the following. P=7; q=11; e=17;M=8.</a:t>
            </a:r>
            <a:endParaRPr lang="en-US" sz="1200" dirty="0">
              <a:effectLst/>
              <a:latin typeface="Tahoma" panose="020B0604030504040204" pitchFamily="34" charset="0"/>
              <a:ea typeface="Tahoma" panose="020B0604030504040204" pitchFamily="34" charset="0"/>
              <a:cs typeface="Tahoma" panose="020B0604030504040204" pitchFamily="34" charset="0"/>
            </a:endParaRP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n = </a:t>
            </a:r>
            <a:r>
              <a:rPr lang="en-US" sz="1200" dirty="0" err="1">
                <a:effectLst/>
                <a:latin typeface="Tahoma" panose="020B0604030504040204" pitchFamily="34" charset="0"/>
                <a:ea typeface="Tahoma" panose="020B0604030504040204" pitchFamily="34" charset="0"/>
                <a:cs typeface="Tahoma" panose="020B0604030504040204" pitchFamily="34" charset="0"/>
              </a:rPr>
              <a:t>pq</a:t>
            </a:r>
            <a:endParaRPr lang="en-US" sz="1200" dirty="0">
              <a:effectLst/>
              <a:latin typeface="Tahoma" panose="020B0604030504040204" pitchFamily="34" charset="0"/>
              <a:ea typeface="Tahoma" panose="020B0604030504040204" pitchFamily="34" charset="0"/>
              <a:cs typeface="Tahoma" panose="020B0604030504040204" pitchFamily="34" charset="0"/>
            </a:endParaRP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n = 7*11=77</a:t>
            </a: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Φ(n)=(p-1) (q-1)</a:t>
            </a: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=6*10 = 60</a:t>
            </a: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e =17 d =27</a:t>
            </a: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C = </a:t>
            </a:r>
            <a:r>
              <a:rPr lang="en-US" sz="1200" dirty="0" err="1">
                <a:effectLst/>
                <a:latin typeface="Tahoma" panose="020B0604030504040204" pitchFamily="34" charset="0"/>
                <a:ea typeface="Tahoma" panose="020B0604030504040204" pitchFamily="34" charset="0"/>
                <a:cs typeface="Tahoma" panose="020B0604030504040204" pitchFamily="34" charset="0"/>
              </a:rPr>
              <a:t>M^e</a:t>
            </a:r>
            <a:r>
              <a:rPr lang="en-US" sz="1200" dirty="0">
                <a:effectLst/>
                <a:latin typeface="Tahoma" panose="020B0604030504040204" pitchFamily="34" charset="0"/>
                <a:ea typeface="Tahoma" panose="020B0604030504040204" pitchFamily="34" charset="0"/>
                <a:cs typeface="Tahoma" panose="020B0604030504040204" pitchFamily="34" charset="0"/>
              </a:rPr>
              <a:t> mod n</a:t>
            </a: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C = 817 mod 77</a:t>
            </a: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 57</a:t>
            </a: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M = Cd mod n</a:t>
            </a: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 5727 mod 77 = 8</a:t>
            </a: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 </a:t>
            </a:r>
          </a:p>
          <a:p>
            <a:pPr marL="0" marR="0" indent="0" algn="just">
              <a:lnSpc>
                <a:spcPct val="150000"/>
              </a:lnSpc>
              <a:spcBef>
                <a:spcPts val="0"/>
              </a:spcBef>
              <a:spcAft>
                <a:spcPts val="0"/>
              </a:spcAft>
              <a:buNone/>
            </a:pPr>
            <a:r>
              <a:rPr lang="en-US" sz="1200" b="1" dirty="0">
                <a:effectLst/>
                <a:latin typeface="Tahoma" panose="020B0604030504040204" pitchFamily="34" charset="0"/>
                <a:ea typeface="Tahoma" panose="020B0604030504040204" pitchFamily="34" charset="0"/>
                <a:cs typeface="Tahoma" panose="020B0604030504040204" pitchFamily="34" charset="0"/>
              </a:rPr>
              <a:t>Specify the applications of the public key cryptosystem?</a:t>
            </a:r>
            <a:r>
              <a:rPr lang="en-US" sz="1200" dirty="0">
                <a:effectLst/>
                <a:latin typeface="Tahoma" panose="020B0604030504040204" pitchFamily="34" charset="0"/>
                <a:ea typeface="Tahoma" panose="020B0604030504040204" pitchFamily="34" charset="0"/>
                <a:cs typeface="Tahoma" panose="020B0604030504040204" pitchFamily="34" charset="0"/>
              </a:rPr>
              <a:t> </a:t>
            </a: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The applications of the public-key cryptosystem can classified as follows </a:t>
            </a:r>
          </a:p>
          <a:p>
            <a:pPr marL="0" marR="0" lvl="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Encryption/Decryption: The sender encrypts a message with the recipient’s public key. </a:t>
            </a:r>
          </a:p>
          <a:p>
            <a:pPr marL="0" marR="0" lvl="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Digital signature: The sender “signs” a message with its private key. Signing is achieved by a cryptographic algorithm applied to a message or to a small block of data that is a function of the message. </a:t>
            </a:r>
          </a:p>
          <a:p>
            <a:pPr marL="0" marR="0" lvl="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Key Exchange: Two sides cooperate to exchange a session key. Several different approaches are possible, involving the private key(s) of one or both parties. </a:t>
            </a:r>
          </a:p>
          <a:p>
            <a:pPr marL="0" marR="0" indent="0" algn="just">
              <a:lnSpc>
                <a:spcPct val="150000"/>
              </a:lnSpc>
              <a:spcBef>
                <a:spcPts val="0"/>
              </a:spcBef>
              <a:spcAft>
                <a:spcPts val="0"/>
              </a:spcAft>
              <a:buNone/>
            </a:pPr>
            <a:r>
              <a:rPr lang="en-US" sz="1200" b="1" dirty="0">
                <a:effectLst/>
                <a:latin typeface="Tahoma" panose="020B0604030504040204" pitchFamily="34" charset="0"/>
                <a:ea typeface="Tahoma" panose="020B0604030504040204" pitchFamily="34" charset="0"/>
                <a:cs typeface="Tahoma" panose="020B0604030504040204" pitchFamily="34" charset="0"/>
              </a:rPr>
              <a:t> </a:t>
            </a:r>
            <a:endParaRPr lang="en-US" sz="1200" dirty="0">
              <a:effectLs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xmlns="" val="60989812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480C39-1475-4A43-8816-25471B5A8C5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3CDFE27A-D4CE-42C1-96D6-7C2B142FE84A}"/>
              </a:ext>
            </a:extLst>
          </p:cNvPr>
          <p:cNvSpPr>
            <a:spLocks noGrp="1"/>
          </p:cNvSpPr>
          <p:nvPr>
            <p:ph idx="1"/>
          </p:nvPr>
        </p:nvSpPr>
        <p:spPr/>
        <p:txBody>
          <a:bodyPr>
            <a:normAutofit/>
          </a:bodyPr>
          <a:lstStyle/>
          <a:p>
            <a:pPr marL="0" marR="0" indent="0" algn="just">
              <a:lnSpc>
                <a:spcPct val="115000"/>
              </a:lnSpc>
              <a:spcBef>
                <a:spcPts val="0"/>
              </a:spcBef>
              <a:spcAft>
                <a:spcPts val="0"/>
              </a:spcAft>
              <a:buNone/>
            </a:pPr>
            <a:endParaRPr lang="en-US" sz="1200" b="1" dirty="0">
              <a:effectLst/>
              <a:latin typeface="Tahoma" panose="020B0604030504040204" pitchFamily="34" charset="0"/>
              <a:ea typeface="Tahoma" panose="020B0604030504040204" pitchFamily="34" charset="0"/>
              <a:cs typeface="Tahoma" panose="020B0604030504040204" pitchFamily="34" charset="0"/>
            </a:endParaRPr>
          </a:p>
          <a:p>
            <a:pPr marL="0" marR="0" indent="0" algn="just">
              <a:lnSpc>
                <a:spcPct val="150000"/>
              </a:lnSpc>
              <a:spcBef>
                <a:spcPts val="0"/>
              </a:spcBef>
              <a:spcAft>
                <a:spcPts val="0"/>
              </a:spcAft>
              <a:buNone/>
            </a:pPr>
            <a:r>
              <a:rPr lang="en-US" sz="1200" b="1" dirty="0">
                <a:effectLst/>
                <a:latin typeface="Tahoma" panose="020B0604030504040204" pitchFamily="34" charset="0"/>
                <a:ea typeface="Tahoma" panose="020B0604030504040204" pitchFamily="34" charset="0"/>
                <a:cs typeface="Tahoma" panose="020B0604030504040204" pitchFamily="34" charset="0"/>
              </a:rPr>
              <a:t>List four general characteristics of schema for the distribution of the public key?</a:t>
            </a:r>
            <a:r>
              <a:rPr lang="en-US" sz="1200" dirty="0">
                <a:effectLst/>
                <a:latin typeface="Tahoma" panose="020B0604030504040204" pitchFamily="34" charset="0"/>
                <a:ea typeface="Tahoma" panose="020B0604030504040204" pitchFamily="34" charset="0"/>
                <a:cs typeface="Tahoma" panose="020B0604030504040204" pitchFamily="34" charset="0"/>
              </a:rPr>
              <a:t> </a:t>
            </a: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The four general characteristics for the distribution of the public key are </a:t>
            </a:r>
          </a:p>
          <a:p>
            <a:pPr marL="0" marR="0" lvl="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Public announcement </a:t>
            </a:r>
          </a:p>
          <a:p>
            <a:pPr marL="0" marR="0" lvl="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Publicly available directory </a:t>
            </a:r>
          </a:p>
          <a:p>
            <a:pPr marL="0" marR="0" lvl="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Public-key authority </a:t>
            </a:r>
          </a:p>
          <a:p>
            <a:pPr marL="0" marR="0" lvl="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Public-key certificate </a:t>
            </a: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 </a:t>
            </a:r>
          </a:p>
          <a:p>
            <a:pPr marL="0" marR="0" indent="0" algn="just">
              <a:lnSpc>
                <a:spcPct val="150000"/>
              </a:lnSpc>
              <a:spcBef>
                <a:spcPts val="0"/>
              </a:spcBef>
              <a:spcAft>
                <a:spcPts val="0"/>
              </a:spcAft>
              <a:buNone/>
            </a:pPr>
            <a:r>
              <a:rPr lang="en-US" sz="1200" b="1" dirty="0">
                <a:effectLst/>
                <a:latin typeface="Tahoma" panose="020B0604030504040204" pitchFamily="34" charset="0"/>
                <a:ea typeface="Tahoma" panose="020B0604030504040204" pitchFamily="34" charset="0"/>
                <a:cs typeface="Tahoma" panose="020B0604030504040204" pitchFamily="34" charset="0"/>
              </a:rPr>
              <a:t>What is a public key certificate?</a:t>
            </a:r>
            <a:r>
              <a:rPr lang="en-US" sz="1200" dirty="0">
                <a:effectLst/>
                <a:latin typeface="Tahoma" panose="020B0604030504040204" pitchFamily="34" charset="0"/>
                <a:ea typeface="Tahoma" panose="020B0604030504040204" pitchFamily="34" charset="0"/>
                <a:cs typeface="Tahoma" panose="020B0604030504040204" pitchFamily="34" charset="0"/>
              </a:rPr>
              <a:t> </a:t>
            </a: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The public key certificate is that used by participants to exchange keys without contacting a public key authority, in a way that is as reliable as if the keys were obtained directly from the public-key authority. Each certificate contains a public key and other information, is created by a certificate authority, and is given to a participant with the matching private key. </a:t>
            </a:r>
          </a:p>
          <a:p>
            <a:pPr marL="0" marR="0" indent="0" algn="just">
              <a:lnSpc>
                <a:spcPct val="115000"/>
              </a:lnSpc>
              <a:spcBef>
                <a:spcPts val="0"/>
              </a:spcBef>
              <a:spcAft>
                <a:spcPts val="0"/>
              </a:spcAft>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marR="0" indent="0" algn="just">
              <a:lnSpc>
                <a:spcPct val="115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 </a:t>
            </a:r>
          </a:p>
          <a:p>
            <a:pPr marL="0" marR="0" indent="0" algn="just">
              <a:lnSpc>
                <a:spcPct val="150000"/>
              </a:lnSpc>
              <a:spcBef>
                <a:spcPts val="0"/>
              </a:spcBef>
              <a:spcAft>
                <a:spcPts val="0"/>
              </a:spcAft>
              <a:buNone/>
            </a:pPr>
            <a:r>
              <a:rPr lang="en-US" sz="1200" b="1" dirty="0">
                <a:effectLst/>
                <a:latin typeface="Tahoma" panose="020B0604030504040204" pitchFamily="34" charset="0"/>
                <a:ea typeface="Tahoma" panose="020B0604030504040204" pitchFamily="34" charset="0"/>
                <a:cs typeface="Tahoma" panose="020B0604030504040204" pitchFamily="34" charset="0"/>
              </a:rPr>
              <a:t>What is key distribution center?</a:t>
            </a:r>
            <a:endParaRPr lang="en-US" sz="1200" dirty="0">
              <a:effectLst/>
              <a:latin typeface="Tahoma" panose="020B0604030504040204" pitchFamily="34" charset="0"/>
              <a:ea typeface="Tahoma" panose="020B0604030504040204" pitchFamily="34" charset="0"/>
              <a:cs typeface="Tahoma" panose="020B0604030504040204" pitchFamily="34" charset="0"/>
            </a:endParaRP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A key distribution center is responsible for distributing keys to pairs of users such as hosts, processes, applications. Each user must share a unique key with the key distribution center for purposes of key distribution.</a:t>
            </a:r>
          </a:p>
          <a:p>
            <a:pPr marL="0" marR="0" indent="0" algn="just">
              <a:lnSpc>
                <a:spcPct val="115000"/>
              </a:lnSpc>
              <a:spcBef>
                <a:spcPts val="0"/>
              </a:spcBef>
              <a:spcAft>
                <a:spcPts val="0"/>
              </a:spcAft>
              <a:buNone/>
            </a:pPr>
            <a:r>
              <a:rPr lang="en-US" sz="1200" b="1" dirty="0">
                <a:effectLst/>
                <a:latin typeface="Tahoma" panose="020B0604030504040204" pitchFamily="34" charset="0"/>
                <a:ea typeface="Tahoma" panose="020B0604030504040204" pitchFamily="34" charset="0"/>
                <a:cs typeface="Tahoma" panose="020B0604030504040204" pitchFamily="34" charset="0"/>
              </a:rPr>
              <a:t> </a:t>
            </a:r>
            <a:endParaRPr lang="en-US" sz="1200" dirty="0">
              <a:effectLst/>
              <a:latin typeface="Tahoma" panose="020B0604030504040204" pitchFamily="34" charset="0"/>
              <a:ea typeface="Tahoma" panose="020B0604030504040204" pitchFamily="34" charset="0"/>
              <a:cs typeface="Tahoma" panose="020B0604030504040204" pitchFamily="34" charset="0"/>
            </a:endParaRPr>
          </a:p>
          <a:p>
            <a:pPr marL="0" marR="0" indent="0">
              <a:lnSpc>
                <a:spcPct val="150000"/>
              </a:lnSpc>
              <a:spcBef>
                <a:spcPts val="0"/>
              </a:spcBef>
              <a:spcAft>
                <a:spcPts val="0"/>
              </a:spcAft>
              <a:buNone/>
            </a:pPr>
            <a:r>
              <a:rPr lang="en-US" sz="1200" b="1" dirty="0">
                <a:effectLst/>
                <a:latin typeface="Tahoma" panose="020B0604030504040204" pitchFamily="34" charset="0"/>
                <a:ea typeface="Tahoma" panose="020B0604030504040204" pitchFamily="34" charset="0"/>
                <a:cs typeface="Tahoma" panose="020B0604030504040204" pitchFamily="34" charset="0"/>
              </a:rPr>
              <a:t> List out the attacks to RSA.</a:t>
            </a:r>
            <a:endParaRPr lang="en-US" sz="1200" dirty="0">
              <a:effectLst/>
              <a:latin typeface="Tahoma" panose="020B0604030504040204" pitchFamily="34" charset="0"/>
              <a:ea typeface="Tahoma" panose="020B0604030504040204" pitchFamily="34" charset="0"/>
              <a:cs typeface="Tahoma" panose="020B0604030504040204" pitchFamily="34" charset="0"/>
            </a:endParaRPr>
          </a:p>
          <a:p>
            <a:pPr marL="0" marR="0" lvl="0" indent="0">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Brute force - Trying all possible private keys.</a:t>
            </a:r>
          </a:p>
          <a:p>
            <a:pPr marL="0" marR="0" lvl="0" indent="0">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Mathematical attacks - The approaches to factor the product of two prime numbers.</a:t>
            </a:r>
          </a:p>
          <a:p>
            <a:pPr marL="0" marR="0" lvl="0" indent="0">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Timing attack - Depends on the running time of the decryption algorithm.</a:t>
            </a:r>
          </a:p>
          <a:p>
            <a:pPr marL="285750" marR="0" indent="0">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 </a:t>
            </a:r>
          </a:p>
          <a:p>
            <a:pPr marL="0" indent="0">
              <a:lnSpc>
                <a:spcPct val="150000"/>
              </a:lnSpc>
              <a:buNone/>
            </a:pPr>
            <a:endParaRPr lang="en-US" sz="1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xmlns="" val="260866432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78997F-F11A-404E-911C-86DB88E2C13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B254DFB4-4696-420B-B77B-72666AC22615}"/>
              </a:ext>
            </a:extLst>
          </p:cNvPr>
          <p:cNvSpPr>
            <a:spLocks noGrp="1"/>
          </p:cNvSpPr>
          <p:nvPr>
            <p:ph idx="1"/>
          </p:nvPr>
        </p:nvSpPr>
        <p:spPr/>
        <p:txBody>
          <a:bodyPr>
            <a:normAutofit/>
          </a:bodyPr>
          <a:lstStyle/>
          <a:p>
            <a:pPr algn="ctr">
              <a:lnSpc>
                <a:spcPct val="150000"/>
              </a:lnSpc>
              <a:buNone/>
            </a:pPr>
            <a:r>
              <a:rPr lang="en-US" sz="1400" b="1" dirty="0" smtClean="0">
                <a:latin typeface="Tahoma" pitchFamily="34" charset="0"/>
                <a:ea typeface="Tahoma" pitchFamily="34" charset="0"/>
                <a:cs typeface="Tahoma" pitchFamily="34" charset="0"/>
              </a:rPr>
              <a:t>PART B </a:t>
            </a:r>
          </a:p>
          <a:p>
            <a:pPr algn="just">
              <a:lnSpc>
                <a:spcPct val="150000"/>
              </a:lnSpc>
              <a:buNone/>
            </a:pPr>
            <a:r>
              <a:rPr lang="en-US" sz="1200" dirty="0" smtClean="0">
                <a:latin typeface="Tahoma" pitchFamily="34" charset="0"/>
                <a:ea typeface="Tahoma" pitchFamily="34" charset="0"/>
                <a:cs typeface="Tahoma" pitchFamily="34" charset="0"/>
              </a:rPr>
              <a:t>1.Users Alice and Bob use the Diffie Hellman key exchange technique with</a:t>
            </a:r>
          </a:p>
          <a:p>
            <a:pPr algn="just">
              <a:lnSpc>
                <a:spcPct val="150000"/>
              </a:lnSpc>
              <a:buNone/>
            </a:pPr>
            <a:r>
              <a:rPr lang="en-US" sz="1200" dirty="0" smtClean="0">
                <a:latin typeface="Tahoma" pitchFamily="34" charset="0"/>
                <a:ea typeface="Tahoma" pitchFamily="34" charset="0"/>
                <a:cs typeface="Tahoma" pitchFamily="34" charset="0"/>
              </a:rPr>
              <a:t>common prime q = 83 and primitive root α = 5.</a:t>
            </a:r>
          </a:p>
          <a:p>
            <a:pPr algn="just">
              <a:lnSpc>
                <a:spcPct val="150000"/>
              </a:lnSpc>
              <a:buNone/>
            </a:pPr>
            <a:r>
              <a:rPr lang="en-US" sz="1200" dirty="0" smtClean="0">
                <a:latin typeface="Tahoma" pitchFamily="34" charset="0"/>
                <a:ea typeface="Tahoma" pitchFamily="34" charset="0"/>
                <a:cs typeface="Tahoma" pitchFamily="34" charset="0"/>
              </a:rPr>
              <a:t>(</a:t>
            </a:r>
            <a:r>
              <a:rPr lang="en-US" sz="1200" dirty="0" err="1" smtClean="0">
                <a:latin typeface="Tahoma" pitchFamily="34" charset="0"/>
                <a:ea typeface="Tahoma" pitchFamily="34" charset="0"/>
                <a:cs typeface="Tahoma" pitchFamily="34" charset="0"/>
              </a:rPr>
              <a:t>i</a:t>
            </a:r>
            <a:r>
              <a:rPr lang="en-US" sz="1200" dirty="0" smtClean="0">
                <a:latin typeface="Tahoma" pitchFamily="34" charset="0"/>
                <a:ea typeface="Tahoma" pitchFamily="34" charset="0"/>
                <a:cs typeface="Tahoma" pitchFamily="34" charset="0"/>
              </a:rPr>
              <a:t>) If Alice has a private key as 6, what is public key of Alice? </a:t>
            </a:r>
          </a:p>
          <a:p>
            <a:pPr algn="just">
              <a:lnSpc>
                <a:spcPct val="150000"/>
              </a:lnSpc>
              <a:buNone/>
            </a:pPr>
            <a:r>
              <a:rPr lang="en-US" sz="1200" dirty="0" smtClean="0">
                <a:latin typeface="Tahoma" pitchFamily="34" charset="0"/>
                <a:ea typeface="Tahoma" pitchFamily="34" charset="0"/>
                <a:cs typeface="Tahoma" pitchFamily="34" charset="0"/>
              </a:rPr>
              <a:t>(ii) If Bob has a private key as 10 , what is the public key of Bob?</a:t>
            </a:r>
          </a:p>
          <a:p>
            <a:pPr algn="just">
              <a:lnSpc>
                <a:spcPct val="150000"/>
              </a:lnSpc>
              <a:buNone/>
            </a:pPr>
            <a:r>
              <a:rPr lang="en-US" sz="1200" dirty="0" smtClean="0">
                <a:latin typeface="Tahoma" pitchFamily="34" charset="0"/>
                <a:ea typeface="Tahoma" pitchFamily="34" charset="0"/>
                <a:cs typeface="Tahoma" pitchFamily="34" charset="0"/>
              </a:rPr>
              <a:t>(iii) What is the shared secret key?</a:t>
            </a:r>
          </a:p>
          <a:p>
            <a:pPr algn="just">
              <a:lnSpc>
                <a:spcPct val="150000"/>
              </a:lnSpc>
              <a:buNone/>
            </a:pPr>
            <a:r>
              <a:rPr lang="en-US" sz="1200" dirty="0" smtClean="0">
                <a:latin typeface="Tahoma" pitchFamily="34" charset="0"/>
                <a:ea typeface="Tahoma" pitchFamily="34" charset="0"/>
                <a:cs typeface="Tahoma" pitchFamily="34" charset="0"/>
              </a:rPr>
              <a:t>2.Users A and B use the Diffie-Hellman key exchange technique, a common</a:t>
            </a:r>
          </a:p>
          <a:p>
            <a:pPr algn="just">
              <a:lnSpc>
                <a:spcPct val="150000"/>
              </a:lnSpc>
              <a:buNone/>
            </a:pPr>
            <a:r>
              <a:rPr lang="en-US" sz="1200" dirty="0" smtClean="0">
                <a:latin typeface="Tahoma" pitchFamily="34" charset="0"/>
                <a:ea typeface="Tahoma" pitchFamily="34" charset="0"/>
                <a:cs typeface="Tahoma" pitchFamily="34" charset="0"/>
              </a:rPr>
              <a:t>prime p=71 and a primitive root g=7 are used. If user A has private key X A =5,</a:t>
            </a:r>
          </a:p>
          <a:p>
            <a:pPr algn="just">
              <a:lnSpc>
                <a:spcPct val="150000"/>
              </a:lnSpc>
              <a:buNone/>
            </a:pPr>
            <a:r>
              <a:rPr lang="en-US" sz="1200" dirty="0" smtClean="0">
                <a:latin typeface="Tahoma" pitchFamily="34" charset="0"/>
                <a:ea typeface="Tahoma" pitchFamily="34" charset="0"/>
                <a:cs typeface="Tahoma" pitchFamily="34" charset="0"/>
              </a:rPr>
              <a:t>what is A’s public key Y A ? If user B has private key X B =12, what is B’s public</a:t>
            </a:r>
          </a:p>
          <a:p>
            <a:pPr algn="just">
              <a:lnSpc>
                <a:spcPct val="150000"/>
              </a:lnSpc>
              <a:buNone/>
            </a:pPr>
            <a:r>
              <a:rPr lang="en-US" sz="1200" dirty="0" smtClean="0">
                <a:latin typeface="Tahoma" pitchFamily="34" charset="0"/>
                <a:ea typeface="Tahoma" pitchFamily="34" charset="0"/>
                <a:cs typeface="Tahoma" pitchFamily="34" charset="0"/>
              </a:rPr>
              <a:t>key Y B ? What is the shared secret key?  Explain briefly about man-in-the-middle man attack.</a:t>
            </a:r>
          </a:p>
          <a:p>
            <a:pPr algn="just">
              <a:lnSpc>
                <a:spcPct val="150000"/>
              </a:lnSpc>
              <a:buNone/>
            </a:pPr>
            <a:r>
              <a:rPr lang="en-US" sz="1200" dirty="0" smtClean="0">
                <a:latin typeface="Tahoma" pitchFamily="34" charset="0"/>
                <a:ea typeface="Tahoma" pitchFamily="34" charset="0"/>
                <a:cs typeface="Tahoma" pitchFamily="34" charset="0"/>
              </a:rPr>
              <a:t>3.Find the secret key shared between user A and user B using Diffie Hellman</a:t>
            </a:r>
          </a:p>
          <a:p>
            <a:pPr algn="just">
              <a:lnSpc>
                <a:spcPct val="150000"/>
              </a:lnSpc>
              <a:buNone/>
            </a:pPr>
            <a:r>
              <a:rPr lang="en-US" sz="1200" dirty="0" smtClean="0">
                <a:latin typeface="Tahoma" pitchFamily="34" charset="0"/>
                <a:ea typeface="Tahoma" pitchFamily="34" charset="0"/>
                <a:cs typeface="Tahoma" pitchFamily="34" charset="0"/>
              </a:rPr>
              <a:t>algorithm for the following q=353 , α = 3, X A = 45 and X B = 50</a:t>
            </a:r>
          </a:p>
          <a:p>
            <a:pPr algn="just">
              <a:lnSpc>
                <a:spcPct val="150000"/>
              </a:lnSpc>
              <a:buNone/>
            </a:pPr>
            <a:r>
              <a:rPr lang="en-US" sz="1200" dirty="0" smtClean="0">
                <a:latin typeface="Tahoma" pitchFamily="34" charset="0"/>
                <a:ea typeface="Tahoma" pitchFamily="34" charset="0"/>
                <a:cs typeface="Tahoma" pitchFamily="34" charset="0"/>
              </a:rPr>
              <a:t>4.Explain </a:t>
            </a:r>
            <a:r>
              <a:rPr lang="en-US" sz="1200" dirty="0" err="1" smtClean="0">
                <a:latin typeface="Tahoma" pitchFamily="34" charset="0"/>
                <a:ea typeface="Tahoma" pitchFamily="34" charset="0"/>
                <a:cs typeface="Tahoma" pitchFamily="34" charset="0"/>
              </a:rPr>
              <a:t>ElGamal</a:t>
            </a:r>
            <a:r>
              <a:rPr lang="en-US" sz="1200" dirty="0" smtClean="0">
                <a:latin typeface="Tahoma" pitchFamily="34" charset="0"/>
                <a:ea typeface="Tahoma" pitchFamily="34" charset="0"/>
                <a:cs typeface="Tahoma" pitchFamily="34" charset="0"/>
              </a:rPr>
              <a:t> Cryptosystem</a:t>
            </a:r>
          </a:p>
          <a:p>
            <a:pPr algn="just">
              <a:lnSpc>
                <a:spcPct val="150000"/>
              </a:lnSpc>
              <a:buNone/>
            </a:pPr>
            <a:r>
              <a:rPr lang="en-US" sz="1200" dirty="0" smtClean="0">
                <a:latin typeface="Tahoma" pitchFamily="34" charset="0"/>
                <a:ea typeface="Tahoma" pitchFamily="34" charset="0"/>
                <a:cs typeface="Tahoma" pitchFamily="34" charset="0"/>
              </a:rPr>
              <a:t>5. Explain key distribution techniques.</a:t>
            </a:r>
          </a:p>
          <a:p>
            <a:pPr algn="just">
              <a:lnSpc>
                <a:spcPct val="150000"/>
              </a:lnSpc>
              <a:buNone/>
            </a:pPr>
            <a:r>
              <a:rPr lang="en-US" sz="1200" dirty="0" smtClean="0">
                <a:latin typeface="Tahoma" pitchFamily="34" charset="0"/>
                <a:ea typeface="Tahoma" pitchFamily="34" charset="0"/>
                <a:cs typeface="Tahoma" pitchFamily="34" charset="0"/>
              </a:rPr>
              <a:t>6.Using Elliptic curve encryption/decryption scheme, key exchange between users A and B is accomplished. The cryptosystem parameters are, elliptic group of points E 11 (1,6) and point G on the elliptic curve is G=(2,7). B’s secret key is n B =7. Now when (</a:t>
            </a:r>
            <a:r>
              <a:rPr lang="en-US" sz="1200" dirty="0" err="1" smtClean="0">
                <a:latin typeface="Tahoma" pitchFamily="34" charset="0"/>
                <a:ea typeface="Tahoma" pitchFamily="34" charset="0"/>
                <a:cs typeface="Tahoma" pitchFamily="34" charset="0"/>
              </a:rPr>
              <a:t>i</a:t>
            </a:r>
            <a:r>
              <a:rPr lang="en-US" sz="1200" dirty="0" smtClean="0">
                <a:latin typeface="Tahoma" pitchFamily="34" charset="0"/>
                <a:ea typeface="Tahoma" pitchFamily="34" charset="0"/>
                <a:cs typeface="Tahoma" pitchFamily="34" charset="0"/>
              </a:rPr>
              <a:t>) A wishes to encrypt the message Pm=(10,9) and chooses the random value K=3. Determine the </a:t>
            </a:r>
            <a:r>
              <a:rPr lang="en-US" sz="1200" dirty="0" err="1" smtClean="0">
                <a:latin typeface="Tahoma" pitchFamily="34" charset="0"/>
                <a:ea typeface="Tahoma" pitchFamily="34" charset="0"/>
                <a:cs typeface="Tahoma" pitchFamily="34" charset="0"/>
              </a:rPr>
              <a:t>ciphertext</a:t>
            </a:r>
            <a:r>
              <a:rPr lang="en-US" sz="1200" dirty="0" smtClean="0">
                <a:latin typeface="Tahoma" pitchFamily="34" charset="0"/>
                <a:ea typeface="Tahoma" pitchFamily="34" charset="0"/>
                <a:cs typeface="Tahoma" pitchFamily="34" charset="0"/>
              </a:rPr>
              <a:t> Cm. Find out B’s public key PB. </a:t>
            </a:r>
          </a:p>
          <a:p>
            <a:pPr algn="just">
              <a:lnSpc>
                <a:spcPct val="150000"/>
              </a:lnSpc>
              <a:buNone/>
            </a:pPr>
            <a:endParaRPr lang="en-US" sz="1200" dirty="0" smtClean="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xmlns="" val="301394817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lnSpc>
                <a:spcPct val="150000"/>
              </a:lnSpc>
              <a:buNone/>
            </a:pPr>
            <a:r>
              <a:rPr lang="en-US" sz="1200" dirty="0" smtClean="0">
                <a:latin typeface="Tahoma" pitchFamily="34" charset="0"/>
                <a:ea typeface="Tahoma" pitchFamily="34" charset="0"/>
                <a:cs typeface="Tahoma" pitchFamily="34" charset="0"/>
              </a:rPr>
              <a:t>7.State Chinese Remainder Theorem and find X for the given set of congruent equations using CRT</a:t>
            </a:r>
          </a:p>
          <a:p>
            <a:pPr algn="just">
              <a:lnSpc>
                <a:spcPct val="150000"/>
              </a:lnSpc>
              <a:buNone/>
            </a:pPr>
            <a:r>
              <a:rPr lang="en-US" sz="1200" dirty="0" smtClean="0">
                <a:latin typeface="Tahoma" pitchFamily="34" charset="0"/>
                <a:ea typeface="Tahoma" pitchFamily="34" charset="0"/>
                <a:cs typeface="Tahoma" pitchFamily="34" charset="0"/>
              </a:rPr>
              <a:t>X ≡ 1 (mod 5)</a:t>
            </a:r>
          </a:p>
          <a:p>
            <a:pPr algn="just">
              <a:lnSpc>
                <a:spcPct val="150000"/>
              </a:lnSpc>
              <a:buNone/>
            </a:pPr>
            <a:r>
              <a:rPr lang="en-US" sz="1200" dirty="0" smtClean="0">
                <a:latin typeface="Tahoma" pitchFamily="34" charset="0"/>
                <a:ea typeface="Tahoma" pitchFamily="34" charset="0"/>
                <a:cs typeface="Tahoma" pitchFamily="34" charset="0"/>
              </a:rPr>
              <a:t>X ≡ 2 (mod 7)</a:t>
            </a:r>
          </a:p>
          <a:p>
            <a:pPr algn="just">
              <a:lnSpc>
                <a:spcPct val="150000"/>
              </a:lnSpc>
              <a:buNone/>
            </a:pPr>
            <a:r>
              <a:rPr lang="en-US" sz="1200" dirty="0" smtClean="0">
                <a:latin typeface="Tahoma" pitchFamily="34" charset="0"/>
                <a:ea typeface="Tahoma" pitchFamily="34" charset="0"/>
                <a:cs typeface="Tahoma" pitchFamily="34" charset="0"/>
              </a:rPr>
              <a:t>X ≡ 3 (mod 9) </a:t>
            </a:r>
          </a:p>
          <a:p>
            <a:pPr algn="just">
              <a:lnSpc>
                <a:spcPct val="150000"/>
              </a:lnSpc>
              <a:buNone/>
            </a:pPr>
            <a:r>
              <a:rPr lang="en-US" sz="1200" dirty="0" smtClean="0">
                <a:latin typeface="Tahoma" pitchFamily="34" charset="0"/>
                <a:ea typeface="Tahoma" pitchFamily="34" charset="0"/>
                <a:cs typeface="Tahoma" pitchFamily="34" charset="0"/>
              </a:rPr>
              <a:t>X ≡ 4 (mod 11) </a:t>
            </a:r>
          </a:p>
          <a:p>
            <a:pPr algn="just">
              <a:lnSpc>
                <a:spcPct val="150000"/>
              </a:lnSpc>
              <a:buNone/>
            </a:pPr>
            <a:r>
              <a:rPr lang="en-US" sz="1200" dirty="0" smtClean="0">
                <a:latin typeface="Tahoma" pitchFamily="34" charset="0"/>
                <a:ea typeface="Tahoma" pitchFamily="34" charset="0"/>
                <a:cs typeface="Tahoma" pitchFamily="34" charset="0"/>
              </a:rPr>
              <a:t>8.Perform encryption and decryption using RSA algorithm. Given: p=5; q=11;</a:t>
            </a:r>
          </a:p>
          <a:p>
            <a:pPr algn="just">
              <a:lnSpc>
                <a:spcPct val="150000"/>
              </a:lnSpc>
              <a:buNone/>
            </a:pPr>
            <a:r>
              <a:rPr lang="en-US" sz="1200" dirty="0" smtClean="0">
                <a:latin typeface="Tahoma" pitchFamily="34" charset="0"/>
                <a:ea typeface="Tahoma" pitchFamily="34" charset="0"/>
                <a:cs typeface="Tahoma" pitchFamily="34" charset="0"/>
              </a:rPr>
              <a:t>e=3; M=9.Explain the strength of RSA. </a:t>
            </a:r>
            <a:endParaRPr lang="en-US" sz="1200" dirty="0">
              <a:latin typeface="Tahoma" pitchFamily="34" charset="0"/>
              <a:ea typeface="Tahoma" pitchFamily="34" charset="0"/>
              <a:cs typeface="Tahoma"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smtClean="0">
                <a:latin typeface="Tahoma" pitchFamily="34" charset="0"/>
                <a:ea typeface="Tahoma" pitchFamily="34" charset="0"/>
                <a:cs typeface="Tahoma" pitchFamily="34" charset="0"/>
              </a:rPr>
              <a:t>A MODEL FOR NETWORK SECURITY</a:t>
            </a:r>
          </a:p>
          <a:p>
            <a:pPr marL="0" marR="0" indent="457200" algn="just">
              <a:lnSpc>
                <a:spcPct val="150000"/>
              </a:lnSpc>
              <a:spcBef>
                <a:spcPts val="0"/>
              </a:spcBef>
              <a:spcAft>
                <a:spcPts val="0"/>
              </a:spcAft>
              <a:buNone/>
            </a:pPr>
            <a:r>
              <a:rPr lang="en-US" sz="1200" dirty="0" smtClean="0">
                <a:latin typeface="Tahoma" pitchFamily="34" charset="0"/>
                <a:ea typeface="Tahoma" pitchFamily="34" charset="0"/>
                <a:cs typeface="Tahoma" pitchFamily="34" charset="0"/>
              </a:rPr>
              <a:t>A message that needs to be transferred from one party to another across some sort of internet must cooperate for the exchange of the message. The two parties i.e., the sender and receiver are also called as principals. For the transfer of messages,</a:t>
            </a:r>
          </a:p>
          <a:p>
            <a:pPr marL="342900" marR="0" lvl="0" indent="-342900" algn="just">
              <a:lnSpc>
                <a:spcPct val="150000"/>
              </a:lnSpc>
              <a:spcBef>
                <a:spcPts val="0"/>
              </a:spcBef>
              <a:spcAft>
                <a:spcPts val="0"/>
              </a:spcAft>
              <a:buFont typeface="Wingdings"/>
              <a:buChar char=""/>
            </a:pPr>
            <a:r>
              <a:rPr lang="en-US" sz="1200" dirty="0" smtClean="0">
                <a:latin typeface="Tahoma" pitchFamily="34" charset="0"/>
                <a:ea typeface="Tahoma" pitchFamily="34" charset="0"/>
                <a:cs typeface="Tahoma" pitchFamily="34" charset="0"/>
              </a:rPr>
              <a:t>A logical information channel needs to be established between the sender and the receiver.</a:t>
            </a:r>
          </a:p>
          <a:p>
            <a:pPr marL="342900" marR="0" lvl="0" indent="-342900" algn="just">
              <a:lnSpc>
                <a:spcPct val="150000"/>
              </a:lnSpc>
              <a:spcBef>
                <a:spcPts val="0"/>
              </a:spcBef>
              <a:spcAft>
                <a:spcPts val="0"/>
              </a:spcAft>
              <a:buFont typeface="Wingdings"/>
              <a:buChar char=""/>
            </a:pPr>
            <a:r>
              <a:rPr lang="en-US" sz="1200" dirty="0" smtClean="0">
                <a:latin typeface="Tahoma" pitchFamily="34" charset="0"/>
                <a:ea typeface="Tahoma" pitchFamily="34" charset="0"/>
                <a:cs typeface="Tahoma" pitchFamily="34" charset="0"/>
              </a:rPr>
              <a:t>communication protocols (e.g., TCP/IP) must be used by the sender and receiver.</a:t>
            </a:r>
          </a:p>
          <a:p>
            <a:pPr marL="0" marR="0" algn="just">
              <a:lnSpc>
                <a:spcPct val="150000"/>
              </a:lnSpc>
              <a:spcBef>
                <a:spcPts val="0"/>
              </a:spcBef>
              <a:spcAft>
                <a:spcPts val="0"/>
              </a:spcAft>
              <a:buNone/>
            </a:pPr>
            <a:r>
              <a:rPr lang="en-US" sz="1200" dirty="0" smtClean="0">
                <a:latin typeface="Tahoma" pitchFamily="34" charset="0"/>
                <a:ea typeface="Tahoma" pitchFamily="34" charset="0"/>
                <a:cs typeface="Tahoma" pitchFamily="34" charset="0"/>
              </a:rPr>
              <a:t>A model for network security is shown in Figure 1.</a:t>
            </a:r>
          </a:p>
          <a:p>
            <a:endParaRPr lang="en-US" b="1" dirty="0" smtClean="0">
              <a:latin typeface="Tahoma" pitchFamily="34" charset="0"/>
              <a:ea typeface="Tahoma" pitchFamily="34" charset="0"/>
              <a:cs typeface="Tahoma" pitchFamily="34" charset="0"/>
            </a:endParaRPr>
          </a:p>
          <a:p>
            <a:endParaRPr lang="en-US" b="1" dirty="0" smtClean="0">
              <a:latin typeface="Tahoma" pitchFamily="34" charset="0"/>
              <a:ea typeface="Tahoma" pitchFamily="34" charset="0"/>
              <a:cs typeface="Tahoma" pitchFamily="34" charset="0"/>
            </a:endParaRPr>
          </a:p>
          <a:p>
            <a:endParaRPr lang="en-US" b="1" dirty="0" smtClean="0">
              <a:latin typeface="Tahoma" pitchFamily="34" charset="0"/>
              <a:ea typeface="Tahoma" pitchFamily="34" charset="0"/>
              <a:cs typeface="Tahoma" pitchFamily="34" charset="0"/>
            </a:endParaRPr>
          </a:p>
          <a:p>
            <a:endParaRPr lang="en-US" b="1" dirty="0" smtClean="0">
              <a:latin typeface="Tahoma" pitchFamily="34" charset="0"/>
              <a:ea typeface="Tahoma" pitchFamily="34" charset="0"/>
              <a:cs typeface="Tahoma" pitchFamily="34" charset="0"/>
            </a:endParaRPr>
          </a:p>
          <a:p>
            <a:endParaRPr lang="en-US" b="1" dirty="0" smtClean="0">
              <a:latin typeface="Tahoma" pitchFamily="34" charset="0"/>
              <a:ea typeface="Tahoma" pitchFamily="34" charset="0"/>
              <a:cs typeface="Tahoma" pitchFamily="34" charset="0"/>
            </a:endParaRPr>
          </a:p>
          <a:p>
            <a:endParaRPr lang="en-US" b="1" dirty="0" smtClean="0">
              <a:latin typeface="Tahoma" pitchFamily="34" charset="0"/>
              <a:ea typeface="Tahoma" pitchFamily="34" charset="0"/>
              <a:cs typeface="Tahoma" pitchFamily="34" charset="0"/>
            </a:endParaRPr>
          </a:p>
          <a:p>
            <a:endParaRPr lang="en-US" b="1" dirty="0" smtClean="0">
              <a:latin typeface="Tahoma" pitchFamily="34" charset="0"/>
              <a:ea typeface="Tahoma" pitchFamily="34" charset="0"/>
              <a:cs typeface="Tahoma" pitchFamily="34" charset="0"/>
            </a:endParaRPr>
          </a:p>
          <a:p>
            <a:endParaRPr lang="en-US" b="1" dirty="0" smtClean="0">
              <a:latin typeface="Tahoma" pitchFamily="34" charset="0"/>
              <a:ea typeface="Tahoma" pitchFamily="34" charset="0"/>
              <a:cs typeface="Tahoma" pitchFamily="34" charset="0"/>
            </a:endParaRPr>
          </a:p>
          <a:p>
            <a:endParaRPr lang="en-US" b="1" dirty="0" smtClean="0">
              <a:latin typeface="Tahoma" pitchFamily="34" charset="0"/>
              <a:ea typeface="Tahoma" pitchFamily="34" charset="0"/>
              <a:cs typeface="Tahoma" pitchFamily="34" charset="0"/>
            </a:endParaRPr>
          </a:p>
          <a:p>
            <a:endParaRPr lang="en-US" b="1" dirty="0" smtClean="0">
              <a:latin typeface="Tahoma" pitchFamily="34" charset="0"/>
              <a:ea typeface="Tahoma" pitchFamily="34" charset="0"/>
              <a:cs typeface="Tahoma" pitchFamily="34" charset="0"/>
            </a:endParaRPr>
          </a:p>
          <a:p>
            <a:endParaRPr lang="en-US" b="1" dirty="0" smtClean="0">
              <a:latin typeface="Tahoma" pitchFamily="34" charset="0"/>
              <a:ea typeface="Tahoma" pitchFamily="34" charset="0"/>
              <a:cs typeface="Tahoma" pitchFamily="34" charset="0"/>
            </a:endParaRPr>
          </a:p>
          <a:p>
            <a:pPr>
              <a:buNone/>
            </a:pPr>
            <a:endParaRPr lang="en-US" sz="1200" b="1" dirty="0" smtClean="0">
              <a:latin typeface="Tahoma" pitchFamily="34" charset="0"/>
              <a:ea typeface="Tahoma" pitchFamily="34" charset="0"/>
              <a:cs typeface="Tahoma" pitchFamily="34" charset="0"/>
            </a:endParaRPr>
          </a:p>
          <a:p>
            <a:pPr>
              <a:buNone/>
            </a:pPr>
            <a:endParaRPr lang="en-US" sz="1200" b="1" dirty="0" smtClean="0">
              <a:latin typeface="Tahoma" pitchFamily="34" charset="0"/>
              <a:ea typeface="Tahoma" pitchFamily="34" charset="0"/>
              <a:cs typeface="Tahoma" pitchFamily="34" charset="0"/>
            </a:endParaRPr>
          </a:p>
          <a:p>
            <a:pPr>
              <a:buNone/>
            </a:pPr>
            <a:endParaRPr lang="en-US" sz="1200" b="1" dirty="0" smtClean="0">
              <a:latin typeface="Tahoma" pitchFamily="34" charset="0"/>
              <a:ea typeface="Tahoma" pitchFamily="34" charset="0"/>
              <a:cs typeface="Tahoma" pitchFamily="34" charset="0"/>
            </a:endParaRPr>
          </a:p>
          <a:p>
            <a:pPr>
              <a:buNone/>
            </a:pPr>
            <a:endParaRPr lang="en-US" sz="1200" b="1" dirty="0" smtClean="0">
              <a:latin typeface="Tahoma" pitchFamily="34" charset="0"/>
              <a:ea typeface="Tahoma" pitchFamily="34" charset="0"/>
              <a:cs typeface="Tahoma" pitchFamily="34" charset="0"/>
            </a:endParaRPr>
          </a:p>
          <a:p>
            <a:pPr>
              <a:buNone/>
            </a:pPr>
            <a:r>
              <a:rPr lang="en-US" sz="1200" b="1" dirty="0" smtClean="0">
                <a:latin typeface="Tahoma" pitchFamily="34" charset="0"/>
                <a:ea typeface="Tahoma" pitchFamily="34" charset="0"/>
                <a:cs typeface="Tahoma" pitchFamily="34" charset="0"/>
              </a:rPr>
              <a:t>Figure 1: Model for network security.</a:t>
            </a:r>
          </a:p>
          <a:p>
            <a:endParaRPr lang="en-US" dirty="0">
              <a:latin typeface="Tahoma" pitchFamily="34" charset="0"/>
              <a:ea typeface="Tahoma" pitchFamily="34" charset="0"/>
              <a:cs typeface="Tahoma" pitchFamily="34" charset="0"/>
            </a:endParaRPr>
          </a:p>
        </p:txBody>
      </p:sp>
      <p:pic>
        <p:nvPicPr>
          <p:cNvPr id="4" name="Content Placeholder 3" descr="Picture1"/>
          <p:cNvPicPr>
            <a:picLocks/>
          </p:cNvPicPr>
          <p:nvPr/>
        </p:nvPicPr>
        <p:blipFill>
          <a:blip r:embed="rId2"/>
          <a:srcRect/>
          <a:stretch>
            <a:fillRect/>
          </a:stretch>
        </p:blipFill>
        <p:spPr bwMode="auto">
          <a:xfrm>
            <a:off x="1127400" y="4010025"/>
            <a:ext cx="4968600" cy="4486276"/>
          </a:xfrm>
          <a:prstGeom prst="rect">
            <a:avLst/>
          </a:prstGeom>
          <a:noFill/>
          <a:ln w="9525">
            <a:noFill/>
            <a:miter lim="800000"/>
            <a:headEnd/>
            <a:tailEnd/>
          </a:ln>
        </p:spPr>
      </p:pic>
    </p:spTree>
    <p:extLst>
      <p:ext uri="{BB962C8B-B14F-4D97-AF65-F5344CB8AC3E}">
        <p14:creationId xmlns:p14="http://schemas.microsoft.com/office/powerpoint/2010/main" xmlns="" val="833769690"/>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CS8792-CRYPTOGRAPHY AND NETWORK SECURITY</a:t>
            </a:r>
            <a:br>
              <a:rPr lang="en-US" dirty="0" smtClean="0"/>
            </a:br>
            <a:r>
              <a:rPr lang="en-US" dirty="0" smtClean="0"/>
              <a:t>Unit-IV</a:t>
            </a:r>
            <a:endParaRPr lang="en-US" dirty="0"/>
          </a:p>
        </p:txBody>
      </p:sp>
      <p:sp>
        <p:nvSpPr>
          <p:cNvPr id="3" name="Subtitle 2"/>
          <p:cNvSpPr>
            <a:spLocks noGrp="1"/>
          </p:cNvSpPr>
          <p:nvPr>
            <p:ph type="subTitle" idx="1"/>
          </p:nvPr>
        </p:nvSpPr>
        <p:spPr>
          <a:xfrm>
            <a:off x="857250" y="5202943"/>
            <a:ext cx="5143500" cy="3619969"/>
          </a:xfrm>
        </p:spPr>
        <p:txBody>
          <a:bodyPr>
            <a:normAutofit fontScale="85000" lnSpcReduction="20000"/>
          </a:bodyPr>
          <a:lstStyle/>
          <a:p>
            <a:r>
              <a:rPr lang="en-US" dirty="0" smtClean="0"/>
              <a:t>Department: Computer Science and Engineering</a:t>
            </a:r>
          </a:p>
          <a:p>
            <a:r>
              <a:rPr lang="en-US" dirty="0" smtClean="0"/>
              <a:t>&amp;</a:t>
            </a:r>
          </a:p>
          <a:p>
            <a:r>
              <a:rPr lang="en-US" dirty="0" smtClean="0"/>
              <a:t>    Information Technology</a:t>
            </a:r>
          </a:p>
          <a:p>
            <a:r>
              <a:rPr lang="en-US" dirty="0" smtClean="0"/>
              <a:t>     Batch/Year  : 2017-2021/IV</a:t>
            </a:r>
            <a:br>
              <a:rPr lang="en-US" dirty="0" smtClean="0"/>
            </a:br>
            <a:endParaRPr lang="en-US" dirty="0" smtClean="0"/>
          </a:p>
          <a:p>
            <a:r>
              <a:rPr lang="en-US" dirty="0" smtClean="0"/>
              <a:t>Created by:</a:t>
            </a:r>
          </a:p>
          <a:p>
            <a:r>
              <a:rPr lang="en-US" dirty="0" smtClean="0"/>
              <a:t> </a:t>
            </a:r>
            <a:r>
              <a:rPr lang="en-US" dirty="0" err="1" smtClean="0"/>
              <a:t>Dr.A.Thilagavathy</a:t>
            </a:r>
            <a:endParaRPr lang="en-US" dirty="0" smtClean="0"/>
          </a:p>
          <a:p>
            <a:r>
              <a:rPr lang="en-US" dirty="0" err="1" smtClean="0"/>
              <a:t>Dr.G.Amudha</a:t>
            </a:r>
            <a:endParaRPr lang="en-US" dirty="0" smtClean="0"/>
          </a:p>
          <a:p>
            <a:r>
              <a:rPr lang="en-US" dirty="0" err="1" smtClean="0"/>
              <a:t>Dr.D.Praveena</a:t>
            </a:r>
            <a:endParaRPr lang="en-US" dirty="0" smtClean="0"/>
          </a:p>
          <a:p>
            <a:r>
              <a:rPr lang="en-US" dirty="0" smtClean="0"/>
              <a:t>Ms. S. A. </a:t>
            </a:r>
            <a:r>
              <a:rPr lang="en-US" dirty="0" err="1" smtClean="0"/>
              <a:t>Angarayarkanni</a:t>
            </a:r>
            <a:endParaRPr lang="en-US" dirty="0" smtClean="0"/>
          </a:p>
          <a:p>
            <a:r>
              <a:rPr lang="en-US" dirty="0" smtClean="0"/>
              <a:t>Mr. A. </a:t>
            </a:r>
            <a:r>
              <a:rPr lang="en-US" dirty="0" err="1" smtClean="0"/>
              <a:t>Madhu</a:t>
            </a:r>
            <a:r>
              <a:rPr lang="en-US" dirty="0" smtClean="0"/>
              <a:t/>
            </a:r>
            <a:br>
              <a:rPr lang="en-US" dirty="0" smtClean="0"/>
            </a:br>
            <a:endParaRPr lang="en-US" dirty="0" smtClean="0"/>
          </a:p>
          <a:p>
            <a:r>
              <a:rPr lang="en-US" dirty="0" smtClean="0"/>
              <a:t/>
            </a:r>
            <a:br>
              <a:rPr lang="en-US" dirty="0" smtClean="0"/>
            </a:br>
            <a:endParaRPr lang="en-US" dirty="0" smtClean="0"/>
          </a:p>
        </p:txBody>
      </p:sp>
    </p:spTree>
    <p:extLst>
      <p:ext uri="{BB962C8B-B14F-4D97-AF65-F5344CB8AC3E}">
        <p14:creationId xmlns:p14="http://schemas.microsoft.com/office/powerpoint/2010/main" xmlns="" val="1371777404"/>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487" y="0"/>
            <a:ext cx="5915025" cy="561166"/>
          </a:xfrm>
        </p:spPr>
        <p:txBody>
          <a:bodyPr>
            <a:noAutofit/>
          </a:bodyPr>
          <a:lstStyle/>
          <a:p>
            <a:r>
              <a:rPr lang="en-IN" sz="1600" dirty="0">
                <a:latin typeface="Tahoma" panose="020B0604030504040204" pitchFamily="34" charset="0"/>
                <a:ea typeface="Tahoma" panose="020B0604030504040204" pitchFamily="34" charset="0"/>
                <a:cs typeface="Tahoma" panose="020B0604030504040204" pitchFamily="34" charset="0"/>
              </a:rPr>
              <a:t>UNIT IV MESSAGE AUTHENTICATION AND </a:t>
            </a:r>
            <a:r>
              <a:rPr lang="en-IN" sz="1600" dirty="0" smtClean="0">
                <a:latin typeface="Tahoma" panose="020B0604030504040204" pitchFamily="34" charset="0"/>
                <a:ea typeface="Tahoma" panose="020B0604030504040204" pitchFamily="34" charset="0"/>
                <a:cs typeface="Tahoma" panose="020B0604030504040204" pitchFamily="34" charset="0"/>
              </a:rPr>
              <a:t>INTEGRITY</a:t>
            </a:r>
            <a:endParaRPr lang="en-US" sz="16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a:xfrm>
            <a:off x="471487" y="1730717"/>
            <a:ext cx="5915025" cy="7743218"/>
          </a:xfrm>
        </p:spPr>
        <p:txBody>
          <a:bodyPr>
            <a:normAutofit fontScale="85000" lnSpcReduction="10000"/>
          </a:bodyPr>
          <a:lstStyle/>
          <a:p>
            <a:pPr marL="0" indent="0">
              <a:buNone/>
            </a:pPr>
            <a:r>
              <a:rPr lang="en-US" sz="1400" b="1" dirty="0" smtClean="0">
                <a:latin typeface="Tahoma" panose="020B0604030504040204" pitchFamily="34" charset="0"/>
                <a:ea typeface="Tahoma" panose="020B0604030504040204" pitchFamily="34" charset="0"/>
                <a:cs typeface="Tahoma" panose="020B0604030504040204" pitchFamily="34" charset="0"/>
              </a:rPr>
              <a:t> </a:t>
            </a:r>
            <a:r>
              <a:rPr lang="en-US" sz="1400" b="1" dirty="0">
                <a:latin typeface="Tahoma" panose="020B0604030504040204" pitchFamily="34" charset="0"/>
                <a:ea typeface="Tahoma" panose="020B0604030504040204" pitchFamily="34" charset="0"/>
                <a:cs typeface="Tahoma" panose="020B0604030504040204" pitchFamily="34" charset="0"/>
              </a:rPr>
              <a:t>AUTHENTICATION REQUIREMENTS </a:t>
            </a:r>
            <a:endParaRPr lang="en-IN" sz="1400" b="1" dirty="0">
              <a:latin typeface="Tahoma" panose="020B0604030504040204" pitchFamily="34" charset="0"/>
              <a:ea typeface="Tahoma" panose="020B0604030504040204" pitchFamily="34" charset="0"/>
              <a:cs typeface="Tahoma" panose="020B0604030504040204" pitchFamily="34" charset="0"/>
            </a:endParaRPr>
          </a:p>
          <a:p>
            <a:pPr>
              <a:lnSpc>
                <a:spcPct val="160000"/>
              </a:lnSpc>
            </a:pPr>
            <a:r>
              <a:rPr lang="en-IN" sz="1300" dirty="0">
                <a:latin typeface="Tahoma" panose="020B0604030504040204" pitchFamily="34" charset="0"/>
                <a:ea typeface="Tahoma" panose="020B0604030504040204" pitchFamily="34" charset="0"/>
                <a:cs typeface="Tahoma" panose="020B0604030504040204" pitchFamily="34" charset="0"/>
              </a:rPr>
              <a:t>In the context of communication across a network, the following attacks can be identified:</a:t>
            </a:r>
          </a:p>
          <a:p>
            <a:pPr lvl="0">
              <a:lnSpc>
                <a:spcPct val="160000"/>
              </a:lnSpc>
            </a:pPr>
            <a:r>
              <a:rPr lang="en-IN" sz="1300" b="1" dirty="0">
                <a:latin typeface="Tahoma" panose="020B0604030504040204" pitchFamily="34" charset="0"/>
                <a:ea typeface="Tahoma" panose="020B0604030504040204" pitchFamily="34" charset="0"/>
                <a:cs typeface="Tahoma" panose="020B0604030504040204" pitchFamily="34" charset="0"/>
              </a:rPr>
              <a:t>Disclosure </a:t>
            </a:r>
            <a:r>
              <a:rPr lang="en-IN" sz="1300" dirty="0">
                <a:latin typeface="Tahoma" panose="020B0604030504040204" pitchFamily="34" charset="0"/>
                <a:ea typeface="Tahoma" panose="020B0604030504040204" pitchFamily="34" charset="0"/>
                <a:cs typeface="Tahoma" panose="020B0604030504040204" pitchFamily="34" charset="0"/>
              </a:rPr>
              <a:t>– releases of message contents to any person or process not possessing the appropriate cryptographic key.</a:t>
            </a:r>
          </a:p>
          <a:p>
            <a:pPr lvl="0">
              <a:lnSpc>
                <a:spcPct val="160000"/>
              </a:lnSpc>
            </a:pPr>
            <a:r>
              <a:rPr lang="en-IN" sz="1300" b="1" dirty="0">
                <a:latin typeface="Tahoma" panose="020B0604030504040204" pitchFamily="34" charset="0"/>
                <a:ea typeface="Tahoma" panose="020B0604030504040204" pitchFamily="34" charset="0"/>
                <a:cs typeface="Tahoma" panose="020B0604030504040204" pitchFamily="34" charset="0"/>
              </a:rPr>
              <a:t>Traffic analysis</a:t>
            </a:r>
            <a:r>
              <a:rPr lang="en-IN" sz="1300" dirty="0">
                <a:latin typeface="Tahoma" panose="020B0604030504040204" pitchFamily="34" charset="0"/>
                <a:ea typeface="Tahoma" panose="020B0604030504040204" pitchFamily="34" charset="0"/>
                <a:cs typeface="Tahoma" panose="020B0604030504040204" pitchFamily="34" charset="0"/>
              </a:rPr>
              <a:t> – discovery of the pattern of traffic between parties.</a:t>
            </a:r>
          </a:p>
          <a:p>
            <a:pPr lvl="0">
              <a:lnSpc>
                <a:spcPct val="160000"/>
              </a:lnSpc>
            </a:pPr>
            <a:r>
              <a:rPr lang="en-IN" sz="1300" b="1" dirty="0">
                <a:latin typeface="Tahoma" panose="020B0604030504040204" pitchFamily="34" charset="0"/>
                <a:ea typeface="Tahoma" panose="020B0604030504040204" pitchFamily="34" charset="0"/>
                <a:cs typeface="Tahoma" panose="020B0604030504040204" pitchFamily="34" charset="0"/>
              </a:rPr>
              <a:t>Masquerade</a:t>
            </a:r>
            <a:r>
              <a:rPr lang="en-IN" sz="1300" dirty="0">
                <a:latin typeface="Tahoma" panose="020B0604030504040204" pitchFamily="34" charset="0"/>
                <a:ea typeface="Tahoma" panose="020B0604030504040204" pitchFamily="34" charset="0"/>
                <a:cs typeface="Tahoma" panose="020B0604030504040204" pitchFamily="34" charset="0"/>
              </a:rPr>
              <a:t> – insertion of messages into the network fraudulent source.</a:t>
            </a:r>
          </a:p>
          <a:p>
            <a:pPr lvl="0">
              <a:lnSpc>
                <a:spcPct val="160000"/>
              </a:lnSpc>
            </a:pPr>
            <a:r>
              <a:rPr lang="en-IN" sz="1300" b="1" dirty="0">
                <a:latin typeface="Tahoma" panose="020B0604030504040204" pitchFamily="34" charset="0"/>
                <a:ea typeface="Tahoma" panose="020B0604030504040204" pitchFamily="34" charset="0"/>
                <a:cs typeface="Tahoma" panose="020B0604030504040204" pitchFamily="34" charset="0"/>
              </a:rPr>
              <a:t>Content modification </a:t>
            </a:r>
            <a:r>
              <a:rPr lang="en-IN" sz="1300" dirty="0">
                <a:latin typeface="Tahoma" panose="020B0604030504040204" pitchFamily="34" charset="0"/>
                <a:ea typeface="Tahoma" panose="020B0604030504040204" pitchFamily="34" charset="0"/>
                <a:cs typeface="Tahoma" panose="020B0604030504040204" pitchFamily="34" charset="0"/>
              </a:rPr>
              <a:t>– changes to the content of the message, including insertion deletion, transposition and modification.</a:t>
            </a:r>
          </a:p>
          <a:p>
            <a:pPr lvl="0">
              <a:lnSpc>
                <a:spcPct val="160000"/>
              </a:lnSpc>
            </a:pPr>
            <a:r>
              <a:rPr lang="en-IN" sz="1300" b="1" dirty="0">
                <a:latin typeface="Tahoma" panose="020B0604030504040204" pitchFamily="34" charset="0"/>
                <a:ea typeface="Tahoma" panose="020B0604030504040204" pitchFamily="34" charset="0"/>
                <a:cs typeface="Tahoma" panose="020B0604030504040204" pitchFamily="34" charset="0"/>
              </a:rPr>
              <a:t>Sequence modification</a:t>
            </a:r>
            <a:r>
              <a:rPr lang="en-IN" sz="1300" dirty="0">
                <a:latin typeface="Tahoma" panose="020B0604030504040204" pitchFamily="34" charset="0"/>
                <a:ea typeface="Tahoma" panose="020B0604030504040204" pitchFamily="34" charset="0"/>
                <a:cs typeface="Tahoma" panose="020B0604030504040204" pitchFamily="34" charset="0"/>
              </a:rPr>
              <a:t> – any modification to a sequence of messages between parties, including insertion, deletion and reordering.</a:t>
            </a:r>
          </a:p>
          <a:p>
            <a:pPr lvl="0">
              <a:lnSpc>
                <a:spcPct val="160000"/>
              </a:lnSpc>
            </a:pPr>
            <a:r>
              <a:rPr lang="en-IN" sz="1300" b="1" dirty="0">
                <a:latin typeface="Tahoma" panose="020B0604030504040204" pitchFamily="34" charset="0"/>
                <a:ea typeface="Tahoma" panose="020B0604030504040204" pitchFamily="34" charset="0"/>
                <a:cs typeface="Tahoma" panose="020B0604030504040204" pitchFamily="34" charset="0"/>
              </a:rPr>
              <a:t>Timing modification</a:t>
            </a:r>
            <a:r>
              <a:rPr lang="en-IN" sz="1300" dirty="0">
                <a:latin typeface="Tahoma" panose="020B0604030504040204" pitchFamily="34" charset="0"/>
                <a:ea typeface="Tahoma" panose="020B0604030504040204" pitchFamily="34" charset="0"/>
                <a:cs typeface="Tahoma" panose="020B0604030504040204" pitchFamily="34" charset="0"/>
              </a:rPr>
              <a:t> – delay or replay of messages.</a:t>
            </a:r>
          </a:p>
          <a:p>
            <a:pPr lvl="0">
              <a:lnSpc>
                <a:spcPct val="160000"/>
              </a:lnSpc>
            </a:pPr>
            <a:r>
              <a:rPr lang="en-IN" sz="1300" b="1" dirty="0">
                <a:latin typeface="Tahoma" panose="020B0604030504040204" pitchFamily="34" charset="0"/>
                <a:ea typeface="Tahoma" panose="020B0604030504040204" pitchFamily="34" charset="0"/>
                <a:cs typeface="Tahoma" panose="020B0604030504040204" pitchFamily="34" charset="0"/>
              </a:rPr>
              <a:t>Source repudiation</a:t>
            </a:r>
            <a:r>
              <a:rPr lang="en-IN" sz="1300" dirty="0">
                <a:latin typeface="Tahoma" panose="020B0604030504040204" pitchFamily="34" charset="0"/>
                <a:ea typeface="Tahoma" panose="020B0604030504040204" pitchFamily="34" charset="0"/>
                <a:cs typeface="Tahoma" panose="020B0604030504040204" pitchFamily="34" charset="0"/>
              </a:rPr>
              <a:t> – denial of transmission of message by source.</a:t>
            </a:r>
          </a:p>
          <a:p>
            <a:pPr lvl="0">
              <a:lnSpc>
                <a:spcPct val="160000"/>
              </a:lnSpc>
            </a:pPr>
            <a:r>
              <a:rPr lang="en-IN" sz="1300" b="1" dirty="0">
                <a:latin typeface="Tahoma" panose="020B0604030504040204" pitchFamily="34" charset="0"/>
                <a:ea typeface="Tahoma" panose="020B0604030504040204" pitchFamily="34" charset="0"/>
                <a:cs typeface="Tahoma" panose="020B0604030504040204" pitchFamily="34" charset="0"/>
              </a:rPr>
              <a:t>Destination repudiation</a:t>
            </a:r>
            <a:r>
              <a:rPr lang="en-IN" sz="1300" dirty="0">
                <a:latin typeface="Tahoma" panose="020B0604030504040204" pitchFamily="34" charset="0"/>
                <a:ea typeface="Tahoma" panose="020B0604030504040204" pitchFamily="34" charset="0"/>
                <a:cs typeface="Tahoma" panose="020B0604030504040204" pitchFamily="34" charset="0"/>
              </a:rPr>
              <a:t> – denial of transmission of message by destination.</a:t>
            </a:r>
          </a:p>
          <a:p>
            <a:pPr>
              <a:lnSpc>
                <a:spcPct val="160000"/>
              </a:lnSpc>
            </a:pPr>
            <a:r>
              <a:rPr lang="en-IN" sz="1300" dirty="0">
                <a:latin typeface="Tahoma" panose="020B0604030504040204" pitchFamily="34" charset="0"/>
                <a:ea typeface="Tahoma" panose="020B0604030504040204" pitchFamily="34" charset="0"/>
                <a:cs typeface="Tahoma" panose="020B0604030504040204" pitchFamily="34" charset="0"/>
              </a:rPr>
              <a:t>Measures to deal with first two attacks are in the realm of message confidentiality. Measures to deal with 3 through 6 are regarded as message authentication. Item 7 comes under digital signature and dealing with item 8 may require a combination of digital signature and a protocol to counter this attack</a:t>
            </a:r>
            <a:r>
              <a:rPr lang="en-IN" sz="1300" dirty="0" smtClean="0">
                <a:latin typeface="Tahoma" panose="020B0604030504040204" pitchFamily="34" charset="0"/>
                <a:ea typeface="Tahoma" panose="020B0604030504040204" pitchFamily="34" charset="0"/>
                <a:cs typeface="Tahoma" panose="020B0604030504040204" pitchFamily="34" charset="0"/>
              </a:rPr>
              <a:t>.</a:t>
            </a:r>
          </a:p>
          <a:p>
            <a:pPr marL="0" indent="0">
              <a:buNone/>
            </a:pPr>
            <a:r>
              <a:rPr lang="en-IN" sz="1300" b="1" dirty="0" smtClean="0">
                <a:latin typeface="Tahoma" panose="020B0604030504040204" pitchFamily="34" charset="0"/>
                <a:ea typeface="Tahoma" panose="020B0604030504040204" pitchFamily="34" charset="0"/>
                <a:cs typeface="Tahoma" panose="020B0604030504040204" pitchFamily="34" charset="0"/>
              </a:rPr>
              <a:t> </a:t>
            </a:r>
            <a:r>
              <a:rPr lang="en-IN" sz="1300" b="1" dirty="0">
                <a:latin typeface="Tahoma" panose="020B0604030504040204" pitchFamily="34" charset="0"/>
                <a:ea typeface="Tahoma" panose="020B0604030504040204" pitchFamily="34" charset="0"/>
                <a:cs typeface="Tahoma" panose="020B0604030504040204" pitchFamily="34" charset="0"/>
              </a:rPr>
              <a:t>AUTHENTICATION FUNCTIONS</a:t>
            </a:r>
          </a:p>
          <a:p>
            <a:pPr>
              <a:lnSpc>
                <a:spcPct val="160000"/>
              </a:lnSpc>
            </a:pPr>
            <a:r>
              <a:rPr lang="en-IN" sz="1300" dirty="0">
                <a:latin typeface="Tahoma" panose="020B0604030504040204" pitchFamily="34" charset="0"/>
                <a:ea typeface="Tahoma" panose="020B0604030504040204" pitchFamily="34" charset="0"/>
                <a:cs typeface="Tahoma" panose="020B0604030504040204" pitchFamily="34" charset="0"/>
              </a:rPr>
              <a:t>Any message authentication or digital signature mechanism can be viewed as having fundamentally two levels. At the lower level, there may be some sort of function that produces an authenticator: a value to be used to authenticate a message. This lower layer function is then used as primitive in a higher-layer authentication protocol that enables a receiver to verify the authenticity of a message.</a:t>
            </a:r>
          </a:p>
          <a:p>
            <a:pPr>
              <a:lnSpc>
                <a:spcPct val="160000"/>
              </a:lnSpc>
            </a:pPr>
            <a:r>
              <a:rPr lang="en-IN" sz="1300" b="1" dirty="0">
                <a:latin typeface="Tahoma" panose="020B0604030504040204" pitchFamily="34" charset="0"/>
                <a:ea typeface="Tahoma" panose="020B0604030504040204" pitchFamily="34" charset="0"/>
                <a:cs typeface="Tahoma" panose="020B0604030504040204" pitchFamily="34" charset="0"/>
              </a:rPr>
              <a:t>The different types of functions</a:t>
            </a:r>
            <a:r>
              <a:rPr lang="en-IN" sz="1300" dirty="0">
                <a:latin typeface="Tahoma" panose="020B0604030504040204" pitchFamily="34" charset="0"/>
                <a:ea typeface="Tahoma" panose="020B0604030504040204" pitchFamily="34" charset="0"/>
                <a:cs typeface="Tahoma" panose="020B0604030504040204" pitchFamily="34" charset="0"/>
              </a:rPr>
              <a:t> that may be used to produce an </a:t>
            </a:r>
            <a:r>
              <a:rPr lang="en-IN" sz="1300" b="1" dirty="0">
                <a:latin typeface="Tahoma" panose="020B0604030504040204" pitchFamily="34" charset="0"/>
                <a:ea typeface="Tahoma" panose="020B0604030504040204" pitchFamily="34" charset="0"/>
                <a:cs typeface="Tahoma" panose="020B0604030504040204" pitchFamily="34" charset="0"/>
              </a:rPr>
              <a:t>authenticator</a:t>
            </a:r>
            <a:r>
              <a:rPr lang="en-IN" sz="1300" dirty="0">
                <a:latin typeface="Tahoma" panose="020B0604030504040204" pitchFamily="34" charset="0"/>
                <a:ea typeface="Tahoma" panose="020B0604030504040204" pitchFamily="34" charset="0"/>
                <a:cs typeface="Tahoma" panose="020B0604030504040204" pitchFamily="34" charset="0"/>
              </a:rPr>
              <a:t> are as follows:</a:t>
            </a:r>
          </a:p>
          <a:p>
            <a:pPr marL="0" indent="0">
              <a:buNone/>
            </a:pPr>
            <a:endParaRPr lang="en-US" sz="1200" dirty="0">
              <a:latin typeface="Tahoma" pitchFamily="34" charset="0"/>
              <a:ea typeface="Tahoma" pitchFamily="34" charset="0"/>
              <a:cs typeface="Tahoma" pitchFamily="34" charset="0"/>
            </a:endParaRPr>
          </a:p>
        </p:txBody>
      </p:sp>
      <p:sp>
        <p:nvSpPr>
          <p:cNvPr id="4" name="Rectangle 3"/>
          <p:cNvSpPr/>
          <p:nvPr/>
        </p:nvSpPr>
        <p:spPr>
          <a:xfrm>
            <a:off x="471487" y="561166"/>
            <a:ext cx="5915024" cy="1169551"/>
          </a:xfrm>
          <a:prstGeom prst="rect">
            <a:avLst/>
          </a:prstGeom>
        </p:spPr>
        <p:txBody>
          <a:bodyPr wrap="square">
            <a:spAutoFit/>
          </a:bodyPr>
          <a:lstStyle/>
          <a:p>
            <a:pPr algn="just"/>
            <a:r>
              <a:rPr lang="en-IN" sz="1400" dirty="0">
                <a:solidFill>
                  <a:schemeClr val="accent6">
                    <a:lumMod val="75000"/>
                  </a:schemeClr>
                </a:solidFill>
                <a:latin typeface="Tahoma" panose="020B0604030504040204" pitchFamily="34" charset="0"/>
                <a:ea typeface="Calibri" panose="020F0502020204030204" pitchFamily="34" charset="0"/>
              </a:rPr>
              <a:t>Authentication requirement – Authentication function – MAC – Hash function – Security of hash function and MAC – SHA –Digital signature and authentication protocols – DSS- Entity Authentication: Biometrics, Passwords, Challenge Response protocols- Authentication applications – Kerberos, X.509</a:t>
            </a:r>
            <a:endParaRPr lang="en-IN" sz="1400" dirty="0">
              <a:solidFill>
                <a:schemeClr val="accent6">
                  <a:lumMod val="75000"/>
                </a:schemeClr>
              </a:solidFill>
            </a:endParaRPr>
          </a:p>
        </p:txBody>
      </p:sp>
    </p:spTree>
    <p:extLst>
      <p:ext uri="{BB962C8B-B14F-4D97-AF65-F5344CB8AC3E}">
        <p14:creationId xmlns="" xmlns:p14="http://schemas.microsoft.com/office/powerpoint/2010/main" val="1595904897"/>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1488" y="622570"/>
            <a:ext cx="5915025" cy="8299710"/>
          </a:xfrm>
        </p:spPr>
        <p:txBody>
          <a:bodyPr>
            <a:normAutofit fontScale="85000" lnSpcReduction="20000"/>
          </a:bodyPr>
          <a:lstStyle/>
          <a:p>
            <a:pPr lvl="0">
              <a:lnSpc>
                <a:spcPct val="150000"/>
              </a:lnSpc>
            </a:pPr>
            <a:r>
              <a:rPr lang="en-IN" b="1" dirty="0">
                <a:latin typeface="Tahoma" panose="020B0604030504040204" pitchFamily="34" charset="0"/>
                <a:ea typeface="Tahoma" panose="020B0604030504040204" pitchFamily="34" charset="0"/>
                <a:cs typeface="Tahoma" panose="020B0604030504040204" pitchFamily="34" charset="0"/>
              </a:rPr>
              <a:t>Message encryption</a:t>
            </a:r>
            <a:r>
              <a:rPr lang="en-IN" dirty="0">
                <a:latin typeface="Tahoma" panose="020B0604030504040204" pitchFamily="34" charset="0"/>
                <a:ea typeface="Tahoma" panose="020B0604030504040204" pitchFamily="34" charset="0"/>
                <a:cs typeface="Tahoma" panose="020B0604030504040204" pitchFamily="34" charset="0"/>
              </a:rPr>
              <a:t> – the cipher text of the entire message serves as its authenticator.</a:t>
            </a:r>
          </a:p>
          <a:p>
            <a:pPr lvl="0">
              <a:lnSpc>
                <a:spcPct val="150000"/>
              </a:lnSpc>
            </a:pPr>
            <a:r>
              <a:rPr lang="en-IN" b="1" dirty="0">
                <a:latin typeface="Tahoma" panose="020B0604030504040204" pitchFamily="34" charset="0"/>
                <a:ea typeface="Tahoma" panose="020B0604030504040204" pitchFamily="34" charset="0"/>
                <a:cs typeface="Tahoma" panose="020B0604030504040204" pitchFamily="34" charset="0"/>
              </a:rPr>
              <a:t>Message authentication code (MAC)</a:t>
            </a:r>
            <a:r>
              <a:rPr lang="en-IN" dirty="0">
                <a:latin typeface="Tahoma" panose="020B0604030504040204" pitchFamily="34" charset="0"/>
                <a:ea typeface="Tahoma" panose="020B0604030504040204" pitchFamily="34" charset="0"/>
                <a:cs typeface="Tahoma" panose="020B0604030504040204" pitchFamily="34" charset="0"/>
              </a:rPr>
              <a:t> – a public function of the message and a secret key that produces a fixed length value serves as the authenticator.</a:t>
            </a:r>
          </a:p>
          <a:p>
            <a:pPr>
              <a:lnSpc>
                <a:spcPct val="150000"/>
              </a:lnSpc>
            </a:pPr>
            <a:r>
              <a:rPr lang="en-IN" b="1" dirty="0">
                <a:latin typeface="Tahoma" panose="020B0604030504040204" pitchFamily="34" charset="0"/>
                <a:ea typeface="Tahoma" panose="020B0604030504040204" pitchFamily="34" charset="0"/>
                <a:cs typeface="Tahoma" panose="020B0604030504040204" pitchFamily="34" charset="0"/>
              </a:rPr>
              <a:t>Hash function</a:t>
            </a:r>
            <a:r>
              <a:rPr lang="en-IN" dirty="0">
                <a:latin typeface="Tahoma" panose="020B0604030504040204" pitchFamily="34" charset="0"/>
                <a:ea typeface="Tahoma" panose="020B0604030504040204" pitchFamily="34" charset="0"/>
                <a:cs typeface="Tahoma" panose="020B0604030504040204" pitchFamily="34" charset="0"/>
              </a:rPr>
              <a:t> – a public function that maps a message of any length into a fixed length hash value, which serves as the </a:t>
            </a:r>
            <a:r>
              <a:rPr lang="en-IN" dirty="0" smtClean="0">
                <a:latin typeface="Tahoma" panose="020B0604030504040204" pitchFamily="34" charset="0"/>
                <a:ea typeface="Tahoma" panose="020B0604030504040204" pitchFamily="34" charset="0"/>
                <a:cs typeface="Tahoma" panose="020B0604030504040204" pitchFamily="34" charset="0"/>
              </a:rPr>
              <a:t>authenticator</a:t>
            </a:r>
          </a:p>
          <a:p>
            <a:pPr marL="0" indent="0">
              <a:lnSpc>
                <a:spcPct val="150000"/>
              </a:lnSpc>
              <a:buNone/>
            </a:pPr>
            <a:r>
              <a:rPr lang="en-IN" b="1" dirty="0">
                <a:latin typeface="Tahoma" panose="020B0604030504040204" pitchFamily="34" charset="0"/>
                <a:ea typeface="Tahoma" panose="020B0604030504040204" pitchFamily="34" charset="0"/>
                <a:cs typeface="Tahoma" panose="020B0604030504040204" pitchFamily="34" charset="0"/>
              </a:rPr>
              <a:t>MESSAGE ENCRYPTION</a:t>
            </a:r>
            <a:endParaRPr lang="en-IN" dirty="0">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n-IN" dirty="0">
                <a:latin typeface="Tahoma" panose="020B0604030504040204" pitchFamily="34" charset="0"/>
                <a:ea typeface="Tahoma" panose="020B0604030504040204" pitchFamily="34" charset="0"/>
                <a:cs typeface="Tahoma" panose="020B0604030504040204" pitchFamily="34" charset="0"/>
              </a:rPr>
              <a:t>Message encryption by itself can provide a measure of authentication. The analysis differs from symmetric and public key encryption schemes.</a:t>
            </a:r>
          </a:p>
          <a:p>
            <a:pPr algn="just">
              <a:lnSpc>
                <a:spcPct val="150000"/>
              </a:lnSpc>
            </a:pPr>
            <a:r>
              <a:rPr lang="en-IN" dirty="0">
                <a:latin typeface="Tahoma" panose="020B0604030504040204" pitchFamily="34" charset="0"/>
                <a:ea typeface="Tahoma" panose="020B0604030504040204" pitchFamily="34" charset="0"/>
                <a:cs typeface="Tahoma" panose="020B0604030504040204" pitchFamily="34" charset="0"/>
              </a:rPr>
              <a:t>Suppose the message can be any arbitrary bit pattern. In that case, there is no way to determine automatically, at the destination whether an incoming message is the ciphertext of a legitimate message (Figure -4.1). One solution to this problem is to force the plaintext to have some structure that is easily recognized but that cannot be replicated without recourse to the encryption function. We could, for example, append an error detecting code, also known as Frame Check Sequence (FCS) or checksum to each message before encryption</a:t>
            </a:r>
          </a:p>
          <a:p>
            <a:pPr algn="just">
              <a:lnSpc>
                <a:spcPct val="150000"/>
              </a:lnSpc>
            </a:pPr>
            <a:r>
              <a:rPr lang="en-IN" dirty="0">
                <a:latin typeface="Tahoma" panose="020B0604030504040204" pitchFamily="34" charset="0"/>
                <a:ea typeface="Tahoma" panose="020B0604030504040204" pitchFamily="34" charset="0"/>
                <a:cs typeface="Tahoma" panose="020B0604030504040204" pitchFamily="34" charset="0"/>
              </a:rPr>
              <a:t>‘A’ prepares a plaintext message M and then provides this as input to a function F that produces an FCS. The FCS is appended to M and the entire block is then encrypted. At the destination, B decrypts the incoming block and treats the result as a message with an appended FCS. B applies the same function F to attempt to reproduce the FCS. If the calculated FCS is equal to the incoming FCS, then the message is considered authentic. </a:t>
            </a:r>
          </a:p>
          <a:p>
            <a:pPr marL="0" indent="0">
              <a:buNone/>
            </a:pPr>
            <a:endParaRPr lang="en-IN" dirty="0">
              <a:latin typeface="Tahoma" panose="020B0604030504040204" pitchFamily="34" charset="0"/>
              <a:ea typeface="Tahoma" panose="020B0604030504040204" pitchFamily="34" charset="0"/>
              <a:cs typeface="Tahoma" panose="020B0604030504040204" pitchFamily="34" charset="0"/>
            </a:endParaRPr>
          </a:p>
          <a:p>
            <a:endParaRPr lang="en-IN" dirty="0"/>
          </a:p>
        </p:txBody>
      </p:sp>
    </p:spTree>
    <p:extLst>
      <p:ext uri="{BB962C8B-B14F-4D97-AF65-F5344CB8AC3E}">
        <p14:creationId xmlns="" xmlns:p14="http://schemas.microsoft.com/office/powerpoint/2010/main" val="257092372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1488" y="8513901"/>
            <a:ext cx="5915025" cy="498126"/>
          </a:xfrm>
        </p:spPr>
        <p:txBody>
          <a:bodyPr/>
          <a:lstStyle/>
          <a:p>
            <a:pPr marL="0" indent="0" algn="ctr">
              <a:buNone/>
            </a:pPr>
            <a:r>
              <a:rPr lang="en-IN" sz="1200" b="1" dirty="0">
                <a:latin typeface="Tahoma" panose="020B0604030504040204" pitchFamily="34" charset="0"/>
                <a:ea typeface="Tahoma" panose="020B0604030504040204" pitchFamily="34" charset="0"/>
                <a:cs typeface="Tahoma" panose="020B0604030504040204" pitchFamily="34" charset="0"/>
              </a:rPr>
              <a:t>Figure 4.2. Internal and External Error Control</a:t>
            </a:r>
          </a:p>
          <a:p>
            <a:endParaRPr lang="en-IN" dirty="0"/>
          </a:p>
        </p:txBody>
      </p:sp>
      <p:pic>
        <p:nvPicPr>
          <p:cNvPr id="4" name="Picture 3"/>
          <p:cNvPicPr/>
          <p:nvPr/>
        </p:nvPicPr>
        <p:blipFill>
          <a:blip r:embed="rId2">
            <a:extLst>
              <a:ext uri="{28A0092B-C50C-407E-A947-70E740481C1C}">
                <a14:useLocalDpi xmlns="" xmlns:a14="http://schemas.microsoft.com/office/drawing/2010/main" val="0"/>
              </a:ext>
            </a:extLst>
          </a:blip>
          <a:srcRect/>
          <a:stretch>
            <a:fillRect/>
          </a:stretch>
        </p:blipFill>
        <p:spPr bwMode="auto">
          <a:xfrm>
            <a:off x="832931" y="433041"/>
            <a:ext cx="4686300" cy="2628900"/>
          </a:xfrm>
          <a:prstGeom prst="rect">
            <a:avLst/>
          </a:prstGeom>
          <a:noFill/>
          <a:extLst>
            <a:ext uri="{909E8E84-426E-40DD-AFC4-6F175D3DCCD1}">
              <a14:hiddenFill xmlns="" xmlns:a14="http://schemas.microsoft.com/office/drawing/2010/main">
                <a:solidFill>
                  <a:srgbClr val="BBE0E3"/>
                </a:solidFill>
              </a14:hiddenFill>
            </a:ext>
          </a:extLst>
        </p:spPr>
      </p:pic>
      <p:pic>
        <p:nvPicPr>
          <p:cNvPr id="5" name="Picture 4"/>
          <p:cNvPicPr/>
          <p:nvPr/>
        </p:nvPicPr>
        <p:blipFill>
          <a:blip r:embed="rId3">
            <a:extLst>
              <a:ext uri="{28A0092B-C50C-407E-A947-70E740481C1C}">
                <a14:useLocalDpi xmlns="" xmlns:a14="http://schemas.microsoft.com/office/drawing/2010/main" val="0"/>
              </a:ext>
            </a:extLst>
          </a:blip>
          <a:srcRect b="12500"/>
          <a:stretch>
            <a:fillRect/>
          </a:stretch>
        </p:blipFill>
        <p:spPr bwMode="auto">
          <a:xfrm>
            <a:off x="832931" y="3061941"/>
            <a:ext cx="4800600" cy="2400300"/>
          </a:xfrm>
          <a:prstGeom prst="rect">
            <a:avLst/>
          </a:prstGeom>
          <a:noFill/>
          <a:extLst>
            <a:ext uri="{909E8E84-426E-40DD-AFC4-6F175D3DCCD1}">
              <a14:hiddenFill xmlns="" xmlns:a14="http://schemas.microsoft.com/office/drawing/2010/main">
                <a:solidFill>
                  <a:srgbClr val="BBE0E3"/>
                </a:solidFill>
              </a14:hiddenFill>
            </a:ext>
          </a:extLst>
        </p:spPr>
      </p:pic>
      <p:sp>
        <p:nvSpPr>
          <p:cNvPr id="6" name="Rectangle 5"/>
          <p:cNvSpPr/>
          <p:nvPr/>
        </p:nvSpPr>
        <p:spPr>
          <a:xfrm>
            <a:off x="471488" y="5404236"/>
            <a:ext cx="5637482" cy="338811"/>
          </a:xfrm>
          <a:prstGeom prst="rect">
            <a:avLst/>
          </a:prstGeom>
        </p:spPr>
        <p:txBody>
          <a:bodyPr wrap="square">
            <a:spAutoFit/>
          </a:bodyPr>
          <a:lstStyle/>
          <a:p>
            <a:pPr algn="ctr">
              <a:lnSpc>
                <a:spcPct val="150000"/>
              </a:lnSpc>
              <a:spcAft>
                <a:spcPts val="800"/>
              </a:spcAft>
              <a:tabLst>
                <a:tab pos="635000" algn="l"/>
              </a:tabLst>
            </a:pPr>
            <a:r>
              <a:rPr lang="en-IN" sz="1200" b="1" dirty="0">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Figure 4.1 . Basic Uses of Message Encryption</a:t>
            </a:r>
            <a:endParaRPr lang="en-IN" sz="12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p:nvPr/>
        </p:nvPicPr>
        <p:blipFill>
          <a:blip r:embed="rId4">
            <a:extLst>
              <a:ext uri="{28A0092B-C50C-407E-A947-70E740481C1C}">
                <a14:useLocalDpi xmlns="" xmlns:a14="http://schemas.microsoft.com/office/drawing/2010/main" val="0"/>
              </a:ext>
            </a:extLst>
          </a:blip>
          <a:srcRect b="5821"/>
          <a:stretch>
            <a:fillRect/>
          </a:stretch>
        </p:blipFill>
        <p:spPr bwMode="auto">
          <a:xfrm>
            <a:off x="661481" y="5712635"/>
            <a:ext cx="5029200" cy="2741930"/>
          </a:xfrm>
          <a:prstGeom prst="rect">
            <a:avLst/>
          </a:prstGeom>
          <a:noFill/>
          <a:extLst>
            <a:ext uri="{909E8E84-426E-40DD-AFC4-6F175D3DCCD1}">
              <a14:hiddenFill xmlns="" xmlns:a14="http://schemas.microsoft.com/office/drawing/2010/main">
                <a:solidFill>
                  <a:srgbClr val="BBE0E3"/>
                </a:solidFill>
              </a14:hiddenFill>
            </a:ext>
          </a:extLst>
        </p:spPr>
      </p:pic>
    </p:spTree>
    <p:extLst>
      <p:ext uri="{BB962C8B-B14F-4D97-AF65-F5344CB8AC3E}">
        <p14:creationId xmlns="" xmlns:p14="http://schemas.microsoft.com/office/powerpoint/2010/main" val="422454793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1488" y="389106"/>
            <a:ext cx="5915025" cy="8533174"/>
          </a:xfrm>
        </p:spPr>
        <p:txBody>
          <a:bodyPr>
            <a:normAutofit lnSpcReduction="10000"/>
          </a:bodyPr>
          <a:lstStyle/>
          <a:p>
            <a:pPr mar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As shown in Figure 4.2, In the internal error control, the function F is applied to the plaintext, whereas in external error control, F is applied to the ciphertext (encrypted message).</a:t>
            </a:r>
          </a:p>
          <a:p>
            <a:pPr marL="0" indent="0">
              <a:lnSpc>
                <a:spcPct val="150000"/>
              </a:lnSpc>
              <a:buNone/>
            </a:pPr>
            <a:r>
              <a:rPr lang="en-IN" sz="1200" b="1" dirty="0" smtClean="0">
                <a:latin typeface="Tahoma" panose="020B0604030504040204" pitchFamily="34" charset="0"/>
                <a:ea typeface="Tahoma" panose="020B0604030504040204" pitchFamily="34" charset="0"/>
                <a:cs typeface="Tahoma" panose="020B0604030504040204" pitchFamily="34" charset="0"/>
              </a:rPr>
              <a:t> </a:t>
            </a:r>
            <a:r>
              <a:rPr lang="en-IN" sz="1200" b="1" dirty="0">
                <a:latin typeface="Tahoma" panose="020B0604030504040204" pitchFamily="34" charset="0"/>
                <a:ea typeface="Tahoma" panose="020B0604030504040204" pitchFamily="34" charset="0"/>
                <a:cs typeface="Tahoma" panose="020B0604030504040204" pitchFamily="34" charset="0"/>
              </a:rPr>
              <a:t>MESSAGE AUTHENTICATION CODE (MAC)</a:t>
            </a:r>
            <a:endParaRPr lang="en-IN"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IN" sz="1200" dirty="0">
                <a:latin typeface="Tahoma" panose="020B0604030504040204" pitchFamily="34" charset="0"/>
                <a:ea typeface="Tahoma" panose="020B0604030504040204" pitchFamily="34" charset="0"/>
                <a:cs typeface="Tahoma" panose="020B0604030504040204" pitchFamily="34" charset="0"/>
              </a:rPr>
              <a:t>	An alternative authentication technique involves the use of secret key to generate a small fixed size block of data, known as cryptographic checksum or MAC that is appended to the message. This technique assumes that two communication parties say A and B, share a common secret key ‘k’. When A has to send a message to B, it calculates the MAC as a function of the message and the key.</a:t>
            </a:r>
          </a:p>
          <a:p>
            <a:pPr marL="0" indent="0" algn="ctr">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MAC = C(K,M)           </a:t>
            </a:r>
          </a:p>
          <a:p>
            <a:pPr marL="0" indent="0" algn="just">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Where	M – input message</a:t>
            </a:r>
          </a:p>
          <a:p>
            <a:pPr marL="0" indent="0" algn="just">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	C – MAC function </a:t>
            </a:r>
          </a:p>
          <a:p>
            <a:pPr marL="0" indent="0" algn="just">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	K – Shared secret key</a:t>
            </a:r>
          </a:p>
          <a:p>
            <a:pPr marL="0" indent="0" algn="just">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	MAC - Message Authentication Code</a:t>
            </a:r>
          </a:p>
          <a:p>
            <a:pPr>
              <a:lnSpc>
                <a:spcPct val="150000"/>
              </a:lnSpc>
            </a:pPr>
            <a:r>
              <a:rPr lang="en-IN" sz="1200" dirty="0">
                <a:latin typeface="Tahoma" panose="020B0604030504040204" pitchFamily="34" charset="0"/>
                <a:ea typeface="Tahoma" panose="020B0604030504040204" pitchFamily="34" charset="0"/>
                <a:cs typeface="Tahoma" panose="020B0604030504040204" pitchFamily="34" charset="0"/>
              </a:rPr>
              <a:t>The message plus MAC are transmitted to the intended recipient. The recipient performs the same calculation on the received message, using the shared secret key, to generate a new MAC. The received MAC is compared to the calculated MAC. If it is equal, then the message is considered authentic.</a:t>
            </a:r>
          </a:p>
          <a:p>
            <a:pPr>
              <a:lnSpc>
                <a:spcPct val="150000"/>
              </a:lnSpc>
            </a:pPr>
            <a:r>
              <a:rPr lang="en-IN" sz="1200" dirty="0">
                <a:latin typeface="Tahoma" panose="020B0604030504040204" pitchFamily="34" charset="0"/>
                <a:ea typeface="Tahoma" panose="020B0604030504040204" pitchFamily="34" charset="0"/>
                <a:cs typeface="Tahoma" panose="020B0604030504040204" pitchFamily="34" charset="0"/>
              </a:rPr>
              <a:t>A MAC function is similar to encryption. One difference is that MAC algorithm need not be reversible, as it must for decryption. In general, the MAC function is a many-to-one function.</a:t>
            </a:r>
          </a:p>
          <a:p>
            <a:pPr marL="0" indent="0">
              <a:lnSpc>
                <a:spcPct val="150000"/>
              </a:lnSpc>
              <a:buNone/>
            </a:pPr>
            <a:r>
              <a:rPr lang="en-IN" sz="1200" b="1" dirty="0">
                <a:latin typeface="Tahoma" panose="020B0604030504040204" pitchFamily="34" charset="0"/>
                <a:ea typeface="Tahoma" panose="020B0604030504040204" pitchFamily="34" charset="0"/>
                <a:cs typeface="Tahoma" panose="020B0604030504040204" pitchFamily="34" charset="0"/>
              </a:rPr>
              <a:t>Requirements for MAC:</a:t>
            </a:r>
            <a:endParaRPr lang="en-IN"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When an entire message is encrypted for confidentiality, using either symmetric or asymmetric encryption, the security of the scheme generally depends on the bit length of the key. Barring some weakness in the algorithm, the opponent must resort to a brute-force attack using all possible keys. On average, such an attack will require 2</a:t>
            </a:r>
            <a:r>
              <a:rPr lang="en-US" sz="1200" baseline="30000" dirty="0">
                <a:latin typeface="Tahoma" panose="020B0604030504040204" pitchFamily="34" charset="0"/>
                <a:ea typeface="Tahoma" panose="020B0604030504040204" pitchFamily="34" charset="0"/>
                <a:cs typeface="Tahoma" panose="020B0604030504040204" pitchFamily="34" charset="0"/>
              </a:rPr>
              <a:t>(k-1)</a:t>
            </a:r>
            <a:r>
              <a:rPr lang="en-US" sz="1200" dirty="0">
                <a:latin typeface="Tahoma" panose="020B0604030504040204" pitchFamily="34" charset="0"/>
                <a:ea typeface="Tahoma" panose="020B0604030504040204" pitchFamily="34" charset="0"/>
                <a:cs typeface="Tahoma" panose="020B0604030504040204" pitchFamily="34" charset="0"/>
              </a:rPr>
              <a:t> attempts for a k-bit key.</a:t>
            </a:r>
            <a:endParaRPr lang="en-IN"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endParaRPr lang="en-IN" sz="1200" dirty="0"/>
          </a:p>
        </p:txBody>
      </p:sp>
    </p:spTree>
    <p:extLst>
      <p:ext uri="{BB962C8B-B14F-4D97-AF65-F5344CB8AC3E}">
        <p14:creationId xmlns="" xmlns:p14="http://schemas.microsoft.com/office/powerpoint/2010/main" val="59051441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1488" y="4652917"/>
            <a:ext cx="6104410" cy="4860733"/>
          </a:xfrm>
        </p:spPr>
        <p:txBody>
          <a:bodyPr>
            <a:normAutofit lnSpcReduction="10000"/>
          </a:bodyPr>
          <a:lstStyle/>
          <a:p>
            <a:pPr>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In the case of a MAC, the considerations are entirely different. Using brute-force methods, how would an opponent attempt to discover a key? </a:t>
            </a:r>
            <a:endParaRPr lang="en-IN"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If confidentiality is not employed, the opponent has access to plaintext messages and their associated MACs. Suppose k&gt;n; that is, suppose that the key size is greater than the MAC size. Then, given a known M</a:t>
            </a:r>
            <a:r>
              <a:rPr lang="en-US" sz="1200" baseline="-25000" dirty="0">
                <a:latin typeface="Tahoma" panose="020B0604030504040204" pitchFamily="34" charset="0"/>
                <a:ea typeface="Tahoma" panose="020B0604030504040204" pitchFamily="34" charset="0"/>
                <a:cs typeface="Tahoma" panose="020B0604030504040204" pitchFamily="34" charset="0"/>
              </a:rPr>
              <a:t>1</a:t>
            </a:r>
            <a:r>
              <a:rPr lang="en-US" sz="1200" dirty="0">
                <a:latin typeface="Tahoma" panose="020B0604030504040204" pitchFamily="34" charset="0"/>
                <a:ea typeface="Tahoma" panose="020B0604030504040204" pitchFamily="34" charset="0"/>
                <a:cs typeface="Tahoma" panose="020B0604030504040204" pitchFamily="34" charset="0"/>
              </a:rPr>
              <a:t> and MAC</a:t>
            </a:r>
            <a:r>
              <a:rPr lang="en-US" sz="1200" baseline="-25000" dirty="0">
                <a:latin typeface="Tahoma" panose="020B0604030504040204" pitchFamily="34" charset="0"/>
                <a:ea typeface="Tahoma" panose="020B0604030504040204" pitchFamily="34" charset="0"/>
                <a:cs typeface="Tahoma" panose="020B0604030504040204" pitchFamily="34" charset="0"/>
              </a:rPr>
              <a:t>1</a:t>
            </a:r>
            <a:r>
              <a:rPr lang="en-US" sz="1200" dirty="0">
                <a:latin typeface="Tahoma" panose="020B0604030504040204" pitchFamily="34" charset="0"/>
                <a:ea typeface="Tahoma" panose="020B0604030504040204" pitchFamily="34" charset="0"/>
                <a:cs typeface="Tahoma" panose="020B0604030504040204" pitchFamily="34" charset="0"/>
              </a:rPr>
              <a:t>, with MAC</a:t>
            </a:r>
            <a:r>
              <a:rPr lang="en-US" sz="1200" baseline="-25000" dirty="0">
                <a:latin typeface="Tahoma" panose="020B0604030504040204" pitchFamily="34" charset="0"/>
                <a:ea typeface="Tahoma" panose="020B0604030504040204" pitchFamily="34" charset="0"/>
                <a:cs typeface="Tahoma" panose="020B0604030504040204" pitchFamily="34" charset="0"/>
              </a:rPr>
              <a:t>1</a:t>
            </a:r>
            <a:r>
              <a:rPr lang="en-US" sz="1200" dirty="0">
                <a:latin typeface="Tahoma" panose="020B0604030504040204" pitchFamily="34" charset="0"/>
                <a:ea typeface="Tahoma" panose="020B0604030504040204" pitchFamily="34" charset="0"/>
                <a:cs typeface="Tahoma" panose="020B0604030504040204" pitchFamily="34" charset="0"/>
              </a:rPr>
              <a:t> = C (K,M</a:t>
            </a:r>
            <a:r>
              <a:rPr lang="en-US" sz="1200" baseline="-25000" dirty="0">
                <a:latin typeface="Tahoma" panose="020B0604030504040204" pitchFamily="34" charset="0"/>
                <a:ea typeface="Tahoma" panose="020B0604030504040204" pitchFamily="34" charset="0"/>
                <a:cs typeface="Tahoma" panose="020B0604030504040204" pitchFamily="34" charset="0"/>
              </a:rPr>
              <a:t>1</a:t>
            </a:r>
            <a:r>
              <a:rPr lang="en-US" sz="1200" dirty="0">
                <a:latin typeface="Tahoma" panose="020B0604030504040204" pitchFamily="34" charset="0"/>
                <a:ea typeface="Tahoma" panose="020B0604030504040204" pitchFamily="34" charset="0"/>
                <a:cs typeface="Tahoma" panose="020B0604030504040204" pitchFamily="34" charset="0"/>
              </a:rPr>
              <a:t>), the cryptanalyst can perform </a:t>
            </a:r>
            <a:r>
              <a:rPr lang="en-US" sz="1200" dirty="0" err="1">
                <a:latin typeface="Tahoma" panose="020B0604030504040204" pitchFamily="34" charset="0"/>
                <a:ea typeface="Tahoma" panose="020B0604030504040204" pitchFamily="34" charset="0"/>
                <a:cs typeface="Tahoma" panose="020B0604030504040204" pitchFamily="34" charset="0"/>
              </a:rPr>
              <a:t>MAC</a:t>
            </a:r>
            <a:r>
              <a:rPr lang="en-US" sz="1200" baseline="-25000" dirty="0" err="1">
                <a:latin typeface="Tahoma" panose="020B0604030504040204" pitchFamily="34" charset="0"/>
                <a:ea typeface="Tahoma" panose="020B0604030504040204" pitchFamily="34" charset="0"/>
                <a:cs typeface="Tahoma" panose="020B0604030504040204" pitchFamily="34" charset="0"/>
              </a:rPr>
              <a:t>i</a:t>
            </a:r>
            <a:r>
              <a:rPr lang="en-US" sz="1200" dirty="0">
                <a:latin typeface="Tahoma" panose="020B0604030504040204" pitchFamily="34" charset="0"/>
                <a:ea typeface="Tahoma" panose="020B0604030504040204" pitchFamily="34" charset="0"/>
                <a:cs typeface="Tahoma" panose="020B0604030504040204" pitchFamily="34" charset="0"/>
              </a:rPr>
              <a:t> = C (K</a:t>
            </a:r>
            <a:r>
              <a:rPr lang="en-US" sz="1200" baseline="-25000" dirty="0">
                <a:latin typeface="Tahoma" panose="020B0604030504040204" pitchFamily="34" charset="0"/>
                <a:ea typeface="Tahoma" panose="020B0604030504040204" pitchFamily="34" charset="0"/>
                <a:cs typeface="Tahoma" panose="020B0604030504040204" pitchFamily="34" charset="0"/>
              </a:rPr>
              <a:t>i.</a:t>
            </a:r>
            <a:r>
              <a:rPr lang="en-US" sz="1200" dirty="0">
                <a:latin typeface="Tahoma" panose="020B0604030504040204" pitchFamily="34" charset="0"/>
                <a:ea typeface="Tahoma" panose="020B0604030504040204" pitchFamily="34" charset="0"/>
                <a:cs typeface="Tahoma" panose="020B0604030504040204" pitchFamily="34" charset="0"/>
              </a:rPr>
              <a:t>M</a:t>
            </a:r>
            <a:r>
              <a:rPr lang="en-US" sz="1200" baseline="-25000" dirty="0">
                <a:latin typeface="Tahoma" panose="020B0604030504040204" pitchFamily="34" charset="0"/>
                <a:ea typeface="Tahoma" panose="020B0604030504040204" pitchFamily="34" charset="0"/>
                <a:cs typeface="Tahoma" panose="020B0604030504040204" pitchFamily="34" charset="0"/>
              </a:rPr>
              <a:t>1</a:t>
            </a:r>
            <a:r>
              <a:rPr lang="en-US" sz="1200" dirty="0">
                <a:latin typeface="Tahoma" panose="020B0604030504040204" pitchFamily="34" charset="0"/>
                <a:ea typeface="Tahoma" panose="020B0604030504040204" pitchFamily="34" charset="0"/>
                <a:cs typeface="Tahoma" panose="020B0604030504040204" pitchFamily="34" charset="0"/>
              </a:rPr>
              <a:t>) for all possible key values K</a:t>
            </a:r>
            <a:r>
              <a:rPr lang="en-US" sz="1200" baseline="-25000" dirty="0">
                <a:latin typeface="Tahoma" panose="020B0604030504040204" pitchFamily="34" charset="0"/>
                <a:ea typeface="Tahoma" panose="020B0604030504040204" pitchFamily="34" charset="0"/>
                <a:cs typeface="Tahoma" panose="020B0604030504040204" pitchFamily="34" charset="0"/>
              </a:rPr>
              <a:t>i</a:t>
            </a:r>
            <a:r>
              <a:rPr lang="en-US" sz="1200" dirty="0">
                <a:latin typeface="Tahoma" panose="020B0604030504040204" pitchFamily="34" charset="0"/>
                <a:ea typeface="Tahoma" panose="020B0604030504040204" pitchFamily="34" charset="0"/>
                <a:cs typeface="Tahoma" panose="020B0604030504040204" pitchFamily="34" charset="0"/>
              </a:rPr>
              <a:t>.</a:t>
            </a:r>
            <a:endParaRPr lang="en-IN"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 At least one key is guaranteed to produce a match of </a:t>
            </a:r>
            <a:r>
              <a:rPr lang="en-US" sz="1200" dirty="0" err="1">
                <a:latin typeface="Tahoma" panose="020B0604030504040204" pitchFamily="34" charset="0"/>
                <a:ea typeface="Tahoma" panose="020B0604030504040204" pitchFamily="34" charset="0"/>
                <a:cs typeface="Tahoma" panose="020B0604030504040204" pitchFamily="34" charset="0"/>
              </a:rPr>
              <a:t>MAC</a:t>
            </a:r>
            <a:r>
              <a:rPr lang="en-US" sz="1200" baseline="-25000" dirty="0" err="1">
                <a:latin typeface="Tahoma" panose="020B0604030504040204" pitchFamily="34" charset="0"/>
                <a:ea typeface="Tahoma" panose="020B0604030504040204" pitchFamily="34" charset="0"/>
                <a:cs typeface="Tahoma" panose="020B0604030504040204" pitchFamily="34" charset="0"/>
              </a:rPr>
              <a:t>i</a:t>
            </a:r>
            <a:r>
              <a:rPr lang="en-US" sz="1200" dirty="0">
                <a:latin typeface="Tahoma" panose="020B0604030504040204" pitchFamily="34" charset="0"/>
                <a:ea typeface="Tahoma" panose="020B0604030504040204" pitchFamily="34" charset="0"/>
                <a:cs typeface="Tahoma" panose="020B0604030504040204" pitchFamily="34" charset="0"/>
              </a:rPr>
              <a:t> = MAC</a:t>
            </a:r>
            <a:r>
              <a:rPr lang="en-US" sz="1200" baseline="-25000" dirty="0">
                <a:latin typeface="Tahoma" panose="020B0604030504040204" pitchFamily="34" charset="0"/>
                <a:ea typeface="Tahoma" panose="020B0604030504040204" pitchFamily="34" charset="0"/>
                <a:cs typeface="Tahoma" panose="020B0604030504040204" pitchFamily="34" charset="0"/>
              </a:rPr>
              <a:t>1</a:t>
            </a:r>
            <a:r>
              <a:rPr lang="en-US" sz="1200" dirty="0">
                <a:latin typeface="Tahoma" panose="020B0604030504040204" pitchFamily="34" charset="0"/>
                <a:ea typeface="Tahoma" panose="020B0604030504040204" pitchFamily="34" charset="0"/>
                <a:cs typeface="Tahoma" panose="020B0604030504040204" pitchFamily="34" charset="0"/>
              </a:rPr>
              <a:t>. </a:t>
            </a:r>
            <a:endParaRPr lang="en-IN"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Note that a total of 2</a:t>
            </a:r>
            <a:r>
              <a:rPr lang="en-US" sz="1200" baseline="30000" dirty="0">
                <a:latin typeface="Tahoma" panose="020B0604030504040204" pitchFamily="34" charset="0"/>
                <a:ea typeface="Tahoma" panose="020B0604030504040204" pitchFamily="34" charset="0"/>
                <a:cs typeface="Tahoma" panose="020B0604030504040204" pitchFamily="34" charset="0"/>
              </a:rPr>
              <a:t>k</a:t>
            </a:r>
            <a:r>
              <a:rPr lang="en-US" sz="1200" dirty="0">
                <a:latin typeface="Tahoma" panose="020B0604030504040204" pitchFamily="34" charset="0"/>
                <a:ea typeface="Tahoma" panose="020B0604030504040204" pitchFamily="34" charset="0"/>
                <a:cs typeface="Tahoma" panose="020B0604030504040204" pitchFamily="34" charset="0"/>
              </a:rPr>
              <a:t> MACs will be produced, but there are only 2</a:t>
            </a:r>
            <a:r>
              <a:rPr lang="en-US" sz="1200" baseline="30000" dirty="0">
                <a:latin typeface="Tahoma" panose="020B0604030504040204" pitchFamily="34" charset="0"/>
                <a:ea typeface="Tahoma" panose="020B0604030504040204" pitchFamily="34" charset="0"/>
                <a:cs typeface="Tahoma" panose="020B0604030504040204" pitchFamily="34" charset="0"/>
              </a:rPr>
              <a:t>n</a:t>
            </a:r>
            <a:r>
              <a:rPr lang="en-US" sz="1200" dirty="0">
                <a:latin typeface="Tahoma" panose="020B0604030504040204" pitchFamily="34" charset="0"/>
                <a:ea typeface="Tahoma" panose="020B0604030504040204" pitchFamily="34" charset="0"/>
                <a:cs typeface="Tahoma" panose="020B0604030504040204" pitchFamily="34" charset="0"/>
              </a:rPr>
              <a:t>&lt; 2</a:t>
            </a:r>
            <a:r>
              <a:rPr lang="en-US" sz="1200" baseline="30000" dirty="0">
                <a:latin typeface="Tahoma" panose="020B0604030504040204" pitchFamily="34" charset="0"/>
                <a:ea typeface="Tahoma" panose="020B0604030504040204" pitchFamily="34" charset="0"/>
                <a:cs typeface="Tahoma" panose="020B0604030504040204" pitchFamily="34" charset="0"/>
              </a:rPr>
              <a:t>k</a:t>
            </a:r>
            <a:r>
              <a:rPr lang="en-US" sz="1200" dirty="0">
                <a:latin typeface="Tahoma" panose="020B0604030504040204" pitchFamily="34" charset="0"/>
                <a:ea typeface="Tahoma" panose="020B0604030504040204" pitchFamily="34" charset="0"/>
                <a:cs typeface="Tahoma" panose="020B0604030504040204" pitchFamily="34" charset="0"/>
              </a:rPr>
              <a:t> different MAC values. Thus, a number of keys will produce the correct MAC and the opponent has no way of knowing which is the correct key. On average, a total of 2</a:t>
            </a:r>
            <a:r>
              <a:rPr lang="en-US" sz="1200" baseline="30000" dirty="0">
                <a:latin typeface="Tahoma" panose="020B0604030504040204" pitchFamily="34" charset="0"/>
                <a:ea typeface="Tahoma" panose="020B0604030504040204" pitchFamily="34" charset="0"/>
                <a:cs typeface="Tahoma" panose="020B0604030504040204" pitchFamily="34" charset="0"/>
              </a:rPr>
              <a:t>k</a:t>
            </a:r>
            <a:r>
              <a:rPr lang="en-US" sz="1200" dirty="0">
                <a:latin typeface="Tahoma" panose="020B0604030504040204" pitchFamily="34" charset="0"/>
                <a:ea typeface="Tahoma" panose="020B0604030504040204" pitchFamily="34" charset="0"/>
                <a:cs typeface="Tahoma" panose="020B0604030504040204" pitchFamily="34" charset="0"/>
              </a:rPr>
              <a:t>/2</a:t>
            </a:r>
            <a:r>
              <a:rPr lang="en-US" sz="1200" baseline="30000" dirty="0">
                <a:latin typeface="Tahoma" panose="020B0604030504040204" pitchFamily="34" charset="0"/>
                <a:ea typeface="Tahoma" panose="020B0604030504040204" pitchFamily="34" charset="0"/>
                <a:cs typeface="Tahoma" panose="020B0604030504040204" pitchFamily="34" charset="0"/>
              </a:rPr>
              <a:t>n</a:t>
            </a:r>
            <a:r>
              <a:rPr lang="en-US" sz="1200" dirty="0">
                <a:latin typeface="Tahoma" panose="020B0604030504040204" pitchFamily="34" charset="0"/>
                <a:ea typeface="Tahoma" panose="020B0604030504040204" pitchFamily="34" charset="0"/>
                <a:cs typeface="Tahoma" panose="020B0604030504040204" pitchFamily="34" charset="0"/>
              </a:rPr>
              <a:t> = 2</a:t>
            </a:r>
            <a:r>
              <a:rPr lang="en-US" sz="1200" baseline="30000" dirty="0">
                <a:latin typeface="Tahoma" panose="020B0604030504040204" pitchFamily="34" charset="0"/>
                <a:ea typeface="Tahoma" panose="020B0604030504040204" pitchFamily="34" charset="0"/>
                <a:cs typeface="Tahoma" panose="020B0604030504040204" pitchFamily="34" charset="0"/>
              </a:rPr>
              <a:t>(k-n)</a:t>
            </a:r>
            <a:r>
              <a:rPr lang="en-US" sz="1200" dirty="0">
                <a:latin typeface="Tahoma" panose="020B0604030504040204" pitchFamily="34" charset="0"/>
                <a:ea typeface="Tahoma" panose="020B0604030504040204" pitchFamily="34" charset="0"/>
                <a:cs typeface="Tahoma" panose="020B0604030504040204" pitchFamily="34" charset="0"/>
              </a:rPr>
              <a:t> keys will produce a match. Thus, the opponent must iterate the attack:</a:t>
            </a:r>
            <a:endParaRPr lang="en-IN" sz="1200" dirty="0">
              <a:latin typeface="Tahoma" panose="020B0604030504040204" pitchFamily="34" charset="0"/>
              <a:ea typeface="Tahoma" panose="020B0604030504040204" pitchFamily="34" charset="0"/>
              <a:cs typeface="Tahoma" panose="020B0604030504040204" pitchFamily="34" charset="0"/>
            </a:endParaRPr>
          </a:p>
          <a:p>
            <a:pPr lvl="0">
              <a:lnSpc>
                <a:spcPct val="150000"/>
              </a:lnSpc>
            </a:pPr>
            <a:r>
              <a:rPr lang="en-US" sz="1200" b="1" dirty="0">
                <a:latin typeface="Tahoma" panose="020B0604030504040204" pitchFamily="34" charset="0"/>
                <a:ea typeface="Tahoma" panose="020B0604030504040204" pitchFamily="34" charset="0"/>
                <a:cs typeface="Tahoma" panose="020B0604030504040204" pitchFamily="34" charset="0"/>
              </a:rPr>
              <a:t>Round 1</a:t>
            </a:r>
            <a:endParaRPr lang="en-IN" sz="1200" dirty="0">
              <a:latin typeface="Tahoma" panose="020B0604030504040204" pitchFamily="34" charset="0"/>
              <a:ea typeface="Tahoma" panose="020B0604030504040204" pitchFamily="34" charset="0"/>
              <a:cs typeface="Tahoma" panose="020B0604030504040204" pitchFamily="34" charset="0"/>
            </a:endParaRPr>
          </a:p>
          <a:p>
            <a:pPr marL="533400" indent="0">
              <a:lnSpc>
                <a:spcPct val="150000"/>
              </a:lnSpc>
              <a:buNone/>
            </a:pPr>
            <a:r>
              <a:rPr lang="en-US" sz="1200" dirty="0">
                <a:latin typeface="Tahoma" panose="020B0604030504040204" pitchFamily="34" charset="0"/>
                <a:ea typeface="Tahoma" panose="020B0604030504040204" pitchFamily="34" charset="0"/>
                <a:cs typeface="Tahoma" panose="020B0604030504040204" pitchFamily="34" charset="0"/>
              </a:rPr>
              <a:t>Given: M</a:t>
            </a:r>
            <a:r>
              <a:rPr lang="en-US" sz="1200" baseline="-25000" dirty="0">
                <a:latin typeface="Tahoma" panose="020B0604030504040204" pitchFamily="34" charset="0"/>
                <a:ea typeface="Tahoma" panose="020B0604030504040204" pitchFamily="34" charset="0"/>
                <a:cs typeface="Tahoma" panose="020B0604030504040204" pitchFamily="34" charset="0"/>
              </a:rPr>
              <a:t>1</a:t>
            </a:r>
            <a:r>
              <a:rPr lang="en-US" sz="1200" dirty="0">
                <a:latin typeface="Tahoma" panose="020B0604030504040204" pitchFamily="34" charset="0"/>
                <a:ea typeface="Tahoma" panose="020B0604030504040204" pitchFamily="34" charset="0"/>
                <a:cs typeface="Tahoma" panose="020B0604030504040204" pitchFamily="34" charset="0"/>
              </a:rPr>
              <a:t>, MAC</a:t>
            </a:r>
            <a:r>
              <a:rPr lang="en-US" sz="1200" baseline="-25000" dirty="0">
                <a:latin typeface="Tahoma" panose="020B0604030504040204" pitchFamily="34" charset="0"/>
                <a:ea typeface="Tahoma" panose="020B0604030504040204" pitchFamily="34" charset="0"/>
                <a:cs typeface="Tahoma" panose="020B0604030504040204" pitchFamily="34" charset="0"/>
              </a:rPr>
              <a:t>1</a:t>
            </a:r>
            <a:r>
              <a:rPr lang="en-US" sz="1200" dirty="0">
                <a:latin typeface="Tahoma" panose="020B0604030504040204" pitchFamily="34" charset="0"/>
                <a:ea typeface="Tahoma" panose="020B0604030504040204" pitchFamily="34" charset="0"/>
                <a:cs typeface="Tahoma" panose="020B0604030504040204" pitchFamily="34" charset="0"/>
              </a:rPr>
              <a:t> = C(K,M</a:t>
            </a:r>
            <a:r>
              <a:rPr lang="en-US" sz="1200" baseline="-25000" dirty="0">
                <a:latin typeface="Tahoma" panose="020B0604030504040204" pitchFamily="34" charset="0"/>
                <a:ea typeface="Tahoma" panose="020B0604030504040204" pitchFamily="34" charset="0"/>
                <a:cs typeface="Tahoma" panose="020B0604030504040204" pitchFamily="34" charset="0"/>
              </a:rPr>
              <a:t>1</a:t>
            </a:r>
            <a:r>
              <a:rPr lang="en-US" sz="1200" dirty="0">
                <a:latin typeface="Tahoma" panose="020B0604030504040204" pitchFamily="34" charset="0"/>
                <a:ea typeface="Tahoma" panose="020B0604030504040204" pitchFamily="34" charset="0"/>
                <a:cs typeface="Tahoma" panose="020B0604030504040204" pitchFamily="34" charset="0"/>
              </a:rPr>
              <a:t>)</a:t>
            </a:r>
            <a:endParaRPr lang="en-IN" sz="1200" dirty="0">
              <a:latin typeface="Tahoma" panose="020B0604030504040204" pitchFamily="34" charset="0"/>
              <a:ea typeface="Tahoma" panose="020B0604030504040204" pitchFamily="34" charset="0"/>
              <a:cs typeface="Tahoma" panose="020B0604030504040204" pitchFamily="34" charset="0"/>
            </a:endParaRPr>
          </a:p>
          <a:p>
            <a:pPr marL="533400" indent="0">
              <a:lnSpc>
                <a:spcPct val="150000"/>
              </a:lnSpc>
              <a:buNone/>
            </a:pPr>
            <a:r>
              <a:rPr lang="en-US" sz="1200" dirty="0">
                <a:latin typeface="Tahoma" panose="020B0604030504040204" pitchFamily="34" charset="0"/>
                <a:ea typeface="Tahoma" panose="020B0604030504040204" pitchFamily="34" charset="0"/>
                <a:cs typeface="Tahoma" panose="020B0604030504040204" pitchFamily="34" charset="0"/>
              </a:rPr>
              <a:t>Compute </a:t>
            </a:r>
            <a:r>
              <a:rPr lang="en-US" sz="1200" dirty="0" err="1">
                <a:latin typeface="Tahoma" panose="020B0604030504040204" pitchFamily="34" charset="0"/>
                <a:ea typeface="Tahoma" panose="020B0604030504040204" pitchFamily="34" charset="0"/>
                <a:cs typeface="Tahoma" panose="020B0604030504040204" pitchFamily="34" charset="0"/>
              </a:rPr>
              <a:t>MAC</a:t>
            </a:r>
            <a:r>
              <a:rPr lang="en-US" sz="1200" baseline="-25000" dirty="0" err="1">
                <a:latin typeface="Tahoma" panose="020B0604030504040204" pitchFamily="34" charset="0"/>
                <a:ea typeface="Tahoma" panose="020B0604030504040204" pitchFamily="34" charset="0"/>
                <a:cs typeface="Tahoma" panose="020B0604030504040204" pitchFamily="34" charset="0"/>
              </a:rPr>
              <a:t>i</a:t>
            </a:r>
            <a:r>
              <a:rPr lang="en-US" sz="1200" dirty="0">
                <a:latin typeface="Tahoma" panose="020B0604030504040204" pitchFamily="34" charset="0"/>
                <a:ea typeface="Tahoma" panose="020B0604030504040204" pitchFamily="34" charset="0"/>
                <a:cs typeface="Tahoma" panose="020B0604030504040204" pitchFamily="34" charset="0"/>
              </a:rPr>
              <a:t> = C (K</a:t>
            </a:r>
            <a:r>
              <a:rPr lang="en-US" sz="1200" baseline="-25000" dirty="0">
                <a:latin typeface="Tahoma" panose="020B0604030504040204" pitchFamily="34" charset="0"/>
                <a:ea typeface="Tahoma" panose="020B0604030504040204" pitchFamily="34" charset="0"/>
                <a:cs typeface="Tahoma" panose="020B0604030504040204" pitchFamily="34" charset="0"/>
              </a:rPr>
              <a:t>i</a:t>
            </a:r>
            <a:r>
              <a:rPr lang="en-US" sz="1200" dirty="0">
                <a:latin typeface="Tahoma" panose="020B0604030504040204" pitchFamily="34" charset="0"/>
                <a:ea typeface="Tahoma" panose="020B0604030504040204" pitchFamily="34" charset="0"/>
                <a:cs typeface="Tahoma" panose="020B0604030504040204" pitchFamily="34" charset="0"/>
              </a:rPr>
              <a:t>,M</a:t>
            </a:r>
            <a:r>
              <a:rPr lang="en-US" sz="1200" baseline="-25000" dirty="0">
                <a:latin typeface="Tahoma" panose="020B0604030504040204" pitchFamily="34" charset="0"/>
                <a:ea typeface="Tahoma" panose="020B0604030504040204" pitchFamily="34" charset="0"/>
                <a:cs typeface="Tahoma" panose="020B0604030504040204" pitchFamily="34" charset="0"/>
              </a:rPr>
              <a:t>1</a:t>
            </a:r>
            <a:r>
              <a:rPr lang="en-US" sz="1200" dirty="0">
                <a:latin typeface="Tahoma" panose="020B0604030504040204" pitchFamily="34" charset="0"/>
                <a:ea typeface="Tahoma" panose="020B0604030504040204" pitchFamily="34" charset="0"/>
                <a:cs typeface="Tahoma" panose="020B0604030504040204" pitchFamily="34" charset="0"/>
              </a:rPr>
              <a:t>) for all 2</a:t>
            </a:r>
            <a:r>
              <a:rPr lang="en-US" sz="1200" baseline="30000" dirty="0">
                <a:latin typeface="Tahoma" panose="020B0604030504040204" pitchFamily="34" charset="0"/>
                <a:ea typeface="Tahoma" panose="020B0604030504040204" pitchFamily="34" charset="0"/>
                <a:cs typeface="Tahoma" panose="020B0604030504040204" pitchFamily="34" charset="0"/>
              </a:rPr>
              <a:t>k</a:t>
            </a:r>
            <a:r>
              <a:rPr lang="en-US" sz="1200" dirty="0">
                <a:latin typeface="Tahoma" panose="020B0604030504040204" pitchFamily="34" charset="0"/>
                <a:ea typeface="Tahoma" panose="020B0604030504040204" pitchFamily="34" charset="0"/>
                <a:cs typeface="Tahoma" panose="020B0604030504040204" pitchFamily="34" charset="0"/>
              </a:rPr>
              <a:t> keys</a:t>
            </a:r>
            <a:endParaRPr lang="en-IN" sz="1200" dirty="0">
              <a:latin typeface="Tahoma" panose="020B0604030504040204" pitchFamily="34" charset="0"/>
              <a:ea typeface="Tahoma" panose="020B0604030504040204" pitchFamily="34" charset="0"/>
              <a:cs typeface="Tahoma" panose="020B0604030504040204" pitchFamily="34" charset="0"/>
            </a:endParaRPr>
          </a:p>
          <a:p>
            <a:pPr marL="533400" indent="0">
              <a:lnSpc>
                <a:spcPct val="150000"/>
              </a:lnSpc>
              <a:buNone/>
            </a:pPr>
            <a:r>
              <a:rPr lang="en-US" sz="1200" dirty="0">
                <a:latin typeface="Tahoma" panose="020B0604030504040204" pitchFamily="34" charset="0"/>
                <a:ea typeface="Tahoma" panose="020B0604030504040204" pitchFamily="34" charset="0"/>
                <a:cs typeface="Tahoma" panose="020B0604030504040204" pitchFamily="34" charset="0"/>
              </a:rPr>
              <a:t>Number of matches ≈2</a:t>
            </a:r>
            <a:r>
              <a:rPr lang="en-US" sz="1200" baseline="30000" dirty="0">
                <a:latin typeface="Tahoma" panose="020B0604030504040204" pitchFamily="34" charset="0"/>
                <a:ea typeface="Tahoma" panose="020B0604030504040204" pitchFamily="34" charset="0"/>
                <a:cs typeface="Tahoma" panose="020B0604030504040204" pitchFamily="34" charset="0"/>
              </a:rPr>
              <a:t>(k-n)</a:t>
            </a:r>
            <a:endParaRPr lang="en-IN"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endParaRPr lang="en-IN" sz="1200" dirty="0">
              <a:latin typeface="Tahoma" panose="020B0604030504040204" pitchFamily="34" charset="0"/>
              <a:ea typeface="Tahoma" panose="020B0604030504040204" pitchFamily="34" charset="0"/>
              <a:cs typeface="Tahoma" panose="020B0604030504040204" pitchFamily="34" charset="0"/>
            </a:endParaRPr>
          </a:p>
        </p:txBody>
      </p:sp>
      <p:grpSp>
        <p:nvGrpSpPr>
          <p:cNvPr id="2" name="Canvas 5"/>
          <p:cNvGrpSpPr/>
          <p:nvPr/>
        </p:nvGrpSpPr>
        <p:grpSpPr>
          <a:xfrm>
            <a:off x="685800" y="287108"/>
            <a:ext cx="5486400" cy="4037095"/>
            <a:chOff x="0" y="0"/>
            <a:chExt cx="5486400" cy="4037095"/>
          </a:xfrm>
        </p:grpSpPr>
        <p:sp>
          <p:nvSpPr>
            <p:cNvPr id="5" name="Rectangle 4"/>
            <p:cNvSpPr/>
            <p:nvPr/>
          </p:nvSpPr>
          <p:spPr>
            <a:xfrm>
              <a:off x="0" y="0"/>
              <a:ext cx="5486400" cy="4036695"/>
            </a:xfrm>
            <a:prstGeom prst="rect">
              <a:avLst/>
            </a:prstGeom>
            <a:noFill/>
          </p:spPr>
        </p:sp>
        <p:pic>
          <p:nvPicPr>
            <p:cNvPr id="6" name="Picture 5"/>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457200" y="35901"/>
              <a:ext cx="4572000" cy="1265830"/>
            </a:xfrm>
            <a:prstGeom prst="rect">
              <a:avLst/>
            </a:prstGeom>
            <a:noFill/>
            <a:extLst>
              <a:ext uri="{909E8E84-426E-40DD-AFC4-6F175D3DCCD1}">
                <a14:hiddenFill xmlns="" xmlns:a14="http://schemas.microsoft.com/office/drawing/2010/main">
                  <a:solidFill>
                    <a:srgbClr val="BBE0E3"/>
                  </a:solidFill>
                </a14:hiddenFill>
              </a:ext>
            </a:extLst>
          </p:spPr>
        </p:pic>
        <p:pic>
          <p:nvPicPr>
            <p:cNvPr id="7" name="Picture 6"/>
            <p:cNvPicPr>
              <a:picLocks noChangeAspect="1" noChangeArrowheads="1"/>
            </p:cNvPicPr>
            <p:nvPr/>
          </p:nvPicPr>
          <p:blipFill>
            <a:blip r:embed="rId3">
              <a:extLst>
                <a:ext uri="{28A0092B-C50C-407E-A947-70E740481C1C}">
                  <a14:useLocalDpi xmlns="" xmlns:a14="http://schemas.microsoft.com/office/drawing/2010/main" val="0"/>
                </a:ext>
              </a:extLst>
            </a:blip>
            <a:srcRect b="4784"/>
            <a:stretch>
              <a:fillRect/>
            </a:stretch>
          </p:blipFill>
          <p:spPr bwMode="auto">
            <a:xfrm>
              <a:off x="228600" y="1407733"/>
              <a:ext cx="5029200" cy="2629362"/>
            </a:xfrm>
            <a:prstGeom prst="rect">
              <a:avLst/>
            </a:prstGeom>
            <a:noFill/>
            <a:extLst>
              <a:ext uri="{909E8E84-426E-40DD-AFC4-6F175D3DCCD1}">
                <a14:hiddenFill xmlns="" xmlns:a14="http://schemas.microsoft.com/office/drawing/2010/main">
                  <a:solidFill>
                    <a:srgbClr val="BBE0E3"/>
                  </a:solidFill>
                </a14:hiddenFill>
              </a:ext>
            </a:extLst>
          </p:spPr>
        </p:pic>
      </p:grpSp>
      <p:sp>
        <p:nvSpPr>
          <p:cNvPr id="8" name="Rectangle 7"/>
          <p:cNvSpPr/>
          <p:nvPr/>
        </p:nvSpPr>
        <p:spPr>
          <a:xfrm>
            <a:off x="914400" y="4283586"/>
            <a:ext cx="5029200" cy="369332"/>
          </a:xfrm>
          <a:prstGeom prst="rect">
            <a:avLst/>
          </a:prstGeom>
        </p:spPr>
        <p:txBody>
          <a:bodyPr wrap="square">
            <a:spAutoFit/>
          </a:bodyPr>
          <a:lstStyle/>
          <a:p>
            <a:pPr algn="ctr">
              <a:lnSpc>
                <a:spcPct val="150000"/>
              </a:lnSpc>
              <a:spcAft>
                <a:spcPts val="800"/>
              </a:spcAft>
              <a:tabLst>
                <a:tab pos="635000" algn="l"/>
              </a:tabLst>
            </a:pPr>
            <a:r>
              <a:rPr lang="en-IN" sz="1200" b="1" dirty="0">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Figure 4.3 Basic Uses of Message Authentication Code (MAC</a:t>
            </a:r>
            <a:endParaRPr lang="en-IN" sz="12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266157521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141504" y="5867004"/>
            <a:ext cx="1924050" cy="781050"/>
          </a:xfrm>
          <a:prstGeom prst="rect">
            <a:avLst/>
          </a:prstGeom>
        </p:spPr>
      </p:pic>
      <p:pic>
        <p:nvPicPr>
          <p:cNvPr id="4" name="Picture 3"/>
          <p:cNvPicPr>
            <a:picLocks noChangeAspect="1"/>
          </p:cNvPicPr>
          <p:nvPr/>
        </p:nvPicPr>
        <p:blipFill>
          <a:blip r:embed="rId3"/>
          <a:stretch>
            <a:fillRect/>
          </a:stretch>
        </p:blipFill>
        <p:spPr>
          <a:xfrm>
            <a:off x="1828697" y="8360305"/>
            <a:ext cx="2895600" cy="561975"/>
          </a:xfrm>
          <a:prstGeom prst="rect">
            <a:avLst/>
          </a:prstGeom>
        </p:spPr>
      </p:pic>
      <p:sp>
        <p:nvSpPr>
          <p:cNvPr id="3" name="Content Placeholder 2"/>
          <p:cNvSpPr>
            <a:spLocks noGrp="1"/>
          </p:cNvSpPr>
          <p:nvPr>
            <p:ph idx="1"/>
          </p:nvPr>
        </p:nvSpPr>
        <p:spPr>
          <a:xfrm>
            <a:off x="471488" y="291830"/>
            <a:ext cx="5915025" cy="8630450"/>
          </a:xfrm>
        </p:spPr>
        <p:txBody>
          <a:bodyPr>
            <a:normAutofit/>
          </a:bodyPr>
          <a:lstStyle/>
          <a:p>
            <a:pPr marL="0" lvl="0" indent="0">
              <a:lnSpc>
                <a:spcPct val="150000"/>
              </a:lnSpc>
              <a:buNone/>
            </a:pPr>
            <a:r>
              <a:rPr lang="en-US" sz="1200" b="1" dirty="0">
                <a:latin typeface="Tahoma" panose="020B0604030504040204" pitchFamily="34" charset="0"/>
                <a:ea typeface="Tahoma" panose="020B0604030504040204" pitchFamily="34" charset="0"/>
                <a:cs typeface="Tahoma" panose="020B0604030504040204" pitchFamily="34" charset="0"/>
              </a:rPr>
              <a:t>Round 2</a:t>
            </a:r>
            <a:endParaRPr lang="en-IN"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Given: M</a:t>
            </a:r>
            <a:r>
              <a:rPr lang="en-US" sz="1200" baseline="-25000" dirty="0">
                <a:latin typeface="Tahoma" panose="020B0604030504040204" pitchFamily="34" charset="0"/>
                <a:ea typeface="Tahoma" panose="020B0604030504040204" pitchFamily="34" charset="0"/>
                <a:cs typeface="Tahoma" panose="020B0604030504040204" pitchFamily="34" charset="0"/>
              </a:rPr>
              <a:t>2</a:t>
            </a:r>
            <a:r>
              <a:rPr lang="en-US" sz="1200" dirty="0">
                <a:latin typeface="Tahoma" panose="020B0604030504040204" pitchFamily="34" charset="0"/>
                <a:ea typeface="Tahoma" panose="020B0604030504040204" pitchFamily="34" charset="0"/>
                <a:cs typeface="Tahoma" panose="020B0604030504040204" pitchFamily="34" charset="0"/>
              </a:rPr>
              <a:t>, MAC</a:t>
            </a:r>
            <a:r>
              <a:rPr lang="en-US" sz="1200" baseline="-25000" dirty="0">
                <a:latin typeface="Tahoma" panose="020B0604030504040204" pitchFamily="34" charset="0"/>
                <a:ea typeface="Tahoma" panose="020B0604030504040204" pitchFamily="34" charset="0"/>
                <a:cs typeface="Tahoma" panose="020B0604030504040204" pitchFamily="34" charset="0"/>
              </a:rPr>
              <a:t>2</a:t>
            </a:r>
            <a:r>
              <a:rPr lang="en-US" sz="1200" dirty="0">
                <a:latin typeface="Tahoma" panose="020B0604030504040204" pitchFamily="34" charset="0"/>
                <a:ea typeface="Tahoma" panose="020B0604030504040204" pitchFamily="34" charset="0"/>
                <a:cs typeface="Tahoma" panose="020B0604030504040204" pitchFamily="34" charset="0"/>
              </a:rPr>
              <a:t> = C (K,M</a:t>
            </a:r>
            <a:r>
              <a:rPr lang="en-US" sz="1200" baseline="-25000" dirty="0">
                <a:latin typeface="Tahoma" panose="020B0604030504040204" pitchFamily="34" charset="0"/>
                <a:ea typeface="Tahoma" panose="020B0604030504040204" pitchFamily="34" charset="0"/>
                <a:cs typeface="Tahoma" panose="020B0604030504040204" pitchFamily="34" charset="0"/>
              </a:rPr>
              <a:t>2</a:t>
            </a:r>
            <a:r>
              <a:rPr lang="en-US" sz="1200" dirty="0">
                <a:latin typeface="Tahoma" panose="020B0604030504040204" pitchFamily="34" charset="0"/>
                <a:ea typeface="Tahoma" panose="020B0604030504040204" pitchFamily="34" charset="0"/>
                <a:cs typeface="Tahoma" panose="020B0604030504040204" pitchFamily="34" charset="0"/>
              </a:rPr>
              <a:t>)</a:t>
            </a:r>
            <a:endParaRPr lang="en-IN"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Compute </a:t>
            </a:r>
            <a:r>
              <a:rPr lang="en-US" sz="1200" dirty="0" err="1">
                <a:latin typeface="Tahoma" panose="020B0604030504040204" pitchFamily="34" charset="0"/>
                <a:ea typeface="Tahoma" panose="020B0604030504040204" pitchFamily="34" charset="0"/>
                <a:cs typeface="Tahoma" panose="020B0604030504040204" pitchFamily="34" charset="0"/>
              </a:rPr>
              <a:t>MAC</a:t>
            </a:r>
            <a:r>
              <a:rPr lang="en-US" sz="1200" baseline="-25000" dirty="0" err="1">
                <a:latin typeface="Tahoma" panose="020B0604030504040204" pitchFamily="34" charset="0"/>
                <a:ea typeface="Tahoma" panose="020B0604030504040204" pitchFamily="34" charset="0"/>
                <a:cs typeface="Tahoma" panose="020B0604030504040204" pitchFamily="34" charset="0"/>
              </a:rPr>
              <a:t>i</a:t>
            </a:r>
            <a:r>
              <a:rPr lang="en-US" sz="1200" dirty="0">
                <a:latin typeface="Tahoma" panose="020B0604030504040204" pitchFamily="34" charset="0"/>
                <a:ea typeface="Tahoma" panose="020B0604030504040204" pitchFamily="34" charset="0"/>
                <a:cs typeface="Tahoma" panose="020B0604030504040204" pitchFamily="34" charset="0"/>
              </a:rPr>
              <a:t> = C (K</a:t>
            </a:r>
            <a:r>
              <a:rPr lang="en-US" sz="1200" baseline="-25000" dirty="0">
                <a:latin typeface="Tahoma" panose="020B0604030504040204" pitchFamily="34" charset="0"/>
                <a:ea typeface="Tahoma" panose="020B0604030504040204" pitchFamily="34" charset="0"/>
                <a:cs typeface="Tahoma" panose="020B0604030504040204" pitchFamily="34" charset="0"/>
              </a:rPr>
              <a:t>i,</a:t>
            </a:r>
            <a:r>
              <a:rPr lang="en-US" sz="1200" dirty="0">
                <a:latin typeface="Tahoma" panose="020B0604030504040204" pitchFamily="34" charset="0"/>
                <a:ea typeface="Tahoma" panose="020B0604030504040204" pitchFamily="34" charset="0"/>
                <a:cs typeface="Tahoma" panose="020B0604030504040204" pitchFamily="34" charset="0"/>
              </a:rPr>
              <a:t>M</a:t>
            </a:r>
            <a:r>
              <a:rPr lang="en-US" sz="1200" baseline="-25000" dirty="0">
                <a:latin typeface="Tahoma" panose="020B0604030504040204" pitchFamily="34" charset="0"/>
                <a:ea typeface="Tahoma" panose="020B0604030504040204" pitchFamily="34" charset="0"/>
                <a:cs typeface="Tahoma" panose="020B0604030504040204" pitchFamily="34" charset="0"/>
              </a:rPr>
              <a:t>2</a:t>
            </a:r>
            <a:r>
              <a:rPr lang="en-US" sz="1200" dirty="0">
                <a:latin typeface="Tahoma" panose="020B0604030504040204" pitchFamily="34" charset="0"/>
                <a:ea typeface="Tahoma" panose="020B0604030504040204" pitchFamily="34" charset="0"/>
                <a:cs typeface="Tahoma" panose="020B0604030504040204" pitchFamily="34" charset="0"/>
              </a:rPr>
              <a:t>) for the 2</a:t>
            </a:r>
            <a:r>
              <a:rPr lang="en-US" sz="1200" baseline="30000" dirty="0">
                <a:latin typeface="Tahoma" panose="020B0604030504040204" pitchFamily="34" charset="0"/>
                <a:ea typeface="Tahoma" panose="020B0604030504040204" pitchFamily="34" charset="0"/>
                <a:cs typeface="Tahoma" panose="020B0604030504040204" pitchFamily="34" charset="0"/>
              </a:rPr>
              <a:t>(k-n)</a:t>
            </a:r>
            <a:r>
              <a:rPr lang="en-US" sz="1200" dirty="0">
                <a:latin typeface="Tahoma" panose="020B0604030504040204" pitchFamily="34" charset="0"/>
                <a:ea typeface="Tahoma" panose="020B0604030504040204" pitchFamily="34" charset="0"/>
                <a:cs typeface="Tahoma" panose="020B0604030504040204" pitchFamily="34" charset="0"/>
              </a:rPr>
              <a:t> keys resulting from Round 1</a:t>
            </a:r>
            <a:endParaRPr lang="en-IN"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Number of matches ≈2</a:t>
            </a:r>
            <a:r>
              <a:rPr lang="en-US" sz="1200" baseline="30000" dirty="0">
                <a:latin typeface="Tahoma" panose="020B0604030504040204" pitchFamily="34" charset="0"/>
                <a:ea typeface="Tahoma" panose="020B0604030504040204" pitchFamily="34" charset="0"/>
                <a:cs typeface="Tahoma" panose="020B0604030504040204" pitchFamily="34" charset="0"/>
              </a:rPr>
              <a:t>(k-2xn)</a:t>
            </a:r>
            <a:endParaRPr lang="en-IN"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and so on. On average, a rounds will be needed if k = a x n. For example, if an 80-bit key is used and the MAC is 32 bits long, then the first round will produce about 2</a:t>
            </a:r>
            <a:r>
              <a:rPr lang="en-US" sz="1200" baseline="30000" dirty="0">
                <a:latin typeface="Tahoma" panose="020B0604030504040204" pitchFamily="34" charset="0"/>
                <a:ea typeface="Tahoma" panose="020B0604030504040204" pitchFamily="34" charset="0"/>
                <a:cs typeface="Tahoma" panose="020B0604030504040204" pitchFamily="34" charset="0"/>
              </a:rPr>
              <a:t>48</a:t>
            </a:r>
            <a:r>
              <a:rPr lang="en-US" sz="1200" dirty="0">
                <a:latin typeface="Tahoma" panose="020B0604030504040204" pitchFamily="34" charset="0"/>
                <a:ea typeface="Tahoma" panose="020B0604030504040204" pitchFamily="34" charset="0"/>
                <a:cs typeface="Tahoma" panose="020B0604030504040204" pitchFamily="34" charset="0"/>
              </a:rPr>
              <a:t> possible keys. The second round will narrow the possible keys to about 2</a:t>
            </a:r>
            <a:r>
              <a:rPr lang="en-US" sz="1200" baseline="30000" dirty="0">
                <a:latin typeface="Tahoma" panose="020B0604030504040204" pitchFamily="34" charset="0"/>
                <a:ea typeface="Tahoma" panose="020B0604030504040204" pitchFamily="34" charset="0"/>
                <a:cs typeface="Tahoma" panose="020B0604030504040204" pitchFamily="34" charset="0"/>
              </a:rPr>
              <a:t>16</a:t>
            </a:r>
            <a:r>
              <a:rPr lang="en-US" sz="1200" dirty="0">
                <a:latin typeface="Tahoma" panose="020B0604030504040204" pitchFamily="34" charset="0"/>
                <a:ea typeface="Tahoma" panose="020B0604030504040204" pitchFamily="34" charset="0"/>
                <a:cs typeface="Tahoma" panose="020B0604030504040204" pitchFamily="34" charset="0"/>
              </a:rPr>
              <a:t> possibilities. The third round should produce only a single key, which must be the one used by the sender.</a:t>
            </a:r>
            <a:endParaRPr lang="en-IN"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If the key length is less than or equal to the MAC length, then it is likely that a first round will produce a single match. </a:t>
            </a:r>
            <a:endParaRPr lang="en-IN"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Thus, a brute-force attempt to discover the authentication key is no less effort and may be more effort than that required to discover a decryption key of the same length. However, other attacks that do not require the discovery of the key are possible.</a:t>
            </a:r>
            <a:endParaRPr lang="en-IN"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Consider the following MAC algorithm. Let M = (X</a:t>
            </a:r>
            <a:r>
              <a:rPr lang="en-US" sz="1200" baseline="-25000" dirty="0">
                <a:latin typeface="Tahoma" panose="020B0604030504040204" pitchFamily="34" charset="0"/>
                <a:ea typeface="Tahoma" panose="020B0604030504040204" pitchFamily="34" charset="0"/>
                <a:cs typeface="Tahoma" panose="020B0604030504040204" pitchFamily="34" charset="0"/>
              </a:rPr>
              <a:t>1</a:t>
            </a:r>
            <a:r>
              <a:rPr lang="en-US" sz="1200" dirty="0">
                <a:latin typeface="Tahoma" panose="020B0604030504040204" pitchFamily="34" charset="0"/>
                <a:ea typeface="Tahoma" panose="020B0604030504040204" pitchFamily="34" charset="0"/>
                <a:cs typeface="Tahoma" panose="020B0604030504040204" pitchFamily="34" charset="0"/>
              </a:rPr>
              <a:t>||X</a:t>
            </a:r>
            <a:r>
              <a:rPr lang="en-US" sz="1200" baseline="-25000" dirty="0">
                <a:latin typeface="Tahoma" panose="020B0604030504040204" pitchFamily="34" charset="0"/>
                <a:ea typeface="Tahoma" panose="020B0604030504040204" pitchFamily="34" charset="0"/>
                <a:cs typeface="Tahoma" panose="020B0604030504040204" pitchFamily="34" charset="0"/>
              </a:rPr>
              <a:t>2</a:t>
            </a:r>
            <a:r>
              <a:rPr lang="en-US" sz="1200" dirty="0">
                <a:latin typeface="Tahoma" panose="020B0604030504040204" pitchFamily="34" charset="0"/>
                <a:ea typeface="Tahoma" panose="020B0604030504040204" pitchFamily="34" charset="0"/>
                <a:cs typeface="Tahoma" panose="020B0604030504040204" pitchFamily="34" charset="0"/>
              </a:rPr>
              <a:t>||...||</a:t>
            </a:r>
            <a:r>
              <a:rPr lang="en-US" sz="1200" dirty="0" err="1">
                <a:latin typeface="Tahoma" panose="020B0604030504040204" pitchFamily="34" charset="0"/>
                <a:ea typeface="Tahoma" panose="020B0604030504040204" pitchFamily="34" charset="0"/>
                <a:cs typeface="Tahoma" panose="020B0604030504040204" pitchFamily="34" charset="0"/>
              </a:rPr>
              <a:t>X</a:t>
            </a:r>
            <a:r>
              <a:rPr lang="en-US" sz="1200" baseline="-25000" dirty="0" err="1">
                <a:latin typeface="Tahoma" panose="020B0604030504040204" pitchFamily="34" charset="0"/>
                <a:ea typeface="Tahoma" panose="020B0604030504040204" pitchFamily="34" charset="0"/>
                <a:cs typeface="Tahoma" panose="020B0604030504040204" pitchFamily="34" charset="0"/>
              </a:rPr>
              <a:t>m</a:t>
            </a:r>
            <a:r>
              <a:rPr lang="en-US" sz="1200" dirty="0">
                <a:latin typeface="Tahoma" panose="020B0604030504040204" pitchFamily="34" charset="0"/>
                <a:ea typeface="Tahoma" panose="020B0604030504040204" pitchFamily="34" charset="0"/>
                <a:cs typeface="Tahoma" panose="020B0604030504040204" pitchFamily="34" charset="0"/>
              </a:rPr>
              <a:t>) be a message that is treated as a concatenation of 64-bit blocks X</a:t>
            </a:r>
            <a:r>
              <a:rPr lang="en-US" sz="1200" baseline="-25000" dirty="0">
                <a:latin typeface="Tahoma" panose="020B0604030504040204" pitchFamily="34" charset="0"/>
                <a:ea typeface="Tahoma" panose="020B0604030504040204" pitchFamily="34" charset="0"/>
                <a:cs typeface="Tahoma" panose="020B0604030504040204" pitchFamily="34" charset="0"/>
              </a:rPr>
              <a:t>i</a:t>
            </a:r>
            <a:r>
              <a:rPr lang="en-US" sz="1200" dirty="0">
                <a:latin typeface="Tahoma" panose="020B0604030504040204" pitchFamily="34" charset="0"/>
                <a:ea typeface="Tahoma" panose="020B0604030504040204" pitchFamily="34" charset="0"/>
                <a:cs typeface="Tahoma" panose="020B0604030504040204" pitchFamily="34" charset="0"/>
              </a:rPr>
              <a:t>. Then define </a:t>
            </a:r>
          </a:p>
          <a:p>
            <a:pPr>
              <a:lnSpc>
                <a:spcPct val="150000"/>
              </a:lnSpc>
            </a:pPr>
            <a:endParaRPr lang="en-IN" sz="1200" dirty="0" smtClean="0"/>
          </a:p>
          <a:p>
            <a:pPr>
              <a:lnSpc>
                <a:spcPct val="150000"/>
              </a:lnSpc>
            </a:pPr>
            <a:endParaRPr lang="en-IN" sz="1200" dirty="0"/>
          </a:p>
          <a:p>
            <a:pPr>
              <a:lnSpc>
                <a:spcPct val="150000"/>
              </a:lnSpc>
            </a:pPr>
            <a:r>
              <a:rPr lang="en-IN" sz="1200" dirty="0">
                <a:latin typeface="Tahoma" panose="020B0604030504040204" pitchFamily="34" charset="0"/>
                <a:ea typeface="Tahoma" panose="020B0604030504040204" pitchFamily="34" charset="0"/>
                <a:cs typeface="Tahoma" panose="020B0604030504040204" pitchFamily="34" charset="0"/>
              </a:rPr>
              <a:t>Where </a:t>
            </a:r>
            <a:r>
              <a:rPr lang="en-IN" sz="1200" dirty="0" smtClean="0">
                <a:latin typeface="Tahoma" panose="020B0604030504040204" pitchFamily="34" charset="0"/>
                <a:ea typeface="Tahoma" panose="020B0604030504040204" pitchFamily="34" charset="0"/>
                <a:cs typeface="Tahoma" panose="020B0604030504040204" pitchFamily="34" charset="0"/>
              </a:rPr>
              <a:t>   </a:t>
            </a:r>
            <a:r>
              <a:rPr lang="en-IN" sz="1200" dirty="0">
                <a:latin typeface="Tahoma" panose="020B0604030504040204" pitchFamily="34" charset="0"/>
                <a:ea typeface="Tahoma" panose="020B0604030504040204" pitchFamily="34" charset="0"/>
                <a:cs typeface="Tahoma" panose="020B0604030504040204" pitchFamily="34" charset="0"/>
              </a:rPr>
              <a:t>is the exclusive-OR (XOR) operation and the encryption algorithm is DES in electronic codebook mode. Thus, the key length is 56 bits and the MAC length is 64 bits. If an opponent observes {M||C(K, M)}, a brute-force attempt to determine K will require at least 2</a:t>
            </a:r>
            <a:r>
              <a:rPr lang="en-IN" sz="1200" baseline="30000" dirty="0">
                <a:latin typeface="Tahoma" panose="020B0604030504040204" pitchFamily="34" charset="0"/>
                <a:ea typeface="Tahoma" panose="020B0604030504040204" pitchFamily="34" charset="0"/>
                <a:cs typeface="Tahoma" panose="020B0604030504040204" pitchFamily="34" charset="0"/>
              </a:rPr>
              <a:t>56</a:t>
            </a:r>
            <a:r>
              <a:rPr lang="en-IN" sz="1200" dirty="0">
                <a:latin typeface="Tahoma" panose="020B0604030504040204" pitchFamily="34" charset="0"/>
                <a:ea typeface="Tahoma" panose="020B0604030504040204" pitchFamily="34" charset="0"/>
                <a:cs typeface="Tahoma" panose="020B0604030504040204" pitchFamily="34" charset="0"/>
              </a:rPr>
              <a:t> encryptions. But the opponent can attack the system by replacing X</a:t>
            </a:r>
            <a:r>
              <a:rPr lang="en-IN" sz="1200" baseline="-25000" dirty="0">
                <a:latin typeface="Tahoma" panose="020B0604030504040204" pitchFamily="34" charset="0"/>
                <a:ea typeface="Tahoma" panose="020B0604030504040204" pitchFamily="34" charset="0"/>
                <a:cs typeface="Tahoma" panose="020B0604030504040204" pitchFamily="34" charset="0"/>
              </a:rPr>
              <a:t>1</a:t>
            </a:r>
            <a:r>
              <a:rPr lang="en-IN" sz="1200" dirty="0">
                <a:latin typeface="Tahoma" panose="020B0604030504040204" pitchFamily="34" charset="0"/>
                <a:ea typeface="Tahoma" panose="020B0604030504040204" pitchFamily="34" charset="0"/>
                <a:cs typeface="Tahoma" panose="020B0604030504040204" pitchFamily="34" charset="0"/>
              </a:rPr>
              <a:t> through X</a:t>
            </a:r>
            <a:r>
              <a:rPr lang="en-IN" sz="1200" baseline="-25000" dirty="0">
                <a:latin typeface="Tahoma" panose="020B0604030504040204" pitchFamily="34" charset="0"/>
                <a:ea typeface="Tahoma" panose="020B0604030504040204" pitchFamily="34" charset="0"/>
                <a:cs typeface="Tahoma" panose="020B0604030504040204" pitchFamily="34" charset="0"/>
              </a:rPr>
              <a:t>m-1</a:t>
            </a:r>
            <a:r>
              <a:rPr lang="en-IN" sz="1200" dirty="0">
                <a:latin typeface="Tahoma" panose="020B0604030504040204" pitchFamily="34" charset="0"/>
                <a:ea typeface="Tahoma" panose="020B0604030504040204" pitchFamily="34" charset="0"/>
                <a:cs typeface="Tahoma" panose="020B0604030504040204" pitchFamily="34" charset="0"/>
              </a:rPr>
              <a:t> with any desired values Y</a:t>
            </a:r>
            <a:r>
              <a:rPr lang="en-IN" sz="1200" baseline="-25000" dirty="0">
                <a:latin typeface="Tahoma" panose="020B0604030504040204" pitchFamily="34" charset="0"/>
                <a:ea typeface="Tahoma" panose="020B0604030504040204" pitchFamily="34" charset="0"/>
                <a:cs typeface="Tahoma" panose="020B0604030504040204" pitchFamily="34" charset="0"/>
              </a:rPr>
              <a:t>1</a:t>
            </a:r>
            <a:r>
              <a:rPr lang="en-IN" sz="1200" dirty="0">
                <a:latin typeface="Tahoma" panose="020B0604030504040204" pitchFamily="34" charset="0"/>
                <a:ea typeface="Tahoma" panose="020B0604030504040204" pitchFamily="34" charset="0"/>
                <a:cs typeface="Tahoma" panose="020B0604030504040204" pitchFamily="34" charset="0"/>
              </a:rPr>
              <a:t> through Y</a:t>
            </a:r>
            <a:r>
              <a:rPr lang="en-IN" sz="1200" baseline="-25000" dirty="0">
                <a:latin typeface="Tahoma" panose="020B0604030504040204" pitchFamily="34" charset="0"/>
                <a:ea typeface="Tahoma" panose="020B0604030504040204" pitchFamily="34" charset="0"/>
                <a:cs typeface="Tahoma" panose="020B0604030504040204" pitchFamily="34" charset="0"/>
              </a:rPr>
              <a:t>m-1</a:t>
            </a:r>
            <a:r>
              <a:rPr lang="en-IN" sz="1200" dirty="0">
                <a:latin typeface="Tahoma" panose="020B0604030504040204" pitchFamily="34" charset="0"/>
                <a:ea typeface="Tahoma" panose="020B0604030504040204" pitchFamily="34" charset="0"/>
                <a:cs typeface="Tahoma" panose="020B0604030504040204" pitchFamily="34" charset="0"/>
              </a:rPr>
              <a:t> and replacing </a:t>
            </a:r>
            <a:r>
              <a:rPr lang="en-IN" sz="1200" dirty="0" err="1">
                <a:latin typeface="Tahoma" panose="020B0604030504040204" pitchFamily="34" charset="0"/>
                <a:ea typeface="Tahoma" panose="020B0604030504040204" pitchFamily="34" charset="0"/>
                <a:cs typeface="Tahoma" panose="020B0604030504040204" pitchFamily="34" charset="0"/>
              </a:rPr>
              <a:t>X</a:t>
            </a:r>
            <a:r>
              <a:rPr lang="en-IN" sz="1200" baseline="-25000" dirty="0" err="1">
                <a:latin typeface="Tahoma" panose="020B0604030504040204" pitchFamily="34" charset="0"/>
                <a:ea typeface="Tahoma" panose="020B0604030504040204" pitchFamily="34" charset="0"/>
                <a:cs typeface="Tahoma" panose="020B0604030504040204" pitchFamily="34" charset="0"/>
              </a:rPr>
              <a:t>m</a:t>
            </a:r>
            <a:r>
              <a:rPr lang="en-IN" sz="1200" dirty="0">
                <a:latin typeface="Tahoma" panose="020B0604030504040204" pitchFamily="34" charset="0"/>
                <a:ea typeface="Tahoma" panose="020B0604030504040204" pitchFamily="34" charset="0"/>
                <a:cs typeface="Tahoma" panose="020B0604030504040204" pitchFamily="34" charset="0"/>
              </a:rPr>
              <a:t> with </a:t>
            </a:r>
            <a:r>
              <a:rPr lang="en-IN" sz="1200" dirty="0" err="1">
                <a:latin typeface="Tahoma" panose="020B0604030504040204" pitchFamily="34" charset="0"/>
                <a:ea typeface="Tahoma" panose="020B0604030504040204" pitchFamily="34" charset="0"/>
                <a:cs typeface="Tahoma" panose="020B0604030504040204" pitchFamily="34" charset="0"/>
              </a:rPr>
              <a:t>Y</a:t>
            </a:r>
            <a:r>
              <a:rPr lang="en-IN" sz="1200" baseline="-25000" dirty="0" err="1">
                <a:latin typeface="Tahoma" panose="020B0604030504040204" pitchFamily="34" charset="0"/>
                <a:ea typeface="Tahoma" panose="020B0604030504040204" pitchFamily="34" charset="0"/>
                <a:cs typeface="Tahoma" panose="020B0604030504040204" pitchFamily="34" charset="0"/>
              </a:rPr>
              <a:t>m</a:t>
            </a:r>
            <a:r>
              <a:rPr lang="en-IN" sz="1200" dirty="0">
                <a:latin typeface="Tahoma" panose="020B0604030504040204" pitchFamily="34" charset="0"/>
                <a:ea typeface="Tahoma" panose="020B0604030504040204" pitchFamily="34" charset="0"/>
                <a:cs typeface="Tahoma" panose="020B0604030504040204" pitchFamily="34" charset="0"/>
              </a:rPr>
              <a:t> where </a:t>
            </a:r>
            <a:r>
              <a:rPr lang="en-IN" sz="1200" dirty="0" err="1">
                <a:latin typeface="Tahoma" panose="020B0604030504040204" pitchFamily="34" charset="0"/>
                <a:ea typeface="Tahoma" panose="020B0604030504040204" pitchFamily="34" charset="0"/>
                <a:cs typeface="Tahoma" panose="020B0604030504040204" pitchFamily="34" charset="0"/>
              </a:rPr>
              <a:t>Y</a:t>
            </a:r>
            <a:r>
              <a:rPr lang="en-IN" sz="1200" baseline="-25000" dirty="0" err="1">
                <a:latin typeface="Tahoma" panose="020B0604030504040204" pitchFamily="34" charset="0"/>
                <a:ea typeface="Tahoma" panose="020B0604030504040204" pitchFamily="34" charset="0"/>
                <a:cs typeface="Tahoma" panose="020B0604030504040204" pitchFamily="34" charset="0"/>
              </a:rPr>
              <a:t>m</a:t>
            </a:r>
            <a:r>
              <a:rPr lang="en-IN" sz="1200" dirty="0">
                <a:latin typeface="Tahoma" panose="020B0604030504040204" pitchFamily="34" charset="0"/>
                <a:ea typeface="Tahoma" panose="020B0604030504040204" pitchFamily="34" charset="0"/>
                <a:cs typeface="Tahoma" panose="020B0604030504040204" pitchFamily="34" charset="0"/>
              </a:rPr>
              <a:t> is calculated as follows</a:t>
            </a:r>
          </a:p>
          <a:p>
            <a:pPr>
              <a:lnSpc>
                <a:spcPct val="150000"/>
              </a:lnSpc>
            </a:pPr>
            <a:endParaRPr lang="en-IN" sz="1200" dirty="0"/>
          </a:p>
        </p:txBody>
      </p:sp>
      <p:pic>
        <p:nvPicPr>
          <p:cNvPr id="6" name="Picture 5"/>
          <p:cNvPicPr/>
          <p:nvPr/>
        </p:nvPicPr>
        <p:blipFill>
          <a:blip r:embed="rId4"/>
          <a:srcRect/>
          <a:stretch>
            <a:fillRect/>
          </a:stretch>
        </p:blipFill>
        <p:spPr bwMode="auto">
          <a:xfrm>
            <a:off x="1229261" y="6688327"/>
            <a:ext cx="104775" cy="104775"/>
          </a:xfrm>
          <a:prstGeom prst="rect">
            <a:avLst/>
          </a:prstGeom>
          <a:noFill/>
          <a:ln w="9525">
            <a:noFill/>
            <a:miter lim="800000"/>
            <a:headEnd/>
            <a:tailEnd/>
          </a:ln>
        </p:spPr>
      </p:pic>
    </p:spTree>
    <p:extLst>
      <p:ext uri="{BB962C8B-B14F-4D97-AF65-F5344CB8AC3E}">
        <p14:creationId xmlns="" xmlns:p14="http://schemas.microsoft.com/office/powerpoint/2010/main" val="260357928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1488" y="389106"/>
            <a:ext cx="5915025" cy="8533174"/>
          </a:xfrm>
        </p:spPr>
        <p:txBody>
          <a:bodyPr>
            <a:normAutofit lnSpcReduction="10000"/>
          </a:bodyPr>
          <a:lstStyle/>
          <a:p>
            <a:pPr>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The opponent can now concatenate the new message, which consists of Y</a:t>
            </a:r>
            <a:r>
              <a:rPr lang="en-US" sz="1200" baseline="-25000" dirty="0">
                <a:latin typeface="Tahoma" panose="020B0604030504040204" pitchFamily="34" charset="0"/>
                <a:ea typeface="Tahoma" panose="020B0604030504040204" pitchFamily="34" charset="0"/>
                <a:cs typeface="Tahoma" panose="020B0604030504040204" pitchFamily="34" charset="0"/>
              </a:rPr>
              <a:t>1</a:t>
            </a:r>
            <a:r>
              <a:rPr lang="en-US" sz="1200" dirty="0">
                <a:latin typeface="Tahoma" panose="020B0604030504040204" pitchFamily="34" charset="0"/>
                <a:ea typeface="Tahoma" panose="020B0604030504040204" pitchFamily="34" charset="0"/>
                <a:cs typeface="Tahoma" panose="020B0604030504040204" pitchFamily="34" charset="0"/>
              </a:rPr>
              <a:t> through </a:t>
            </a:r>
            <a:r>
              <a:rPr lang="en-US" sz="1200" dirty="0" err="1">
                <a:latin typeface="Tahoma" panose="020B0604030504040204" pitchFamily="34" charset="0"/>
                <a:ea typeface="Tahoma" panose="020B0604030504040204" pitchFamily="34" charset="0"/>
                <a:cs typeface="Tahoma" panose="020B0604030504040204" pitchFamily="34" charset="0"/>
              </a:rPr>
              <a:t>Y</a:t>
            </a:r>
            <a:r>
              <a:rPr lang="en-US" sz="1200" baseline="-25000" dirty="0" err="1">
                <a:latin typeface="Tahoma" panose="020B0604030504040204" pitchFamily="34" charset="0"/>
                <a:ea typeface="Tahoma" panose="020B0604030504040204" pitchFamily="34" charset="0"/>
                <a:cs typeface="Tahoma" panose="020B0604030504040204" pitchFamily="34" charset="0"/>
              </a:rPr>
              <a:t>m</a:t>
            </a:r>
            <a:r>
              <a:rPr lang="en-US" sz="1200" dirty="0">
                <a:latin typeface="Tahoma" panose="020B0604030504040204" pitchFamily="34" charset="0"/>
                <a:ea typeface="Tahoma" panose="020B0604030504040204" pitchFamily="34" charset="0"/>
                <a:cs typeface="Tahoma" panose="020B0604030504040204" pitchFamily="34" charset="0"/>
              </a:rPr>
              <a:t>, with the original MAC to form a message that will be accepted as authentic by the receiver. With this tactic, any message of length 64 x (m-1) bits can be fraudulently inserted.</a:t>
            </a:r>
            <a:endParaRPr lang="en-IN"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Then the MAC function should satisfy the following requirements:</a:t>
            </a:r>
            <a:endParaRPr lang="en-IN"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IN" sz="1200" dirty="0">
                <a:latin typeface="Tahoma" panose="020B0604030504040204" pitchFamily="34" charset="0"/>
                <a:ea typeface="Tahoma" panose="020B0604030504040204" pitchFamily="34" charset="0"/>
                <a:cs typeface="Tahoma" panose="020B0604030504040204" pitchFamily="34" charset="0"/>
              </a:rPr>
              <a:t>The MAC function should have the following properties:</a:t>
            </a:r>
          </a:p>
          <a:p>
            <a:pPr lvl="0">
              <a:lnSpc>
                <a:spcPct val="150000"/>
              </a:lnSpc>
            </a:pPr>
            <a:r>
              <a:rPr lang="en-IN" sz="1200" dirty="0">
                <a:latin typeface="Tahoma" panose="020B0604030504040204" pitchFamily="34" charset="0"/>
                <a:ea typeface="Tahoma" panose="020B0604030504040204" pitchFamily="34" charset="0"/>
                <a:cs typeface="Tahoma" panose="020B0604030504040204" pitchFamily="34" charset="0"/>
              </a:rPr>
              <a:t>If an opponent observes M and C(K,M), it should be computationally infeasible for the opponent to construct a message M’ such that C(K,M’) = C(K,M)</a:t>
            </a:r>
          </a:p>
          <a:p>
            <a:pPr lvl="0">
              <a:lnSpc>
                <a:spcPct val="150000"/>
              </a:lnSpc>
            </a:pPr>
            <a:r>
              <a:rPr lang="en-IN" sz="1200" dirty="0">
                <a:latin typeface="Tahoma" panose="020B0604030504040204" pitchFamily="34" charset="0"/>
                <a:ea typeface="Tahoma" panose="020B0604030504040204" pitchFamily="34" charset="0"/>
                <a:cs typeface="Tahoma" panose="020B0604030504040204" pitchFamily="34" charset="0"/>
              </a:rPr>
              <a:t>C</a:t>
            </a:r>
            <a:r>
              <a:rPr lang="en-IN" sz="1200" baseline="-25000" dirty="0">
                <a:latin typeface="Tahoma" panose="020B0604030504040204" pitchFamily="34" charset="0"/>
                <a:ea typeface="Tahoma" panose="020B0604030504040204" pitchFamily="34" charset="0"/>
                <a:cs typeface="Tahoma" panose="020B0604030504040204" pitchFamily="34" charset="0"/>
              </a:rPr>
              <a:t>K</a:t>
            </a:r>
            <a:r>
              <a:rPr lang="en-IN" sz="1200" dirty="0">
                <a:latin typeface="Tahoma" panose="020B0604030504040204" pitchFamily="34" charset="0"/>
                <a:ea typeface="Tahoma" panose="020B0604030504040204" pitchFamily="34" charset="0"/>
                <a:cs typeface="Tahoma" panose="020B0604030504040204" pitchFamily="34" charset="0"/>
              </a:rPr>
              <a:t>(M) should be uniformly distributed in the sense that for randomly chosen messages, M and M’, the probability that C(K,M) = C(K,M’) is 2</a:t>
            </a:r>
            <a:r>
              <a:rPr lang="en-IN" sz="1200" baseline="30000" dirty="0">
                <a:latin typeface="Tahoma" panose="020B0604030504040204" pitchFamily="34" charset="0"/>
                <a:ea typeface="Tahoma" panose="020B0604030504040204" pitchFamily="34" charset="0"/>
                <a:cs typeface="Tahoma" panose="020B0604030504040204" pitchFamily="34" charset="0"/>
              </a:rPr>
              <a:t>-n</a:t>
            </a:r>
            <a:r>
              <a:rPr lang="en-IN" sz="1200" dirty="0">
                <a:latin typeface="Tahoma" panose="020B0604030504040204" pitchFamily="34" charset="0"/>
                <a:ea typeface="Tahoma" panose="020B0604030504040204" pitchFamily="34" charset="0"/>
                <a:cs typeface="Tahoma" panose="020B0604030504040204" pitchFamily="34" charset="0"/>
              </a:rPr>
              <a:t> where n is the number of bits in the MAC. </a:t>
            </a:r>
          </a:p>
          <a:p>
            <a:pPr lvl="0">
              <a:lnSpc>
                <a:spcPct val="150000"/>
              </a:lnSpc>
            </a:pPr>
            <a:r>
              <a:rPr lang="en-IN" sz="1200" dirty="0">
                <a:latin typeface="Tahoma" panose="020B0604030504040204" pitchFamily="34" charset="0"/>
                <a:ea typeface="Tahoma" panose="020B0604030504040204" pitchFamily="34" charset="0"/>
                <a:cs typeface="Tahoma" panose="020B0604030504040204" pitchFamily="34" charset="0"/>
              </a:rPr>
              <a:t>Let M’ be equal to some known transformation on M. i.e., M’ = f(M).</a:t>
            </a:r>
          </a:p>
          <a:p>
            <a:pPr marL="0" indent="0" algn="just">
              <a:lnSpc>
                <a:spcPct val="150000"/>
              </a:lnSpc>
              <a:buNone/>
            </a:pPr>
            <a:r>
              <a:rPr lang="en-IN" sz="1200" b="1" dirty="0" smtClean="0">
                <a:latin typeface="Tahoma" panose="020B0604030504040204" pitchFamily="34" charset="0"/>
                <a:ea typeface="Tahoma" panose="020B0604030504040204" pitchFamily="34" charset="0"/>
                <a:cs typeface="Tahoma" panose="020B0604030504040204" pitchFamily="34" charset="0"/>
              </a:rPr>
              <a:t> </a:t>
            </a:r>
            <a:r>
              <a:rPr lang="en-IN" sz="1200" b="1" dirty="0">
                <a:latin typeface="Tahoma" panose="020B0604030504040204" pitchFamily="34" charset="0"/>
                <a:ea typeface="Tahoma" panose="020B0604030504040204" pitchFamily="34" charset="0"/>
                <a:cs typeface="Tahoma" panose="020B0604030504040204" pitchFamily="34" charset="0"/>
              </a:rPr>
              <a:t>HASH FUNCTIONS:</a:t>
            </a:r>
            <a:endParaRPr lang="en-IN" sz="1200" dirty="0">
              <a:latin typeface="Tahoma" panose="020B0604030504040204" pitchFamily="34" charset="0"/>
              <a:ea typeface="Tahoma" panose="020B0604030504040204" pitchFamily="34" charset="0"/>
              <a:cs typeface="Tahoma" panose="020B0604030504040204" pitchFamily="34" charset="0"/>
            </a:endParaRPr>
          </a:p>
          <a:p>
            <a:pPr algn="just">
              <a:lnSpc>
                <a:spcPct val="150000"/>
              </a:lnSpc>
            </a:pPr>
            <a:r>
              <a:rPr lang="en-IN" sz="1200" dirty="0">
                <a:latin typeface="Tahoma" panose="020B0604030504040204" pitchFamily="34" charset="0"/>
                <a:ea typeface="Tahoma" panose="020B0604030504040204" pitchFamily="34" charset="0"/>
                <a:cs typeface="Tahoma" panose="020B0604030504040204" pitchFamily="34" charset="0"/>
              </a:rPr>
              <a:t>A </a:t>
            </a:r>
            <a:r>
              <a:rPr lang="en-IN" sz="1200" b="1" dirty="0">
                <a:latin typeface="Tahoma" panose="020B0604030504040204" pitchFamily="34" charset="0"/>
                <a:ea typeface="Tahoma" panose="020B0604030504040204" pitchFamily="34" charset="0"/>
                <a:cs typeface="Tahoma" panose="020B0604030504040204" pitchFamily="34" charset="0"/>
              </a:rPr>
              <a:t>hash function </a:t>
            </a:r>
            <a:r>
              <a:rPr lang="en-IN" sz="1200" dirty="0">
                <a:latin typeface="Tahoma" panose="020B0604030504040204" pitchFamily="34" charset="0"/>
                <a:ea typeface="Tahoma" panose="020B0604030504040204" pitchFamily="34" charset="0"/>
                <a:cs typeface="Tahoma" panose="020B0604030504040204" pitchFamily="34" charset="0"/>
              </a:rPr>
              <a:t>H accepts a variable-length block of data as input and produces a fixed-size hash value h=H(M). A “good” hash function has the property that the results of applying the function to a large set of inputs will produce outputs that are evenly distributed and apparently random.</a:t>
            </a:r>
          </a:p>
          <a:p>
            <a:pPr algn="just">
              <a:lnSpc>
                <a:spcPct val="150000"/>
              </a:lnSpc>
            </a:pPr>
            <a:r>
              <a:rPr lang="en-IN" sz="1200" dirty="0">
                <a:latin typeface="Tahoma" panose="020B0604030504040204" pitchFamily="34" charset="0"/>
                <a:ea typeface="Tahoma" panose="020B0604030504040204" pitchFamily="34" charset="0"/>
                <a:cs typeface="Tahoma" panose="020B0604030504040204" pitchFamily="34" charset="0"/>
              </a:rPr>
              <a:t>The kind of hash function needed for security applications is referred to as a </a:t>
            </a:r>
            <a:r>
              <a:rPr lang="en-IN" sz="1200" b="1" dirty="0">
                <a:latin typeface="Tahoma" panose="020B0604030504040204" pitchFamily="34" charset="0"/>
                <a:ea typeface="Tahoma" panose="020B0604030504040204" pitchFamily="34" charset="0"/>
                <a:cs typeface="Tahoma" panose="020B0604030504040204" pitchFamily="34" charset="0"/>
              </a:rPr>
              <a:t>cryptographic hash function</a:t>
            </a:r>
            <a:r>
              <a:rPr lang="en-IN" sz="1200" dirty="0">
                <a:latin typeface="Tahoma" panose="020B0604030504040204" pitchFamily="34" charset="0"/>
                <a:ea typeface="Tahoma" panose="020B0604030504040204" pitchFamily="34" charset="0"/>
                <a:cs typeface="Tahoma" panose="020B0604030504040204" pitchFamily="34" charset="0"/>
              </a:rPr>
              <a:t>. A cryptographic hash function is an algorithm for which it is computationally infeasible (because no attack is significantly more efficient than brute force) to find either (a) a data object that maps to a pre-specified hash result (the one-way property) or (b) two data objects that map to the same hash result(the collision-free property). Because of these characteristics, hash functions are often used to determine whether or not data has changed.</a:t>
            </a:r>
          </a:p>
          <a:p>
            <a:pPr algn="just">
              <a:lnSpc>
                <a:spcPct val="150000"/>
              </a:lnSpc>
            </a:pPr>
            <a:r>
              <a:rPr lang="en-IN" sz="1200" dirty="0">
                <a:latin typeface="Tahoma" panose="020B0604030504040204" pitchFamily="34" charset="0"/>
                <a:ea typeface="Tahoma" panose="020B0604030504040204" pitchFamily="34" charset="0"/>
                <a:cs typeface="Tahoma" panose="020B0604030504040204" pitchFamily="34" charset="0"/>
              </a:rPr>
              <a:t>the input is padded out to an integer multiple of some fixed length (e.g., 1024bits), and the padding includes the value of the length of the original message in bits. The length field is a security measure to increase the difficulty for an attacker to produce an alternative message with the same hash value.</a:t>
            </a:r>
          </a:p>
          <a:p>
            <a:pPr>
              <a:lnSpc>
                <a:spcPct val="150000"/>
              </a:lnSpc>
            </a:pPr>
            <a:endParaRPr lang="en-IN" sz="1200" dirty="0"/>
          </a:p>
        </p:txBody>
      </p:sp>
    </p:spTree>
    <p:extLst>
      <p:ext uri="{BB962C8B-B14F-4D97-AF65-F5344CB8AC3E}">
        <p14:creationId xmlns="" xmlns:p14="http://schemas.microsoft.com/office/powerpoint/2010/main" val="324784599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1487" y="4467789"/>
            <a:ext cx="5915025" cy="4175181"/>
          </a:xfrm>
        </p:spPr>
        <p:txBody>
          <a:bodyPr>
            <a:normAutofit lnSpcReduction="10000"/>
          </a:bodyPr>
          <a:lstStyle/>
          <a:p>
            <a:pPr marL="0" indent="0">
              <a:lnSpc>
                <a:spcPct val="150000"/>
              </a:lnSpc>
              <a:buNone/>
            </a:pPr>
            <a:r>
              <a:rPr lang="en-IN" sz="1400" b="1" u="sng" dirty="0" smtClean="0">
                <a:latin typeface="Tahoma" panose="020B0604030504040204" pitchFamily="34" charset="0"/>
                <a:ea typeface="Tahoma" panose="020B0604030504040204" pitchFamily="34" charset="0"/>
                <a:cs typeface="Tahoma" panose="020B0604030504040204" pitchFamily="34" charset="0"/>
              </a:rPr>
              <a:t>Applications </a:t>
            </a:r>
            <a:r>
              <a:rPr lang="en-IN" sz="1400" b="1" u="sng" dirty="0">
                <a:latin typeface="Tahoma" panose="020B0604030504040204" pitchFamily="34" charset="0"/>
                <a:ea typeface="Tahoma" panose="020B0604030504040204" pitchFamily="34" charset="0"/>
                <a:cs typeface="Tahoma" panose="020B0604030504040204" pitchFamily="34" charset="0"/>
              </a:rPr>
              <a:t>of Cryptographic Hash functions</a:t>
            </a:r>
            <a:endParaRPr lang="en-IN" sz="1400"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buNone/>
            </a:pPr>
            <a:r>
              <a:rPr lang="en-IN" sz="1200" b="1" dirty="0">
                <a:latin typeface="Tahoma" panose="020B0604030504040204" pitchFamily="34" charset="0"/>
                <a:ea typeface="Tahoma" panose="020B0604030504040204" pitchFamily="34" charset="0"/>
                <a:cs typeface="Tahoma" panose="020B0604030504040204" pitchFamily="34" charset="0"/>
              </a:rPr>
              <a:t>1.Message Authentication : </a:t>
            </a:r>
            <a:r>
              <a:rPr lang="en-IN" sz="1200" dirty="0">
                <a:latin typeface="Tahoma" panose="020B0604030504040204" pitchFamily="34" charset="0"/>
                <a:ea typeface="Tahoma" panose="020B0604030504040204" pitchFamily="34" charset="0"/>
                <a:cs typeface="Tahoma" panose="020B0604030504040204" pitchFamily="34" charset="0"/>
              </a:rPr>
              <a:t>When a hash function is used to provide message authentication, the hash function value is often referred to as a </a:t>
            </a:r>
            <a:r>
              <a:rPr lang="en-IN" sz="1200" b="1" dirty="0">
                <a:latin typeface="Tahoma" panose="020B0604030504040204" pitchFamily="34" charset="0"/>
                <a:ea typeface="Tahoma" panose="020B0604030504040204" pitchFamily="34" charset="0"/>
                <a:cs typeface="Tahoma" panose="020B0604030504040204" pitchFamily="34" charset="0"/>
              </a:rPr>
              <a:t>message digest</a:t>
            </a:r>
            <a:r>
              <a:rPr lang="en-IN" sz="1200" dirty="0">
                <a:latin typeface="Tahoma" panose="020B0604030504040204" pitchFamily="34" charset="0"/>
                <a:ea typeface="Tahoma" panose="020B0604030504040204" pitchFamily="34" charset="0"/>
                <a:cs typeface="Tahoma" panose="020B0604030504040204" pitchFamily="34" charset="0"/>
              </a:rPr>
              <a:t>. More commonly, message authentication is achieved using a </a:t>
            </a:r>
            <a:r>
              <a:rPr lang="en-IN" sz="1200" b="1" dirty="0">
                <a:latin typeface="Tahoma" panose="020B0604030504040204" pitchFamily="34" charset="0"/>
                <a:ea typeface="Tahoma" panose="020B0604030504040204" pitchFamily="34" charset="0"/>
                <a:cs typeface="Tahoma" panose="020B0604030504040204" pitchFamily="34" charset="0"/>
              </a:rPr>
              <a:t>message authentication code (MAC)</a:t>
            </a:r>
            <a:r>
              <a:rPr lang="en-IN" sz="1200" dirty="0">
                <a:latin typeface="Tahoma" panose="020B0604030504040204" pitchFamily="34" charset="0"/>
                <a:ea typeface="Tahoma" panose="020B0604030504040204" pitchFamily="34" charset="0"/>
                <a:cs typeface="Tahoma" panose="020B0604030504040204" pitchFamily="34" charset="0"/>
              </a:rPr>
              <a:t>, also known as a </a:t>
            </a:r>
            <a:r>
              <a:rPr lang="en-IN" sz="1200" b="1" dirty="0">
                <a:latin typeface="Tahoma" panose="020B0604030504040204" pitchFamily="34" charset="0"/>
                <a:ea typeface="Tahoma" panose="020B0604030504040204" pitchFamily="34" charset="0"/>
                <a:cs typeface="Tahoma" panose="020B0604030504040204" pitchFamily="34" charset="0"/>
              </a:rPr>
              <a:t>keyed hash function</a:t>
            </a:r>
            <a:r>
              <a:rPr lang="en-IN" sz="1200" dirty="0">
                <a:latin typeface="Tahoma" panose="020B0604030504040204" pitchFamily="34" charset="0"/>
                <a:ea typeface="Tahoma" panose="020B0604030504040204" pitchFamily="34" charset="0"/>
                <a:cs typeface="Tahoma" panose="020B0604030504040204" pitchFamily="34" charset="0"/>
              </a:rPr>
              <a:t>. Typically, MACs are used between two parties that share a secret key to authenticate information exchanged between those parties.</a:t>
            </a:r>
          </a:p>
          <a:p>
            <a:pPr mar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2. </a:t>
            </a:r>
            <a:r>
              <a:rPr lang="en-IN" sz="1200" b="1" dirty="0">
                <a:latin typeface="Tahoma" panose="020B0604030504040204" pitchFamily="34" charset="0"/>
                <a:ea typeface="Tahoma" panose="020B0604030504040204" pitchFamily="34" charset="0"/>
                <a:cs typeface="Tahoma" panose="020B0604030504040204" pitchFamily="34" charset="0"/>
              </a:rPr>
              <a:t>Digital Signature</a:t>
            </a:r>
            <a:r>
              <a:rPr lang="en-IN" sz="1200" dirty="0">
                <a:latin typeface="Tahoma" panose="020B0604030504040204" pitchFamily="34" charset="0"/>
                <a:ea typeface="Tahoma" panose="020B0604030504040204" pitchFamily="34" charset="0"/>
                <a:cs typeface="Tahoma" panose="020B0604030504040204" pitchFamily="34" charset="0"/>
              </a:rPr>
              <a:t> - The hash value of a message is encrypted with a user’s private key. Anyone who knows the user’s public key can verify the integrity of the message that is associated with the digital signature</a:t>
            </a:r>
          </a:p>
          <a:p>
            <a:pPr mar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3. Hash functions are commonly used to create a </a:t>
            </a:r>
            <a:r>
              <a:rPr lang="en-IN" sz="1200" b="1" dirty="0">
                <a:latin typeface="Tahoma" panose="020B0604030504040204" pitchFamily="34" charset="0"/>
                <a:ea typeface="Tahoma" panose="020B0604030504040204" pitchFamily="34" charset="0"/>
                <a:cs typeface="Tahoma" panose="020B0604030504040204" pitchFamily="34" charset="0"/>
              </a:rPr>
              <a:t>one-way password file</a:t>
            </a:r>
            <a:r>
              <a:rPr lang="en-IN" sz="1200" dirty="0">
                <a:latin typeface="Tahoma" panose="020B0604030504040204" pitchFamily="34" charset="0"/>
                <a:ea typeface="Tahoma" panose="020B0604030504040204" pitchFamily="34" charset="0"/>
                <a:cs typeface="Tahoma" panose="020B0604030504040204" pitchFamily="34" charset="0"/>
              </a:rPr>
              <a:t>. when a user enters a password, the hash of that password is compared to the stored hash value for verification. This approach to password protection is used by most operating systems</a:t>
            </a:r>
            <a:r>
              <a:rPr lang="en-IN" sz="1200" dirty="0" smtClean="0">
                <a:latin typeface="Tahoma" panose="020B0604030504040204" pitchFamily="34" charset="0"/>
                <a:ea typeface="Tahoma" panose="020B0604030504040204" pitchFamily="34" charset="0"/>
                <a:cs typeface="Tahoma" panose="020B0604030504040204" pitchFamily="34" charset="0"/>
              </a:rPr>
              <a:t>.</a:t>
            </a:r>
            <a:endParaRPr lang="en-IN" sz="1200"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p:nvPr/>
        </p:nvPicPr>
        <p:blipFill>
          <a:blip r:embed="rId2">
            <a:extLst>
              <a:ext uri="{28A0092B-C50C-407E-A947-70E740481C1C}">
                <a14:useLocalDpi xmlns="" xmlns:a14="http://schemas.microsoft.com/office/drawing/2010/main" val="0"/>
              </a:ext>
            </a:extLst>
          </a:blip>
          <a:srcRect/>
          <a:stretch>
            <a:fillRect/>
          </a:stretch>
        </p:blipFill>
        <p:spPr bwMode="auto">
          <a:xfrm>
            <a:off x="1903574" y="781050"/>
            <a:ext cx="3368817" cy="2934916"/>
          </a:xfrm>
          <a:prstGeom prst="rect">
            <a:avLst/>
          </a:prstGeom>
          <a:noFill/>
          <a:ln>
            <a:noFill/>
          </a:ln>
        </p:spPr>
      </p:pic>
      <p:sp>
        <p:nvSpPr>
          <p:cNvPr id="5" name="Rectangle 4"/>
          <p:cNvSpPr/>
          <p:nvPr/>
        </p:nvSpPr>
        <p:spPr>
          <a:xfrm>
            <a:off x="2319562" y="3952224"/>
            <a:ext cx="2218876" cy="279307"/>
          </a:xfrm>
          <a:prstGeom prst="rect">
            <a:avLst/>
          </a:prstGeom>
        </p:spPr>
        <p:txBody>
          <a:bodyPr wrap="none">
            <a:spAutoFit/>
          </a:bodyPr>
          <a:lstStyle/>
          <a:p>
            <a:pPr algn="ctr">
              <a:lnSpc>
                <a:spcPct val="107000"/>
              </a:lnSpc>
              <a:spcBef>
                <a:spcPts val="1200"/>
              </a:spcBef>
              <a:spcAft>
                <a:spcPts val="800"/>
              </a:spcAft>
              <a:tabLst>
                <a:tab pos="635000" algn="l"/>
              </a:tabLst>
            </a:pPr>
            <a:r>
              <a:rPr lang="en-IN" sz="1200" b="1" dirty="0">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Figure 4.4 – Hash function</a:t>
            </a:r>
            <a:endParaRPr lang="en-IN" sz="1200"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122886144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69181" y="5090403"/>
            <a:ext cx="3267075" cy="2133600"/>
          </a:xfrm>
          <a:prstGeom prst="rect">
            <a:avLst/>
          </a:prstGeom>
        </p:spPr>
      </p:pic>
      <p:sp>
        <p:nvSpPr>
          <p:cNvPr id="3" name="Content Placeholder 2"/>
          <p:cNvSpPr>
            <a:spLocks noGrp="1"/>
          </p:cNvSpPr>
          <p:nvPr>
            <p:ph idx="1"/>
          </p:nvPr>
        </p:nvSpPr>
        <p:spPr>
          <a:xfrm>
            <a:off x="471488" y="428017"/>
            <a:ext cx="5915025" cy="8494263"/>
          </a:xfrm>
        </p:spPr>
        <p:txBody>
          <a:bodyPr>
            <a:normAutofit/>
          </a:bodyPr>
          <a:lstStyle/>
          <a:p>
            <a:pPr mar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4. Hash functions can be used for </a:t>
            </a:r>
            <a:r>
              <a:rPr lang="en-IN" sz="1200" b="1" dirty="0">
                <a:latin typeface="Tahoma" panose="020B0604030504040204" pitchFamily="34" charset="0"/>
                <a:ea typeface="Tahoma" panose="020B0604030504040204" pitchFamily="34" charset="0"/>
                <a:cs typeface="Tahoma" panose="020B0604030504040204" pitchFamily="34" charset="0"/>
              </a:rPr>
              <a:t>intrusion detection </a:t>
            </a:r>
            <a:r>
              <a:rPr lang="en-IN" sz="1200" dirty="0">
                <a:latin typeface="Tahoma" panose="020B0604030504040204" pitchFamily="34" charset="0"/>
                <a:ea typeface="Tahoma" panose="020B0604030504040204" pitchFamily="34" charset="0"/>
                <a:cs typeface="Tahoma" panose="020B0604030504040204" pitchFamily="34" charset="0"/>
              </a:rPr>
              <a:t>and </a:t>
            </a:r>
            <a:r>
              <a:rPr lang="en-IN" sz="1200" b="1" dirty="0">
                <a:latin typeface="Tahoma" panose="020B0604030504040204" pitchFamily="34" charset="0"/>
                <a:ea typeface="Tahoma" panose="020B0604030504040204" pitchFamily="34" charset="0"/>
                <a:cs typeface="Tahoma" panose="020B0604030504040204" pitchFamily="34" charset="0"/>
              </a:rPr>
              <a:t>virus detection</a:t>
            </a:r>
            <a:r>
              <a:rPr lang="en-IN" sz="1200" dirty="0">
                <a:latin typeface="Tahoma" panose="020B0604030504040204" pitchFamily="34" charset="0"/>
                <a:ea typeface="Tahoma" panose="020B0604030504040204" pitchFamily="34" charset="0"/>
                <a:cs typeface="Tahoma" panose="020B0604030504040204" pitchFamily="34" charset="0"/>
              </a:rPr>
              <a:t>. </a:t>
            </a:r>
            <a:r>
              <a:rPr lang="en-IN" sz="1200" dirty="0" err="1">
                <a:latin typeface="Tahoma" panose="020B0604030504040204" pitchFamily="34" charset="0"/>
                <a:ea typeface="Tahoma" panose="020B0604030504040204" pitchFamily="34" charset="0"/>
                <a:cs typeface="Tahoma" panose="020B0604030504040204" pitchFamily="34" charset="0"/>
              </a:rPr>
              <a:t>StoreH</a:t>
            </a:r>
            <a:r>
              <a:rPr lang="en-IN" sz="1200" dirty="0">
                <a:latin typeface="Tahoma" panose="020B0604030504040204" pitchFamily="34" charset="0"/>
                <a:ea typeface="Tahoma" panose="020B0604030504040204" pitchFamily="34" charset="0"/>
                <a:cs typeface="Tahoma" panose="020B0604030504040204" pitchFamily="34" charset="0"/>
              </a:rPr>
              <a:t>(F) for each file on a system and secure the hash values (e.g., on a CD-R that is kept secure). One can later determine if a file has been modified by re </a:t>
            </a:r>
            <a:r>
              <a:rPr lang="en-IN" sz="1200" dirty="0" err="1">
                <a:latin typeface="Tahoma" panose="020B0604030504040204" pitchFamily="34" charset="0"/>
                <a:ea typeface="Tahoma" panose="020B0604030504040204" pitchFamily="34" charset="0"/>
                <a:cs typeface="Tahoma" panose="020B0604030504040204" pitchFamily="34" charset="0"/>
              </a:rPr>
              <a:t>computingH</a:t>
            </a:r>
            <a:r>
              <a:rPr lang="en-IN" sz="1200" dirty="0">
                <a:latin typeface="Tahoma" panose="020B0604030504040204" pitchFamily="34" charset="0"/>
                <a:ea typeface="Tahoma" panose="020B0604030504040204" pitchFamily="34" charset="0"/>
                <a:cs typeface="Tahoma" panose="020B0604030504040204" pitchFamily="34" charset="0"/>
              </a:rPr>
              <a:t>(F). An intruder would need to change F without changing H(F).</a:t>
            </a:r>
          </a:p>
          <a:p>
            <a:pPr>
              <a:lnSpc>
                <a:spcPct val="150000"/>
              </a:lnSpc>
            </a:pPr>
            <a:r>
              <a:rPr lang="en-IN" sz="1200" dirty="0">
                <a:latin typeface="Tahoma" panose="020B0604030504040204" pitchFamily="34" charset="0"/>
                <a:ea typeface="Tahoma" panose="020B0604030504040204" pitchFamily="34" charset="0"/>
                <a:cs typeface="Tahoma" panose="020B0604030504040204" pitchFamily="34" charset="0"/>
              </a:rPr>
              <a:t>5. A cryptographic hash function can be used to construct a </a:t>
            </a:r>
            <a:r>
              <a:rPr lang="en-IN" sz="1200" b="1" dirty="0">
                <a:latin typeface="Tahoma" panose="020B0604030504040204" pitchFamily="34" charset="0"/>
                <a:ea typeface="Tahoma" panose="020B0604030504040204" pitchFamily="34" charset="0"/>
                <a:cs typeface="Tahoma" panose="020B0604030504040204" pitchFamily="34" charset="0"/>
              </a:rPr>
              <a:t>pseudorandom function(PRF) </a:t>
            </a:r>
            <a:r>
              <a:rPr lang="en-IN" sz="1200" dirty="0">
                <a:latin typeface="Tahoma" panose="020B0604030504040204" pitchFamily="34" charset="0"/>
                <a:ea typeface="Tahoma" panose="020B0604030504040204" pitchFamily="34" charset="0"/>
                <a:cs typeface="Tahoma" panose="020B0604030504040204" pitchFamily="34" charset="0"/>
              </a:rPr>
              <a:t>or a </a:t>
            </a:r>
            <a:r>
              <a:rPr lang="en-IN" sz="1200" b="1" dirty="0">
                <a:latin typeface="Tahoma" panose="020B0604030504040204" pitchFamily="34" charset="0"/>
                <a:ea typeface="Tahoma" panose="020B0604030504040204" pitchFamily="34" charset="0"/>
                <a:cs typeface="Tahoma" panose="020B0604030504040204" pitchFamily="34" charset="0"/>
              </a:rPr>
              <a:t>pseudorandom number generator (PRNG)</a:t>
            </a:r>
            <a:r>
              <a:rPr lang="en-IN" sz="1200" dirty="0">
                <a:latin typeface="Tahoma" panose="020B0604030504040204" pitchFamily="34" charset="0"/>
                <a:ea typeface="Tahoma" panose="020B0604030504040204" pitchFamily="34" charset="0"/>
                <a:cs typeface="Tahoma" panose="020B0604030504040204" pitchFamily="34" charset="0"/>
              </a:rPr>
              <a:t>.A common application for a hash-based PRF is for the generation of symmetric keys.</a:t>
            </a:r>
          </a:p>
          <a:p>
            <a:pPr>
              <a:lnSpc>
                <a:spcPct val="150000"/>
              </a:lnSpc>
              <a:buNone/>
            </a:pPr>
            <a:r>
              <a:rPr lang="en-IN" sz="1200" b="1" u="sng" dirty="0" smtClean="0">
                <a:latin typeface="Tahoma" panose="020B0604030504040204" pitchFamily="34" charset="0"/>
                <a:ea typeface="Tahoma" panose="020B0604030504040204" pitchFamily="34" charset="0"/>
                <a:cs typeface="Tahoma" panose="020B0604030504040204" pitchFamily="34" charset="0"/>
              </a:rPr>
              <a:t>Simple </a:t>
            </a:r>
            <a:r>
              <a:rPr lang="en-IN" sz="1200" b="1" u="sng" dirty="0">
                <a:latin typeface="Tahoma" panose="020B0604030504040204" pitchFamily="34" charset="0"/>
                <a:ea typeface="Tahoma" panose="020B0604030504040204" pitchFamily="34" charset="0"/>
                <a:cs typeface="Tahoma" panose="020B0604030504040204" pitchFamily="34" charset="0"/>
              </a:rPr>
              <a:t>Hash Functions</a:t>
            </a:r>
            <a:endParaRPr lang="en-IN" sz="1200" b="1" i="1"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All hash functions operate using the following general principles. The input (message, file, etc.) is viewed as a sequence of n-bit blocks. The input is processed one block at a time in an iterative fashion to produce an n-bit hash function.</a:t>
            </a:r>
            <a:endParaRPr lang="en-IN"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One of the simplest hash functions is the bit-by-bit exclusive-OR (XOR) of every block. This can be expressed as follows</a:t>
            </a:r>
            <a:r>
              <a:rPr lang="en-US" sz="1200" dirty="0" smtClean="0">
                <a:latin typeface="Tahoma" panose="020B0604030504040204" pitchFamily="34" charset="0"/>
                <a:ea typeface="Tahoma" panose="020B0604030504040204" pitchFamily="34" charset="0"/>
                <a:cs typeface="Tahoma" panose="020B0604030504040204" pitchFamily="34" charset="0"/>
              </a:rPr>
              <a:t>:</a:t>
            </a:r>
          </a:p>
          <a:p>
            <a:pPr marL="0" indent="0">
              <a:lnSpc>
                <a:spcPct val="150000"/>
              </a:lnSpc>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a:lnSpc>
                <a:spcPct val="150000"/>
              </a:lnSpc>
            </a:pPr>
            <a:endParaRPr lang="en-US"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a:lnSpc>
                <a:spcPct val="150000"/>
              </a:lnSpc>
            </a:pPr>
            <a:endParaRPr lang="en-US"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a:lnSpc>
                <a:spcPct val="150000"/>
              </a:lnSpc>
            </a:pPr>
            <a:endParaRPr lang="en-US"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200" dirty="0" smtClean="0">
                <a:latin typeface="Tahoma" panose="020B0604030504040204" pitchFamily="34" charset="0"/>
                <a:ea typeface="Tahoma" panose="020B0604030504040204" pitchFamily="34" charset="0"/>
                <a:cs typeface="Tahoma" panose="020B0604030504040204" pitchFamily="34" charset="0"/>
              </a:rPr>
              <a:t>Thus</a:t>
            </a:r>
            <a:r>
              <a:rPr lang="en-US" sz="1200" dirty="0">
                <a:latin typeface="Tahoma" panose="020B0604030504040204" pitchFamily="34" charset="0"/>
                <a:ea typeface="Tahoma" panose="020B0604030504040204" pitchFamily="34" charset="0"/>
                <a:cs typeface="Tahoma" panose="020B0604030504040204" pitchFamily="34" charset="0"/>
              </a:rPr>
              <a:t>, the probability that a data error will result in an unchanged hash value is 2</a:t>
            </a:r>
            <a:r>
              <a:rPr lang="en-US" sz="1200" baseline="30000" dirty="0">
                <a:latin typeface="Tahoma" panose="020B0604030504040204" pitchFamily="34" charset="0"/>
                <a:ea typeface="Tahoma" panose="020B0604030504040204" pitchFamily="34" charset="0"/>
                <a:cs typeface="Tahoma" panose="020B0604030504040204" pitchFamily="34" charset="0"/>
              </a:rPr>
              <a:t>n</a:t>
            </a:r>
            <a:r>
              <a:rPr lang="en-US" sz="1200" dirty="0">
                <a:latin typeface="Tahoma" panose="020B0604030504040204" pitchFamily="34" charset="0"/>
                <a:ea typeface="Tahoma" panose="020B0604030504040204" pitchFamily="34" charset="0"/>
                <a:cs typeface="Tahoma" panose="020B0604030504040204" pitchFamily="34" charset="0"/>
              </a:rPr>
              <a:t>. With more predictably formatted data, the function is less effective. For example, in most normal text files, the high-order bit of each octet is always zero. So if a 128-bit hash value is used, instead of an effectiveness of 2</a:t>
            </a:r>
            <a:r>
              <a:rPr lang="en-US" sz="1200" baseline="30000" dirty="0">
                <a:latin typeface="Tahoma" panose="020B0604030504040204" pitchFamily="34" charset="0"/>
                <a:ea typeface="Tahoma" panose="020B0604030504040204" pitchFamily="34" charset="0"/>
                <a:cs typeface="Tahoma" panose="020B0604030504040204" pitchFamily="34" charset="0"/>
              </a:rPr>
              <a:t>128</a:t>
            </a:r>
            <a:r>
              <a:rPr lang="en-US" sz="1200" dirty="0">
                <a:latin typeface="Tahoma" panose="020B0604030504040204" pitchFamily="34" charset="0"/>
                <a:ea typeface="Tahoma" panose="020B0604030504040204" pitchFamily="34" charset="0"/>
                <a:cs typeface="Tahoma" panose="020B0604030504040204" pitchFamily="34" charset="0"/>
              </a:rPr>
              <a:t>, the hash function on this type of data has an effectiveness of 2</a:t>
            </a:r>
            <a:r>
              <a:rPr lang="en-US" sz="1200" baseline="30000" dirty="0">
                <a:latin typeface="Tahoma" panose="020B0604030504040204" pitchFamily="34" charset="0"/>
                <a:ea typeface="Tahoma" panose="020B0604030504040204" pitchFamily="34" charset="0"/>
                <a:cs typeface="Tahoma" panose="020B0604030504040204" pitchFamily="34" charset="0"/>
              </a:rPr>
              <a:t>112</a:t>
            </a:r>
            <a:r>
              <a:rPr lang="en-US" sz="1200" dirty="0">
                <a:latin typeface="Tahoma" panose="020B0604030504040204" pitchFamily="34" charset="0"/>
                <a:ea typeface="Tahoma" panose="020B0604030504040204" pitchFamily="34" charset="0"/>
                <a:cs typeface="Tahoma" panose="020B0604030504040204" pitchFamily="34" charset="0"/>
              </a:rPr>
              <a:t>.</a:t>
            </a:r>
            <a:endParaRPr lang="en-IN"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endParaRPr lang="en-IN" sz="1200" dirty="0"/>
          </a:p>
        </p:txBody>
      </p:sp>
    </p:spTree>
    <p:extLst>
      <p:ext uri="{BB962C8B-B14F-4D97-AF65-F5344CB8AC3E}">
        <p14:creationId xmlns="" xmlns:p14="http://schemas.microsoft.com/office/powerpoint/2010/main" val="26624136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marL="0" marR="0" indent="457200" algn="just">
              <a:lnSpc>
                <a:spcPct val="150000"/>
              </a:lnSpc>
              <a:spcBef>
                <a:spcPts val="0"/>
              </a:spcBef>
            </a:pPr>
            <a:r>
              <a:rPr lang="en-US" sz="1200" dirty="0" smtClean="0">
                <a:latin typeface="Tahoma" pitchFamily="34" charset="0"/>
                <a:ea typeface="Tahoma" pitchFamily="34" charset="0"/>
                <a:cs typeface="Tahoma" pitchFamily="34" charset="0"/>
              </a:rPr>
              <a:t>All the techniques for providing security have two components:</a:t>
            </a:r>
          </a:p>
          <a:p>
            <a:pPr marL="342900" marR="0" lvl="0" indent="-342900" algn="just">
              <a:lnSpc>
                <a:spcPct val="150000"/>
              </a:lnSpc>
              <a:spcBef>
                <a:spcPts val="0"/>
              </a:spcBef>
              <a:buNone/>
            </a:pPr>
            <a:r>
              <a:rPr lang="en-US" sz="1200" dirty="0" smtClean="0">
                <a:latin typeface="Tahoma" pitchFamily="34" charset="0"/>
                <a:ea typeface="Tahoma" pitchFamily="34" charset="0"/>
                <a:cs typeface="Tahoma" pitchFamily="34" charset="0"/>
              </a:rPr>
              <a:t>1. A security-related transformation on the information to be sent.</a:t>
            </a:r>
          </a:p>
          <a:p>
            <a:pPr marL="457200" marR="0" algn="just">
              <a:lnSpc>
                <a:spcPct val="150000"/>
              </a:lnSpc>
              <a:spcBef>
                <a:spcPts val="0"/>
              </a:spcBef>
              <a:buNone/>
            </a:pPr>
            <a:r>
              <a:rPr lang="en-US" sz="1200" u="sng" dirty="0" smtClean="0">
                <a:latin typeface="Tahoma" pitchFamily="34" charset="0"/>
                <a:ea typeface="Tahoma" pitchFamily="34" charset="0"/>
                <a:cs typeface="Tahoma" pitchFamily="34" charset="0"/>
              </a:rPr>
              <a:t>Examples:</a:t>
            </a:r>
          </a:p>
          <a:p>
            <a:pPr marL="342900" marR="0" lvl="0" indent="-342900" algn="just">
              <a:lnSpc>
                <a:spcPct val="150000"/>
              </a:lnSpc>
              <a:spcBef>
                <a:spcPts val="0"/>
              </a:spcBef>
              <a:buFont typeface="Wingdings"/>
              <a:buChar char=""/>
            </a:pPr>
            <a:r>
              <a:rPr lang="en-US" sz="1200" dirty="0" smtClean="0">
                <a:latin typeface="Tahoma" pitchFamily="34" charset="0"/>
                <a:ea typeface="Tahoma" pitchFamily="34" charset="0"/>
                <a:cs typeface="Tahoma" pitchFamily="34" charset="0"/>
              </a:rPr>
              <a:t>the encryption of the message, which scrambles the message so that it is unreadable by the opponent,</a:t>
            </a:r>
          </a:p>
          <a:p>
            <a:pPr marL="342900" marR="0" lvl="0" indent="-342900" algn="just">
              <a:lnSpc>
                <a:spcPct val="150000"/>
              </a:lnSpc>
              <a:spcBef>
                <a:spcPts val="0"/>
              </a:spcBef>
              <a:buFont typeface="Wingdings"/>
              <a:buChar char=""/>
            </a:pPr>
            <a:r>
              <a:rPr lang="en-US" sz="1200" dirty="0" smtClean="0">
                <a:latin typeface="Tahoma" pitchFamily="34" charset="0"/>
                <a:ea typeface="Tahoma" pitchFamily="34" charset="0"/>
                <a:cs typeface="Tahoma" pitchFamily="34" charset="0"/>
              </a:rPr>
              <a:t>addition of a code based on the contents of the message, which can be used to verify the identity of the sender</a:t>
            </a:r>
          </a:p>
          <a:p>
            <a:pPr marL="342900" marR="0" lvl="0" indent="-342900" algn="just">
              <a:lnSpc>
                <a:spcPct val="150000"/>
              </a:lnSpc>
              <a:spcBef>
                <a:spcPts val="0"/>
              </a:spcBef>
              <a:buNone/>
            </a:pPr>
            <a:r>
              <a:rPr lang="en-US" sz="1200" dirty="0" smtClean="0">
                <a:latin typeface="Tahoma" pitchFamily="34" charset="0"/>
                <a:ea typeface="Tahoma" pitchFamily="34" charset="0"/>
                <a:cs typeface="Tahoma" pitchFamily="34" charset="0"/>
              </a:rPr>
              <a:t>2. Some secret information shared by the two principals (sender and receiver)</a:t>
            </a:r>
          </a:p>
          <a:p>
            <a:pPr marL="457200" marR="0" algn="just">
              <a:lnSpc>
                <a:spcPct val="150000"/>
              </a:lnSpc>
              <a:spcBef>
                <a:spcPts val="0"/>
              </a:spcBef>
              <a:buNone/>
            </a:pPr>
            <a:r>
              <a:rPr lang="en-US" sz="1200" dirty="0" smtClean="0">
                <a:latin typeface="Tahoma" pitchFamily="34" charset="0"/>
                <a:ea typeface="Tahoma" pitchFamily="34" charset="0"/>
                <a:cs typeface="Tahoma" pitchFamily="34" charset="0"/>
              </a:rPr>
              <a:t>Examples:</a:t>
            </a:r>
          </a:p>
          <a:p>
            <a:pPr marL="342900" marR="0" lvl="0" indent="-342900" algn="just">
              <a:lnSpc>
                <a:spcPct val="150000"/>
              </a:lnSpc>
              <a:spcBef>
                <a:spcPts val="0"/>
              </a:spcBef>
              <a:buFont typeface="Wingdings"/>
              <a:buChar char=""/>
            </a:pPr>
            <a:r>
              <a:rPr lang="en-US" sz="1200" dirty="0" smtClean="0">
                <a:latin typeface="Tahoma" pitchFamily="34" charset="0"/>
                <a:ea typeface="Tahoma" pitchFamily="34" charset="0"/>
                <a:cs typeface="Tahoma" pitchFamily="34" charset="0"/>
              </a:rPr>
              <a:t>An Encryption key used along with the transformation to scramble the message before its transmission and unscramble it on reception.</a:t>
            </a:r>
          </a:p>
          <a:p>
            <a:pPr algn="just">
              <a:lnSpc>
                <a:spcPct val="150000"/>
              </a:lnSpc>
              <a:spcBef>
                <a:spcPts val="0"/>
              </a:spcBef>
              <a:buNone/>
            </a:pPr>
            <a:r>
              <a:rPr lang="en-US" sz="1200" dirty="0" smtClean="0">
                <a:latin typeface="Tahoma" pitchFamily="34" charset="0"/>
                <a:ea typeface="Tahoma" pitchFamily="34" charset="0"/>
                <a:cs typeface="Tahoma" pitchFamily="34" charset="0"/>
              </a:rPr>
              <a:t>        A trusted third party may be needed to achieve secure transmission. For example, a third party may be responsible for distributing the secret information to the two principals while keeping it from any opponent.</a:t>
            </a:r>
            <a:endParaRPr lang="en-AU" sz="1200" dirty="0" smtClean="0">
              <a:latin typeface="Tahoma" pitchFamily="34" charset="0"/>
              <a:ea typeface="Tahoma" pitchFamily="34" charset="0"/>
              <a:cs typeface="Tahoma" pitchFamily="34" charset="0"/>
            </a:endParaRPr>
          </a:p>
          <a:p>
            <a:pPr algn="just">
              <a:lnSpc>
                <a:spcPct val="150000"/>
              </a:lnSpc>
              <a:spcBef>
                <a:spcPts val="0"/>
              </a:spcBef>
              <a:buNone/>
            </a:pPr>
            <a:endParaRPr lang="en-AU" sz="1200" b="1" u="sng" dirty="0" smtClean="0">
              <a:latin typeface="Tahoma" pitchFamily="34" charset="0"/>
              <a:ea typeface="Tahoma" pitchFamily="34" charset="0"/>
              <a:cs typeface="Tahoma" pitchFamily="34" charset="0"/>
            </a:endParaRPr>
          </a:p>
          <a:p>
            <a:pPr algn="just">
              <a:lnSpc>
                <a:spcPct val="150000"/>
              </a:lnSpc>
              <a:spcBef>
                <a:spcPts val="0"/>
              </a:spcBef>
              <a:buNone/>
            </a:pPr>
            <a:r>
              <a:rPr lang="en-AU" sz="1200" b="1" u="sng" dirty="0" smtClean="0">
                <a:latin typeface="Tahoma" pitchFamily="34" charset="0"/>
                <a:ea typeface="Tahoma" pitchFamily="34" charset="0"/>
                <a:cs typeface="Tahoma" pitchFamily="34" charset="0"/>
              </a:rPr>
              <a:t>Basic tasks in designing a particular security service:</a:t>
            </a:r>
            <a:endParaRPr lang="en-US" sz="1200" b="1" u="sng" dirty="0" smtClean="0">
              <a:latin typeface="Tahoma" pitchFamily="34" charset="0"/>
              <a:ea typeface="Tahoma" pitchFamily="34" charset="0"/>
              <a:cs typeface="Tahoma" pitchFamily="34" charset="0"/>
            </a:endParaRPr>
          </a:p>
          <a:p>
            <a:pPr marL="342900" marR="0" lvl="0" indent="-342900" algn="just">
              <a:lnSpc>
                <a:spcPct val="150000"/>
              </a:lnSpc>
              <a:spcBef>
                <a:spcPts val="0"/>
              </a:spcBef>
              <a:buFont typeface="+mj-lt"/>
              <a:buAutoNum type="arabicPeriod"/>
            </a:pPr>
            <a:r>
              <a:rPr lang="en-US" sz="1200" dirty="0" smtClean="0">
                <a:latin typeface="Tahoma" pitchFamily="34" charset="0"/>
                <a:ea typeface="Tahoma" pitchFamily="34" charset="0"/>
                <a:cs typeface="Tahoma" pitchFamily="34" charset="0"/>
              </a:rPr>
              <a:t>Design an algorithm for performing the security-related transformation. The algorithm should be such that an opponent cannot defeat its purpose. </a:t>
            </a:r>
          </a:p>
          <a:p>
            <a:pPr marL="342900" marR="0" lvl="0" indent="-342900" algn="just">
              <a:lnSpc>
                <a:spcPct val="150000"/>
              </a:lnSpc>
              <a:spcBef>
                <a:spcPts val="0"/>
              </a:spcBef>
              <a:buFont typeface="+mj-lt"/>
              <a:buAutoNum type="arabicPeriod"/>
            </a:pPr>
            <a:r>
              <a:rPr lang="en-US" sz="1200" dirty="0" smtClean="0">
                <a:latin typeface="Tahoma" pitchFamily="34" charset="0"/>
                <a:ea typeface="Tahoma" pitchFamily="34" charset="0"/>
                <a:cs typeface="Tahoma" pitchFamily="34" charset="0"/>
              </a:rPr>
              <a:t>Generate the secret information to be used with the algorithm.</a:t>
            </a:r>
          </a:p>
          <a:p>
            <a:pPr marL="342900" marR="0" lvl="0" indent="-342900" algn="just">
              <a:lnSpc>
                <a:spcPct val="150000"/>
              </a:lnSpc>
              <a:spcBef>
                <a:spcPts val="0"/>
              </a:spcBef>
              <a:buFont typeface="+mj-lt"/>
              <a:buAutoNum type="arabicPeriod"/>
            </a:pPr>
            <a:r>
              <a:rPr lang="en-US" sz="1200" dirty="0" smtClean="0">
                <a:latin typeface="Tahoma" pitchFamily="34" charset="0"/>
                <a:ea typeface="Tahoma" pitchFamily="34" charset="0"/>
                <a:cs typeface="Tahoma" pitchFamily="34" charset="0"/>
              </a:rPr>
              <a:t>Develop methods for the distribution and sharing of the secret information.</a:t>
            </a:r>
          </a:p>
          <a:p>
            <a:pPr marL="342900" marR="0" lvl="0" indent="-342900">
              <a:lnSpc>
                <a:spcPct val="150000"/>
              </a:lnSpc>
              <a:spcBef>
                <a:spcPts val="0"/>
              </a:spcBef>
              <a:buFont typeface="+mj-lt"/>
              <a:buAutoNum type="arabicPeriod"/>
            </a:pPr>
            <a:r>
              <a:rPr lang="en-US" sz="1200" dirty="0" smtClean="0">
                <a:latin typeface="Tahoma" pitchFamily="34" charset="0"/>
                <a:ea typeface="Tahoma" pitchFamily="34" charset="0"/>
                <a:cs typeface="Tahoma" pitchFamily="34" charset="0"/>
              </a:rPr>
              <a:t>Specify a protocol to be used by the two principals that makes use of the security algorithm and the secret information to achieve a particular security service.</a:t>
            </a:r>
          </a:p>
          <a:p>
            <a:pPr marL="342900" marR="0" lvl="0" indent="-342900">
              <a:lnSpc>
                <a:spcPct val="150000"/>
              </a:lnSpc>
              <a:spcBef>
                <a:spcPts val="0"/>
              </a:spcBef>
              <a:buNone/>
            </a:pPr>
            <a:r>
              <a:rPr lang="en-US" sz="1200" dirty="0" smtClean="0">
                <a:latin typeface="Tahoma" pitchFamily="34" charset="0"/>
                <a:ea typeface="Tahoma" pitchFamily="34" charset="0"/>
                <a:cs typeface="Tahoma" pitchFamily="34" charset="0"/>
              </a:rPr>
              <a:t>       The security mechanisms needed to cope with unwanted access is shown in Figure 2. The hacker is someone who simply gets satisfaction from breaking and entering a computer system. </a:t>
            </a:r>
            <a:r>
              <a:rPr lang="en-US" sz="1200" b="1" dirty="0" smtClean="0">
                <a:latin typeface="TimesTen-Roman"/>
                <a:ea typeface="Calibri"/>
                <a:cs typeface="TimesTen-Roman"/>
              </a:rPr>
              <a:t>Viruses and worms</a:t>
            </a:r>
            <a:r>
              <a:rPr lang="en-US" sz="1200" dirty="0" smtClean="0">
                <a:latin typeface="TimesTen-Roman"/>
                <a:ea typeface="Calibri"/>
                <a:cs typeface="TimesTen-Roman"/>
              </a:rPr>
              <a:t> are two examples of software attacks. Such attacks are introduced into a system by means of a disk that contains the unwanted logic provided along with useful software</a:t>
            </a:r>
            <a:endParaRPr lang="en-US" sz="1200" dirty="0" smtClean="0">
              <a:latin typeface="Tahoma" pitchFamily="34" charset="0"/>
              <a:ea typeface="Tahoma" pitchFamily="34" charset="0"/>
              <a:cs typeface="Tahoma" pitchFamily="34" charset="0"/>
            </a:endParaRPr>
          </a:p>
          <a:p>
            <a:pPr marL="0" marR="0" algn="just">
              <a:lnSpc>
                <a:spcPct val="150000"/>
              </a:lnSpc>
              <a:spcBef>
                <a:spcPts val="0"/>
              </a:spcBef>
              <a:buNone/>
            </a:pPr>
            <a:r>
              <a:rPr lang="en-US" sz="1200" dirty="0" smtClean="0">
                <a:latin typeface="Tahoma" pitchFamily="34" charset="0"/>
                <a:ea typeface="Tahoma" pitchFamily="34" charset="0"/>
                <a:cs typeface="Tahoma" pitchFamily="34" charset="0"/>
              </a:rPr>
              <a:t>	</a:t>
            </a:r>
          </a:p>
          <a:p>
            <a:pPr marL="342900" marR="0" lvl="0" indent="-342900">
              <a:lnSpc>
                <a:spcPct val="150000"/>
              </a:lnSpc>
              <a:spcBef>
                <a:spcPts val="0"/>
              </a:spcBef>
              <a:buFont typeface="+mj-lt"/>
              <a:buAutoNum type="arabicPeriod"/>
            </a:pPr>
            <a:endParaRPr lang="en-US" sz="1200" dirty="0" smtClean="0">
              <a:latin typeface="Tahoma" pitchFamily="34" charset="0"/>
              <a:ea typeface="Tahoma" pitchFamily="34" charset="0"/>
              <a:cs typeface="Tahoma" pitchFamily="34" charset="0"/>
            </a:endParaRPr>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1488" y="4396902"/>
            <a:ext cx="5915025" cy="3871609"/>
          </a:xfrm>
        </p:spPr>
        <p:txBody>
          <a:bodyPr/>
          <a:lstStyle/>
          <a:p>
            <a:pPr>
              <a:lnSpc>
                <a:spcPct val="150000"/>
              </a:lnSpc>
            </a:pPr>
            <a:r>
              <a:rPr lang="en-US" sz="1200" b="1" dirty="0">
                <a:latin typeface="Tahoma" panose="020B0604030504040204" pitchFamily="34" charset="0"/>
                <a:ea typeface="Tahoma" panose="020B0604030504040204" pitchFamily="34" charset="0"/>
                <a:cs typeface="Tahoma" panose="020B0604030504040204" pitchFamily="34" charset="0"/>
              </a:rPr>
              <a:t>A simple way to improve matters</a:t>
            </a:r>
            <a:r>
              <a:rPr lang="en-US" sz="1200" dirty="0">
                <a:latin typeface="Tahoma" panose="020B0604030504040204" pitchFamily="34" charset="0"/>
                <a:ea typeface="Tahoma" panose="020B0604030504040204" pitchFamily="34" charset="0"/>
                <a:cs typeface="Tahoma" panose="020B0604030504040204" pitchFamily="34" charset="0"/>
              </a:rPr>
              <a:t> is to perform a one-bit circular shift, or rotation, on the hash value after each block is processed. The procedure can be summarized as follows:</a:t>
            </a:r>
            <a:endParaRPr lang="en-IN" sz="1200" dirty="0">
              <a:latin typeface="Tahoma" panose="020B0604030504040204" pitchFamily="34" charset="0"/>
              <a:ea typeface="Tahoma" panose="020B0604030504040204" pitchFamily="34" charset="0"/>
              <a:cs typeface="Tahoma" panose="020B0604030504040204" pitchFamily="34" charset="0"/>
            </a:endParaRPr>
          </a:p>
          <a:p>
            <a:pPr lvl="0">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Initially set the n-bit hash value to zero.</a:t>
            </a:r>
            <a:endParaRPr lang="en-IN" sz="1200" dirty="0">
              <a:latin typeface="Tahoma" panose="020B0604030504040204" pitchFamily="34" charset="0"/>
              <a:ea typeface="Tahoma" panose="020B0604030504040204" pitchFamily="34" charset="0"/>
              <a:cs typeface="Tahoma" panose="020B0604030504040204" pitchFamily="34" charset="0"/>
            </a:endParaRPr>
          </a:p>
          <a:p>
            <a:pPr lvl="0">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Process each successive n-bit block of data as follows:</a:t>
            </a:r>
            <a:endParaRPr lang="en-IN" sz="1200" dirty="0">
              <a:latin typeface="Tahoma" panose="020B0604030504040204" pitchFamily="34" charset="0"/>
              <a:ea typeface="Tahoma" panose="020B0604030504040204" pitchFamily="34" charset="0"/>
              <a:cs typeface="Tahoma" panose="020B0604030504040204" pitchFamily="34" charset="0"/>
            </a:endParaRPr>
          </a:p>
          <a:p>
            <a:pPr lvl="1">
              <a:lnSpc>
                <a:spcPct val="150000"/>
              </a:lnSpc>
            </a:pPr>
            <a:r>
              <a:rPr lang="en-US" dirty="0">
                <a:latin typeface="Tahoma" panose="020B0604030504040204" pitchFamily="34" charset="0"/>
                <a:ea typeface="Tahoma" panose="020B0604030504040204" pitchFamily="34" charset="0"/>
                <a:cs typeface="Tahoma" panose="020B0604030504040204" pitchFamily="34" charset="0"/>
              </a:rPr>
              <a:t>Rotate the current hash value to the left by one bit.</a:t>
            </a:r>
            <a:endParaRPr lang="en-IN" dirty="0">
              <a:latin typeface="Tahoma" panose="020B0604030504040204" pitchFamily="34" charset="0"/>
              <a:ea typeface="Tahoma" panose="020B0604030504040204" pitchFamily="34" charset="0"/>
              <a:cs typeface="Tahoma" panose="020B0604030504040204" pitchFamily="34" charset="0"/>
            </a:endParaRPr>
          </a:p>
          <a:p>
            <a:pPr lvl="1">
              <a:lnSpc>
                <a:spcPct val="150000"/>
              </a:lnSpc>
            </a:pPr>
            <a:r>
              <a:rPr lang="en-US" dirty="0">
                <a:latin typeface="Tahoma" panose="020B0604030504040204" pitchFamily="34" charset="0"/>
                <a:ea typeface="Tahoma" panose="020B0604030504040204" pitchFamily="34" charset="0"/>
                <a:cs typeface="Tahoma" panose="020B0604030504040204" pitchFamily="34" charset="0"/>
              </a:rPr>
              <a:t>XOR the block into the hash value.</a:t>
            </a:r>
            <a:endParaRPr lang="en-IN"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IN" sz="1200" dirty="0">
                <a:latin typeface="Tahoma" panose="020B0604030504040204" pitchFamily="34" charset="0"/>
                <a:ea typeface="Tahoma" panose="020B0604030504040204" pitchFamily="34" charset="0"/>
                <a:cs typeface="Tahoma" panose="020B0604030504040204" pitchFamily="34" charset="0"/>
              </a:rPr>
              <a:t>Figure 4.5  illustrates these two types of hash functions for 16-bit hash values.</a:t>
            </a:r>
          </a:p>
          <a:p>
            <a:pPr>
              <a:lnSpc>
                <a:spcPct val="150000"/>
              </a:lnSpc>
            </a:pPr>
            <a:r>
              <a:rPr lang="en-IN" sz="1200" dirty="0">
                <a:latin typeface="Tahoma" panose="020B0604030504040204" pitchFamily="34" charset="0"/>
                <a:ea typeface="Tahoma" panose="020B0604030504040204" pitchFamily="34" charset="0"/>
                <a:cs typeface="Tahoma" panose="020B0604030504040204" pitchFamily="34" charset="0"/>
              </a:rPr>
              <a:t>Given a message consisting</a:t>
            </a:r>
          </a:p>
          <a:p>
            <a:pPr>
              <a:lnSpc>
                <a:spcPct val="150000"/>
              </a:lnSpc>
            </a:pPr>
            <a:r>
              <a:rPr lang="en-IN" sz="1200" dirty="0">
                <a:latin typeface="Tahoma" panose="020B0604030504040204" pitchFamily="34" charset="0"/>
                <a:ea typeface="Tahoma" panose="020B0604030504040204" pitchFamily="34" charset="0"/>
                <a:cs typeface="Tahoma" panose="020B0604030504040204" pitchFamily="34" charset="0"/>
              </a:rPr>
              <a:t>of a sequence of 64-bit blocks X</a:t>
            </a:r>
            <a:r>
              <a:rPr lang="en-IN" sz="1200" baseline="-25000" dirty="0">
                <a:latin typeface="Tahoma" panose="020B0604030504040204" pitchFamily="34" charset="0"/>
                <a:ea typeface="Tahoma" panose="020B0604030504040204" pitchFamily="34" charset="0"/>
                <a:cs typeface="Tahoma" panose="020B0604030504040204" pitchFamily="34" charset="0"/>
              </a:rPr>
              <a:t>1</a:t>
            </a:r>
            <a:r>
              <a:rPr lang="en-IN" sz="1200" dirty="0">
                <a:latin typeface="Tahoma" panose="020B0604030504040204" pitchFamily="34" charset="0"/>
                <a:ea typeface="Tahoma" panose="020B0604030504040204" pitchFamily="34" charset="0"/>
                <a:cs typeface="Tahoma" panose="020B0604030504040204" pitchFamily="34" charset="0"/>
              </a:rPr>
              <a:t>,X</a:t>
            </a:r>
            <a:r>
              <a:rPr lang="en-IN" sz="1200" baseline="-25000" dirty="0">
                <a:latin typeface="Tahoma" panose="020B0604030504040204" pitchFamily="34" charset="0"/>
                <a:ea typeface="Tahoma" panose="020B0604030504040204" pitchFamily="34" charset="0"/>
                <a:cs typeface="Tahoma" panose="020B0604030504040204" pitchFamily="34" charset="0"/>
              </a:rPr>
              <a:t>2</a:t>
            </a:r>
            <a:r>
              <a:rPr lang="en-IN" sz="1200" dirty="0">
                <a:latin typeface="Tahoma" panose="020B0604030504040204" pitchFamily="34" charset="0"/>
                <a:ea typeface="Tahoma" panose="020B0604030504040204" pitchFamily="34" charset="0"/>
                <a:cs typeface="Tahoma" panose="020B0604030504040204" pitchFamily="34" charset="0"/>
              </a:rPr>
              <a:t>,X</a:t>
            </a:r>
            <a:r>
              <a:rPr lang="en-IN" sz="1200" baseline="-25000" dirty="0">
                <a:latin typeface="Tahoma" panose="020B0604030504040204" pitchFamily="34" charset="0"/>
                <a:ea typeface="Tahoma" panose="020B0604030504040204" pitchFamily="34" charset="0"/>
                <a:cs typeface="Tahoma" panose="020B0604030504040204" pitchFamily="34" charset="0"/>
              </a:rPr>
              <a:t>3</a:t>
            </a:r>
            <a:r>
              <a:rPr lang="en-IN" sz="1200" dirty="0">
                <a:latin typeface="Tahoma" panose="020B0604030504040204" pitchFamily="34" charset="0"/>
                <a:ea typeface="Tahoma" panose="020B0604030504040204" pitchFamily="34" charset="0"/>
                <a:cs typeface="Tahoma" panose="020B0604030504040204" pitchFamily="34" charset="0"/>
              </a:rPr>
              <a:t>…X</a:t>
            </a:r>
            <a:r>
              <a:rPr lang="en-IN" sz="1200" baseline="-25000" dirty="0">
                <a:latin typeface="Tahoma" panose="020B0604030504040204" pitchFamily="34" charset="0"/>
                <a:ea typeface="Tahoma" panose="020B0604030504040204" pitchFamily="34" charset="0"/>
                <a:cs typeface="Tahoma" panose="020B0604030504040204" pitchFamily="34" charset="0"/>
              </a:rPr>
              <a:t>N</a:t>
            </a:r>
            <a:r>
              <a:rPr lang="en-IN" sz="1200" dirty="0">
                <a:latin typeface="Tahoma" panose="020B0604030504040204" pitchFamily="34" charset="0"/>
                <a:ea typeface="Tahoma" panose="020B0604030504040204" pitchFamily="34" charset="0"/>
                <a:cs typeface="Tahoma" panose="020B0604030504040204" pitchFamily="34" charset="0"/>
              </a:rPr>
              <a:t> , define the hash code as h=H(M) as the block-by-block XOR of all blocks and append the hash code as the final block:</a:t>
            </a:r>
          </a:p>
        </p:txBody>
      </p:sp>
      <p:pic>
        <p:nvPicPr>
          <p:cNvPr id="4" name="Picture 3"/>
          <p:cNvPicPr/>
          <p:nvPr/>
        </p:nvPicPr>
        <p:blipFill>
          <a:blip r:embed="rId2">
            <a:extLst>
              <a:ext uri="{28A0092B-C50C-407E-A947-70E740481C1C}">
                <a14:useLocalDpi xmlns="" xmlns:a14="http://schemas.microsoft.com/office/drawing/2010/main" val="0"/>
              </a:ext>
            </a:extLst>
          </a:blip>
          <a:srcRect/>
          <a:stretch>
            <a:fillRect/>
          </a:stretch>
        </p:blipFill>
        <p:spPr bwMode="auto">
          <a:xfrm>
            <a:off x="1656133" y="246453"/>
            <a:ext cx="3009900" cy="3461385"/>
          </a:xfrm>
          <a:prstGeom prst="rect">
            <a:avLst/>
          </a:prstGeom>
          <a:noFill/>
          <a:ln>
            <a:noFill/>
          </a:ln>
        </p:spPr>
      </p:pic>
      <p:sp>
        <p:nvSpPr>
          <p:cNvPr id="5" name="Rectangle 4"/>
          <p:cNvSpPr/>
          <p:nvPr/>
        </p:nvSpPr>
        <p:spPr>
          <a:xfrm>
            <a:off x="252919" y="3707838"/>
            <a:ext cx="6133594" cy="289951"/>
          </a:xfrm>
          <a:prstGeom prst="rect">
            <a:avLst/>
          </a:prstGeom>
        </p:spPr>
        <p:txBody>
          <a:bodyPr wrap="square">
            <a:spAutoFit/>
          </a:bodyPr>
          <a:lstStyle/>
          <a:p>
            <a:pPr algn="ctr">
              <a:lnSpc>
                <a:spcPct val="107000"/>
              </a:lnSpc>
              <a:spcAft>
                <a:spcPts val="0"/>
              </a:spcAft>
            </a:pPr>
            <a:r>
              <a:rPr lang="en-IN" sz="1200" b="1" dirty="0">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Figure 4.5. Two Simple Hash Functions</a:t>
            </a:r>
            <a:endParaRPr lang="en-IN" sz="1200"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p:cNvPicPr>
            <a:picLocks noChangeAspect="1"/>
          </p:cNvPicPr>
          <p:nvPr/>
        </p:nvPicPr>
        <p:blipFill>
          <a:blip r:embed="rId3"/>
          <a:stretch>
            <a:fillRect/>
          </a:stretch>
        </p:blipFill>
        <p:spPr>
          <a:xfrm>
            <a:off x="2070470" y="8410449"/>
            <a:ext cx="2181225" cy="257175"/>
          </a:xfrm>
          <a:prstGeom prst="rect">
            <a:avLst/>
          </a:prstGeom>
        </p:spPr>
      </p:pic>
    </p:spTree>
    <p:extLst>
      <p:ext uri="{BB962C8B-B14F-4D97-AF65-F5344CB8AC3E}">
        <p14:creationId xmlns="" xmlns:p14="http://schemas.microsoft.com/office/powerpoint/2010/main" val="208838078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1488" y="272374"/>
            <a:ext cx="5915025" cy="5739320"/>
          </a:xfrm>
        </p:spPr>
        <p:txBody>
          <a:bodyPr>
            <a:normAutofit/>
          </a:bodyPr>
          <a:lstStyle/>
          <a:p>
            <a:pPr marL="0" indent="0">
              <a:lnSpc>
                <a:spcPct val="150000"/>
              </a:lnSpc>
              <a:buNone/>
            </a:pPr>
            <a:r>
              <a:rPr lang="en-IN" sz="1200" b="1" dirty="0">
                <a:latin typeface="Tahoma" panose="020B0604030504040204" pitchFamily="34" charset="0"/>
                <a:ea typeface="Tahoma" panose="020B0604030504040204" pitchFamily="34" charset="0"/>
                <a:cs typeface="Tahoma" panose="020B0604030504040204" pitchFamily="34" charset="0"/>
              </a:rPr>
              <a:t>4.4.3 REQUIREMENTS AND SECURITY</a:t>
            </a:r>
            <a:endParaRPr lang="en-IN"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IN" sz="1200" dirty="0">
                <a:latin typeface="Tahoma" panose="020B0604030504040204" pitchFamily="34" charset="0"/>
                <a:ea typeface="Tahoma" panose="020B0604030504040204" pitchFamily="34" charset="0"/>
                <a:cs typeface="Tahoma" panose="020B0604030504040204" pitchFamily="34" charset="0"/>
              </a:rPr>
              <a:t>Before proceeding, we need to define two terms. For a hash value h=H(x), we say that is the </a:t>
            </a:r>
            <a:r>
              <a:rPr lang="en-IN" sz="1200" b="1" dirty="0">
                <a:latin typeface="Tahoma" panose="020B0604030504040204" pitchFamily="34" charset="0"/>
                <a:ea typeface="Tahoma" panose="020B0604030504040204" pitchFamily="34" charset="0"/>
                <a:cs typeface="Tahoma" panose="020B0604030504040204" pitchFamily="34" charset="0"/>
              </a:rPr>
              <a:t>preimage </a:t>
            </a:r>
            <a:r>
              <a:rPr lang="en-IN" sz="1200" dirty="0">
                <a:latin typeface="Tahoma" panose="020B0604030504040204" pitchFamily="34" charset="0"/>
                <a:ea typeface="Tahoma" panose="020B0604030504040204" pitchFamily="34" charset="0"/>
                <a:cs typeface="Tahoma" panose="020B0604030504040204" pitchFamily="34" charset="0"/>
              </a:rPr>
              <a:t>of h. That is, is a data block whose hash function, using the function H, is h. Because H is a many-to-one mapping, for any given hash value h, there will in general be multiple preimages.</a:t>
            </a:r>
          </a:p>
          <a:p>
            <a:pPr>
              <a:lnSpc>
                <a:spcPct val="150000"/>
              </a:lnSpc>
            </a:pPr>
            <a:r>
              <a:rPr lang="en-IN" sz="1200" dirty="0">
                <a:latin typeface="Tahoma" panose="020B0604030504040204" pitchFamily="34" charset="0"/>
                <a:ea typeface="Tahoma" panose="020B0604030504040204" pitchFamily="34" charset="0"/>
                <a:cs typeface="Tahoma" panose="020B0604030504040204" pitchFamily="34" charset="0"/>
              </a:rPr>
              <a:t>A </a:t>
            </a:r>
            <a:r>
              <a:rPr lang="en-IN" sz="1200" b="1" dirty="0">
                <a:latin typeface="Tahoma" panose="020B0604030504040204" pitchFamily="34" charset="0"/>
                <a:ea typeface="Tahoma" panose="020B0604030504040204" pitchFamily="34" charset="0"/>
                <a:cs typeface="Tahoma" panose="020B0604030504040204" pitchFamily="34" charset="0"/>
              </a:rPr>
              <a:t>collision </a:t>
            </a:r>
            <a:r>
              <a:rPr lang="en-IN" sz="1200" dirty="0">
                <a:latin typeface="Tahoma" panose="020B0604030504040204" pitchFamily="34" charset="0"/>
                <a:ea typeface="Tahoma" panose="020B0604030504040204" pitchFamily="34" charset="0"/>
                <a:cs typeface="Tahoma" panose="020B0604030504040204" pitchFamily="34" charset="0"/>
              </a:rPr>
              <a:t>occurs if we have x ≠ y and H(x) = H(y). Because we are using hash functions for data integrity, collisions are clearly undesirable</a:t>
            </a:r>
          </a:p>
          <a:p>
            <a:pPr>
              <a:lnSpc>
                <a:spcPct val="150000"/>
              </a:lnSpc>
            </a:pPr>
            <a:r>
              <a:rPr lang="en-IN" sz="1200" b="1" dirty="0">
                <a:latin typeface="Tahoma" panose="020B0604030504040204" pitchFamily="34" charset="0"/>
                <a:ea typeface="Tahoma" panose="020B0604030504040204" pitchFamily="34" charset="0"/>
                <a:cs typeface="Tahoma" panose="020B0604030504040204" pitchFamily="34" charset="0"/>
              </a:rPr>
              <a:t>Attacks on Hash functions</a:t>
            </a:r>
            <a:endParaRPr lang="en-IN"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IN" sz="1200" dirty="0">
                <a:latin typeface="Tahoma" panose="020B0604030504040204" pitchFamily="34" charset="0"/>
                <a:ea typeface="Tahoma" panose="020B0604030504040204" pitchFamily="34" charset="0"/>
                <a:cs typeface="Tahoma" panose="020B0604030504040204" pitchFamily="34" charset="0"/>
              </a:rPr>
              <a:t>As with encryption algorithms, there are two categories of attacks on hash functions: brute-force attacks and cryptanalysis. </a:t>
            </a:r>
          </a:p>
          <a:p>
            <a:pPr>
              <a:lnSpc>
                <a:spcPct val="150000"/>
              </a:lnSpc>
            </a:pPr>
            <a:r>
              <a:rPr lang="en-IN" sz="1200" b="1" dirty="0">
                <a:latin typeface="Tahoma" panose="020B0604030504040204" pitchFamily="34" charset="0"/>
                <a:ea typeface="Tahoma" panose="020B0604030504040204" pitchFamily="34" charset="0"/>
                <a:cs typeface="Tahoma" panose="020B0604030504040204" pitchFamily="34" charset="0"/>
              </a:rPr>
              <a:t>Brute-Force Attacks</a:t>
            </a:r>
            <a:endParaRPr lang="en-IN"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IN" sz="1200" dirty="0">
                <a:latin typeface="Tahoma" panose="020B0604030504040204" pitchFamily="34" charset="0"/>
                <a:ea typeface="Tahoma" panose="020B0604030504040204" pitchFamily="34" charset="0"/>
                <a:cs typeface="Tahoma" panose="020B0604030504040204" pitchFamily="34" charset="0"/>
              </a:rPr>
              <a:t>A brute-force attack does not depend on the specific algorithm but depends only on bit length. In the case of a hash function, a brute-force attack depends only on the bit length of the hash value.</a:t>
            </a:r>
          </a:p>
          <a:p>
            <a:pPr>
              <a:lnSpc>
                <a:spcPct val="150000"/>
              </a:lnSpc>
            </a:pPr>
            <a:r>
              <a:rPr lang="en-IN" sz="1200" b="1" dirty="0">
                <a:latin typeface="Tahoma" panose="020B0604030504040204" pitchFamily="34" charset="0"/>
                <a:ea typeface="Tahoma" panose="020B0604030504040204" pitchFamily="34" charset="0"/>
                <a:cs typeface="Tahoma" panose="020B0604030504040204" pitchFamily="34" charset="0"/>
              </a:rPr>
              <a:t>Cryptanalysis</a:t>
            </a:r>
            <a:endParaRPr lang="en-IN"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IN" sz="1200" dirty="0">
                <a:latin typeface="Tahoma" panose="020B0604030504040204" pitchFamily="34" charset="0"/>
                <a:ea typeface="Tahoma" panose="020B0604030504040204" pitchFamily="34" charset="0"/>
                <a:cs typeface="Tahoma" panose="020B0604030504040204" pitchFamily="34" charset="0"/>
              </a:rPr>
              <a:t> A cryptanalysis, in contrast, is an attack based on weaknesses in a particular cryptographic algorithm.</a:t>
            </a:r>
          </a:p>
          <a:p>
            <a:pPr>
              <a:lnSpc>
                <a:spcPct val="150000"/>
              </a:lnSpc>
            </a:pPr>
            <a:endParaRPr lang="en-IN" sz="1200" dirty="0"/>
          </a:p>
        </p:txBody>
      </p:sp>
      <p:pic>
        <p:nvPicPr>
          <p:cNvPr id="4" name="Picture 3"/>
          <p:cNvPicPr/>
          <p:nvPr/>
        </p:nvPicPr>
        <p:blipFill>
          <a:blip r:embed="rId2"/>
          <a:srcRect l="24679" t="25427" r="5449" b="17522"/>
          <a:stretch>
            <a:fillRect/>
          </a:stretch>
        </p:blipFill>
        <p:spPr bwMode="auto">
          <a:xfrm>
            <a:off x="1028700" y="6011694"/>
            <a:ext cx="4800600" cy="2939415"/>
          </a:xfrm>
          <a:prstGeom prst="rect">
            <a:avLst/>
          </a:prstGeom>
          <a:noFill/>
          <a:ln w="9525">
            <a:noFill/>
            <a:miter lim="800000"/>
            <a:headEnd/>
            <a:tailEnd/>
          </a:ln>
        </p:spPr>
      </p:pic>
    </p:spTree>
    <p:extLst>
      <p:ext uri="{BB962C8B-B14F-4D97-AF65-F5344CB8AC3E}">
        <p14:creationId xmlns="" xmlns:p14="http://schemas.microsoft.com/office/powerpoint/2010/main" val="7026015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1488" y="2745881"/>
            <a:ext cx="5915025" cy="5965070"/>
          </a:xfrm>
        </p:spPr>
        <p:txBody>
          <a:bodyPr>
            <a:noAutofit/>
          </a:bodyPr>
          <a:lstStyle/>
          <a:p>
            <a:pPr marL="0" indent="0">
              <a:lnSpc>
                <a:spcPct val="150000"/>
              </a:lnSpc>
              <a:buNone/>
            </a:pPr>
            <a:r>
              <a:rPr lang="en-IN" sz="1400" b="1" dirty="0" smtClean="0">
                <a:latin typeface="Tahoma" panose="020B0604030504040204" pitchFamily="34" charset="0"/>
                <a:ea typeface="Tahoma" panose="020B0604030504040204" pitchFamily="34" charset="0"/>
                <a:cs typeface="Tahoma" panose="020B0604030504040204" pitchFamily="34" charset="0"/>
              </a:rPr>
              <a:t>MD </a:t>
            </a:r>
            <a:r>
              <a:rPr lang="en-IN" sz="1400" b="1" dirty="0">
                <a:latin typeface="Tahoma" panose="020B0604030504040204" pitchFamily="34" charset="0"/>
                <a:ea typeface="Tahoma" panose="020B0604030504040204" pitchFamily="34" charset="0"/>
                <a:cs typeface="Tahoma" panose="020B0604030504040204" pitchFamily="34" charset="0"/>
              </a:rPr>
              <a:t>5</a:t>
            </a:r>
            <a:endParaRPr lang="en-IN" sz="14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IN" sz="1200" dirty="0">
                <a:latin typeface="Tahoma" panose="020B0604030504040204" pitchFamily="34" charset="0"/>
                <a:ea typeface="Tahoma" panose="020B0604030504040204" pitchFamily="34" charset="0"/>
                <a:cs typeface="Tahoma" panose="020B0604030504040204" pitchFamily="34" charset="0"/>
              </a:rPr>
              <a:t>MD5 algorithm was developed by Professor Ronald L. </a:t>
            </a:r>
            <a:r>
              <a:rPr lang="en-IN" sz="1200" dirty="0" err="1">
                <a:latin typeface="Tahoma" panose="020B0604030504040204" pitchFamily="34" charset="0"/>
                <a:ea typeface="Tahoma" panose="020B0604030504040204" pitchFamily="34" charset="0"/>
                <a:cs typeface="Tahoma" panose="020B0604030504040204" pitchFamily="34" charset="0"/>
              </a:rPr>
              <a:t>Rivest</a:t>
            </a:r>
            <a:r>
              <a:rPr lang="en-IN" sz="1200" dirty="0">
                <a:latin typeface="Tahoma" panose="020B0604030504040204" pitchFamily="34" charset="0"/>
                <a:ea typeface="Tahoma" panose="020B0604030504040204" pitchFamily="34" charset="0"/>
                <a:cs typeface="Tahoma" panose="020B0604030504040204" pitchFamily="34" charset="0"/>
              </a:rPr>
              <a:t> in 1991. According to RFC 1321, “MD5 message-digest algorithm takes as input a message of arbitrary length and produces as output a 128-bit "fingerprint" or "message digest" of the input …The MD5 algorithm is intended for digital signature applications, where a large file must be "compressed" in a secure manner before being encrypted with a private (secret) key under a public-key cryptosystem such as RSA</a:t>
            </a:r>
          </a:p>
          <a:p>
            <a:pPr>
              <a:lnSpc>
                <a:spcPct val="150000"/>
              </a:lnSpc>
            </a:pPr>
            <a:r>
              <a:rPr lang="en-IN" sz="1200" b="1" dirty="0">
                <a:latin typeface="Tahoma" panose="020B0604030504040204" pitchFamily="34" charset="0"/>
                <a:ea typeface="Tahoma" panose="020B0604030504040204" pitchFamily="34" charset="0"/>
                <a:cs typeface="Tahoma" panose="020B0604030504040204" pitchFamily="34" charset="0"/>
              </a:rPr>
              <a:t> </a:t>
            </a:r>
            <a:r>
              <a:rPr lang="en-IN" sz="1200" dirty="0">
                <a:latin typeface="Tahoma" panose="020B0604030504040204" pitchFamily="34" charset="0"/>
                <a:ea typeface="Tahoma" panose="020B0604030504040204" pitchFamily="34" charset="0"/>
                <a:cs typeface="Tahoma" panose="020B0604030504040204" pitchFamily="34" charset="0"/>
              </a:rPr>
              <a:t>MD5 algorithm consists of 5 steps (Figure 4.6):</a:t>
            </a:r>
          </a:p>
          <a:p>
            <a:pPr>
              <a:lnSpc>
                <a:spcPct val="150000"/>
              </a:lnSpc>
            </a:pPr>
            <a:r>
              <a:rPr lang="en-IN" sz="1200" dirty="0">
                <a:latin typeface="Tahoma" panose="020B0604030504040204" pitchFamily="34" charset="0"/>
                <a:ea typeface="Tahoma" panose="020B0604030504040204" pitchFamily="34" charset="0"/>
                <a:cs typeface="Tahoma" panose="020B0604030504040204" pitchFamily="34" charset="0"/>
              </a:rPr>
              <a:t>Step </a:t>
            </a:r>
            <a:r>
              <a:rPr lang="en-IN" sz="1200" b="1" dirty="0">
                <a:latin typeface="Tahoma" panose="020B0604030504040204" pitchFamily="34" charset="0"/>
                <a:ea typeface="Tahoma" panose="020B0604030504040204" pitchFamily="34" charset="0"/>
                <a:cs typeface="Tahoma" panose="020B0604030504040204" pitchFamily="34" charset="0"/>
              </a:rPr>
              <a:t>1. Appending Padding Bits.</a:t>
            </a:r>
            <a:r>
              <a:rPr lang="en-IN" sz="1200" dirty="0">
                <a:latin typeface="Tahoma" panose="020B0604030504040204" pitchFamily="34" charset="0"/>
                <a:ea typeface="Tahoma" panose="020B0604030504040204" pitchFamily="34" charset="0"/>
                <a:cs typeface="Tahoma" panose="020B0604030504040204" pitchFamily="34" charset="0"/>
              </a:rPr>
              <a:t> The original message is "padded" (extended) so that its length (in bits) is congruent to 448, modulo 512. The padding </a:t>
            </a:r>
            <a:r>
              <a:rPr lang="en-IN" sz="1200" dirty="0" smtClean="0">
                <a:latin typeface="Tahoma" panose="020B0604030504040204" pitchFamily="34" charset="0"/>
                <a:ea typeface="Tahoma" panose="020B0604030504040204" pitchFamily="34" charset="0"/>
                <a:cs typeface="Tahoma" panose="020B0604030504040204" pitchFamily="34" charset="0"/>
              </a:rPr>
              <a:t>rules are:  The original message is always padded with one bit "1" first. Then </a:t>
            </a:r>
            <a:r>
              <a:rPr lang="en-IN" sz="1200" dirty="0">
                <a:latin typeface="Tahoma" panose="020B0604030504040204" pitchFamily="34" charset="0"/>
                <a:ea typeface="Tahoma" panose="020B0604030504040204" pitchFamily="34" charset="0"/>
                <a:cs typeface="Tahoma" panose="020B0604030504040204" pitchFamily="34" charset="0"/>
              </a:rPr>
              <a:t>zero or more bits "0" are padded to bring the length of the message up to 64 bits fewer than a multiple of 512.</a:t>
            </a:r>
          </a:p>
          <a:p>
            <a:pPr>
              <a:lnSpc>
                <a:spcPct val="150000"/>
              </a:lnSpc>
            </a:pPr>
            <a:r>
              <a:rPr lang="en-IN" sz="1200" dirty="0">
                <a:latin typeface="Tahoma" panose="020B0604030504040204" pitchFamily="34" charset="0"/>
                <a:ea typeface="Tahoma" panose="020B0604030504040204" pitchFamily="34" charset="0"/>
                <a:cs typeface="Tahoma" panose="020B0604030504040204" pitchFamily="34" charset="0"/>
              </a:rPr>
              <a:t>Step 2. </a:t>
            </a:r>
            <a:r>
              <a:rPr lang="en-IN" sz="1200" b="1" dirty="0">
                <a:latin typeface="Tahoma" panose="020B0604030504040204" pitchFamily="34" charset="0"/>
                <a:ea typeface="Tahoma" panose="020B0604030504040204" pitchFamily="34" charset="0"/>
                <a:cs typeface="Tahoma" panose="020B0604030504040204" pitchFamily="34" charset="0"/>
              </a:rPr>
              <a:t>Appending Length</a:t>
            </a:r>
            <a:r>
              <a:rPr lang="en-IN" sz="1200" dirty="0">
                <a:latin typeface="Tahoma" panose="020B0604030504040204" pitchFamily="34" charset="0"/>
                <a:ea typeface="Tahoma" panose="020B0604030504040204" pitchFamily="34" charset="0"/>
                <a:cs typeface="Tahoma" panose="020B0604030504040204" pitchFamily="34" charset="0"/>
              </a:rPr>
              <a:t>. 64 bits are appended to the end of the padded message to indicate the length of the original message in bytes. The rules of appending length are</a:t>
            </a:r>
            <a:r>
              <a:rPr lang="en-IN" sz="1200" dirty="0" smtClean="0">
                <a:latin typeface="Tahoma" panose="020B0604030504040204" pitchFamily="34" charset="0"/>
                <a:ea typeface="Tahoma" panose="020B0604030504040204" pitchFamily="34" charset="0"/>
                <a:cs typeface="Tahoma" panose="020B0604030504040204" pitchFamily="34" charset="0"/>
              </a:rPr>
              <a:t>: The </a:t>
            </a:r>
            <a:r>
              <a:rPr lang="en-IN" sz="1200" dirty="0">
                <a:latin typeface="Tahoma" panose="020B0604030504040204" pitchFamily="34" charset="0"/>
                <a:ea typeface="Tahoma" panose="020B0604030504040204" pitchFamily="34" charset="0"/>
                <a:cs typeface="Tahoma" panose="020B0604030504040204" pitchFamily="34" charset="0"/>
              </a:rPr>
              <a:t>length of the original message in bytes is converted to its binary format of 64 bits. If overflow happens, only the low-order 64 bits are </a:t>
            </a:r>
            <a:r>
              <a:rPr lang="en-IN" sz="1200" dirty="0" smtClean="0">
                <a:latin typeface="Tahoma" panose="020B0604030504040204" pitchFamily="34" charset="0"/>
                <a:ea typeface="Tahoma" panose="020B0604030504040204" pitchFamily="34" charset="0"/>
                <a:cs typeface="Tahoma" panose="020B0604030504040204" pitchFamily="34" charset="0"/>
              </a:rPr>
              <a:t>used. Break </a:t>
            </a:r>
            <a:r>
              <a:rPr lang="en-IN" sz="1200" dirty="0">
                <a:latin typeface="Tahoma" panose="020B0604030504040204" pitchFamily="34" charset="0"/>
                <a:ea typeface="Tahoma" panose="020B0604030504040204" pitchFamily="34" charset="0"/>
                <a:cs typeface="Tahoma" panose="020B0604030504040204" pitchFamily="34" charset="0"/>
              </a:rPr>
              <a:t>the 64-bit length into 2 words (32 bits each</a:t>
            </a:r>
            <a:r>
              <a:rPr lang="en-IN" sz="1200" dirty="0" smtClean="0">
                <a:latin typeface="Tahoma" panose="020B0604030504040204" pitchFamily="34" charset="0"/>
                <a:ea typeface="Tahoma" panose="020B0604030504040204" pitchFamily="34" charset="0"/>
                <a:cs typeface="Tahoma" panose="020B0604030504040204" pitchFamily="34" charset="0"/>
              </a:rPr>
              <a:t>). </a:t>
            </a:r>
            <a:r>
              <a:rPr lang="en-IN" sz="1200" dirty="0">
                <a:latin typeface="Tahoma" panose="020B0604030504040204" pitchFamily="34" charset="0"/>
                <a:ea typeface="Tahoma" panose="020B0604030504040204" pitchFamily="34" charset="0"/>
                <a:cs typeface="Tahoma" panose="020B0604030504040204" pitchFamily="34" charset="0"/>
              </a:rPr>
              <a:t>	The low-order word is appended first and followed by the high-order word.</a:t>
            </a:r>
          </a:p>
        </p:txBody>
      </p:sp>
      <p:pic>
        <p:nvPicPr>
          <p:cNvPr id="4" name="Picture 3"/>
          <p:cNvPicPr/>
          <p:nvPr/>
        </p:nvPicPr>
        <p:blipFill>
          <a:blip r:embed="rId2"/>
          <a:srcRect l="28627" t="45323" r="24368" b="39594"/>
          <a:stretch>
            <a:fillRect/>
          </a:stretch>
        </p:blipFill>
        <p:spPr bwMode="auto">
          <a:xfrm>
            <a:off x="1347787" y="484255"/>
            <a:ext cx="4162425" cy="1971675"/>
          </a:xfrm>
          <a:prstGeom prst="rect">
            <a:avLst/>
          </a:prstGeom>
          <a:noFill/>
          <a:ln w="9525">
            <a:noFill/>
            <a:miter lim="800000"/>
            <a:headEnd/>
            <a:tailEnd/>
          </a:ln>
          <a:effectLst/>
        </p:spPr>
      </p:pic>
      <p:sp>
        <p:nvSpPr>
          <p:cNvPr id="5" name="Rectangle 4"/>
          <p:cNvSpPr/>
          <p:nvPr/>
        </p:nvSpPr>
        <p:spPr>
          <a:xfrm>
            <a:off x="2168231" y="2455930"/>
            <a:ext cx="2093522" cy="289951"/>
          </a:xfrm>
          <a:prstGeom prst="rect">
            <a:avLst/>
          </a:prstGeom>
        </p:spPr>
        <p:txBody>
          <a:bodyPr wrap="none">
            <a:spAutoFit/>
          </a:bodyPr>
          <a:lstStyle/>
          <a:p>
            <a:pPr algn="ctr">
              <a:lnSpc>
                <a:spcPct val="107000"/>
              </a:lnSpc>
              <a:spcAft>
                <a:spcPts val="800"/>
              </a:spcAft>
            </a:pPr>
            <a:r>
              <a:rPr lang="en-IN" sz="1200" dirty="0">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Figure 4. 6 – MD5 algorithm</a:t>
            </a:r>
            <a:endParaRPr lang="en-IN" sz="1200"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225379621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1488" y="544749"/>
            <a:ext cx="5915025" cy="8377531"/>
          </a:xfrm>
        </p:spPr>
        <p:txBody>
          <a:bodyPr>
            <a:normAutofit lnSpcReduction="10000"/>
          </a:bodyPr>
          <a:lstStyle/>
          <a:p>
            <a:pPr>
              <a:lnSpc>
                <a:spcPct val="150000"/>
              </a:lnSpc>
            </a:pPr>
            <a:r>
              <a:rPr lang="en-IN" sz="1200" dirty="0">
                <a:latin typeface="Tahoma" panose="020B0604030504040204" pitchFamily="34" charset="0"/>
                <a:ea typeface="Tahoma" panose="020B0604030504040204" pitchFamily="34" charset="0"/>
                <a:cs typeface="Tahoma" panose="020B0604030504040204" pitchFamily="34" charset="0"/>
              </a:rPr>
              <a:t>Step 3</a:t>
            </a:r>
            <a:r>
              <a:rPr lang="en-IN" sz="1200" b="1" dirty="0">
                <a:latin typeface="Tahoma" panose="020B0604030504040204" pitchFamily="34" charset="0"/>
                <a:ea typeface="Tahoma" panose="020B0604030504040204" pitchFamily="34" charset="0"/>
                <a:cs typeface="Tahoma" panose="020B0604030504040204" pitchFamily="34" charset="0"/>
              </a:rPr>
              <a:t>. Initializing MD Buffer</a:t>
            </a:r>
            <a:r>
              <a:rPr lang="en-IN" sz="1200" dirty="0">
                <a:latin typeface="Tahoma" panose="020B0604030504040204" pitchFamily="34" charset="0"/>
                <a:ea typeface="Tahoma" panose="020B0604030504040204" pitchFamily="34" charset="0"/>
                <a:cs typeface="Tahoma" panose="020B0604030504040204" pitchFamily="34" charset="0"/>
              </a:rPr>
              <a:t>. MD5 algorithm requires a 128-bit buffer with a specific initial value. The rules of initializing buffer are:</a:t>
            </a:r>
          </a:p>
          <a:p>
            <a:pPr marL="457200" lv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The buffer is divided into 4 words (32 bits each), named as A, B, C, and D.</a:t>
            </a:r>
          </a:p>
          <a:p>
            <a:pPr marL="457200" lv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Word A is initialized to: 0x67452301.</a:t>
            </a:r>
          </a:p>
          <a:p>
            <a:pPr marL="457200" lv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Word B is initialized to: 0xEFCDAB89.</a:t>
            </a:r>
          </a:p>
          <a:p>
            <a:pPr marL="457200" lv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Word C is initialized to: 0x98BADCFE.</a:t>
            </a:r>
          </a:p>
          <a:p>
            <a:pPr marL="457200" lv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Word D is initialized to: 0x10325476</a:t>
            </a:r>
            <a:r>
              <a:rPr lang="en-IN" sz="1200" dirty="0" smtClean="0">
                <a:latin typeface="Tahoma" panose="020B0604030504040204" pitchFamily="34" charset="0"/>
                <a:ea typeface="Tahoma" panose="020B0604030504040204" pitchFamily="34" charset="0"/>
                <a:cs typeface="Tahoma" panose="020B0604030504040204" pitchFamily="34" charset="0"/>
              </a:rPr>
              <a:t>.</a:t>
            </a:r>
          </a:p>
          <a:p>
            <a:pPr>
              <a:lnSpc>
                <a:spcPct val="150000"/>
              </a:lnSpc>
            </a:pPr>
            <a:r>
              <a:rPr lang="en-IN" sz="1200" dirty="0">
                <a:latin typeface="Tahoma" panose="020B0604030504040204" pitchFamily="34" charset="0"/>
                <a:ea typeface="Tahoma" panose="020B0604030504040204" pitchFamily="34" charset="0"/>
                <a:cs typeface="Tahoma" panose="020B0604030504040204" pitchFamily="34" charset="0"/>
              </a:rPr>
              <a:t>Step 4. </a:t>
            </a:r>
            <a:r>
              <a:rPr lang="en-IN" sz="1200" b="1" dirty="0">
                <a:latin typeface="Tahoma" panose="020B0604030504040204" pitchFamily="34" charset="0"/>
                <a:ea typeface="Tahoma" panose="020B0604030504040204" pitchFamily="34" charset="0"/>
                <a:cs typeface="Tahoma" panose="020B0604030504040204" pitchFamily="34" charset="0"/>
              </a:rPr>
              <a:t>Processing Message in 512-bit Blocks</a:t>
            </a:r>
            <a:r>
              <a:rPr lang="en-IN" sz="1200" dirty="0">
                <a:latin typeface="Tahoma" panose="020B0604030504040204" pitchFamily="34" charset="0"/>
                <a:ea typeface="Tahoma" panose="020B0604030504040204" pitchFamily="34" charset="0"/>
                <a:cs typeface="Tahoma" panose="020B0604030504040204" pitchFamily="34" charset="0"/>
              </a:rPr>
              <a:t>. This is the main step of MD 5 algorithm, which loops through the padded and appended message in blocks of 512 bits each. For each input block, 4 rounds of operations are performed with 16 operations in each round</a:t>
            </a:r>
          </a:p>
          <a:p>
            <a:pPr>
              <a:lnSpc>
                <a:spcPct val="150000"/>
              </a:lnSpc>
            </a:pPr>
            <a:r>
              <a:rPr lang="en-IN" sz="1200" dirty="0">
                <a:latin typeface="Tahoma" panose="020B0604030504040204" pitchFamily="34" charset="0"/>
                <a:ea typeface="Tahoma" panose="020B0604030504040204" pitchFamily="34" charset="0"/>
                <a:cs typeface="Tahoma" panose="020B0604030504040204" pitchFamily="34" charset="0"/>
              </a:rPr>
              <a:t>F (X, Y, Z) = XY or not (X) Z          </a:t>
            </a:r>
          </a:p>
          <a:p>
            <a:pPr>
              <a:lnSpc>
                <a:spcPct val="150000"/>
              </a:lnSpc>
            </a:pPr>
            <a:r>
              <a:rPr lang="en-IN" sz="1200" dirty="0">
                <a:latin typeface="Tahoma" panose="020B0604030504040204" pitchFamily="34" charset="0"/>
                <a:ea typeface="Tahoma" panose="020B0604030504040204" pitchFamily="34" charset="0"/>
                <a:cs typeface="Tahoma" panose="020B0604030504040204" pitchFamily="34" charset="0"/>
              </a:rPr>
              <a:t>G (X, Y, Z) = XZ or Y not (Z)          </a:t>
            </a:r>
          </a:p>
          <a:p>
            <a:pPr>
              <a:lnSpc>
                <a:spcPct val="150000"/>
              </a:lnSpc>
            </a:pPr>
            <a:r>
              <a:rPr lang="en-IN" sz="1200" dirty="0">
                <a:latin typeface="Tahoma" panose="020B0604030504040204" pitchFamily="34" charset="0"/>
                <a:ea typeface="Tahoma" panose="020B0604030504040204" pitchFamily="34" charset="0"/>
                <a:cs typeface="Tahoma" panose="020B0604030504040204" pitchFamily="34" charset="0"/>
              </a:rPr>
              <a:t>H (X, Y, Z) = X </a:t>
            </a:r>
            <a:r>
              <a:rPr lang="en-IN" sz="1200" dirty="0" err="1">
                <a:latin typeface="Tahoma" panose="020B0604030504040204" pitchFamily="34" charset="0"/>
                <a:ea typeface="Tahoma" panose="020B0604030504040204" pitchFamily="34" charset="0"/>
                <a:cs typeface="Tahoma" panose="020B0604030504040204" pitchFamily="34" charset="0"/>
              </a:rPr>
              <a:t>xor</a:t>
            </a:r>
            <a:r>
              <a:rPr lang="en-IN" sz="1200" dirty="0">
                <a:latin typeface="Tahoma" panose="020B0604030504040204" pitchFamily="34" charset="0"/>
                <a:ea typeface="Tahoma" panose="020B0604030504040204" pitchFamily="34" charset="0"/>
                <a:cs typeface="Tahoma" panose="020B0604030504040204" pitchFamily="34" charset="0"/>
              </a:rPr>
              <a:t> Y </a:t>
            </a:r>
            <a:r>
              <a:rPr lang="en-IN" sz="1200" dirty="0" err="1">
                <a:latin typeface="Tahoma" panose="020B0604030504040204" pitchFamily="34" charset="0"/>
                <a:ea typeface="Tahoma" panose="020B0604030504040204" pitchFamily="34" charset="0"/>
                <a:cs typeface="Tahoma" panose="020B0604030504040204" pitchFamily="34" charset="0"/>
              </a:rPr>
              <a:t>xor</a:t>
            </a:r>
            <a:r>
              <a:rPr lang="en-IN" sz="1200" dirty="0">
                <a:latin typeface="Tahoma" panose="020B0604030504040204" pitchFamily="34" charset="0"/>
                <a:ea typeface="Tahoma" panose="020B0604030504040204" pitchFamily="34" charset="0"/>
                <a:cs typeface="Tahoma" panose="020B0604030504040204" pitchFamily="34" charset="0"/>
              </a:rPr>
              <a:t> Z   </a:t>
            </a:r>
          </a:p>
          <a:p>
            <a:pPr>
              <a:lnSpc>
                <a:spcPct val="150000"/>
              </a:lnSpc>
            </a:pPr>
            <a:r>
              <a:rPr lang="en-IN" sz="1200" dirty="0">
                <a:latin typeface="Tahoma" panose="020B0604030504040204" pitchFamily="34" charset="0"/>
                <a:ea typeface="Tahoma" panose="020B0604030504040204" pitchFamily="34" charset="0"/>
                <a:cs typeface="Tahoma" panose="020B0604030504040204" pitchFamily="34" charset="0"/>
              </a:rPr>
              <a:t>I (X, Y, Z) = Y </a:t>
            </a:r>
            <a:r>
              <a:rPr lang="en-IN" sz="1200" dirty="0" err="1">
                <a:latin typeface="Tahoma" panose="020B0604030504040204" pitchFamily="34" charset="0"/>
                <a:ea typeface="Tahoma" panose="020B0604030504040204" pitchFamily="34" charset="0"/>
                <a:cs typeface="Tahoma" panose="020B0604030504040204" pitchFamily="34" charset="0"/>
              </a:rPr>
              <a:t>xor</a:t>
            </a:r>
            <a:r>
              <a:rPr lang="en-IN" sz="1200" dirty="0">
                <a:latin typeface="Tahoma" panose="020B0604030504040204" pitchFamily="34" charset="0"/>
                <a:ea typeface="Tahoma" panose="020B0604030504040204" pitchFamily="34" charset="0"/>
                <a:cs typeface="Tahoma" panose="020B0604030504040204" pitchFamily="34" charset="0"/>
              </a:rPr>
              <a:t> (X or not (Z)) </a:t>
            </a:r>
          </a:p>
          <a:p>
            <a:pPr marL="0" indent="0">
              <a:lnSpc>
                <a:spcPct val="150000"/>
              </a:lnSpc>
              <a:buNone/>
            </a:pPr>
            <a:endParaRPr lang="en-IN" sz="1200"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buNone/>
            </a:pPr>
            <a:r>
              <a:rPr lang="en-IN" sz="1400" b="1" dirty="0" smtClean="0">
                <a:latin typeface="Tahoma" panose="020B0604030504040204" pitchFamily="34" charset="0"/>
                <a:ea typeface="Tahoma" panose="020B0604030504040204" pitchFamily="34" charset="0"/>
                <a:cs typeface="Tahoma" panose="020B0604030504040204" pitchFamily="34" charset="0"/>
              </a:rPr>
              <a:t>Secure </a:t>
            </a:r>
            <a:r>
              <a:rPr lang="en-IN" sz="1400" b="1" dirty="0">
                <a:latin typeface="Tahoma" panose="020B0604030504040204" pitchFamily="34" charset="0"/>
                <a:ea typeface="Tahoma" panose="020B0604030504040204" pitchFamily="34" charset="0"/>
                <a:cs typeface="Tahoma" panose="020B0604030504040204" pitchFamily="34" charset="0"/>
              </a:rPr>
              <a:t>Hash Algorithm (SHA-1)</a:t>
            </a:r>
            <a:endParaRPr lang="en-IN" sz="1400" dirty="0">
              <a:latin typeface="Tahoma" panose="020B0604030504040204" pitchFamily="34" charset="0"/>
              <a:ea typeface="Tahoma" panose="020B0604030504040204" pitchFamily="34" charset="0"/>
              <a:cs typeface="Tahoma" panose="020B0604030504040204" pitchFamily="34" charset="0"/>
            </a:endParaRPr>
          </a:p>
          <a:p>
            <a:pPr lvl="0">
              <a:lnSpc>
                <a:spcPct val="150000"/>
              </a:lnSpc>
            </a:pPr>
            <a:r>
              <a:rPr lang="en-AU" sz="1200" dirty="0">
                <a:latin typeface="Tahoma" panose="020B0604030504040204" pitchFamily="34" charset="0"/>
                <a:ea typeface="Tahoma" panose="020B0604030504040204" pitchFamily="34" charset="0"/>
                <a:cs typeface="Tahoma" panose="020B0604030504040204" pitchFamily="34" charset="0"/>
              </a:rPr>
              <a:t>SHA was designed by NIST &amp; NSA in 1993, revised 1995 as SHA-1</a:t>
            </a:r>
            <a:endParaRPr lang="en-IN" sz="1200" dirty="0">
              <a:latin typeface="Tahoma" panose="020B0604030504040204" pitchFamily="34" charset="0"/>
              <a:ea typeface="Tahoma" panose="020B0604030504040204" pitchFamily="34" charset="0"/>
              <a:cs typeface="Tahoma" panose="020B0604030504040204" pitchFamily="34" charset="0"/>
            </a:endParaRPr>
          </a:p>
          <a:p>
            <a:pPr lvl="0">
              <a:lnSpc>
                <a:spcPct val="150000"/>
              </a:lnSpc>
            </a:pPr>
            <a:r>
              <a:rPr lang="en-AU" sz="1200" dirty="0">
                <a:latin typeface="Tahoma" panose="020B0604030504040204" pitchFamily="34" charset="0"/>
                <a:ea typeface="Tahoma" panose="020B0604030504040204" pitchFamily="34" charset="0"/>
                <a:cs typeface="Tahoma" panose="020B0604030504040204" pitchFamily="34" charset="0"/>
              </a:rPr>
              <a:t>US standard for use with DSA signature scheme </a:t>
            </a:r>
            <a:endParaRPr lang="en-IN" sz="1200" dirty="0">
              <a:latin typeface="Tahoma" panose="020B0604030504040204" pitchFamily="34" charset="0"/>
              <a:ea typeface="Tahoma" panose="020B0604030504040204" pitchFamily="34" charset="0"/>
              <a:cs typeface="Tahoma" panose="020B0604030504040204" pitchFamily="34" charset="0"/>
            </a:endParaRPr>
          </a:p>
          <a:p>
            <a:pPr lvl="1">
              <a:lnSpc>
                <a:spcPct val="150000"/>
              </a:lnSpc>
            </a:pPr>
            <a:r>
              <a:rPr lang="en-IN" dirty="0">
                <a:latin typeface="Tahoma" panose="020B0604030504040204" pitchFamily="34" charset="0"/>
                <a:ea typeface="Tahoma" panose="020B0604030504040204" pitchFamily="34" charset="0"/>
                <a:cs typeface="Tahoma" panose="020B0604030504040204" pitchFamily="34" charset="0"/>
              </a:rPr>
              <a:t>standard is FIPS 180-1 1995, also Internet </a:t>
            </a:r>
            <a:r>
              <a:rPr lang="en-IN" b="1" dirty="0">
                <a:latin typeface="Tahoma" panose="020B0604030504040204" pitchFamily="34" charset="0"/>
                <a:ea typeface="Tahoma" panose="020B0604030504040204" pitchFamily="34" charset="0"/>
                <a:cs typeface="Tahoma" panose="020B0604030504040204" pitchFamily="34" charset="0"/>
              </a:rPr>
              <a:t>RFC3174</a:t>
            </a:r>
            <a:endParaRPr lang="en-IN" dirty="0">
              <a:latin typeface="Tahoma" panose="020B0604030504040204" pitchFamily="34" charset="0"/>
              <a:ea typeface="Tahoma" panose="020B0604030504040204" pitchFamily="34" charset="0"/>
              <a:cs typeface="Tahoma" panose="020B0604030504040204" pitchFamily="34" charset="0"/>
            </a:endParaRPr>
          </a:p>
          <a:p>
            <a:pPr lvl="1">
              <a:lnSpc>
                <a:spcPct val="150000"/>
              </a:lnSpc>
            </a:pPr>
            <a:r>
              <a:rPr lang="en-AU" dirty="0">
                <a:latin typeface="Tahoma" panose="020B0604030504040204" pitchFamily="34" charset="0"/>
                <a:ea typeface="Tahoma" panose="020B0604030504040204" pitchFamily="34" charset="0"/>
                <a:cs typeface="Tahoma" panose="020B0604030504040204" pitchFamily="34" charset="0"/>
              </a:rPr>
              <a:t>the algorithm is SHA, the standard is SHS </a:t>
            </a:r>
            <a:endParaRPr lang="en-IN" dirty="0">
              <a:latin typeface="Tahoma" panose="020B0604030504040204" pitchFamily="34" charset="0"/>
              <a:ea typeface="Tahoma" panose="020B0604030504040204" pitchFamily="34" charset="0"/>
              <a:cs typeface="Tahoma" panose="020B0604030504040204" pitchFamily="34" charset="0"/>
            </a:endParaRPr>
          </a:p>
          <a:p>
            <a:pPr lvl="0">
              <a:lnSpc>
                <a:spcPct val="150000"/>
              </a:lnSpc>
            </a:pPr>
            <a:r>
              <a:rPr lang="en-AU" sz="1200" dirty="0">
                <a:latin typeface="Tahoma" panose="020B0604030504040204" pitchFamily="34" charset="0"/>
                <a:ea typeface="Tahoma" panose="020B0604030504040204" pitchFamily="34" charset="0"/>
                <a:cs typeface="Tahoma" panose="020B0604030504040204" pitchFamily="34" charset="0"/>
              </a:rPr>
              <a:t>produces 160-bit hash values </a:t>
            </a:r>
            <a:endParaRPr lang="en-IN" sz="1200" dirty="0">
              <a:latin typeface="Tahoma" panose="020B0604030504040204" pitchFamily="34" charset="0"/>
              <a:ea typeface="Tahoma" panose="020B0604030504040204" pitchFamily="34" charset="0"/>
              <a:cs typeface="Tahoma" panose="020B0604030504040204" pitchFamily="34" charset="0"/>
            </a:endParaRPr>
          </a:p>
          <a:p>
            <a:pPr lvl="0">
              <a:lnSpc>
                <a:spcPct val="150000"/>
              </a:lnSpc>
            </a:pPr>
            <a:r>
              <a:rPr lang="en-AU" sz="1200" dirty="0">
                <a:latin typeface="Tahoma" panose="020B0604030504040204" pitchFamily="34" charset="0"/>
                <a:ea typeface="Tahoma" panose="020B0604030504040204" pitchFamily="34" charset="0"/>
                <a:cs typeface="Tahoma" panose="020B0604030504040204" pitchFamily="34" charset="0"/>
              </a:rPr>
              <a:t>now the generally preferred hash algorithm </a:t>
            </a:r>
            <a:endParaRPr lang="en-IN"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AU" sz="1200" dirty="0">
                <a:latin typeface="Tahoma" panose="020B0604030504040204" pitchFamily="34" charset="0"/>
                <a:ea typeface="Tahoma" panose="020B0604030504040204" pitchFamily="34" charset="0"/>
                <a:cs typeface="Tahoma" panose="020B0604030504040204" pitchFamily="34" charset="0"/>
              </a:rPr>
              <a:t>based on design of MD4 with key differences </a:t>
            </a:r>
            <a:endParaRPr lang="en-IN" sz="1200" dirty="0">
              <a:latin typeface="Tahoma" panose="020B0604030504040204" pitchFamily="34" charset="0"/>
              <a:ea typeface="Tahoma" panose="020B0604030504040204" pitchFamily="34" charset="0"/>
              <a:cs typeface="Tahoma" panose="020B0604030504040204" pitchFamily="34" charset="0"/>
            </a:endParaRPr>
          </a:p>
          <a:p>
            <a:pPr marL="457200" lvl="0" indent="0">
              <a:lnSpc>
                <a:spcPct val="150000"/>
              </a:lnSpc>
              <a:buNone/>
            </a:pPr>
            <a:endParaRPr lang="en-IN" sz="12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IN" dirty="0"/>
          </a:p>
        </p:txBody>
      </p:sp>
    </p:spTree>
    <p:extLst>
      <p:ext uri="{BB962C8B-B14F-4D97-AF65-F5344CB8AC3E}">
        <p14:creationId xmlns="" xmlns:p14="http://schemas.microsoft.com/office/powerpoint/2010/main" val="396847253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1488" y="3774331"/>
            <a:ext cx="5915025" cy="5856051"/>
          </a:xfrm>
        </p:spPr>
        <p:txBody>
          <a:bodyPr>
            <a:normAutofit/>
          </a:bodyPr>
          <a:lstStyle/>
          <a:p>
            <a:pPr marL="0" indent="0">
              <a:buNone/>
            </a:pPr>
            <a:r>
              <a:rPr lang="en-IN" b="1" dirty="0">
                <a:latin typeface="Tahoma" panose="020B0604030504040204" pitchFamily="34" charset="0"/>
                <a:ea typeface="Tahoma" panose="020B0604030504040204" pitchFamily="34" charset="0"/>
                <a:cs typeface="Tahoma" panose="020B0604030504040204" pitchFamily="34" charset="0"/>
              </a:rPr>
              <a:t>SHA – 512 ALGORITHM</a:t>
            </a:r>
            <a:endParaRPr lang="en-IN"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IN" sz="1200" dirty="0">
                <a:latin typeface="Tahoma" panose="020B0604030504040204" pitchFamily="34" charset="0"/>
                <a:ea typeface="Tahoma" panose="020B0604030504040204" pitchFamily="34" charset="0"/>
                <a:cs typeface="Tahoma" panose="020B0604030504040204" pitchFamily="34" charset="0"/>
              </a:rPr>
              <a:t>The Secure Hash Algorithm (SHA) was developed by the National Institute of Standards and Technology (NIST) and published as a federal information processing standard (FIPS 180) in 1993; a revised version was issued as FIPS 180-1 in 1995 and is generally referred to as SHA-1. The actual standards document is entitled </a:t>
            </a:r>
            <a:r>
              <a:rPr lang="en-IN" sz="1200" b="1" i="1" dirty="0">
                <a:latin typeface="Tahoma" panose="020B0604030504040204" pitchFamily="34" charset="0"/>
                <a:ea typeface="Tahoma" panose="020B0604030504040204" pitchFamily="34" charset="0"/>
                <a:cs typeface="Tahoma" panose="020B0604030504040204" pitchFamily="34" charset="0"/>
              </a:rPr>
              <a:t>Secure Hash Standard</a:t>
            </a:r>
            <a:r>
              <a:rPr lang="en-IN" sz="1200" dirty="0">
                <a:latin typeface="Tahoma" panose="020B0604030504040204" pitchFamily="34" charset="0"/>
                <a:ea typeface="Tahoma" panose="020B0604030504040204" pitchFamily="34" charset="0"/>
                <a:cs typeface="Tahoma" panose="020B0604030504040204" pitchFamily="34" charset="0"/>
              </a:rPr>
              <a:t>. </a:t>
            </a:r>
          </a:p>
          <a:p>
            <a:pPr>
              <a:lnSpc>
                <a:spcPct val="150000"/>
              </a:lnSpc>
            </a:pPr>
            <a:r>
              <a:rPr lang="en-IN" sz="1200" dirty="0">
                <a:latin typeface="Tahoma" panose="020B0604030504040204" pitchFamily="34" charset="0"/>
                <a:ea typeface="Tahoma" panose="020B0604030504040204" pitchFamily="34" charset="0"/>
                <a:cs typeface="Tahoma" panose="020B0604030504040204" pitchFamily="34" charset="0"/>
              </a:rPr>
              <a:t>SHA is based on the hash function MD4 and its design closely models MD4. </a:t>
            </a:r>
          </a:p>
          <a:p>
            <a:pPr>
              <a:lnSpc>
                <a:spcPct val="150000"/>
              </a:lnSpc>
            </a:pPr>
            <a:r>
              <a:rPr lang="en-IN" sz="1200" dirty="0">
                <a:latin typeface="Tahoma" panose="020B0604030504040204" pitchFamily="34" charset="0"/>
                <a:ea typeface="Tahoma" panose="020B0604030504040204" pitchFamily="34" charset="0"/>
                <a:cs typeface="Tahoma" panose="020B0604030504040204" pitchFamily="34" charset="0"/>
              </a:rPr>
              <a:t>SHA-1 is also specified in RFC 3174, which essentially duplicates the material in FIPS 180-1, but adds a C code implementation.</a:t>
            </a:r>
          </a:p>
          <a:p>
            <a:pPr>
              <a:lnSpc>
                <a:spcPct val="150000"/>
              </a:lnSpc>
            </a:pPr>
            <a:r>
              <a:rPr lang="en-IN" sz="1200" dirty="0">
                <a:latin typeface="Tahoma" panose="020B0604030504040204" pitchFamily="34" charset="0"/>
                <a:ea typeface="Tahoma" panose="020B0604030504040204" pitchFamily="34" charset="0"/>
                <a:cs typeface="Tahoma" panose="020B0604030504040204" pitchFamily="34" charset="0"/>
              </a:rPr>
              <a:t>The algorithm takes as input a message with a maximum length of less than 2</a:t>
            </a:r>
            <a:r>
              <a:rPr lang="en-IN" sz="1200" baseline="30000" dirty="0">
                <a:latin typeface="Tahoma" panose="020B0604030504040204" pitchFamily="34" charset="0"/>
                <a:ea typeface="Tahoma" panose="020B0604030504040204" pitchFamily="34" charset="0"/>
                <a:cs typeface="Tahoma" panose="020B0604030504040204" pitchFamily="34" charset="0"/>
              </a:rPr>
              <a:t>128</a:t>
            </a:r>
            <a:r>
              <a:rPr lang="en-IN" sz="1200" dirty="0">
                <a:latin typeface="Tahoma" panose="020B0604030504040204" pitchFamily="34" charset="0"/>
                <a:ea typeface="Tahoma" panose="020B0604030504040204" pitchFamily="34" charset="0"/>
                <a:cs typeface="Tahoma" panose="020B0604030504040204" pitchFamily="34" charset="0"/>
              </a:rPr>
              <a:t> bits and produces as output a 512-bit message digest (Figure 4.7). The input is processed in 1024-bit blocks. Below figure depicts the overall processing of a message to produce a digest</a:t>
            </a:r>
            <a:r>
              <a:rPr lang="en-IN" sz="1200" dirty="0" smtClean="0">
                <a:latin typeface="Tahoma" panose="020B0604030504040204" pitchFamily="34" charset="0"/>
                <a:ea typeface="Tahoma" panose="020B0604030504040204" pitchFamily="34" charset="0"/>
                <a:cs typeface="Tahoma" panose="020B0604030504040204" pitchFamily="34" charset="0"/>
              </a:rPr>
              <a:t>.</a:t>
            </a:r>
          </a:p>
          <a:p>
            <a:pPr marL="0" lvl="0" indent="0">
              <a:lnSpc>
                <a:spcPct val="150000"/>
              </a:lnSpc>
              <a:buNone/>
            </a:pPr>
            <a:r>
              <a:rPr lang="en-IN" sz="1200" b="1" dirty="0" smtClean="0">
                <a:latin typeface="Tahoma" panose="020B0604030504040204" pitchFamily="34" charset="0"/>
                <a:ea typeface="Tahoma" panose="020B0604030504040204" pitchFamily="34" charset="0"/>
                <a:cs typeface="Tahoma" panose="020B0604030504040204" pitchFamily="34" charset="0"/>
              </a:rPr>
              <a:t>1 . Append </a:t>
            </a:r>
            <a:r>
              <a:rPr lang="en-IN" sz="1200" b="1" dirty="0">
                <a:latin typeface="Tahoma" panose="020B0604030504040204" pitchFamily="34" charset="0"/>
                <a:ea typeface="Tahoma" panose="020B0604030504040204" pitchFamily="34" charset="0"/>
                <a:cs typeface="Tahoma" panose="020B0604030504040204" pitchFamily="34" charset="0"/>
              </a:rPr>
              <a:t>padding bits</a:t>
            </a:r>
            <a:r>
              <a:rPr lang="en-IN" sz="1200" dirty="0">
                <a:latin typeface="Tahoma" panose="020B0604030504040204" pitchFamily="34" charset="0"/>
                <a:ea typeface="Tahoma" panose="020B0604030504040204" pitchFamily="34" charset="0"/>
                <a:cs typeface="Tahoma" panose="020B0604030504040204" pitchFamily="34" charset="0"/>
              </a:rPr>
              <a:t>. The message is padded so that its length is congruent to 896 modulo 1024 [length </a:t>
            </a:r>
            <a:r>
              <a:rPr lang="en-IN" sz="1200" dirty="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a:t>
            </a:r>
            <a:r>
              <a:rPr lang="en-IN" sz="1200" dirty="0">
                <a:latin typeface="Tahoma" panose="020B0604030504040204" pitchFamily="34" charset="0"/>
                <a:ea typeface="Tahoma" panose="020B0604030504040204" pitchFamily="34" charset="0"/>
                <a:cs typeface="Tahoma" panose="020B0604030504040204" pitchFamily="34" charset="0"/>
              </a:rPr>
              <a:t> 896 (mod 1024)]. Padding is always added, even if the message is already of the desired length. Thus, the number of padding bits is in the range of 1 to 1024. The padding consists of a single 1-bit followed by the necessary number of 0-bits. </a:t>
            </a:r>
          </a:p>
          <a:p>
            <a:pPr marL="0" indent="0">
              <a:lnSpc>
                <a:spcPct val="150000"/>
              </a:lnSpc>
              <a:buNone/>
            </a:pPr>
            <a:endParaRPr lang="en-IN" sz="1200"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p:nvPr/>
        </p:nvPicPr>
        <p:blipFill>
          <a:blip r:embed="rId2"/>
          <a:srcRect/>
          <a:stretch>
            <a:fillRect/>
          </a:stretch>
        </p:blipFill>
        <p:spPr bwMode="auto">
          <a:xfrm>
            <a:off x="627130" y="734523"/>
            <a:ext cx="5915025" cy="2466340"/>
          </a:xfrm>
          <a:prstGeom prst="rect">
            <a:avLst/>
          </a:prstGeom>
          <a:noFill/>
          <a:ln w="9525">
            <a:noFill/>
            <a:miter lim="800000"/>
            <a:headEnd/>
            <a:tailEnd/>
          </a:ln>
        </p:spPr>
      </p:pic>
      <p:sp>
        <p:nvSpPr>
          <p:cNvPr id="5" name="Title 4"/>
          <p:cNvSpPr>
            <a:spLocks noGrp="1"/>
          </p:cNvSpPr>
          <p:nvPr>
            <p:ph type="title"/>
          </p:nvPr>
        </p:nvSpPr>
        <p:spPr>
          <a:xfrm>
            <a:off x="471488" y="3261800"/>
            <a:ext cx="5915025" cy="289951"/>
          </a:xfrm>
          <a:prstGeom prst="rect">
            <a:avLst/>
          </a:prstGeom>
        </p:spPr>
        <p:txBody>
          <a:bodyPr wrap="square">
            <a:spAutoFit/>
          </a:bodyPr>
          <a:lstStyle/>
          <a:p>
            <a:pPr algn="ctr">
              <a:lnSpc>
                <a:spcPct val="107000"/>
              </a:lnSpc>
              <a:spcAft>
                <a:spcPts val="0"/>
              </a:spcAft>
            </a:pPr>
            <a:r>
              <a:rPr lang="en-IN" sz="1200" dirty="0" smtClean="0">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Comparison </a:t>
            </a:r>
            <a:r>
              <a:rPr lang="en-IN" sz="1200" dirty="0">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of SHA Parameters</a:t>
            </a:r>
            <a:endParaRPr lang="en-IN" sz="12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157518583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1488" y="369652"/>
            <a:ext cx="5915025" cy="5269148"/>
          </a:xfrm>
        </p:spPr>
        <p:txBody>
          <a:bodyPr>
            <a:normAutofit/>
          </a:bodyPr>
          <a:lstStyle/>
          <a:p>
            <a:pPr lvl="0">
              <a:lnSpc>
                <a:spcPct val="150000"/>
              </a:lnSpc>
              <a:buFont typeface="+mj-lt"/>
              <a:buAutoNum type="arabicPeriod"/>
            </a:pPr>
            <a:r>
              <a:rPr lang="en-IN" sz="1200" b="1" dirty="0">
                <a:latin typeface="Tahoma" panose="020B0604030504040204" pitchFamily="34" charset="0"/>
                <a:ea typeface="Tahoma" panose="020B0604030504040204" pitchFamily="34" charset="0"/>
                <a:cs typeface="Tahoma" panose="020B0604030504040204" pitchFamily="34" charset="0"/>
              </a:rPr>
              <a:t>Append length</a:t>
            </a:r>
            <a:r>
              <a:rPr lang="en-IN" sz="1200" dirty="0">
                <a:latin typeface="Tahoma" panose="020B0604030504040204" pitchFamily="34" charset="0"/>
                <a:ea typeface="Tahoma" panose="020B0604030504040204" pitchFamily="34" charset="0"/>
                <a:cs typeface="Tahoma" panose="020B0604030504040204" pitchFamily="34" charset="0"/>
              </a:rPr>
              <a:t>. A block of 128 bits is appended to the message. This block is treated as an unsigned 128-bit integer (most significant byte first) and contains the length of the original message (before the padding). The outcome of the first two steps yields a message that is an integer multiple of 1024 bits in length. In Figure 4.7, the expanded message is represented as the sequence of 1024-bit blocks M</a:t>
            </a:r>
            <a:r>
              <a:rPr lang="en-IN" sz="1200" baseline="-25000" dirty="0">
                <a:latin typeface="Tahoma" panose="020B0604030504040204" pitchFamily="34" charset="0"/>
                <a:ea typeface="Tahoma" panose="020B0604030504040204" pitchFamily="34" charset="0"/>
                <a:cs typeface="Tahoma" panose="020B0604030504040204" pitchFamily="34" charset="0"/>
              </a:rPr>
              <a:t>1</a:t>
            </a:r>
            <a:r>
              <a:rPr lang="en-IN" sz="1200" dirty="0">
                <a:latin typeface="Tahoma" panose="020B0604030504040204" pitchFamily="34" charset="0"/>
                <a:ea typeface="Tahoma" panose="020B0604030504040204" pitchFamily="34" charset="0"/>
                <a:cs typeface="Tahoma" panose="020B0604030504040204" pitchFamily="34" charset="0"/>
              </a:rPr>
              <a:t>, M</a:t>
            </a:r>
            <a:r>
              <a:rPr lang="en-IN" sz="1200" baseline="-25000" dirty="0">
                <a:latin typeface="Tahoma" panose="020B0604030504040204" pitchFamily="34" charset="0"/>
                <a:ea typeface="Tahoma" panose="020B0604030504040204" pitchFamily="34" charset="0"/>
                <a:cs typeface="Tahoma" panose="020B0604030504040204" pitchFamily="34" charset="0"/>
              </a:rPr>
              <a:t>2</a:t>
            </a:r>
            <a:r>
              <a:rPr lang="en-IN" sz="1200" dirty="0">
                <a:latin typeface="Tahoma" panose="020B0604030504040204" pitchFamily="34" charset="0"/>
                <a:ea typeface="Tahoma" panose="020B0604030504040204" pitchFamily="34" charset="0"/>
                <a:cs typeface="Tahoma" panose="020B0604030504040204" pitchFamily="34" charset="0"/>
              </a:rPr>
              <a:t>,..., M</a:t>
            </a:r>
            <a:r>
              <a:rPr lang="en-IN" sz="1200" baseline="-25000" dirty="0">
                <a:latin typeface="Tahoma" panose="020B0604030504040204" pitchFamily="34" charset="0"/>
                <a:ea typeface="Tahoma" panose="020B0604030504040204" pitchFamily="34" charset="0"/>
                <a:cs typeface="Tahoma" panose="020B0604030504040204" pitchFamily="34" charset="0"/>
              </a:rPr>
              <a:t>N</a:t>
            </a:r>
            <a:r>
              <a:rPr lang="en-IN" sz="1200" dirty="0">
                <a:latin typeface="Tahoma" panose="020B0604030504040204" pitchFamily="34" charset="0"/>
                <a:ea typeface="Tahoma" panose="020B0604030504040204" pitchFamily="34" charset="0"/>
                <a:cs typeface="Tahoma" panose="020B0604030504040204" pitchFamily="34" charset="0"/>
              </a:rPr>
              <a:t>, so that the total length of the expanded message is N x 1024 bits. </a:t>
            </a:r>
          </a:p>
          <a:p>
            <a:pPr marL="228600" lvl="0" indent="-228600">
              <a:lnSpc>
                <a:spcPct val="150000"/>
              </a:lnSpc>
              <a:buFont typeface="+mj-lt"/>
              <a:buAutoNum type="arabicPeriod"/>
            </a:pPr>
            <a:r>
              <a:rPr lang="en-IN" sz="1200" b="1" dirty="0">
                <a:latin typeface="Tahoma" panose="020B0604030504040204" pitchFamily="34" charset="0"/>
                <a:ea typeface="Tahoma" panose="020B0604030504040204" pitchFamily="34" charset="0"/>
                <a:cs typeface="Tahoma" panose="020B0604030504040204" pitchFamily="34" charset="0"/>
              </a:rPr>
              <a:t>Initialize hash buffer.</a:t>
            </a:r>
            <a:r>
              <a:rPr lang="en-IN" sz="1200" dirty="0">
                <a:latin typeface="Tahoma" panose="020B0604030504040204" pitchFamily="34" charset="0"/>
                <a:ea typeface="Tahoma" panose="020B0604030504040204" pitchFamily="34" charset="0"/>
                <a:cs typeface="Tahoma" panose="020B0604030504040204" pitchFamily="34" charset="0"/>
              </a:rPr>
              <a:t> A 512-bit buffer is used to hold intermediate and final results of the hash function. The buffer can be represented as eight 64-bit registers (a, b, c, d, e, f, g, h). These registers are initialized to the following 64-bit integers (hexadecimal values):</a:t>
            </a:r>
          </a:p>
          <a:p>
            <a:pPr marL="0" lv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a = 6A09E667F3BCC908 			b = BB67AE8584CAA73B </a:t>
            </a:r>
          </a:p>
          <a:p>
            <a:pPr mar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c = 3C6EF372FE94F82B 			d = A54FF53A5F1D36F1</a:t>
            </a:r>
          </a:p>
          <a:p>
            <a:pPr mar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e = 510E527FADE682D1 			f = 9B05688C2B3E6C1F</a:t>
            </a:r>
          </a:p>
          <a:p>
            <a:pPr mar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g = 1F83D9ABFB41BD6B 	</a:t>
            </a:r>
            <a:r>
              <a:rPr lang="en-IN" sz="1200" dirty="0" smtClean="0">
                <a:latin typeface="Tahoma" panose="020B0604030504040204" pitchFamily="34" charset="0"/>
                <a:ea typeface="Tahoma" panose="020B0604030504040204" pitchFamily="34" charset="0"/>
                <a:cs typeface="Tahoma" panose="020B0604030504040204" pitchFamily="34" charset="0"/>
              </a:rPr>
              <a:t>	</a:t>
            </a:r>
            <a:r>
              <a:rPr lang="en-IN" sz="1200" dirty="0">
                <a:latin typeface="Tahoma" panose="020B0604030504040204" pitchFamily="34" charset="0"/>
                <a:ea typeface="Tahoma" panose="020B0604030504040204" pitchFamily="34" charset="0"/>
                <a:cs typeface="Tahoma" panose="020B0604030504040204" pitchFamily="34" charset="0"/>
              </a:rPr>
              <a:t>	h = 5BE0CDI9137E2179 </a:t>
            </a:r>
          </a:p>
          <a:p>
            <a:endParaRPr lang="en-IN" sz="1200" dirty="0"/>
          </a:p>
        </p:txBody>
      </p:sp>
      <p:pic>
        <p:nvPicPr>
          <p:cNvPr id="4" name="Picture 3"/>
          <p:cNvPicPr/>
          <p:nvPr/>
        </p:nvPicPr>
        <p:blipFill>
          <a:blip r:embed="rId2"/>
          <a:srcRect/>
          <a:stretch>
            <a:fillRect/>
          </a:stretch>
        </p:blipFill>
        <p:spPr bwMode="auto">
          <a:xfrm>
            <a:off x="571500" y="5638800"/>
            <a:ext cx="5486400" cy="3337560"/>
          </a:xfrm>
          <a:prstGeom prst="rect">
            <a:avLst/>
          </a:prstGeom>
          <a:noFill/>
          <a:ln w="9525">
            <a:noFill/>
            <a:miter lim="800000"/>
            <a:headEnd/>
            <a:tailEnd/>
          </a:ln>
        </p:spPr>
      </p:pic>
    </p:spTree>
    <p:extLst>
      <p:ext uri="{BB962C8B-B14F-4D97-AF65-F5344CB8AC3E}">
        <p14:creationId xmlns="" xmlns:p14="http://schemas.microsoft.com/office/powerpoint/2010/main" val="425074395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91830" y="214009"/>
            <a:ext cx="6094683" cy="9241276"/>
          </a:xfrm>
        </p:spPr>
        <p:txBody>
          <a:bodyPr>
            <a:normAutofit lnSpcReduction="10000"/>
          </a:bodyPr>
          <a:lstStyle/>
          <a:p>
            <a:pPr lvl="0">
              <a:lnSpc>
                <a:spcPct val="150000"/>
              </a:lnSpc>
            </a:pPr>
            <a:r>
              <a:rPr lang="en-IN" sz="1200" b="1" dirty="0">
                <a:latin typeface="Tahoma" panose="020B0604030504040204" pitchFamily="34" charset="0"/>
                <a:ea typeface="Tahoma" panose="020B0604030504040204" pitchFamily="34" charset="0"/>
                <a:cs typeface="Tahoma" panose="020B0604030504040204" pitchFamily="34" charset="0"/>
              </a:rPr>
              <a:t>Process </a:t>
            </a:r>
            <a:r>
              <a:rPr lang="en-IN" sz="1200" dirty="0">
                <a:latin typeface="Tahoma" panose="020B0604030504040204" pitchFamily="34" charset="0"/>
                <a:ea typeface="Tahoma" panose="020B0604030504040204" pitchFamily="34" charset="0"/>
                <a:cs typeface="Tahoma" panose="020B0604030504040204" pitchFamily="34" charset="0"/>
              </a:rPr>
              <a:t>message in 1024-bit (128-word) blocks. The heart of the algorithm is a module that consists of 80 rounds; this module is </a:t>
            </a:r>
            <a:r>
              <a:rPr lang="en-IN" sz="1200" dirty="0" err="1">
                <a:latin typeface="Tahoma" panose="020B0604030504040204" pitchFamily="34" charset="0"/>
                <a:ea typeface="Tahoma" panose="020B0604030504040204" pitchFamily="34" charset="0"/>
                <a:cs typeface="Tahoma" panose="020B0604030504040204" pitchFamily="34" charset="0"/>
              </a:rPr>
              <a:t>labeled</a:t>
            </a:r>
            <a:r>
              <a:rPr lang="en-IN" sz="1200" dirty="0">
                <a:latin typeface="Tahoma" panose="020B0604030504040204" pitchFamily="34" charset="0"/>
                <a:ea typeface="Tahoma" panose="020B0604030504040204" pitchFamily="34" charset="0"/>
                <a:cs typeface="Tahoma" panose="020B0604030504040204" pitchFamily="34" charset="0"/>
              </a:rPr>
              <a:t> F in Figure 3.9. The logic is illustrated in Figure 4.8. Each round takes as input the 512-bit buffer value </a:t>
            </a:r>
            <a:r>
              <a:rPr lang="en-IN" sz="1200" dirty="0" err="1">
                <a:latin typeface="Tahoma" panose="020B0604030504040204" pitchFamily="34" charset="0"/>
                <a:ea typeface="Tahoma" panose="020B0604030504040204" pitchFamily="34" charset="0"/>
                <a:cs typeface="Tahoma" panose="020B0604030504040204" pitchFamily="34" charset="0"/>
              </a:rPr>
              <a:t>abcdefgh</a:t>
            </a:r>
            <a:r>
              <a:rPr lang="en-IN" sz="1200" dirty="0">
                <a:latin typeface="Tahoma" panose="020B0604030504040204" pitchFamily="34" charset="0"/>
                <a:ea typeface="Tahoma" panose="020B0604030504040204" pitchFamily="34" charset="0"/>
                <a:cs typeface="Tahoma" panose="020B0604030504040204" pitchFamily="34" charset="0"/>
              </a:rPr>
              <a:t>, and updates the contents of the buffer. At input to the first round, the buffer has the value of the intermediate hash value, H</a:t>
            </a:r>
            <a:r>
              <a:rPr lang="en-IN" sz="1200" baseline="-25000" dirty="0">
                <a:latin typeface="Tahoma" panose="020B0604030504040204" pitchFamily="34" charset="0"/>
                <a:ea typeface="Tahoma" panose="020B0604030504040204" pitchFamily="34" charset="0"/>
                <a:cs typeface="Tahoma" panose="020B0604030504040204" pitchFamily="34" charset="0"/>
              </a:rPr>
              <a:t>i-1</a:t>
            </a:r>
            <a:r>
              <a:rPr lang="en-IN" sz="1200" dirty="0">
                <a:latin typeface="Tahoma" panose="020B0604030504040204" pitchFamily="34" charset="0"/>
                <a:ea typeface="Tahoma" panose="020B0604030504040204" pitchFamily="34" charset="0"/>
                <a:cs typeface="Tahoma" panose="020B0604030504040204" pitchFamily="34" charset="0"/>
              </a:rPr>
              <a:t>. Each round t makes use of a 64-bit value </a:t>
            </a:r>
            <a:r>
              <a:rPr lang="en-IN" sz="1200" dirty="0" err="1">
                <a:latin typeface="Tahoma" panose="020B0604030504040204" pitchFamily="34" charset="0"/>
                <a:ea typeface="Tahoma" panose="020B0604030504040204" pitchFamily="34" charset="0"/>
                <a:cs typeface="Tahoma" panose="020B0604030504040204" pitchFamily="34" charset="0"/>
              </a:rPr>
              <a:t>W</a:t>
            </a:r>
            <a:r>
              <a:rPr lang="en-IN" sz="1200" baseline="-25000" dirty="0" err="1">
                <a:latin typeface="Tahoma" panose="020B0604030504040204" pitchFamily="34" charset="0"/>
                <a:ea typeface="Tahoma" panose="020B0604030504040204" pitchFamily="34" charset="0"/>
                <a:cs typeface="Tahoma" panose="020B0604030504040204" pitchFamily="34" charset="0"/>
              </a:rPr>
              <a:t>t</a:t>
            </a:r>
            <a:r>
              <a:rPr lang="en-IN" sz="1200" dirty="0">
                <a:latin typeface="Tahoma" panose="020B0604030504040204" pitchFamily="34" charset="0"/>
                <a:ea typeface="Tahoma" panose="020B0604030504040204" pitchFamily="34" charset="0"/>
                <a:cs typeface="Tahoma" panose="020B0604030504040204" pitchFamily="34" charset="0"/>
              </a:rPr>
              <a:t> derived from the current 1024-bit block being processed (</a:t>
            </a:r>
            <a:r>
              <a:rPr lang="en-IN" sz="1200" dirty="0" err="1">
                <a:latin typeface="Tahoma" panose="020B0604030504040204" pitchFamily="34" charset="0"/>
                <a:ea typeface="Tahoma" panose="020B0604030504040204" pitchFamily="34" charset="0"/>
                <a:cs typeface="Tahoma" panose="020B0604030504040204" pitchFamily="34" charset="0"/>
              </a:rPr>
              <a:t>M</a:t>
            </a:r>
            <a:r>
              <a:rPr lang="en-IN" sz="1200" baseline="-25000" dirty="0" err="1">
                <a:latin typeface="Tahoma" panose="020B0604030504040204" pitchFamily="34" charset="0"/>
                <a:ea typeface="Tahoma" panose="020B0604030504040204" pitchFamily="34" charset="0"/>
                <a:cs typeface="Tahoma" panose="020B0604030504040204" pitchFamily="34" charset="0"/>
              </a:rPr>
              <a:t>i</a:t>
            </a:r>
            <a:r>
              <a:rPr lang="en-IN" sz="1200" dirty="0">
                <a:latin typeface="Tahoma" panose="020B0604030504040204" pitchFamily="34" charset="0"/>
                <a:ea typeface="Tahoma" panose="020B0604030504040204" pitchFamily="34" charset="0"/>
                <a:cs typeface="Tahoma" panose="020B0604030504040204" pitchFamily="34" charset="0"/>
              </a:rPr>
              <a:t>). These values are derived using a message schedule. Each round also makes use of an additive constant </a:t>
            </a:r>
            <a:r>
              <a:rPr lang="en-IN" sz="1200" dirty="0" err="1">
                <a:latin typeface="Tahoma" panose="020B0604030504040204" pitchFamily="34" charset="0"/>
                <a:ea typeface="Tahoma" panose="020B0604030504040204" pitchFamily="34" charset="0"/>
                <a:cs typeface="Tahoma" panose="020B0604030504040204" pitchFamily="34" charset="0"/>
              </a:rPr>
              <a:t>K</a:t>
            </a:r>
            <a:r>
              <a:rPr lang="en-IN" sz="1200" baseline="-25000" dirty="0" err="1">
                <a:latin typeface="Tahoma" panose="020B0604030504040204" pitchFamily="34" charset="0"/>
                <a:ea typeface="Tahoma" panose="020B0604030504040204" pitchFamily="34" charset="0"/>
                <a:cs typeface="Tahoma" panose="020B0604030504040204" pitchFamily="34" charset="0"/>
              </a:rPr>
              <a:t>t</a:t>
            </a:r>
            <a:r>
              <a:rPr lang="en-IN" sz="1200" dirty="0">
                <a:latin typeface="Tahoma" panose="020B0604030504040204" pitchFamily="34" charset="0"/>
                <a:ea typeface="Tahoma" panose="020B0604030504040204" pitchFamily="34" charset="0"/>
                <a:cs typeface="Tahoma" panose="020B0604030504040204" pitchFamily="34" charset="0"/>
              </a:rPr>
              <a:t>, where 0 </a:t>
            </a:r>
            <a:r>
              <a:rPr lang="en-IN" sz="1200" dirty="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a:t>
            </a:r>
            <a:r>
              <a:rPr lang="en-IN" sz="1200" dirty="0">
                <a:latin typeface="Tahoma" panose="020B0604030504040204" pitchFamily="34" charset="0"/>
                <a:ea typeface="Tahoma" panose="020B0604030504040204" pitchFamily="34" charset="0"/>
                <a:cs typeface="Tahoma" panose="020B0604030504040204" pitchFamily="34" charset="0"/>
              </a:rPr>
              <a:t> t </a:t>
            </a:r>
            <a:r>
              <a:rPr lang="en-IN" sz="1200" dirty="0">
                <a:latin typeface="Tahoma" panose="020B0604030504040204" pitchFamily="34" charset="0"/>
                <a:ea typeface="Tahoma" panose="020B0604030504040204" pitchFamily="34" charset="0"/>
                <a:cs typeface="Tahoma" panose="020B0604030504040204" pitchFamily="34" charset="0"/>
                <a:sym typeface="Symbol" panose="05050102010706020507" pitchFamily="18" charset="2"/>
              </a:rPr>
              <a:t></a:t>
            </a:r>
            <a:r>
              <a:rPr lang="en-IN" sz="1200" dirty="0">
                <a:latin typeface="Tahoma" panose="020B0604030504040204" pitchFamily="34" charset="0"/>
                <a:ea typeface="Tahoma" panose="020B0604030504040204" pitchFamily="34" charset="0"/>
                <a:cs typeface="Tahoma" panose="020B0604030504040204" pitchFamily="34" charset="0"/>
              </a:rPr>
              <a:t> 79 indicates one of the 80 rounds. These words represent the first sixty-four bits of the fractional parts of the cube roots of the first eighty prime numbers. The constants provide a "randomized" set of 64-bit patterns, which should eliminate any regularities in the input data. The output of the eightieth round is added to the input to the first round (H</a:t>
            </a:r>
            <a:r>
              <a:rPr lang="en-IN" sz="1200" baseline="-25000" dirty="0">
                <a:latin typeface="Tahoma" panose="020B0604030504040204" pitchFamily="34" charset="0"/>
                <a:ea typeface="Tahoma" panose="020B0604030504040204" pitchFamily="34" charset="0"/>
                <a:cs typeface="Tahoma" panose="020B0604030504040204" pitchFamily="34" charset="0"/>
              </a:rPr>
              <a:t>i-1</a:t>
            </a:r>
            <a:r>
              <a:rPr lang="en-IN" sz="1200" dirty="0">
                <a:latin typeface="Tahoma" panose="020B0604030504040204" pitchFamily="34" charset="0"/>
                <a:ea typeface="Tahoma" panose="020B0604030504040204" pitchFamily="34" charset="0"/>
                <a:cs typeface="Tahoma" panose="020B0604030504040204" pitchFamily="34" charset="0"/>
              </a:rPr>
              <a:t>) to produce H</a:t>
            </a:r>
            <a:r>
              <a:rPr lang="en-IN" sz="1200" baseline="-25000" dirty="0">
                <a:latin typeface="Tahoma" panose="020B0604030504040204" pitchFamily="34" charset="0"/>
                <a:ea typeface="Tahoma" panose="020B0604030504040204" pitchFamily="34" charset="0"/>
                <a:cs typeface="Tahoma" panose="020B0604030504040204" pitchFamily="34" charset="0"/>
              </a:rPr>
              <a:t>i</a:t>
            </a:r>
            <a:r>
              <a:rPr lang="en-IN" sz="1200" dirty="0">
                <a:latin typeface="Tahoma" panose="020B0604030504040204" pitchFamily="34" charset="0"/>
                <a:ea typeface="Tahoma" panose="020B0604030504040204" pitchFamily="34" charset="0"/>
                <a:cs typeface="Tahoma" panose="020B0604030504040204" pitchFamily="34" charset="0"/>
              </a:rPr>
              <a:t>. The addition is done independently for each of the eight words in the buffer with each of the corresponding words in H</a:t>
            </a:r>
            <a:r>
              <a:rPr lang="en-IN" sz="1200" baseline="-25000" dirty="0">
                <a:latin typeface="Tahoma" panose="020B0604030504040204" pitchFamily="34" charset="0"/>
                <a:ea typeface="Tahoma" panose="020B0604030504040204" pitchFamily="34" charset="0"/>
                <a:cs typeface="Tahoma" panose="020B0604030504040204" pitchFamily="34" charset="0"/>
              </a:rPr>
              <a:t>i-1</a:t>
            </a:r>
            <a:r>
              <a:rPr lang="en-IN" sz="1200" dirty="0">
                <a:latin typeface="Tahoma" panose="020B0604030504040204" pitchFamily="34" charset="0"/>
                <a:ea typeface="Tahoma" panose="020B0604030504040204" pitchFamily="34" charset="0"/>
                <a:cs typeface="Tahoma" panose="020B0604030504040204" pitchFamily="34" charset="0"/>
              </a:rPr>
              <a:t> using addition modulo 2</a:t>
            </a:r>
            <a:r>
              <a:rPr lang="en-IN" sz="1200" baseline="30000" dirty="0">
                <a:latin typeface="Tahoma" panose="020B0604030504040204" pitchFamily="34" charset="0"/>
                <a:ea typeface="Tahoma" panose="020B0604030504040204" pitchFamily="34" charset="0"/>
                <a:cs typeface="Tahoma" panose="020B0604030504040204" pitchFamily="34" charset="0"/>
              </a:rPr>
              <a:t>64</a:t>
            </a:r>
            <a:r>
              <a:rPr lang="en-IN" sz="1200" dirty="0">
                <a:latin typeface="Tahoma" panose="020B0604030504040204" pitchFamily="34" charset="0"/>
                <a:ea typeface="Tahoma" panose="020B0604030504040204" pitchFamily="34" charset="0"/>
                <a:cs typeface="Tahoma" panose="020B0604030504040204" pitchFamily="34" charset="0"/>
              </a:rPr>
              <a:t>. </a:t>
            </a:r>
          </a:p>
          <a:p>
            <a:pPr lvl="0">
              <a:lnSpc>
                <a:spcPct val="150000"/>
              </a:lnSpc>
            </a:pPr>
            <a:r>
              <a:rPr lang="en-IN" sz="1200" b="1" dirty="0">
                <a:latin typeface="Tahoma" panose="020B0604030504040204" pitchFamily="34" charset="0"/>
                <a:ea typeface="Tahoma" panose="020B0604030504040204" pitchFamily="34" charset="0"/>
                <a:cs typeface="Tahoma" panose="020B0604030504040204" pitchFamily="34" charset="0"/>
              </a:rPr>
              <a:t>Output.</a:t>
            </a:r>
            <a:r>
              <a:rPr lang="en-IN" sz="1200" dirty="0">
                <a:latin typeface="Tahoma" panose="020B0604030504040204" pitchFamily="34" charset="0"/>
                <a:ea typeface="Tahoma" panose="020B0604030504040204" pitchFamily="34" charset="0"/>
                <a:cs typeface="Tahoma" panose="020B0604030504040204" pitchFamily="34" charset="0"/>
              </a:rPr>
              <a:t> After all N 1024-bit blocks have been processed, the output from the N</a:t>
            </a:r>
            <a:r>
              <a:rPr lang="en-IN" sz="1200" baseline="30000" dirty="0">
                <a:latin typeface="Tahoma" panose="020B0604030504040204" pitchFamily="34" charset="0"/>
                <a:ea typeface="Tahoma" panose="020B0604030504040204" pitchFamily="34" charset="0"/>
                <a:cs typeface="Tahoma" panose="020B0604030504040204" pitchFamily="34" charset="0"/>
              </a:rPr>
              <a:t>th</a:t>
            </a:r>
            <a:r>
              <a:rPr lang="en-IN" sz="1200" dirty="0">
                <a:latin typeface="Tahoma" panose="020B0604030504040204" pitchFamily="34" charset="0"/>
                <a:ea typeface="Tahoma" panose="020B0604030504040204" pitchFamily="34" charset="0"/>
                <a:cs typeface="Tahoma" panose="020B0604030504040204" pitchFamily="34" charset="0"/>
              </a:rPr>
              <a:t> stage is the 512-bit message digest. </a:t>
            </a:r>
          </a:p>
          <a:p>
            <a:pPr mar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The </a:t>
            </a:r>
            <a:r>
              <a:rPr lang="en-IN" sz="1200" dirty="0" err="1">
                <a:latin typeface="Tahoma" panose="020B0604030504040204" pitchFamily="34" charset="0"/>
                <a:ea typeface="Tahoma" panose="020B0604030504040204" pitchFamily="34" charset="0"/>
                <a:cs typeface="Tahoma" panose="020B0604030504040204" pitchFamily="34" charset="0"/>
              </a:rPr>
              <a:t>behavior</a:t>
            </a:r>
            <a:r>
              <a:rPr lang="en-IN" sz="1200" dirty="0">
                <a:latin typeface="Tahoma" panose="020B0604030504040204" pitchFamily="34" charset="0"/>
                <a:ea typeface="Tahoma" panose="020B0604030504040204" pitchFamily="34" charset="0"/>
                <a:cs typeface="Tahoma" panose="020B0604030504040204" pitchFamily="34" charset="0"/>
              </a:rPr>
              <a:t> of SHA-512 can be summarized as follows:</a:t>
            </a:r>
          </a:p>
          <a:p>
            <a:pPr marL="0" indent="35560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H</a:t>
            </a:r>
            <a:r>
              <a:rPr lang="en-IN" sz="1200" baseline="-25000" dirty="0">
                <a:latin typeface="Tahoma" panose="020B0604030504040204" pitchFamily="34" charset="0"/>
                <a:ea typeface="Tahoma" panose="020B0604030504040204" pitchFamily="34" charset="0"/>
                <a:cs typeface="Tahoma" panose="020B0604030504040204" pitchFamily="34" charset="0"/>
              </a:rPr>
              <a:t>0</a:t>
            </a:r>
            <a:r>
              <a:rPr lang="en-IN" sz="1200" dirty="0">
                <a:latin typeface="Tahoma" panose="020B0604030504040204" pitchFamily="34" charset="0"/>
                <a:ea typeface="Tahoma" panose="020B0604030504040204" pitchFamily="34" charset="0"/>
                <a:cs typeface="Tahoma" panose="020B0604030504040204" pitchFamily="34" charset="0"/>
              </a:rPr>
              <a:t> = IV</a:t>
            </a:r>
          </a:p>
          <a:p>
            <a:pPr marL="0" indent="35560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H</a:t>
            </a:r>
            <a:r>
              <a:rPr lang="en-IN" sz="1200" baseline="-25000" dirty="0">
                <a:latin typeface="Tahoma" panose="020B0604030504040204" pitchFamily="34" charset="0"/>
                <a:ea typeface="Tahoma" panose="020B0604030504040204" pitchFamily="34" charset="0"/>
                <a:cs typeface="Tahoma" panose="020B0604030504040204" pitchFamily="34" charset="0"/>
              </a:rPr>
              <a:t>i</a:t>
            </a:r>
            <a:r>
              <a:rPr lang="en-IN" sz="1200" dirty="0">
                <a:latin typeface="Tahoma" panose="020B0604030504040204" pitchFamily="34" charset="0"/>
                <a:ea typeface="Tahoma" panose="020B0604030504040204" pitchFamily="34" charset="0"/>
                <a:cs typeface="Tahoma" panose="020B0604030504040204" pitchFamily="34" charset="0"/>
              </a:rPr>
              <a:t> = SUM</a:t>
            </a:r>
            <a:r>
              <a:rPr lang="en-IN" sz="1200" baseline="-25000" dirty="0">
                <a:latin typeface="Tahoma" panose="020B0604030504040204" pitchFamily="34" charset="0"/>
                <a:ea typeface="Tahoma" panose="020B0604030504040204" pitchFamily="34" charset="0"/>
                <a:cs typeface="Tahoma" panose="020B0604030504040204" pitchFamily="34" charset="0"/>
              </a:rPr>
              <a:t>64</a:t>
            </a:r>
            <a:r>
              <a:rPr lang="en-IN" sz="1200" dirty="0">
                <a:latin typeface="Tahoma" panose="020B0604030504040204" pitchFamily="34" charset="0"/>
                <a:ea typeface="Tahoma" panose="020B0604030504040204" pitchFamily="34" charset="0"/>
                <a:cs typeface="Tahoma" panose="020B0604030504040204" pitchFamily="34" charset="0"/>
              </a:rPr>
              <a:t>(H</a:t>
            </a:r>
            <a:r>
              <a:rPr lang="en-IN" sz="1200" baseline="-25000" dirty="0">
                <a:latin typeface="Tahoma" panose="020B0604030504040204" pitchFamily="34" charset="0"/>
                <a:ea typeface="Tahoma" panose="020B0604030504040204" pitchFamily="34" charset="0"/>
                <a:cs typeface="Tahoma" panose="020B0604030504040204" pitchFamily="34" charset="0"/>
              </a:rPr>
              <a:t>i-1</a:t>
            </a:r>
            <a:r>
              <a:rPr lang="en-IN" sz="1200" dirty="0">
                <a:latin typeface="Tahoma" panose="020B0604030504040204" pitchFamily="34" charset="0"/>
                <a:ea typeface="Tahoma" panose="020B0604030504040204" pitchFamily="34" charset="0"/>
                <a:cs typeface="Tahoma" panose="020B0604030504040204" pitchFamily="34" charset="0"/>
              </a:rPr>
              <a:t>, </a:t>
            </a:r>
            <a:r>
              <a:rPr lang="en-IN" sz="1200" dirty="0" err="1">
                <a:latin typeface="Tahoma" panose="020B0604030504040204" pitchFamily="34" charset="0"/>
                <a:ea typeface="Tahoma" panose="020B0604030504040204" pitchFamily="34" charset="0"/>
                <a:cs typeface="Tahoma" panose="020B0604030504040204" pitchFamily="34" charset="0"/>
              </a:rPr>
              <a:t>abcdefgh</a:t>
            </a:r>
            <a:r>
              <a:rPr lang="en-IN" sz="1200" baseline="-25000" dirty="0" err="1">
                <a:latin typeface="Tahoma" panose="020B0604030504040204" pitchFamily="34" charset="0"/>
                <a:ea typeface="Tahoma" panose="020B0604030504040204" pitchFamily="34" charset="0"/>
                <a:cs typeface="Tahoma" panose="020B0604030504040204" pitchFamily="34" charset="0"/>
              </a:rPr>
              <a:t>i</a:t>
            </a:r>
            <a:r>
              <a:rPr lang="en-IN" sz="1200" dirty="0">
                <a:latin typeface="Tahoma" panose="020B0604030504040204" pitchFamily="34" charset="0"/>
                <a:ea typeface="Tahoma" panose="020B0604030504040204" pitchFamily="34" charset="0"/>
                <a:cs typeface="Tahoma" panose="020B0604030504040204" pitchFamily="34" charset="0"/>
              </a:rPr>
              <a:t>)</a:t>
            </a:r>
          </a:p>
          <a:p>
            <a:pPr marL="0" indent="35560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MD = H</a:t>
            </a:r>
            <a:r>
              <a:rPr lang="en-IN" sz="1200" baseline="-25000" dirty="0">
                <a:latin typeface="Tahoma" panose="020B0604030504040204" pitchFamily="34" charset="0"/>
                <a:ea typeface="Tahoma" panose="020B0604030504040204" pitchFamily="34" charset="0"/>
                <a:cs typeface="Tahoma" panose="020B0604030504040204" pitchFamily="34" charset="0"/>
              </a:rPr>
              <a:t>N</a:t>
            </a:r>
            <a:endParaRPr lang="en-IN" sz="1200" dirty="0">
              <a:latin typeface="Tahoma" panose="020B0604030504040204" pitchFamily="34" charset="0"/>
              <a:ea typeface="Tahoma" panose="020B0604030504040204" pitchFamily="34" charset="0"/>
              <a:cs typeface="Tahoma" panose="020B0604030504040204" pitchFamily="34" charset="0"/>
            </a:endParaRPr>
          </a:p>
          <a:p>
            <a:pPr marL="0" indent="35560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where </a:t>
            </a:r>
          </a:p>
          <a:p>
            <a:pPr marL="0" indent="35560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IV = initial value of the </a:t>
            </a:r>
            <a:r>
              <a:rPr lang="en-IN" sz="1200" dirty="0" err="1">
                <a:latin typeface="Tahoma" panose="020B0604030504040204" pitchFamily="34" charset="0"/>
                <a:ea typeface="Tahoma" panose="020B0604030504040204" pitchFamily="34" charset="0"/>
                <a:cs typeface="Tahoma" panose="020B0604030504040204" pitchFamily="34" charset="0"/>
              </a:rPr>
              <a:t>abcdefgh</a:t>
            </a:r>
            <a:r>
              <a:rPr lang="en-IN" sz="1200" dirty="0">
                <a:latin typeface="Tahoma" panose="020B0604030504040204" pitchFamily="34" charset="0"/>
                <a:ea typeface="Tahoma" panose="020B0604030504040204" pitchFamily="34" charset="0"/>
                <a:cs typeface="Tahoma" panose="020B0604030504040204" pitchFamily="34" charset="0"/>
              </a:rPr>
              <a:t> buffer, defined in step 3 </a:t>
            </a:r>
          </a:p>
          <a:p>
            <a:pPr marL="0" indent="355600">
              <a:lnSpc>
                <a:spcPct val="150000"/>
              </a:lnSpc>
              <a:buNone/>
            </a:pPr>
            <a:r>
              <a:rPr lang="en-IN" sz="1200" dirty="0" err="1">
                <a:latin typeface="Tahoma" panose="020B0604030504040204" pitchFamily="34" charset="0"/>
                <a:ea typeface="Tahoma" panose="020B0604030504040204" pitchFamily="34" charset="0"/>
                <a:cs typeface="Tahoma" panose="020B0604030504040204" pitchFamily="34" charset="0"/>
              </a:rPr>
              <a:t>abcdefgh</a:t>
            </a:r>
            <a:r>
              <a:rPr lang="en-IN" sz="1200" baseline="-25000" dirty="0" err="1">
                <a:latin typeface="Tahoma" panose="020B0604030504040204" pitchFamily="34" charset="0"/>
                <a:ea typeface="Tahoma" panose="020B0604030504040204" pitchFamily="34" charset="0"/>
                <a:cs typeface="Tahoma" panose="020B0604030504040204" pitchFamily="34" charset="0"/>
              </a:rPr>
              <a:t>i</a:t>
            </a:r>
            <a:r>
              <a:rPr lang="en-IN" sz="1200" dirty="0">
                <a:latin typeface="Tahoma" panose="020B0604030504040204" pitchFamily="34" charset="0"/>
                <a:ea typeface="Tahoma" panose="020B0604030504040204" pitchFamily="34" charset="0"/>
                <a:cs typeface="Tahoma" panose="020B0604030504040204" pitchFamily="34" charset="0"/>
              </a:rPr>
              <a:t> = the output of the last round of processing of the </a:t>
            </a:r>
            <a:r>
              <a:rPr lang="en-IN" sz="1200" dirty="0" err="1">
                <a:latin typeface="Tahoma" panose="020B0604030504040204" pitchFamily="34" charset="0"/>
                <a:ea typeface="Tahoma" panose="020B0604030504040204" pitchFamily="34" charset="0"/>
                <a:cs typeface="Tahoma" panose="020B0604030504040204" pitchFamily="34" charset="0"/>
              </a:rPr>
              <a:t>i</a:t>
            </a:r>
            <a:r>
              <a:rPr lang="en-IN" sz="1200" baseline="30000" dirty="0" err="1">
                <a:latin typeface="Tahoma" panose="020B0604030504040204" pitchFamily="34" charset="0"/>
                <a:ea typeface="Tahoma" panose="020B0604030504040204" pitchFamily="34" charset="0"/>
                <a:cs typeface="Tahoma" panose="020B0604030504040204" pitchFamily="34" charset="0"/>
              </a:rPr>
              <a:t>th</a:t>
            </a:r>
            <a:r>
              <a:rPr lang="en-IN" sz="1200" dirty="0">
                <a:latin typeface="Tahoma" panose="020B0604030504040204" pitchFamily="34" charset="0"/>
                <a:ea typeface="Tahoma" panose="020B0604030504040204" pitchFamily="34" charset="0"/>
                <a:cs typeface="Tahoma" panose="020B0604030504040204" pitchFamily="34" charset="0"/>
              </a:rPr>
              <a:t> message block </a:t>
            </a:r>
          </a:p>
          <a:p>
            <a:pPr marL="0" indent="35560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N = the number of blocks in the message (including padding and length fields) </a:t>
            </a:r>
          </a:p>
          <a:p>
            <a:pPr marL="0" indent="35560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SUM</a:t>
            </a:r>
            <a:r>
              <a:rPr lang="en-IN" sz="1200" baseline="-25000" dirty="0">
                <a:latin typeface="Tahoma" panose="020B0604030504040204" pitchFamily="34" charset="0"/>
                <a:ea typeface="Tahoma" panose="020B0604030504040204" pitchFamily="34" charset="0"/>
                <a:cs typeface="Tahoma" panose="020B0604030504040204" pitchFamily="34" charset="0"/>
              </a:rPr>
              <a:t>64</a:t>
            </a:r>
            <a:r>
              <a:rPr lang="en-IN" sz="1200" dirty="0">
                <a:latin typeface="Tahoma" panose="020B0604030504040204" pitchFamily="34" charset="0"/>
                <a:ea typeface="Tahoma" panose="020B0604030504040204" pitchFamily="34" charset="0"/>
                <a:cs typeface="Tahoma" panose="020B0604030504040204" pitchFamily="34" charset="0"/>
              </a:rPr>
              <a:t> = Addition modulo 2</a:t>
            </a:r>
            <a:r>
              <a:rPr lang="en-IN" sz="1200" baseline="30000" dirty="0">
                <a:latin typeface="Tahoma" panose="020B0604030504040204" pitchFamily="34" charset="0"/>
                <a:ea typeface="Tahoma" panose="020B0604030504040204" pitchFamily="34" charset="0"/>
                <a:cs typeface="Tahoma" panose="020B0604030504040204" pitchFamily="34" charset="0"/>
              </a:rPr>
              <a:t>64</a:t>
            </a:r>
            <a:r>
              <a:rPr lang="en-IN" sz="1200" dirty="0">
                <a:latin typeface="Tahoma" panose="020B0604030504040204" pitchFamily="34" charset="0"/>
                <a:ea typeface="Tahoma" panose="020B0604030504040204" pitchFamily="34" charset="0"/>
                <a:cs typeface="Tahoma" panose="020B0604030504040204" pitchFamily="34" charset="0"/>
              </a:rPr>
              <a:t> performed separately on each word of the pair of inputs. </a:t>
            </a:r>
          </a:p>
          <a:p>
            <a:pPr marL="0" indent="35560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MD = final message digest value</a:t>
            </a:r>
          </a:p>
          <a:p>
            <a:pPr lvl="0">
              <a:lnSpc>
                <a:spcPct val="150000"/>
              </a:lnSpc>
            </a:pPr>
            <a:endParaRPr lang="en-IN"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IN" sz="1200" b="1" dirty="0">
                <a:latin typeface="Tahoma" panose="020B0604030504040204" pitchFamily="34" charset="0"/>
                <a:ea typeface="Tahoma" panose="020B0604030504040204" pitchFamily="34" charset="0"/>
                <a:cs typeface="Tahoma" panose="020B0604030504040204" pitchFamily="34" charset="0"/>
              </a:rPr>
              <a:t>Each round can be defined mathematically as (Figure 4.9):</a:t>
            </a:r>
            <a:endParaRPr lang="en-IN" sz="1200" dirty="0"/>
          </a:p>
        </p:txBody>
      </p:sp>
    </p:spTree>
    <p:extLst>
      <p:ext uri="{BB962C8B-B14F-4D97-AF65-F5344CB8AC3E}">
        <p14:creationId xmlns="" xmlns:p14="http://schemas.microsoft.com/office/powerpoint/2010/main" val="118038632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93666" y="5369190"/>
            <a:ext cx="5915025" cy="1420716"/>
          </a:xfrm>
        </p:spPr>
        <p:txBody>
          <a:bodyPr>
            <a:normAutofit/>
          </a:bodyPr>
          <a:lstStyle/>
          <a:p>
            <a:pPr marL="0" indent="0">
              <a:buNone/>
            </a:pPr>
            <a:r>
              <a:rPr lang="en-IN" sz="1200" dirty="0" err="1">
                <a:latin typeface="Tahoma" panose="020B0604030504040204" pitchFamily="34" charset="0"/>
                <a:ea typeface="Tahoma" panose="020B0604030504040204" pitchFamily="34" charset="0"/>
                <a:cs typeface="Tahoma" panose="020B0604030504040204" pitchFamily="34" charset="0"/>
              </a:rPr>
              <a:t>ROTR</a:t>
            </a:r>
            <a:r>
              <a:rPr lang="en-IN" sz="1200" baseline="30000" dirty="0" err="1">
                <a:latin typeface="Tahoma" panose="020B0604030504040204" pitchFamily="34" charset="0"/>
                <a:ea typeface="Tahoma" panose="020B0604030504040204" pitchFamily="34" charset="0"/>
                <a:cs typeface="Tahoma" panose="020B0604030504040204" pitchFamily="34" charset="0"/>
              </a:rPr>
              <a:t>n</a:t>
            </a:r>
            <a:r>
              <a:rPr lang="en-IN" sz="1200" dirty="0">
                <a:latin typeface="Tahoma" panose="020B0604030504040204" pitchFamily="34" charset="0"/>
                <a:ea typeface="Tahoma" panose="020B0604030504040204" pitchFamily="34" charset="0"/>
                <a:cs typeface="Tahoma" panose="020B0604030504040204" pitchFamily="34" charset="0"/>
              </a:rPr>
              <a:t>(x) = circular right shift of x by n bits</a:t>
            </a:r>
          </a:p>
          <a:p>
            <a:pPr marL="0" indent="0">
              <a:buNone/>
            </a:pPr>
            <a:r>
              <a:rPr lang="en-IN" sz="1200" dirty="0" err="1">
                <a:latin typeface="Tahoma" panose="020B0604030504040204" pitchFamily="34" charset="0"/>
                <a:ea typeface="Tahoma" panose="020B0604030504040204" pitchFamily="34" charset="0"/>
                <a:cs typeface="Tahoma" panose="020B0604030504040204" pitchFamily="34" charset="0"/>
              </a:rPr>
              <a:t>W</a:t>
            </a:r>
            <a:r>
              <a:rPr lang="en-IN" sz="1200" baseline="-25000" dirty="0" err="1">
                <a:latin typeface="Tahoma" panose="020B0604030504040204" pitchFamily="34" charset="0"/>
                <a:ea typeface="Tahoma" panose="020B0604030504040204" pitchFamily="34" charset="0"/>
                <a:cs typeface="Tahoma" panose="020B0604030504040204" pitchFamily="34" charset="0"/>
              </a:rPr>
              <a:t>t</a:t>
            </a:r>
            <a:r>
              <a:rPr lang="en-IN" sz="1200" dirty="0">
                <a:latin typeface="Tahoma" panose="020B0604030504040204" pitchFamily="34" charset="0"/>
                <a:ea typeface="Tahoma" panose="020B0604030504040204" pitchFamily="34" charset="0"/>
                <a:cs typeface="Tahoma" panose="020B0604030504040204" pitchFamily="34" charset="0"/>
              </a:rPr>
              <a:t> = word derived from the current input block</a:t>
            </a:r>
          </a:p>
          <a:p>
            <a:pPr marL="0" indent="0">
              <a:buNone/>
            </a:pPr>
            <a:r>
              <a:rPr lang="en-IN" sz="1200" dirty="0" err="1">
                <a:latin typeface="Tahoma" panose="020B0604030504040204" pitchFamily="34" charset="0"/>
                <a:ea typeface="Tahoma" panose="020B0604030504040204" pitchFamily="34" charset="0"/>
                <a:cs typeface="Tahoma" panose="020B0604030504040204" pitchFamily="34" charset="0"/>
              </a:rPr>
              <a:t>K</a:t>
            </a:r>
            <a:r>
              <a:rPr lang="en-IN" sz="1200" baseline="-25000" dirty="0" err="1">
                <a:latin typeface="Tahoma" panose="020B0604030504040204" pitchFamily="34" charset="0"/>
                <a:ea typeface="Tahoma" panose="020B0604030504040204" pitchFamily="34" charset="0"/>
                <a:cs typeface="Tahoma" panose="020B0604030504040204" pitchFamily="34" charset="0"/>
              </a:rPr>
              <a:t>t</a:t>
            </a:r>
            <a:r>
              <a:rPr lang="en-IN" sz="1200" dirty="0">
                <a:latin typeface="Tahoma" panose="020B0604030504040204" pitchFamily="34" charset="0"/>
                <a:ea typeface="Tahoma" panose="020B0604030504040204" pitchFamily="34" charset="0"/>
                <a:cs typeface="Tahoma" panose="020B0604030504040204" pitchFamily="34" charset="0"/>
              </a:rPr>
              <a:t> = additive constant</a:t>
            </a:r>
          </a:p>
          <a:p>
            <a:pPr marL="0" indent="0">
              <a:buNone/>
            </a:pPr>
            <a:r>
              <a:rPr lang="en-IN" sz="1200" dirty="0">
                <a:latin typeface="Tahoma" panose="020B0604030504040204" pitchFamily="34" charset="0"/>
                <a:ea typeface="Tahoma" panose="020B0604030504040204" pitchFamily="34" charset="0"/>
                <a:cs typeface="Tahoma" panose="020B0604030504040204" pitchFamily="34" charset="0"/>
              </a:rPr>
              <a:t>+ = addition modulo 2</a:t>
            </a:r>
            <a:r>
              <a:rPr lang="en-IN" sz="1200" baseline="30000" dirty="0">
                <a:latin typeface="Tahoma" panose="020B0604030504040204" pitchFamily="34" charset="0"/>
                <a:ea typeface="Tahoma" panose="020B0604030504040204" pitchFamily="34" charset="0"/>
                <a:cs typeface="Tahoma" panose="020B0604030504040204" pitchFamily="34" charset="0"/>
              </a:rPr>
              <a:t>64</a:t>
            </a:r>
            <a:endParaRPr lang="en-IN" sz="12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IN" sz="1200" dirty="0">
              <a:latin typeface="Tahoma" panose="020B0604030504040204" pitchFamily="34" charset="0"/>
              <a:ea typeface="Tahoma" panose="020B0604030504040204" pitchFamily="34" charset="0"/>
              <a:cs typeface="Tahoma" panose="020B0604030504040204" pitchFamily="34" charset="0"/>
            </a:endParaRPr>
          </a:p>
        </p:txBody>
      </p:sp>
      <p:pic>
        <p:nvPicPr>
          <p:cNvPr id="4" name="Picture 3"/>
          <p:cNvPicPr>
            <a:picLocks noChangeAspect="1"/>
          </p:cNvPicPr>
          <p:nvPr/>
        </p:nvPicPr>
        <p:blipFill>
          <a:blip r:embed="rId2"/>
          <a:stretch>
            <a:fillRect/>
          </a:stretch>
        </p:blipFill>
        <p:spPr>
          <a:xfrm>
            <a:off x="1146175" y="178065"/>
            <a:ext cx="4057650" cy="5191125"/>
          </a:xfrm>
          <a:prstGeom prst="rect">
            <a:avLst/>
          </a:prstGeom>
        </p:spPr>
      </p:pic>
      <p:pic>
        <p:nvPicPr>
          <p:cNvPr id="5" name="Picture 4"/>
          <p:cNvPicPr/>
          <p:nvPr/>
        </p:nvPicPr>
        <p:blipFill>
          <a:blip r:embed="rId3"/>
          <a:srcRect/>
          <a:stretch>
            <a:fillRect/>
          </a:stretch>
        </p:blipFill>
        <p:spPr bwMode="auto">
          <a:xfrm>
            <a:off x="1479549" y="6386748"/>
            <a:ext cx="3724275" cy="2465421"/>
          </a:xfrm>
          <a:prstGeom prst="rect">
            <a:avLst/>
          </a:prstGeom>
          <a:noFill/>
          <a:ln w="9525">
            <a:noFill/>
            <a:miter lim="800000"/>
            <a:headEnd/>
            <a:tailEnd/>
          </a:ln>
        </p:spPr>
      </p:pic>
      <p:sp>
        <p:nvSpPr>
          <p:cNvPr id="6" name="Rectangle 5"/>
          <p:cNvSpPr/>
          <p:nvPr/>
        </p:nvSpPr>
        <p:spPr>
          <a:xfrm>
            <a:off x="1714500" y="9058540"/>
            <a:ext cx="3429000" cy="289951"/>
          </a:xfrm>
          <a:prstGeom prst="rect">
            <a:avLst/>
          </a:prstGeom>
        </p:spPr>
        <p:txBody>
          <a:bodyPr>
            <a:spAutoFit/>
          </a:bodyPr>
          <a:lstStyle/>
          <a:p>
            <a:pPr algn="just">
              <a:lnSpc>
                <a:spcPct val="107000"/>
              </a:lnSpc>
              <a:spcAft>
                <a:spcPts val="800"/>
              </a:spcAft>
            </a:pPr>
            <a:r>
              <a:rPr lang="en-IN" sz="1200" b="1" dirty="0">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Figure 4.9:</a:t>
            </a:r>
            <a:r>
              <a:rPr lang="en-IN" sz="1200" dirty="0">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 Elementary Operations (SHA-512)</a:t>
            </a:r>
            <a:endParaRPr lang="en-IN" sz="12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402307350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06504" y="2992674"/>
            <a:ext cx="3486150" cy="1428750"/>
          </a:xfrm>
          <a:prstGeom prst="rect">
            <a:avLst/>
          </a:prstGeom>
        </p:spPr>
      </p:pic>
      <p:sp>
        <p:nvSpPr>
          <p:cNvPr id="3" name="Content Placeholder 2"/>
          <p:cNvSpPr>
            <a:spLocks noGrp="1"/>
          </p:cNvSpPr>
          <p:nvPr>
            <p:ph idx="1"/>
          </p:nvPr>
        </p:nvSpPr>
        <p:spPr>
          <a:xfrm>
            <a:off x="471488" y="155643"/>
            <a:ext cx="5915025" cy="9474740"/>
          </a:xfrm>
        </p:spPr>
        <p:txBody>
          <a:bodyPr>
            <a:noAutofit/>
          </a:bodyPr>
          <a:lstStyle/>
          <a:p>
            <a:pPr>
              <a:lnSpc>
                <a:spcPct val="150000"/>
              </a:lnSpc>
            </a:pPr>
            <a:r>
              <a:rPr lang="en-IN" sz="1200" b="1" dirty="0">
                <a:latin typeface="Tahoma" panose="020B0604030504040204" pitchFamily="34" charset="0"/>
                <a:ea typeface="Tahoma" panose="020B0604030504040204" pitchFamily="34" charset="0"/>
                <a:cs typeface="Tahoma" panose="020B0604030504040204" pitchFamily="34" charset="0"/>
              </a:rPr>
              <a:t>Important Observations about round function</a:t>
            </a:r>
            <a:endParaRPr lang="en-IN" sz="1200" dirty="0">
              <a:latin typeface="Tahoma" panose="020B0604030504040204" pitchFamily="34" charset="0"/>
              <a:ea typeface="Tahoma" panose="020B0604030504040204" pitchFamily="34" charset="0"/>
              <a:cs typeface="Tahoma" panose="020B0604030504040204" pitchFamily="34" charset="0"/>
            </a:endParaRPr>
          </a:p>
          <a:p>
            <a:pPr lvl="0">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It could be observed that six of the eight words are derived out of simple permutation by means of rotation. </a:t>
            </a:r>
            <a:endParaRPr lang="en-IN" sz="1200" dirty="0">
              <a:latin typeface="Tahoma" panose="020B0604030504040204" pitchFamily="34" charset="0"/>
              <a:ea typeface="Tahoma" panose="020B0604030504040204" pitchFamily="34" charset="0"/>
              <a:cs typeface="Tahoma" panose="020B0604030504040204" pitchFamily="34" charset="0"/>
            </a:endParaRPr>
          </a:p>
          <a:p>
            <a:pPr lvl="0">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Only two output words </a:t>
            </a:r>
            <a:r>
              <a:rPr lang="en-US" sz="1200" b="1" i="1" dirty="0">
                <a:latin typeface="Tahoma" panose="020B0604030504040204" pitchFamily="34" charset="0"/>
                <a:ea typeface="Tahoma" panose="020B0604030504040204" pitchFamily="34" charset="0"/>
                <a:cs typeface="Tahoma" panose="020B0604030504040204" pitchFamily="34" charset="0"/>
              </a:rPr>
              <a:t>a</a:t>
            </a:r>
            <a:r>
              <a:rPr lang="en-US" sz="1200" dirty="0">
                <a:latin typeface="Tahoma" panose="020B0604030504040204" pitchFamily="34" charset="0"/>
                <a:ea typeface="Tahoma" panose="020B0604030504040204" pitchFamily="34" charset="0"/>
                <a:cs typeface="Tahoma" panose="020B0604030504040204" pitchFamily="34" charset="0"/>
              </a:rPr>
              <a:t>, and </a:t>
            </a:r>
            <a:r>
              <a:rPr lang="en-US" sz="1200" b="1" i="1" dirty="0">
                <a:latin typeface="Tahoma" panose="020B0604030504040204" pitchFamily="34" charset="0"/>
                <a:ea typeface="Tahoma" panose="020B0604030504040204" pitchFamily="34" charset="0"/>
                <a:cs typeface="Tahoma" panose="020B0604030504040204" pitchFamily="34" charset="0"/>
              </a:rPr>
              <a:t>e</a:t>
            </a:r>
            <a:r>
              <a:rPr lang="en-US" sz="1200" dirty="0">
                <a:latin typeface="Tahoma" panose="020B0604030504040204" pitchFamily="34" charset="0"/>
                <a:ea typeface="Tahoma" panose="020B0604030504040204" pitchFamily="34" charset="0"/>
                <a:cs typeface="Tahoma" panose="020B0604030504040204" pitchFamily="34" charset="0"/>
              </a:rPr>
              <a:t> are generated by substitution. Word </a:t>
            </a:r>
            <a:r>
              <a:rPr lang="en-US" sz="1200" b="1" i="1" dirty="0">
                <a:latin typeface="Tahoma" panose="020B0604030504040204" pitchFamily="34" charset="0"/>
                <a:ea typeface="Tahoma" panose="020B0604030504040204" pitchFamily="34" charset="0"/>
                <a:cs typeface="Tahoma" panose="020B0604030504040204" pitchFamily="34" charset="0"/>
              </a:rPr>
              <a:t>e</a:t>
            </a:r>
            <a:r>
              <a:rPr lang="en-US" sz="1200" dirty="0">
                <a:latin typeface="Tahoma" panose="020B0604030504040204" pitchFamily="34" charset="0"/>
                <a:ea typeface="Tahoma" panose="020B0604030504040204" pitchFamily="34" charset="0"/>
                <a:cs typeface="Tahoma" panose="020B0604030504040204" pitchFamily="34" charset="0"/>
              </a:rPr>
              <a:t> is a function of the input variables (d, e, f, g, h), </a:t>
            </a:r>
            <a:r>
              <a:rPr lang="en-US" sz="1200" dirty="0" err="1">
                <a:latin typeface="Tahoma" panose="020B0604030504040204" pitchFamily="34" charset="0"/>
                <a:ea typeface="Tahoma" panose="020B0604030504040204" pitchFamily="34" charset="0"/>
                <a:cs typeface="Tahoma" panose="020B0604030504040204" pitchFamily="34" charset="0"/>
              </a:rPr>
              <a:t>W</a:t>
            </a:r>
            <a:r>
              <a:rPr lang="en-US" sz="1200" baseline="-25000" dirty="0" err="1">
                <a:latin typeface="Tahoma" panose="020B0604030504040204" pitchFamily="34" charset="0"/>
                <a:ea typeface="Tahoma" panose="020B0604030504040204" pitchFamily="34" charset="0"/>
                <a:cs typeface="Tahoma" panose="020B0604030504040204" pitchFamily="34" charset="0"/>
              </a:rPr>
              <a:t>t</a:t>
            </a:r>
            <a:r>
              <a:rPr lang="en-US" sz="1200" dirty="0">
                <a:latin typeface="Tahoma" panose="020B0604030504040204" pitchFamily="34" charset="0"/>
                <a:ea typeface="Tahoma" panose="020B0604030504040204" pitchFamily="34" charset="0"/>
                <a:cs typeface="Tahoma" panose="020B0604030504040204" pitchFamily="34" charset="0"/>
              </a:rPr>
              <a:t> and K</a:t>
            </a:r>
            <a:r>
              <a:rPr lang="en-US" sz="1200" baseline="-25000" dirty="0">
                <a:latin typeface="Tahoma" panose="020B0604030504040204" pitchFamily="34" charset="0"/>
                <a:ea typeface="Tahoma" panose="020B0604030504040204" pitchFamily="34" charset="0"/>
                <a:cs typeface="Tahoma" panose="020B0604030504040204" pitchFamily="34" charset="0"/>
              </a:rPr>
              <a:t>t</a:t>
            </a:r>
            <a:r>
              <a:rPr lang="en-US" sz="1200" dirty="0">
                <a:latin typeface="Tahoma" panose="020B0604030504040204" pitchFamily="34" charset="0"/>
                <a:ea typeface="Tahoma" panose="020B0604030504040204" pitchFamily="34" charset="0"/>
                <a:cs typeface="Tahoma" panose="020B0604030504040204" pitchFamily="34" charset="0"/>
              </a:rPr>
              <a:t>. Word </a:t>
            </a:r>
            <a:r>
              <a:rPr lang="en-US" sz="1200" b="1" i="1" dirty="0">
                <a:latin typeface="Tahoma" panose="020B0604030504040204" pitchFamily="34" charset="0"/>
                <a:ea typeface="Tahoma" panose="020B0604030504040204" pitchFamily="34" charset="0"/>
                <a:cs typeface="Tahoma" panose="020B0604030504040204" pitchFamily="34" charset="0"/>
              </a:rPr>
              <a:t>a</a:t>
            </a:r>
            <a:r>
              <a:rPr lang="en-US" sz="1200" dirty="0">
                <a:latin typeface="Tahoma" panose="020B0604030504040204" pitchFamily="34" charset="0"/>
                <a:ea typeface="Tahoma" panose="020B0604030504040204" pitchFamily="34" charset="0"/>
                <a:cs typeface="Tahoma" panose="020B0604030504040204" pitchFamily="34" charset="0"/>
              </a:rPr>
              <a:t> is a function of all the input variables except for d, </a:t>
            </a:r>
            <a:r>
              <a:rPr lang="en-US" sz="1200" dirty="0" err="1">
                <a:latin typeface="Tahoma" panose="020B0604030504040204" pitchFamily="34" charset="0"/>
                <a:ea typeface="Tahoma" panose="020B0604030504040204" pitchFamily="34" charset="0"/>
                <a:cs typeface="Tahoma" panose="020B0604030504040204" pitchFamily="34" charset="0"/>
              </a:rPr>
              <a:t>W</a:t>
            </a:r>
            <a:r>
              <a:rPr lang="en-US" sz="1200" baseline="-25000" dirty="0" err="1">
                <a:latin typeface="Tahoma" panose="020B0604030504040204" pitchFamily="34" charset="0"/>
                <a:ea typeface="Tahoma" panose="020B0604030504040204" pitchFamily="34" charset="0"/>
                <a:cs typeface="Tahoma" panose="020B0604030504040204" pitchFamily="34" charset="0"/>
              </a:rPr>
              <a:t>t</a:t>
            </a:r>
            <a:r>
              <a:rPr lang="en-US" sz="1200" dirty="0">
                <a:latin typeface="Tahoma" panose="020B0604030504040204" pitchFamily="34" charset="0"/>
                <a:ea typeface="Tahoma" panose="020B0604030504040204" pitchFamily="34" charset="0"/>
                <a:cs typeface="Tahoma" panose="020B0604030504040204" pitchFamily="34" charset="0"/>
              </a:rPr>
              <a:t> and K</a:t>
            </a:r>
            <a:r>
              <a:rPr lang="en-US" sz="1200" baseline="-25000" dirty="0">
                <a:latin typeface="Tahoma" panose="020B0604030504040204" pitchFamily="34" charset="0"/>
                <a:ea typeface="Tahoma" panose="020B0604030504040204" pitchFamily="34" charset="0"/>
                <a:cs typeface="Tahoma" panose="020B0604030504040204" pitchFamily="34" charset="0"/>
              </a:rPr>
              <a:t>t</a:t>
            </a:r>
            <a:r>
              <a:rPr lang="en-US" sz="1200" dirty="0">
                <a:latin typeface="Tahoma" panose="020B0604030504040204" pitchFamily="34" charset="0"/>
                <a:ea typeface="Tahoma" panose="020B0604030504040204" pitchFamily="34" charset="0"/>
                <a:cs typeface="Tahoma" panose="020B0604030504040204" pitchFamily="34" charset="0"/>
              </a:rPr>
              <a:t>.</a:t>
            </a:r>
            <a:endParaRPr lang="en-IN"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IN" sz="1200" dirty="0">
                <a:latin typeface="Tahoma" panose="020B0604030504040204" pitchFamily="34" charset="0"/>
                <a:ea typeface="Tahoma" panose="020B0604030504040204" pitchFamily="34" charset="0"/>
                <a:cs typeface="Tahoma" panose="020B0604030504040204" pitchFamily="34" charset="0"/>
              </a:rPr>
              <a:t>Figure 4.10 illustrates how the 64-bit word values </a:t>
            </a:r>
            <a:r>
              <a:rPr lang="en-IN" sz="1200" dirty="0" err="1">
                <a:latin typeface="Tahoma" panose="020B0604030504040204" pitchFamily="34" charset="0"/>
                <a:ea typeface="Tahoma" panose="020B0604030504040204" pitchFamily="34" charset="0"/>
                <a:cs typeface="Tahoma" panose="020B0604030504040204" pitchFamily="34" charset="0"/>
              </a:rPr>
              <a:t>W</a:t>
            </a:r>
            <a:r>
              <a:rPr lang="en-IN" sz="1200" baseline="-25000" dirty="0" err="1">
                <a:latin typeface="Tahoma" panose="020B0604030504040204" pitchFamily="34" charset="0"/>
                <a:ea typeface="Tahoma" panose="020B0604030504040204" pitchFamily="34" charset="0"/>
                <a:cs typeface="Tahoma" panose="020B0604030504040204" pitchFamily="34" charset="0"/>
              </a:rPr>
              <a:t>t</a:t>
            </a:r>
            <a:r>
              <a:rPr lang="en-IN" sz="1200" dirty="0">
                <a:latin typeface="Tahoma" panose="020B0604030504040204" pitchFamily="34" charset="0"/>
                <a:ea typeface="Tahoma" panose="020B0604030504040204" pitchFamily="34" charset="0"/>
                <a:cs typeface="Tahoma" panose="020B0604030504040204" pitchFamily="34" charset="0"/>
              </a:rPr>
              <a:t> are derived from the 1024-bit message. The first 16 values of </a:t>
            </a:r>
            <a:r>
              <a:rPr lang="en-IN" sz="1200" dirty="0" err="1">
                <a:latin typeface="Tahoma" panose="020B0604030504040204" pitchFamily="34" charset="0"/>
                <a:ea typeface="Tahoma" panose="020B0604030504040204" pitchFamily="34" charset="0"/>
                <a:cs typeface="Tahoma" panose="020B0604030504040204" pitchFamily="34" charset="0"/>
              </a:rPr>
              <a:t>W</a:t>
            </a:r>
            <a:r>
              <a:rPr lang="en-IN" sz="1200" baseline="-25000" dirty="0" err="1">
                <a:latin typeface="Tahoma" panose="020B0604030504040204" pitchFamily="34" charset="0"/>
                <a:ea typeface="Tahoma" panose="020B0604030504040204" pitchFamily="34" charset="0"/>
                <a:cs typeface="Tahoma" panose="020B0604030504040204" pitchFamily="34" charset="0"/>
              </a:rPr>
              <a:t>t</a:t>
            </a:r>
            <a:r>
              <a:rPr lang="en-IN" sz="1200" dirty="0">
                <a:latin typeface="Tahoma" panose="020B0604030504040204" pitchFamily="34" charset="0"/>
                <a:ea typeface="Tahoma" panose="020B0604030504040204" pitchFamily="34" charset="0"/>
                <a:cs typeface="Tahoma" panose="020B0604030504040204" pitchFamily="34" charset="0"/>
              </a:rPr>
              <a:t> are taken directly from the 16 words of the current block. The remaining values are defined as </a:t>
            </a:r>
            <a:endParaRPr lang="en-IN" sz="1200" dirty="0" smtClean="0">
              <a:latin typeface="Tahoma" panose="020B0604030504040204" pitchFamily="34" charset="0"/>
              <a:ea typeface="Tahoma" panose="020B0604030504040204" pitchFamily="34" charset="0"/>
              <a:cs typeface="Tahoma" panose="020B0604030504040204" pitchFamily="34" charset="0"/>
            </a:endParaRPr>
          </a:p>
          <a:p>
            <a:pPr>
              <a:lnSpc>
                <a:spcPct val="150000"/>
              </a:lnSpc>
            </a:pPr>
            <a:endParaRPr lang="en-IN"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endParaRPr lang="en-IN" sz="1200" dirty="0" smtClean="0">
              <a:latin typeface="Tahoma" panose="020B0604030504040204" pitchFamily="34" charset="0"/>
              <a:ea typeface="Tahoma" panose="020B0604030504040204" pitchFamily="34" charset="0"/>
              <a:cs typeface="Tahoma" panose="020B0604030504040204" pitchFamily="34" charset="0"/>
            </a:endParaRPr>
          </a:p>
          <a:p>
            <a:pPr>
              <a:lnSpc>
                <a:spcPct val="150000"/>
              </a:lnSpc>
            </a:pPr>
            <a:endParaRPr lang="en-IN" sz="1200"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buNone/>
            </a:pPr>
            <a:r>
              <a:rPr lang="en-IN" sz="1200" dirty="0" err="1" smtClean="0">
                <a:latin typeface="Tahoma" panose="020B0604030504040204" pitchFamily="34" charset="0"/>
                <a:ea typeface="Tahoma" panose="020B0604030504040204" pitchFamily="34" charset="0"/>
                <a:cs typeface="Tahoma" panose="020B0604030504040204" pitchFamily="34" charset="0"/>
              </a:rPr>
              <a:t>ROTR</a:t>
            </a:r>
            <a:r>
              <a:rPr lang="en-IN" sz="1200" baseline="30000" dirty="0" err="1" smtClean="0">
                <a:latin typeface="Tahoma" panose="020B0604030504040204" pitchFamily="34" charset="0"/>
                <a:ea typeface="Tahoma" panose="020B0604030504040204" pitchFamily="34" charset="0"/>
                <a:cs typeface="Tahoma" panose="020B0604030504040204" pitchFamily="34" charset="0"/>
              </a:rPr>
              <a:t>n</a:t>
            </a:r>
            <a:r>
              <a:rPr lang="en-IN" sz="1200" dirty="0" smtClean="0">
                <a:latin typeface="Tahoma" panose="020B0604030504040204" pitchFamily="34" charset="0"/>
                <a:ea typeface="Tahoma" panose="020B0604030504040204" pitchFamily="34" charset="0"/>
                <a:cs typeface="Tahoma" panose="020B0604030504040204" pitchFamily="34" charset="0"/>
              </a:rPr>
              <a:t>(x</a:t>
            </a:r>
            <a:r>
              <a:rPr lang="en-IN" sz="1200" dirty="0">
                <a:latin typeface="Tahoma" panose="020B0604030504040204" pitchFamily="34" charset="0"/>
                <a:ea typeface="Tahoma" panose="020B0604030504040204" pitchFamily="34" charset="0"/>
                <a:cs typeface="Tahoma" panose="020B0604030504040204" pitchFamily="34" charset="0"/>
              </a:rPr>
              <a:t>) = circular right shift of x by n bits, </a:t>
            </a:r>
            <a:r>
              <a:rPr lang="en-IN" sz="1200" dirty="0" err="1">
                <a:latin typeface="Tahoma" panose="020B0604030504040204" pitchFamily="34" charset="0"/>
                <a:ea typeface="Tahoma" panose="020B0604030504040204" pitchFamily="34" charset="0"/>
                <a:cs typeface="Tahoma" panose="020B0604030504040204" pitchFamily="34" charset="0"/>
              </a:rPr>
              <a:t>SHR</a:t>
            </a:r>
            <a:r>
              <a:rPr lang="en-IN" sz="1200" baseline="30000" dirty="0" err="1">
                <a:latin typeface="Tahoma" panose="020B0604030504040204" pitchFamily="34" charset="0"/>
                <a:ea typeface="Tahoma" panose="020B0604030504040204" pitchFamily="34" charset="0"/>
                <a:cs typeface="Tahoma" panose="020B0604030504040204" pitchFamily="34" charset="0"/>
              </a:rPr>
              <a:t>n</a:t>
            </a:r>
            <a:r>
              <a:rPr lang="en-IN" sz="1200" dirty="0">
                <a:latin typeface="Tahoma" panose="020B0604030504040204" pitchFamily="34" charset="0"/>
                <a:ea typeface="Tahoma" panose="020B0604030504040204" pitchFamily="34" charset="0"/>
                <a:cs typeface="Tahoma" panose="020B0604030504040204" pitchFamily="34" charset="0"/>
              </a:rPr>
              <a:t>(x) = left shift of x by n bits with padding by zeros on the right and + = addition modulo 2</a:t>
            </a:r>
            <a:r>
              <a:rPr lang="en-IN" sz="1200" baseline="30000" dirty="0">
                <a:latin typeface="Tahoma" panose="020B0604030504040204" pitchFamily="34" charset="0"/>
                <a:ea typeface="Tahoma" panose="020B0604030504040204" pitchFamily="34" charset="0"/>
                <a:cs typeface="Tahoma" panose="020B0604030504040204" pitchFamily="34" charset="0"/>
              </a:rPr>
              <a:t>64</a:t>
            </a:r>
            <a:endParaRPr lang="en-IN" sz="1200"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In the first 16 steps of processing, the value of </a:t>
            </a:r>
            <a:r>
              <a:rPr lang="en-IN" sz="1200" dirty="0" err="1">
                <a:latin typeface="Tahoma" panose="020B0604030504040204" pitchFamily="34" charset="0"/>
                <a:ea typeface="Tahoma" panose="020B0604030504040204" pitchFamily="34" charset="0"/>
                <a:cs typeface="Tahoma" panose="020B0604030504040204" pitchFamily="34" charset="0"/>
              </a:rPr>
              <a:t>W</a:t>
            </a:r>
            <a:r>
              <a:rPr lang="en-IN" sz="1200" baseline="-25000" dirty="0" err="1">
                <a:latin typeface="Tahoma" panose="020B0604030504040204" pitchFamily="34" charset="0"/>
                <a:ea typeface="Tahoma" panose="020B0604030504040204" pitchFamily="34" charset="0"/>
                <a:cs typeface="Tahoma" panose="020B0604030504040204" pitchFamily="34" charset="0"/>
              </a:rPr>
              <a:t>t</a:t>
            </a:r>
            <a:r>
              <a:rPr lang="en-IN" sz="1200" dirty="0">
                <a:latin typeface="Tahoma" panose="020B0604030504040204" pitchFamily="34" charset="0"/>
                <a:ea typeface="Tahoma" panose="020B0604030504040204" pitchFamily="34" charset="0"/>
                <a:cs typeface="Tahoma" panose="020B0604030504040204" pitchFamily="34" charset="0"/>
              </a:rPr>
              <a:t> is equal to the corresponding word in the message block. For the remaining 64 steps, the value of </a:t>
            </a:r>
            <a:r>
              <a:rPr lang="en-IN" sz="1200" dirty="0" err="1">
                <a:latin typeface="Tahoma" panose="020B0604030504040204" pitchFamily="34" charset="0"/>
                <a:ea typeface="Tahoma" panose="020B0604030504040204" pitchFamily="34" charset="0"/>
                <a:cs typeface="Tahoma" panose="020B0604030504040204" pitchFamily="34" charset="0"/>
              </a:rPr>
              <a:t>W</a:t>
            </a:r>
            <a:r>
              <a:rPr lang="en-IN" sz="1200" baseline="-25000" dirty="0" err="1">
                <a:latin typeface="Tahoma" panose="020B0604030504040204" pitchFamily="34" charset="0"/>
                <a:ea typeface="Tahoma" panose="020B0604030504040204" pitchFamily="34" charset="0"/>
                <a:cs typeface="Tahoma" panose="020B0604030504040204" pitchFamily="34" charset="0"/>
              </a:rPr>
              <a:t>t</a:t>
            </a:r>
            <a:r>
              <a:rPr lang="en-IN" sz="1200" dirty="0">
                <a:latin typeface="Tahoma" panose="020B0604030504040204" pitchFamily="34" charset="0"/>
                <a:ea typeface="Tahoma" panose="020B0604030504040204" pitchFamily="34" charset="0"/>
                <a:cs typeface="Tahoma" panose="020B0604030504040204" pitchFamily="34" charset="0"/>
              </a:rPr>
              <a:t> consists of the circular left shift by one bit of the XOR of four of the preceding values of </a:t>
            </a:r>
            <a:r>
              <a:rPr lang="en-IN" sz="1200" dirty="0" err="1">
                <a:latin typeface="Tahoma" panose="020B0604030504040204" pitchFamily="34" charset="0"/>
                <a:ea typeface="Tahoma" panose="020B0604030504040204" pitchFamily="34" charset="0"/>
                <a:cs typeface="Tahoma" panose="020B0604030504040204" pitchFamily="34" charset="0"/>
              </a:rPr>
              <a:t>W</a:t>
            </a:r>
            <a:r>
              <a:rPr lang="en-IN" sz="1200" baseline="-25000" dirty="0" err="1">
                <a:latin typeface="Tahoma" panose="020B0604030504040204" pitchFamily="34" charset="0"/>
                <a:ea typeface="Tahoma" panose="020B0604030504040204" pitchFamily="34" charset="0"/>
                <a:cs typeface="Tahoma" panose="020B0604030504040204" pitchFamily="34" charset="0"/>
              </a:rPr>
              <a:t>t</a:t>
            </a:r>
            <a:r>
              <a:rPr lang="en-IN" sz="1200" dirty="0">
                <a:latin typeface="Tahoma" panose="020B0604030504040204" pitchFamily="34" charset="0"/>
                <a:ea typeface="Tahoma" panose="020B0604030504040204" pitchFamily="34" charset="0"/>
                <a:cs typeface="Tahoma" panose="020B0604030504040204" pitchFamily="34" charset="0"/>
              </a:rPr>
              <a:t>, with two of those values subjected to shift and rotate operations. This introduces a great deal of redundancy and interdependence into the message blocks that are compressed, which complicates the task of finding a different message block that maps to the same compression function output.</a:t>
            </a:r>
          </a:p>
          <a:p>
            <a:pPr marL="0" indent="0">
              <a:lnSpc>
                <a:spcPct val="150000"/>
              </a:lnSpc>
              <a:buNone/>
            </a:pPr>
            <a:r>
              <a:rPr lang="en-IN" sz="1200" b="1" i="1" dirty="0">
                <a:latin typeface="Tahoma" panose="020B0604030504040204" pitchFamily="34" charset="0"/>
                <a:ea typeface="Tahoma" panose="020B0604030504040204" pitchFamily="34" charset="0"/>
                <a:cs typeface="Tahoma" panose="020B0604030504040204" pitchFamily="34" charset="0"/>
              </a:rPr>
              <a:t>The SHA-512 algorithm has the property that every bit of the hash code is a function of every bit of the input.</a:t>
            </a:r>
            <a:r>
              <a:rPr lang="en-IN" sz="1200" dirty="0">
                <a:latin typeface="Tahoma" panose="020B0604030504040204" pitchFamily="34" charset="0"/>
                <a:ea typeface="Tahoma" panose="020B0604030504040204" pitchFamily="34" charset="0"/>
                <a:cs typeface="Tahoma" panose="020B0604030504040204" pitchFamily="34" charset="0"/>
              </a:rPr>
              <a:t> The complex repetition of the basic function F produces results that are well mixed; that is, it is unlikely that two messages chosen at random, even if they exhibit similar regularities, will have the same hash code. Unless there is some hidden weakness in SHA-512, which has not so far been published, the difficulty of coming up with two messages having the same message digest is on the order of 2</a:t>
            </a:r>
            <a:r>
              <a:rPr lang="en-IN" sz="1200" baseline="30000" dirty="0">
                <a:latin typeface="Tahoma" panose="020B0604030504040204" pitchFamily="34" charset="0"/>
                <a:ea typeface="Tahoma" panose="020B0604030504040204" pitchFamily="34" charset="0"/>
                <a:cs typeface="Tahoma" panose="020B0604030504040204" pitchFamily="34" charset="0"/>
              </a:rPr>
              <a:t>256</a:t>
            </a:r>
            <a:r>
              <a:rPr lang="en-IN" sz="1200" dirty="0">
                <a:latin typeface="Tahoma" panose="020B0604030504040204" pitchFamily="34" charset="0"/>
                <a:ea typeface="Tahoma" panose="020B0604030504040204" pitchFamily="34" charset="0"/>
                <a:cs typeface="Tahoma" panose="020B0604030504040204" pitchFamily="34" charset="0"/>
              </a:rPr>
              <a:t> operations, while the difficulty of finding   message with a given digest is on the order of 2</a:t>
            </a:r>
            <a:r>
              <a:rPr lang="en-IN" sz="1200" baseline="30000" dirty="0">
                <a:latin typeface="Tahoma" panose="020B0604030504040204" pitchFamily="34" charset="0"/>
                <a:ea typeface="Tahoma" panose="020B0604030504040204" pitchFamily="34" charset="0"/>
                <a:cs typeface="Tahoma" panose="020B0604030504040204" pitchFamily="34" charset="0"/>
              </a:rPr>
              <a:t>512</a:t>
            </a:r>
            <a:r>
              <a:rPr lang="en-IN" sz="1200" dirty="0">
                <a:latin typeface="Tahoma" panose="020B0604030504040204" pitchFamily="34" charset="0"/>
                <a:ea typeface="Tahoma" panose="020B0604030504040204" pitchFamily="34" charset="0"/>
                <a:cs typeface="Tahoma" panose="020B0604030504040204" pitchFamily="34" charset="0"/>
              </a:rPr>
              <a:t> operations.</a:t>
            </a:r>
          </a:p>
          <a:p>
            <a:pPr marL="0" indent="0">
              <a:lnSpc>
                <a:spcPct val="150000"/>
              </a:lnSpc>
              <a:buNone/>
            </a:pPr>
            <a:endParaRPr lang="en-IN" sz="1200"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buNone/>
            </a:pPr>
            <a:endParaRPr lang="en-IN" sz="1200"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buNone/>
            </a:pPr>
            <a:endParaRPr lang="en-IN"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endParaRPr lang="en-IN" sz="1200" dirty="0"/>
          </a:p>
        </p:txBody>
      </p:sp>
    </p:spTree>
    <p:extLst>
      <p:ext uri="{BB962C8B-B14F-4D97-AF65-F5344CB8AC3E}">
        <p14:creationId xmlns="" xmlns:p14="http://schemas.microsoft.com/office/powerpoint/2010/main" val="342143467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1488" y="6182130"/>
            <a:ext cx="6176962" cy="2961870"/>
          </a:xfrm>
        </p:spPr>
        <p:txBody>
          <a:bodyPr>
            <a:normAutofit/>
          </a:bodyPr>
          <a:lstStyle/>
          <a:p>
            <a:pPr marL="0" indent="0">
              <a:buNone/>
            </a:pPr>
            <a:r>
              <a:rPr lang="en-IN" sz="1800" b="1" dirty="0">
                <a:latin typeface="Tahoma" panose="020B0604030504040204" pitchFamily="34" charset="0"/>
                <a:ea typeface="Tahoma" panose="020B0604030504040204" pitchFamily="34" charset="0"/>
                <a:cs typeface="Tahoma" panose="020B0604030504040204" pitchFamily="34" charset="0"/>
              </a:rPr>
              <a:t>HMAC</a:t>
            </a:r>
            <a:endParaRPr lang="en-IN" dirty="0">
              <a:latin typeface="Tahoma" panose="020B0604030504040204" pitchFamily="34" charset="0"/>
              <a:ea typeface="Tahoma" panose="020B0604030504040204" pitchFamily="34" charset="0"/>
              <a:cs typeface="Tahoma" panose="020B0604030504040204" pitchFamily="34" charset="0"/>
            </a:endParaRPr>
          </a:p>
          <a:p>
            <a:pPr>
              <a:lnSpc>
                <a:spcPct val="150000"/>
              </a:lnSpc>
              <a:spcBef>
                <a:spcPts val="0"/>
              </a:spcBef>
            </a:pPr>
            <a:r>
              <a:rPr lang="en-IN" sz="1200" dirty="0">
                <a:latin typeface="Tahoma" panose="020B0604030504040204" pitchFamily="34" charset="0"/>
                <a:ea typeface="Tahoma" panose="020B0604030504040204" pitchFamily="34" charset="0"/>
                <a:cs typeface="Tahoma" panose="020B0604030504040204" pitchFamily="34" charset="0"/>
              </a:rPr>
              <a:t>MAC derived from a cryptographic hash function. The motivations for this interest are</a:t>
            </a:r>
          </a:p>
          <a:p>
            <a:pPr marL="0" indent="0">
              <a:lnSpc>
                <a:spcPct val="150000"/>
              </a:lnSpc>
              <a:spcBef>
                <a:spcPts val="0"/>
              </a:spcBef>
              <a:buNone/>
            </a:pPr>
            <a:r>
              <a:rPr lang="en-IN" sz="1200" b="1" dirty="0">
                <a:latin typeface="Tahoma" panose="020B0604030504040204" pitchFamily="34" charset="0"/>
                <a:ea typeface="Tahoma" panose="020B0604030504040204" pitchFamily="34" charset="0"/>
                <a:cs typeface="Tahoma" panose="020B0604030504040204" pitchFamily="34" charset="0"/>
              </a:rPr>
              <a:t>1. </a:t>
            </a:r>
            <a:r>
              <a:rPr lang="en-IN" sz="1200" dirty="0">
                <a:latin typeface="Tahoma" panose="020B0604030504040204" pitchFamily="34" charset="0"/>
                <a:ea typeface="Tahoma" panose="020B0604030504040204" pitchFamily="34" charset="0"/>
                <a:cs typeface="Tahoma" panose="020B0604030504040204" pitchFamily="34" charset="0"/>
              </a:rPr>
              <a:t>Cryptographic hash functions such as MD5 and SHA generally execute </a:t>
            </a:r>
            <a:r>
              <a:rPr lang="en-IN" sz="1200" dirty="0" smtClean="0">
                <a:latin typeface="Tahoma" panose="020B0604030504040204" pitchFamily="34" charset="0"/>
                <a:ea typeface="Tahoma" panose="020B0604030504040204" pitchFamily="34" charset="0"/>
                <a:cs typeface="Tahoma" panose="020B0604030504040204" pitchFamily="34" charset="0"/>
              </a:rPr>
              <a:t>faster in   </a:t>
            </a:r>
          </a:p>
          <a:p>
            <a:pPr marL="0" indent="0">
              <a:lnSpc>
                <a:spcPct val="150000"/>
              </a:lnSpc>
              <a:spcBef>
                <a:spcPts val="0"/>
              </a:spcBef>
              <a:buNone/>
            </a:pPr>
            <a:r>
              <a:rPr lang="en-IN" sz="1200" dirty="0" smtClean="0">
                <a:latin typeface="Tahoma" panose="020B0604030504040204" pitchFamily="34" charset="0"/>
                <a:ea typeface="Tahoma" panose="020B0604030504040204" pitchFamily="34" charset="0"/>
                <a:cs typeface="Tahoma" panose="020B0604030504040204" pitchFamily="34" charset="0"/>
              </a:rPr>
              <a:t>    software </a:t>
            </a:r>
            <a:r>
              <a:rPr lang="en-IN" sz="1200" dirty="0">
                <a:latin typeface="Tahoma" panose="020B0604030504040204" pitchFamily="34" charset="0"/>
                <a:ea typeface="Tahoma" panose="020B0604030504040204" pitchFamily="34" charset="0"/>
                <a:cs typeface="Tahoma" panose="020B0604030504040204" pitchFamily="34" charset="0"/>
              </a:rPr>
              <a:t>than symmetric block ciphers such as DES.</a:t>
            </a:r>
          </a:p>
          <a:p>
            <a:pPr marL="0" indent="0">
              <a:lnSpc>
                <a:spcPct val="150000"/>
              </a:lnSpc>
              <a:spcBef>
                <a:spcPts val="0"/>
              </a:spcBef>
              <a:buNone/>
            </a:pPr>
            <a:r>
              <a:rPr lang="en-IN" sz="1200" b="1" dirty="0">
                <a:latin typeface="Tahoma" panose="020B0604030504040204" pitchFamily="34" charset="0"/>
                <a:ea typeface="Tahoma" panose="020B0604030504040204" pitchFamily="34" charset="0"/>
                <a:cs typeface="Tahoma" panose="020B0604030504040204" pitchFamily="34" charset="0"/>
              </a:rPr>
              <a:t>2. </a:t>
            </a:r>
            <a:r>
              <a:rPr lang="en-IN" sz="1200" dirty="0">
                <a:latin typeface="Tahoma" panose="020B0604030504040204" pitchFamily="34" charset="0"/>
                <a:ea typeface="Tahoma" panose="020B0604030504040204" pitchFamily="34" charset="0"/>
                <a:cs typeface="Tahoma" panose="020B0604030504040204" pitchFamily="34" charset="0"/>
              </a:rPr>
              <a:t>Library code for cryptographic hash functions is widely available.</a:t>
            </a:r>
          </a:p>
          <a:p>
            <a:pPr marL="0" indent="0">
              <a:lnSpc>
                <a:spcPct val="150000"/>
              </a:lnSpc>
              <a:spcBef>
                <a:spcPts val="0"/>
              </a:spcBef>
              <a:buNone/>
            </a:pPr>
            <a:r>
              <a:rPr lang="en-IN" sz="1200" b="1" dirty="0">
                <a:latin typeface="Tahoma" panose="020B0604030504040204" pitchFamily="34" charset="0"/>
                <a:ea typeface="Tahoma" panose="020B0604030504040204" pitchFamily="34" charset="0"/>
                <a:cs typeface="Tahoma" panose="020B0604030504040204" pitchFamily="34" charset="0"/>
              </a:rPr>
              <a:t>HMAC Design Objectives</a:t>
            </a:r>
            <a:endParaRPr lang="en-IN"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spcBef>
                <a:spcPts val="0"/>
              </a:spcBef>
            </a:pPr>
            <a:r>
              <a:rPr lang="en-IN" sz="1200" dirty="0">
                <a:latin typeface="Tahoma" panose="020B0604030504040204" pitchFamily="34" charset="0"/>
                <a:ea typeface="Tahoma" panose="020B0604030504040204" pitchFamily="34" charset="0"/>
                <a:cs typeface="Tahoma" panose="020B0604030504040204" pitchFamily="34" charset="0"/>
              </a:rPr>
              <a:t>RFC 2104 lists the following design objectives for HMAC.</a:t>
            </a:r>
          </a:p>
          <a:p>
            <a:pPr marL="0" indent="0">
              <a:lnSpc>
                <a:spcPct val="150000"/>
              </a:lnSpc>
              <a:spcBef>
                <a:spcPts val="0"/>
              </a:spcBef>
              <a:buNone/>
            </a:pPr>
            <a:r>
              <a:rPr lang="en-IN" sz="1200" dirty="0">
                <a:latin typeface="Tahoma" panose="020B0604030504040204" pitchFamily="34" charset="0"/>
                <a:ea typeface="Tahoma" panose="020B0604030504040204" pitchFamily="34" charset="0"/>
                <a:cs typeface="Tahoma" panose="020B0604030504040204" pitchFamily="34" charset="0"/>
              </a:rPr>
              <a:t>• To use, without modifications, available hash functions. In particular, to use hash functions that perform well in software and for which code is freely and widely available.</a:t>
            </a:r>
          </a:p>
          <a:p>
            <a:endParaRPr lang="en-IN" dirty="0"/>
          </a:p>
        </p:txBody>
      </p:sp>
      <p:pic>
        <p:nvPicPr>
          <p:cNvPr id="4" name="Picture 3"/>
          <p:cNvPicPr/>
          <p:nvPr/>
        </p:nvPicPr>
        <p:blipFill>
          <a:blip r:embed="rId2"/>
          <a:srcRect/>
          <a:stretch>
            <a:fillRect/>
          </a:stretch>
        </p:blipFill>
        <p:spPr bwMode="auto">
          <a:xfrm>
            <a:off x="618821" y="281823"/>
            <a:ext cx="5981700" cy="2181225"/>
          </a:xfrm>
          <a:prstGeom prst="rect">
            <a:avLst/>
          </a:prstGeom>
          <a:noFill/>
          <a:ln w="9525">
            <a:noFill/>
            <a:miter lim="800000"/>
            <a:headEnd/>
            <a:tailEnd/>
          </a:ln>
        </p:spPr>
      </p:pic>
      <p:sp>
        <p:nvSpPr>
          <p:cNvPr id="5" name="Rectangle 4"/>
          <p:cNvSpPr/>
          <p:nvPr/>
        </p:nvSpPr>
        <p:spPr>
          <a:xfrm>
            <a:off x="1225685" y="2463048"/>
            <a:ext cx="4006715" cy="289951"/>
          </a:xfrm>
          <a:prstGeom prst="rect">
            <a:avLst/>
          </a:prstGeom>
        </p:spPr>
        <p:txBody>
          <a:bodyPr wrap="square">
            <a:spAutoFit/>
          </a:bodyPr>
          <a:lstStyle/>
          <a:p>
            <a:pPr algn="just">
              <a:lnSpc>
                <a:spcPct val="107000"/>
              </a:lnSpc>
              <a:spcAft>
                <a:spcPts val="800"/>
              </a:spcAft>
            </a:pPr>
            <a:r>
              <a:rPr lang="en-IN" sz="1200" b="1" dirty="0">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Figure 4.10: Input Sequence Creation (SHA-512)</a:t>
            </a:r>
            <a:endParaRPr lang="en-IN" sz="1200" b="1"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p:cNvPicPr/>
          <p:nvPr/>
        </p:nvPicPr>
        <p:blipFill>
          <a:blip r:embed="rId3"/>
          <a:srcRect/>
          <a:stretch>
            <a:fillRect/>
          </a:stretch>
        </p:blipFill>
        <p:spPr bwMode="auto">
          <a:xfrm>
            <a:off x="1770434" y="2968327"/>
            <a:ext cx="3330852" cy="2732081"/>
          </a:xfrm>
          <a:prstGeom prst="rect">
            <a:avLst/>
          </a:prstGeom>
          <a:noFill/>
          <a:ln w="9525">
            <a:noFill/>
            <a:miter lim="800000"/>
            <a:headEnd/>
            <a:tailEnd/>
          </a:ln>
        </p:spPr>
      </p:pic>
    </p:spTree>
    <p:extLst>
      <p:ext uri="{BB962C8B-B14F-4D97-AF65-F5344CB8AC3E}">
        <p14:creationId xmlns="" xmlns:p14="http://schemas.microsoft.com/office/powerpoint/2010/main" val="3943830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1600" dirty="0" smtClean="0">
                <a:latin typeface="Tahoma" pitchFamily="34" charset="0"/>
                <a:ea typeface="Tahoma" pitchFamily="34" charset="0"/>
                <a:cs typeface="Tahoma" pitchFamily="34" charset="0"/>
              </a:rPr>
              <a:t>CS8792  CRYPTOGRAPHY AND NETWORK SECURITY</a:t>
            </a:r>
            <a:br>
              <a:rPr lang="en-US" sz="1600" dirty="0" smtClean="0">
                <a:latin typeface="Tahoma" pitchFamily="34" charset="0"/>
                <a:ea typeface="Tahoma" pitchFamily="34" charset="0"/>
                <a:cs typeface="Tahoma" pitchFamily="34" charset="0"/>
              </a:rPr>
            </a:br>
            <a:endParaRPr lang="en-US" sz="1600" dirty="0">
              <a:latin typeface="Tahoma" pitchFamily="34" charset="0"/>
              <a:ea typeface="Tahoma" pitchFamily="34" charset="0"/>
              <a:cs typeface="Tahoma" pitchFamily="34" charset="0"/>
            </a:endParaRPr>
          </a:p>
        </p:txBody>
      </p:sp>
      <p:sp>
        <p:nvSpPr>
          <p:cNvPr id="3" name="Content Placeholder 2"/>
          <p:cNvSpPr>
            <a:spLocks noGrp="1"/>
          </p:cNvSpPr>
          <p:nvPr>
            <p:ph idx="1"/>
          </p:nvPr>
        </p:nvSpPr>
        <p:spPr/>
        <p:txBody>
          <a:bodyPr>
            <a:normAutofit fontScale="77500" lnSpcReduction="20000"/>
          </a:bodyPr>
          <a:lstStyle/>
          <a:p>
            <a:pPr fontAlgn="base">
              <a:buNone/>
            </a:pPr>
            <a:r>
              <a:rPr lang="en-US" b="1" dirty="0" smtClean="0">
                <a:latin typeface="Tahoma" pitchFamily="34" charset="0"/>
                <a:ea typeface="Tahoma" pitchFamily="34" charset="0"/>
                <a:cs typeface="Tahoma" pitchFamily="34" charset="0"/>
              </a:rPr>
              <a:t>   SYLLABUS</a:t>
            </a:r>
            <a:endParaRPr lang="en-US" dirty="0" smtClean="0">
              <a:latin typeface="Tahoma" pitchFamily="34" charset="0"/>
              <a:ea typeface="Tahoma" pitchFamily="34" charset="0"/>
              <a:cs typeface="Tahoma" pitchFamily="34" charset="0"/>
            </a:endParaRPr>
          </a:p>
          <a:p>
            <a:pPr>
              <a:buNone/>
            </a:pPr>
            <a:r>
              <a:rPr lang="en-US" dirty="0" smtClean="0">
                <a:latin typeface="Tahoma" pitchFamily="34" charset="0"/>
                <a:ea typeface="Tahoma" pitchFamily="34" charset="0"/>
                <a:cs typeface="Tahoma" pitchFamily="34" charset="0"/>
              </a:rPr>
              <a:t>   CS8792CRYPTOGRAPHY AND NETWORK SECURITY        3 0 0 3</a:t>
            </a:r>
            <a:endParaRPr lang="en-US" b="1" dirty="0" smtClean="0">
              <a:latin typeface="Tahoma" pitchFamily="34" charset="0"/>
              <a:ea typeface="Tahoma" pitchFamily="34" charset="0"/>
              <a:cs typeface="Tahoma" pitchFamily="34" charset="0"/>
            </a:endParaRPr>
          </a:p>
          <a:p>
            <a:pPr>
              <a:buNone/>
            </a:pPr>
            <a:r>
              <a:rPr lang="en-US" b="1" dirty="0" smtClean="0">
                <a:latin typeface="Tahoma" pitchFamily="34" charset="0"/>
                <a:ea typeface="Tahoma" pitchFamily="34" charset="0"/>
                <a:cs typeface="Tahoma" pitchFamily="34" charset="0"/>
              </a:rPr>
              <a:t> </a:t>
            </a:r>
            <a:endParaRPr lang="en-US" dirty="0" smtClean="0">
              <a:latin typeface="Tahoma" pitchFamily="34" charset="0"/>
              <a:ea typeface="Tahoma" pitchFamily="34" charset="0"/>
              <a:cs typeface="Tahoma" pitchFamily="34" charset="0"/>
            </a:endParaRPr>
          </a:p>
          <a:p>
            <a:pPr>
              <a:buNone/>
            </a:pPr>
            <a:r>
              <a:rPr lang="en-US" b="1" dirty="0" smtClean="0">
                <a:latin typeface="Tahoma" pitchFamily="34" charset="0"/>
                <a:ea typeface="Tahoma" pitchFamily="34" charset="0"/>
                <a:cs typeface="Tahoma" pitchFamily="34" charset="0"/>
              </a:rPr>
              <a:t>    UNIT I  INTRODUCTION 				             9</a:t>
            </a:r>
            <a:endParaRPr lang="en-US" dirty="0" smtClean="0">
              <a:latin typeface="Tahoma" pitchFamily="34" charset="0"/>
              <a:ea typeface="Tahoma" pitchFamily="34" charset="0"/>
              <a:cs typeface="Tahoma" pitchFamily="34" charset="0"/>
            </a:endParaRPr>
          </a:p>
          <a:p>
            <a:pPr algn="just">
              <a:lnSpc>
                <a:spcPct val="120000"/>
              </a:lnSpc>
              <a:spcBef>
                <a:spcPts val="0"/>
              </a:spcBef>
              <a:buNone/>
            </a:pPr>
            <a:r>
              <a:rPr lang="en-US" dirty="0" smtClean="0">
                <a:latin typeface="Tahoma" pitchFamily="34" charset="0"/>
                <a:ea typeface="Tahoma" pitchFamily="34" charset="0"/>
                <a:cs typeface="Tahoma" pitchFamily="34" charset="0"/>
              </a:rPr>
              <a:t>   Security trends - Legal, Ethical and Professional Aspects of Security, Need for Security at Multiple levels, Security Policies - Model of network security – Security attacks, services and mechanisms – OSI security architecture – Classical encryption techniques: substitution techniques, transposition techniques, </a:t>
            </a:r>
            <a:r>
              <a:rPr lang="en-US" dirty="0" err="1" smtClean="0">
                <a:latin typeface="Tahoma" pitchFamily="34" charset="0"/>
                <a:ea typeface="Tahoma" pitchFamily="34" charset="0"/>
                <a:cs typeface="Tahoma" pitchFamily="34" charset="0"/>
              </a:rPr>
              <a:t>steganography</a:t>
            </a:r>
            <a:r>
              <a:rPr lang="en-US" dirty="0" smtClean="0">
                <a:latin typeface="Tahoma" pitchFamily="34" charset="0"/>
                <a:ea typeface="Tahoma" pitchFamily="34" charset="0"/>
                <a:cs typeface="Tahoma" pitchFamily="34" charset="0"/>
              </a:rPr>
              <a:t>).- Foundations of modern cryptography: perfect security – information theory – product cryptosystem – cryptanalysis.</a:t>
            </a:r>
          </a:p>
          <a:p>
            <a:pPr fontAlgn="base">
              <a:buNone/>
            </a:pPr>
            <a:r>
              <a:rPr lang="en-US" dirty="0" smtClean="0">
                <a:latin typeface="Tahoma" pitchFamily="34" charset="0"/>
                <a:ea typeface="Tahoma" pitchFamily="34" charset="0"/>
                <a:cs typeface="Tahoma" pitchFamily="34" charset="0"/>
              </a:rPr>
              <a:t>	</a:t>
            </a:r>
          </a:p>
          <a:p>
            <a:pPr fontAlgn="base">
              <a:buNone/>
            </a:pPr>
            <a:r>
              <a:rPr lang="en-US" b="1" dirty="0" smtClean="0">
                <a:latin typeface="Tahoma" pitchFamily="34" charset="0"/>
                <a:ea typeface="Tahoma" pitchFamily="34" charset="0"/>
                <a:cs typeface="Tahoma" pitchFamily="34" charset="0"/>
              </a:rPr>
              <a:t>    UNIT II   SYMMETRIC KEY CRYPTOGRAPHY			9</a:t>
            </a:r>
            <a:endParaRPr lang="en-US" dirty="0" smtClean="0">
              <a:latin typeface="Tahoma" pitchFamily="34" charset="0"/>
              <a:ea typeface="Tahoma" pitchFamily="34" charset="0"/>
              <a:cs typeface="Tahoma" pitchFamily="34" charset="0"/>
            </a:endParaRPr>
          </a:p>
          <a:p>
            <a:pPr algn="just" fontAlgn="base">
              <a:lnSpc>
                <a:spcPct val="120000"/>
              </a:lnSpc>
              <a:spcBef>
                <a:spcPts val="0"/>
              </a:spcBef>
              <a:buNone/>
            </a:pPr>
            <a:r>
              <a:rPr lang="en-US" dirty="0" smtClean="0">
                <a:latin typeface="Tahoma" pitchFamily="34" charset="0"/>
                <a:ea typeface="Tahoma" pitchFamily="34" charset="0"/>
                <a:cs typeface="Tahoma" pitchFamily="34" charset="0"/>
              </a:rPr>
              <a:t>    MATHEMATICS OF SYMMETRIC KEY CRYPTOGRAPHY: Algebraic structures – Modular arithmetic-</a:t>
            </a:r>
            <a:r>
              <a:rPr lang="en-US" dirty="0" err="1" smtClean="0">
                <a:latin typeface="Tahoma" pitchFamily="34" charset="0"/>
                <a:ea typeface="Tahoma" pitchFamily="34" charset="0"/>
                <a:cs typeface="Tahoma" pitchFamily="34" charset="0"/>
              </a:rPr>
              <a:t>Euclid‟s</a:t>
            </a:r>
            <a:r>
              <a:rPr lang="en-US" dirty="0" smtClean="0">
                <a:latin typeface="Tahoma" pitchFamily="34" charset="0"/>
                <a:ea typeface="Tahoma" pitchFamily="34" charset="0"/>
                <a:cs typeface="Tahoma" pitchFamily="34" charset="0"/>
              </a:rPr>
              <a:t> algorithm- Congruence and matrices -Groups, Rings, Fields- Finite fields- SYMMETRIC KEY CIPHERS: SDES – Block cipher Principles of DES – Strength of DES – Differential and linear cryptanalysis – Block cipher design principles – Block cipher mode of operation – Evaluation criteria for AES – Advanced Encryption Standard –RC4–Key distribution.</a:t>
            </a:r>
          </a:p>
          <a:p>
            <a:pPr algn="just" fontAlgn="base">
              <a:lnSpc>
                <a:spcPct val="120000"/>
              </a:lnSpc>
              <a:spcBef>
                <a:spcPts val="0"/>
              </a:spcBef>
              <a:buNone/>
            </a:pPr>
            <a:endParaRPr lang="en-US" dirty="0" smtClean="0">
              <a:latin typeface="Tahoma" pitchFamily="34" charset="0"/>
              <a:ea typeface="Tahoma" pitchFamily="34" charset="0"/>
              <a:cs typeface="Tahoma" pitchFamily="34" charset="0"/>
            </a:endParaRPr>
          </a:p>
          <a:p>
            <a:pPr>
              <a:lnSpc>
                <a:spcPct val="120000"/>
              </a:lnSpc>
              <a:spcBef>
                <a:spcPts val="0"/>
              </a:spcBef>
              <a:buNone/>
            </a:pPr>
            <a:r>
              <a:rPr lang="en-US" b="1" dirty="0" smtClean="0">
                <a:latin typeface="Tahoma" pitchFamily="34" charset="0"/>
                <a:ea typeface="Tahoma" pitchFamily="34" charset="0"/>
                <a:cs typeface="Tahoma" pitchFamily="34" charset="0"/>
              </a:rPr>
              <a:t>    UNIT III   PUBLIC KEY CRYPTOGRAPHY			              9</a:t>
            </a:r>
            <a:r>
              <a:rPr lang="en-US" dirty="0" smtClean="0">
                <a:latin typeface="Tahoma" pitchFamily="34" charset="0"/>
                <a:ea typeface="Tahoma" pitchFamily="34" charset="0"/>
                <a:cs typeface="Tahoma" pitchFamily="34" charset="0"/>
              </a:rPr>
              <a:t/>
            </a:r>
            <a:br>
              <a:rPr lang="en-US" dirty="0" smtClean="0">
                <a:latin typeface="Tahoma" pitchFamily="34" charset="0"/>
                <a:ea typeface="Tahoma" pitchFamily="34" charset="0"/>
                <a:cs typeface="Tahoma" pitchFamily="34" charset="0"/>
              </a:rPr>
            </a:br>
            <a:r>
              <a:rPr lang="en-US" dirty="0" smtClean="0">
                <a:latin typeface="Tahoma" pitchFamily="34" charset="0"/>
                <a:ea typeface="Tahoma" pitchFamily="34" charset="0"/>
                <a:cs typeface="Tahoma" pitchFamily="34" charset="0"/>
              </a:rPr>
              <a:t> MATHEMATICS OF ASYMMETRIC KEY CRYPTOGRAPHY: Primes – </a:t>
            </a:r>
            <a:r>
              <a:rPr lang="en-US" dirty="0" err="1" smtClean="0">
                <a:latin typeface="Tahoma" pitchFamily="34" charset="0"/>
                <a:ea typeface="Tahoma" pitchFamily="34" charset="0"/>
                <a:cs typeface="Tahoma" pitchFamily="34" charset="0"/>
              </a:rPr>
              <a:t>Primality</a:t>
            </a:r>
            <a:r>
              <a:rPr lang="en-US" dirty="0" smtClean="0">
                <a:latin typeface="Tahoma" pitchFamily="34" charset="0"/>
                <a:ea typeface="Tahoma" pitchFamily="34" charset="0"/>
                <a:cs typeface="Tahoma" pitchFamily="34" charset="0"/>
              </a:rPr>
              <a:t> Testing –Factorization – Euler‘s </a:t>
            </a:r>
            <a:r>
              <a:rPr lang="en-US" dirty="0" err="1" smtClean="0">
                <a:latin typeface="Tahoma" pitchFamily="34" charset="0"/>
                <a:ea typeface="Tahoma" pitchFamily="34" charset="0"/>
                <a:cs typeface="Tahoma" pitchFamily="34" charset="0"/>
              </a:rPr>
              <a:t>totient</a:t>
            </a:r>
            <a:r>
              <a:rPr lang="en-US" dirty="0" smtClean="0">
                <a:latin typeface="Tahoma" pitchFamily="34" charset="0"/>
                <a:ea typeface="Tahoma" pitchFamily="34" charset="0"/>
                <a:cs typeface="Tahoma" pitchFamily="34" charset="0"/>
              </a:rPr>
              <a:t> function, Fermat‘s and Euler‘s Theorem – Chinese Remainder Theorem – Exponentiation and logarithm  ASYMMETRIC KEY CIPHERS: RSA cryptosystem – Key distribution – Key management – </a:t>
            </a:r>
            <a:r>
              <a:rPr lang="en-US" dirty="0" err="1" smtClean="0">
                <a:latin typeface="Tahoma" pitchFamily="34" charset="0"/>
                <a:ea typeface="Tahoma" pitchFamily="34" charset="0"/>
                <a:cs typeface="Tahoma" pitchFamily="34" charset="0"/>
              </a:rPr>
              <a:t>Diffie</a:t>
            </a:r>
            <a:r>
              <a:rPr lang="en-US" dirty="0" smtClean="0">
                <a:latin typeface="Tahoma" pitchFamily="34" charset="0"/>
                <a:ea typeface="Tahoma" pitchFamily="34" charset="0"/>
                <a:cs typeface="Tahoma" pitchFamily="34" charset="0"/>
              </a:rPr>
              <a:t> Hellman key </a:t>
            </a:r>
            <a:r>
              <a:rPr lang="en-US" sz="1500" dirty="0" smtClean="0">
                <a:latin typeface="Tahoma" pitchFamily="34" charset="0"/>
                <a:ea typeface="Tahoma" pitchFamily="34" charset="0"/>
                <a:cs typeface="Tahoma" pitchFamily="34" charset="0"/>
              </a:rPr>
              <a:t>exchange - </a:t>
            </a:r>
            <a:r>
              <a:rPr lang="en-US" sz="1500" dirty="0" err="1" smtClean="0">
                <a:latin typeface="Tahoma" pitchFamily="34" charset="0"/>
                <a:ea typeface="Tahoma" pitchFamily="34" charset="0"/>
                <a:cs typeface="Tahoma" pitchFamily="34" charset="0"/>
              </a:rPr>
              <a:t>ElGamal</a:t>
            </a:r>
            <a:r>
              <a:rPr lang="en-US" sz="1500" dirty="0" smtClean="0">
                <a:latin typeface="Tahoma" pitchFamily="34" charset="0"/>
                <a:ea typeface="Tahoma" pitchFamily="34" charset="0"/>
                <a:cs typeface="Tahoma" pitchFamily="34" charset="0"/>
              </a:rPr>
              <a:t> cryptosystem – Elliptic curve arithmetic - Elliptic curve cryptography.</a:t>
            </a:r>
            <a:r>
              <a:rPr lang="en-US" dirty="0" smtClean="0">
                <a:latin typeface="Tahoma" pitchFamily="34" charset="0"/>
                <a:ea typeface="Tahoma" pitchFamily="34" charset="0"/>
                <a:cs typeface="Tahoma" pitchFamily="34" charset="0"/>
              </a:rPr>
              <a:t/>
            </a:r>
            <a:br>
              <a:rPr lang="en-US" dirty="0" smtClean="0">
                <a:latin typeface="Tahoma" pitchFamily="34" charset="0"/>
                <a:ea typeface="Tahoma" pitchFamily="34" charset="0"/>
                <a:cs typeface="Tahoma" pitchFamily="34" charset="0"/>
              </a:rPr>
            </a:br>
            <a:endParaRPr lang="en-US" dirty="0" smtClean="0">
              <a:latin typeface="Tahoma" pitchFamily="34" charset="0"/>
              <a:ea typeface="Tahoma" pitchFamily="34" charset="0"/>
              <a:cs typeface="Tahoma" pitchFamily="34" charset="0"/>
            </a:endParaRPr>
          </a:p>
          <a:p>
            <a:pPr algn="just">
              <a:lnSpc>
                <a:spcPct val="120000"/>
              </a:lnSpc>
              <a:spcBef>
                <a:spcPts val="0"/>
              </a:spcBef>
              <a:buNone/>
            </a:pPr>
            <a:r>
              <a:rPr lang="en-US" b="1" dirty="0" smtClean="0">
                <a:latin typeface="Tahoma" pitchFamily="34" charset="0"/>
                <a:ea typeface="Tahoma" pitchFamily="34" charset="0"/>
                <a:cs typeface="Tahoma" pitchFamily="34" charset="0"/>
              </a:rPr>
              <a:t>  UNIT IV   MESSAGE AUTHENTICATION AND INTEGRITY		9</a:t>
            </a:r>
            <a:r>
              <a:rPr lang="en-US" dirty="0" smtClean="0">
                <a:latin typeface="Tahoma" pitchFamily="34" charset="0"/>
                <a:ea typeface="Tahoma" pitchFamily="34" charset="0"/>
                <a:cs typeface="Tahoma" pitchFamily="34" charset="0"/>
              </a:rPr>
              <a:t/>
            </a:r>
            <a:br>
              <a:rPr lang="en-US" dirty="0" smtClean="0">
                <a:latin typeface="Tahoma" pitchFamily="34" charset="0"/>
                <a:ea typeface="Tahoma" pitchFamily="34" charset="0"/>
                <a:cs typeface="Tahoma" pitchFamily="34" charset="0"/>
              </a:rPr>
            </a:br>
            <a:r>
              <a:rPr lang="en-US" dirty="0" smtClean="0">
                <a:latin typeface="Tahoma" pitchFamily="34" charset="0"/>
                <a:ea typeface="Tahoma" pitchFamily="34" charset="0"/>
                <a:cs typeface="Tahoma" pitchFamily="34" charset="0"/>
              </a:rPr>
              <a:t>Authentication requirement – Authentication function – MAC – Hash function – Security of hash function and MAC – SHA –Digital signature and authentication protocols – DSS- Entity Authentication: Biometrics, Passwords, Challenge Response protocols- Authentication applications – Kerberos, X.509</a:t>
            </a:r>
          </a:p>
          <a:p>
            <a:pPr algn="just">
              <a:lnSpc>
                <a:spcPct val="120000"/>
              </a:lnSpc>
              <a:spcBef>
                <a:spcPts val="0"/>
              </a:spcBef>
              <a:buNone/>
            </a:pPr>
            <a:r>
              <a:rPr lang="en-US" b="1" dirty="0" smtClean="0">
                <a:latin typeface="Tahoma" pitchFamily="34" charset="0"/>
                <a:ea typeface="Tahoma" pitchFamily="34" charset="0"/>
                <a:cs typeface="Tahoma" pitchFamily="34" charset="0"/>
              </a:rPr>
              <a:t>  </a:t>
            </a:r>
          </a:p>
          <a:p>
            <a:pPr algn="just">
              <a:lnSpc>
                <a:spcPct val="120000"/>
              </a:lnSpc>
              <a:spcBef>
                <a:spcPts val="0"/>
              </a:spcBef>
              <a:buNone/>
            </a:pPr>
            <a:r>
              <a:rPr lang="en-US" b="1" dirty="0" smtClean="0">
                <a:latin typeface="Tahoma" pitchFamily="34" charset="0"/>
                <a:ea typeface="Tahoma" pitchFamily="34" charset="0"/>
                <a:cs typeface="Tahoma" pitchFamily="34" charset="0"/>
              </a:rPr>
              <a:t>  UNIT V   SECURITY PRACTICE AND SYSTEM SECURITY		9</a:t>
            </a:r>
            <a:r>
              <a:rPr lang="en-US" dirty="0" smtClean="0">
                <a:latin typeface="Tahoma" pitchFamily="34" charset="0"/>
                <a:ea typeface="Tahoma" pitchFamily="34" charset="0"/>
                <a:cs typeface="Tahoma" pitchFamily="34" charset="0"/>
              </a:rPr>
              <a:t/>
            </a:r>
            <a:br>
              <a:rPr lang="en-US" dirty="0" smtClean="0">
                <a:latin typeface="Tahoma" pitchFamily="34" charset="0"/>
                <a:ea typeface="Tahoma" pitchFamily="34" charset="0"/>
                <a:cs typeface="Tahoma" pitchFamily="34" charset="0"/>
              </a:rPr>
            </a:br>
            <a:r>
              <a:rPr lang="en-US" dirty="0" smtClean="0">
                <a:latin typeface="Tahoma" pitchFamily="34" charset="0"/>
                <a:ea typeface="Tahoma" pitchFamily="34" charset="0"/>
                <a:cs typeface="Tahoma" pitchFamily="34" charset="0"/>
              </a:rPr>
              <a:t>Electronic Mail security – PGP, S/MIME – IP security – Web Security – SYSTEM SECURITY: Intruders – Malicious software – viruses – Firewalls.</a:t>
            </a:r>
          </a:p>
          <a:p>
            <a:pPr fontAlgn="base">
              <a:buNone/>
            </a:pPr>
            <a:r>
              <a:rPr lang="en-US" b="1" dirty="0" smtClean="0">
                <a:latin typeface="Tahoma" pitchFamily="34" charset="0"/>
                <a:ea typeface="Tahoma" pitchFamily="34" charset="0"/>
                <a:cs typeface="Tahoma" pitchFamily="34" charset="0"/>
              </a:rPr>
              <a:t> </a:t>
            </a:r>
            <a:endParaRPr lang="en-US" dirty="0" smtClean="0">
              <a:latin typeface="Tahoma" pitchFamily="34" charset="0"/>
              <a:ea typeface="Tahoma" pitchFamily="34" charset="0"/>
              <a:cs typeface="Tahoma" pitchFamily="34" charset="0"/>
            </a:endParaRPr>
          </a:p>
          <a:p>
            <a:endParaRPr lang="en-US" dirty="0">
              <a:latin typeface="Tahoma" pitchFamily="34" charset="0"/>
              <a:ea typeface="Tahoma" pitchFamily="34" charset="0"/>
              <a:cs typeface="Tahoma"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Autofit/>
          </a:bodyPr>
          <a:lstStyle/>
          <a:p>
            <a:pPr marL="0" indent="457200" algn="just">
              <a:lnSpc>
                <a:spcPct val="150000"/>
              </a:lnSpc>
              <a:spcBef>
                <a:spcPts val="0"/>
              </a:spcBef>
            </a:pPr>
            <a:r>
              <a:rPr lang="en-US" sz="1200" dirty="0" smtClean="0">
                <a:latin typeface="Tahoma" pitchFamily="34" charset="0"/>
                <a:ea typeface="Tahoma" pitchFamily="34" charset="0"/>
                <a:cs typeface="Tahoma" pitchFamily="34" charset="0"/>
              </a:rPr>
              <a:t>The </a:t>
            </a:r>
            <a:r>
              <a:rPr lang="en-US" sz="1200" b="1" dirty="0" smtClean="0">
                <a:latin typeface="Tahoma" pitchFamily="34" charset="0"/>
                <a:ea typeface="Tahoma" pitchFamily="34" charset="0"/>
                <a:cs typeface="Tahoma" pitchFamily="34" charset="0"/>
              </a:rPr>
              <a:t>gatekeeper </a:t>
            </a:r>
            <a:r>
              <a:rPr lang="en-US" sz="1200" dirty="0" smtClean="0">
                <a:latin typeface="Tahoma" pitchFamily="34" charset="0"/>
                <a:ea typeface="Tahoma" pitchFamily="34" charset="0"/>
                <a:cs typeface="Tahoma" pitchFamily="34" charset="0"/>
              </a:rPr>
              <a:t>function includes password-based login procedures that are designed to allow only authorized users and deny all others. The second level of security consists of a variety of </a:t>
            </a:r>
            <a:r>
              <a:rPr lang="en-US" sz="1200" b="1" dirty="0" smtClean="0">
                <a:latin typeface="Tahoma" pitchFamily="34" charset="0"/>
                <a:ea typeface="Tahoma" pitchFamily="34" charset="0"/>
                <a:cs typeface="Tahoma" pitchFamily="34" charset="0"/>
              </a:rPr>
              <a:t>internal security controls</a:t>
            </a:r>
            <a:r>
              <a:rPr lang="en-US" sz="1200" dirty="0" smtClean="0">
                <a:latin typeface="Tahoma" pitchFamily="34" charset="0"/>
                <a:ea typeface="Tahoma" pitchFamily="34" charset="0"/>
                <a:cs typeface="Tahoma" pitchFamily="34" charset="0"/>
              </a:rPr>
              <a:t> that detects the presence of unwanted intruders.</a:t>
            </a:r>
          </a:p>
          <a:p>
            <a:pPr marL="0" indent="457200" algn="just">
              <a:lnSpc>
                <a:spcPct val="150000"/>
              </a:lnSpc>
              <a:spcBef>
                <a:spcPts val="0"/>
              </a:spcBef>
            </a:pPr>
            <a:endParaRPr lang="en-US" sz="1200" dirty="0" smtClean="0">
              <a:latin typeface="Tahoma" pitchFamily="34" charset="0"/>
              <a:ea typeface="Tahoma" pitchFamily="34" charset="0"/>
              <a:cs typeface="Tahoma" pitchFamily="34" charset="0"/>
            </a:endParaRPr>
          </a:p>
          <a:p>
            <a:pPr marL="0" indent="457200" algn="just">
              <a:lnSpc>
                <a:spcPct val="150000"/>
              </a:lnSpc>
              <a:spcBef>
                <a:spcPts val="0"/>
              </a:spcBef>
            </a:pPr>
            <a:endParaRPr lang="en-US" sz="1200" dirty="0" smtClean="0">
              <a:latin typeface="Tahoma" pitchFamily="34" charset="0"/>
              <a:ea typeface="Tahoma" pitchFamily="34" charset="0"/>
              <a:cs typeface="Tahoma" pitchFamily="34" charset="0"/>
            </a:endParaRPr>
          </a:p>
          <a:p>
            <a:pPr marL="0" marR="0" indent="457200" algn="just">
              <a:lnSpc>
                <a:spcPct val="150000"/>
              </a:lnSpc>
              <a:spcBef>
                <a:spcPts val="0"/>
              </a:spcBef>
            </a:pPr>
            <a:endParaRPr lang="en-US" sz="1200" dirty="0" smtClean="0">
              <a:latin typeface="Tahoma" pitchFamily="34" charset="0"/>
              <a:ea typeface="Tahoma" pitchFamily="34" charset="0"/>
              <a:cs typeface="Tahoma" pitchFamily="34" charset="0"/>
            </a:endParaRPr>
          </a:p>
          <a:p>
            <a:pPr marL="0" marR="0" indent="457200" algn="just">
              <a:lnSpc>
                <a:spcPct val="150000"/>
              </a:lnSpc>
              <a:spcBef>
                <a:spcPts val="0"/>
              </a:spcBef>
            </a:pPr>
            <a:endParaRPr lang="en-US" sz="1200" dirty="0" smtClean="0">
              <a:latin typeface="Tahoma" pitchFamily="34" charset="0"/>
              <a:ea typeface="Tahoma" pitchFamily="34" charset="0"/>
              <a:cs typeface="Tahoma" pitchFamily="34" charset="0"/>
            </a:endParaRPr>
          </a:p>
          <a:p>
            <a:pPr marL="0" marR="0" indent="457200" algn="just">
              <a:lnSpc>
                <a:spcPct val="150000"/>
              </a:lnSpc>
              <a:spcBef>
                <a:spcPts val="0"/>
              </a:spcBef>
            </a:pPr>
            <a:endParaRPr lang="en-US" sz="1200" dirty="0" smtClean="0">
              <a:latin typeface="Tahoma" pitchFamily="34" charset="0"/>
              <a:ea typeface="Tahoma" pitchFamily="34" charset="0"/>
              <a:cs typeface="Tahoma" pitchFamily="34" charset="0"/>
            </a:endParaRPr>
          </a:p>
          <a:p>
            <a:pPr marL="0" marR="0" indent="457200" algn="just">
              <a:lnSpc>
                <a:spcPct val="150000"/>
              </a:lnSpc>
              <a:spcBef>
                <a:spcPts val="0"/>
              </a:spcBef>
            </a:pPr>
            <a:endParaRPr lang="en-US" sz="1200" dirty="0" smtClean="0">
              <a:latin typeface="Tahoma" pitchFamily="34" charset="0"/>
              <a:ea typeface="Tahoma" pitchFamily="34" charset="0"/>
              <a:cs typeface="Tahoma" pitchFamily="34" charset="0"/>
            </a:endParaRPr>
          </a:p>
          <a:p>
            <a:pPr marL="0" marR="0" indent="457200" algn="just">
              <a:lnSpc>
                <a:spcPct val="150000"/>
              </a:lnSpc>
              <a:spcBef>
                <a:spcPts val="0"/>
              </a:spcBef>
            </a:pPr>
            <a:endParaRPr lang="en-US" sz="1200" dirty="0" smtClean="0">
              <a:latin typeface="Tahoma" pitchFamily="34" charset="0"/>
              <a:ea typeface="Tahoma" pitchFamily="34" charset="0"/>
              <a:cs typeface="Tahoma" pitchFamily="34" charset="0"/>
            </a:endParaRPr>
          </a:p>
          <a:p>
            <a:pPr marL="0" marR="0" indent="457200" algn="just">
              <a:lnSpc>
                <a:spcPct val="150000"/>
              </a:lnSpc>
              <a:spcBef>
                <a:spcPts val="0"/>
              </a:spcBef>
            </a:pPr>
            <a:endParaRPr lang="en-US" sz="1200" dirty="0" smtClean="0">
              <a:latin typeface="Tahoma" pitchFamily="34" charset="0"/>
              <a:ea typeface="Tahoma" pitchFamily="34" charset="0"/>
              <a:cs typeface="Tahoma" pitchFamily="34" charset="0"/>
            </a:endParaRPr>
          </a:p>
          <a:p>
            <a:pPr marL="0" marR="0" indent="457200" algn="just">
              <a:lnSpc>
                <a:spcPct val="150000"/>
              </a:lnSpc>
              <a:spcBef>
                <a:spcPts val="0"/>
              </a:spcBef>
            </a:pPr>
            <a:endParaRPr lang="en-US" sz="1200" dirty="0" smtClean="0">
              <a:latin typeface="Tahoma" pitchFamily="34" charset="0"/>
              <a:ea typeface="Tahoma" pitchFamily="34" charset="0"/>
              <a:cs typeface="Tahoma" pitchFamily="34" charset="0"/>
            </a:endParaRPr>
          </a:p>
          <a:p>
            <a:pPr marL="0" marR="0" indent="457200" algn="just">
              <a:lnSpc>
                <a:spcPct val="150000"/>
              </a:lnSpc>
              <a:spcBef>
                <a:spcPts val="0"/>
              </a:spcBef>
            </a:pPr>
            <a:endParaRPr lang="en-US" sz="1200" dirty="0" smtClean="0">
              <a:latin typeface="Tahoma" pitchFamily="34" charset="0"/>
              <a:ea typeface="Tahoma" pitchFamily="34" charset="0"/>
              <a:cs typeface="Tahoma" pitchFamily="34" charset="0"/>
            </a:endParaRPr>
          </a:p>
          <a:p>
            <a:pPr marL="0" marR="0" indent="457200" algn="just">
              <a:lnSpc>
                <a:spcPct val="150000"/>
              </a:lnSpc>
              <a:spcBef>
                <a:spcPts val="0"/>
              </a:spcBef>
            </a:pPr>
            <a:endParaRPr lang="en-US" sz="1200" dirty="0" smtClean="0">
              <a:latin typeface="Tahoma" pitchFamily="34" charset="0"/>
              <a:ea typeface="Tahoma" pitchFamily="34" charset="0"/>
              <a:cs typeface="Tahoma" pitchFamily="34" charset="0"/>
            </a:endParaRPr>
          </a:p>
          <a:p>
            <a:pPr marL="0" marR="0" indent="457200" algn="just">
              <a:lnSpc>
                <a:spcPct val="150000"/>
              </a:lnSpc>
              <a:spcBef>
                <a:spcPts val="0"/>
              </a:spcBef>
            </a:pPr>
            <a:endParaRPr lang="en-US" sz="1200" dirty="0" smtClean="0">
              <a:latin typeface="Tahoma" pitchFamily="34" charset="0"/>
              <a:ea typeface="Tahoma" pitchFamily="34" charset="0"/>
              <a:cs typeface="Tahoma" pitchFamily="34" charset="0"/>
            </a:endParaRPr>
          </a:p>
          <a:p>
            <a:pPr marL="0" marR="0" indent="457200" algn="just">
              <a:lnSpc>
                <a:spcPct val="150000"/>
              </a:lnSpc>
              <a:spcBef>
                <a:spcPts val="0"/>
              </a:spcBef>
            </a:pPr>
            <a:endParaRPr lang="en-US" sz="1200" dirty="0" smtClean="0">
              <a:latin typeface="Tahoma" pitchFamily="34" charset="0"/>
              <a:ea typeface="Tahoma" pitchFamily="34" charset="0"/>
              <a:cs typeface="Tahoma" pitchFamily="34" charset="0"/>
            </a:endParaRPr>
          </a:p>
          <a:p>
            <a:pPr marL="0" marR="0" indent="457200" algn="just">
              <a:lnSpc>
                <a:spcPct val="150000"/>
              </a:lnSpc>
              <a:spcBef>
                <a:spcPts val="0"/>
              </a:spcBef>
              <a:buNone/>
            </a:pPr>
            <a:r>
              <a:rPr lang="en-US" sz="1200" dirty="0" smtClean="0">
                <a:latin typeface="Tahoma" pitchFamily="34" charset="0"/>
                <a:ea typeface="Tahoma" pitchFamily="34" charset="0"/>
                <a:cs typeface="Tahoma" pitchFamily="34" charset="0"/>
              </a:rPr>
              <a:t>Figure 2: Network Access Security Model</a:t>
            </a:r>
          </a:p>
          <a:p>
            <a:pPr marL="0" marR="0" indent="457200" algn="just">
              <a:lnSpc>
                <a:spcPct val="150000"/>
              </a:lnSpc>
              <a:spcBef>
                <a:spcPts val="0"/>
              </a:spcBef>
            </a:pPr>
            <a:endParaRPr lang="en-US" sz="1200" dirty="0" smtClean="0">
              <a:latin typeface="Tahoma" pitchFamily="34" charset="0"/>
              <a:ea typeface="Tahoma" pitchFamily="34" charset="0"/>
              <a:cs typeface="Tahoma" pitchFamily="34" charset="0"/>
            </a:endParaRPr>
          </a:p>
          <a:p>
            <a:pPr marL="0" marR="0" indent="457200" algn="just">
              <a:lnSpc>
                <a:spcPct val="150000"/>
              </a:lnSpc>
              <a:spcBef>
                <a:spcPts val="0"/>
              </a:spcBef>
            </a:pPr>
            <a:endParaRPr lang="en-US" sz="1200" dirty="0" smtClean="0">
              <a:latin typeface="Tahoma" pitchFamily="34" charset="0"/>
              <a:ea typeface="Tahoma" pitchFamily="34" charset="0"/>
              <a:cs typeface="Tahoma" pitchFamily="34" charset="0"/>
            </a:endParaRPr>
          </a:p>
          <a:p>
            <a:pPr marL="0" marR="0" indent="457200" algn="just">
              <a:lnSpc>
                <a:spcPct val="150000"/>
              </a:lnSpc>
              <a:spcBef>
                <a:spcPts val="0"/>
              </a:spcBef>
            </a:pPr>
            <a:r>
              <a:rPr lang="en-US" sz="1200" dirty="0" smtClean="0">
                <a:latin typeface="Tahoma" pitchFamily="34" charset="0"/>
                <a:ea typeface="Tahoma" pitchFamily="34" charset="0"/>
                <a:cs typeface="Tahoma" pitchFamily="34" charset="0"/>
              </a:rPr>
              <a:t>Another type of unwanted access is the placement of logic in a computer system that that can affect application programs as well as utility programs, such as editors and compilers. Programs can present two kinds of threats: </a:t>
            </a:r>
          </a:p>
          <a:p>
            <a:pPr marL="342900" marR="0" lvl="0" indent="-342900" algn="just">
              <a:lnSpc>
                <a:spcPct val="150000"/>
              </a:lnSpc>
              <a:spcBef>
                <a:spcPts val="0"/>
              </a:spcBef>
              <a:buFont typeface="Wingdings"/>
              <a:buChar char=""/>
            </a:pPr>
            <a:r>
              <a:rPr lang="en-US" sz="1200" dirty="0" smtClean="0">
                <a:latin typeface="Tahoma" pitchFamily="34" charset="0"/>
                <a:ea typeface="Tahoma" pitchFamily="34" charset="0"/>
                <a:cs typeface="Tahoma" pitchFamily="34" charset="0"/>
              </a:rPr>
              <a:t>Information access threats intercept or modify data on behalf of users who should not have access to that data.</a:t>
            </a:r>
          </a:p>
          <a:p>
            <a:pPr>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   Service threats exploit service flaws in computers to inhibit use by legitimate      users.</a:t>
            </a:r>
          </a:p>
          <a:p>
            <a:pPr>
              <a:lnSpc>
                <a:spcPct val="150000"/>
              </a:lnSpc>
              <a:spcBef>
                <a:spcPts val="0"/>
              </a:spcBef>
              <a:buFont typeface="Wingdings" pitchFamily="2" charset="2"/>
              <a:buChar char="Ø"/>
            </a:pPr>
            <a:endParaRPr lang="en-US" sz="1200" dirty="0" smtClean="0">
              <a:latin typeface="Tahoma" pitchFamily="34" charset="0"/>
              <a:ea typeface="Tahoma" pitchFamily="34" charset="0"/>
              <a:cs typeface="Tahoma" pitchFamily="34" charset="0"/>
            </a:endParaRPr>
          </a:p>
          <a:p>
            <a:pPr>
              <a:lnSpc>
                <a:spcPct val="150000"/>
              </a:lnSpc>
              <a:spcBef>
                <a:spcPts val="0"/>
              </a:spcBef>
              <a:buFont typeface="Wingdings" pitchFamily="2" charset="2"/>
              <a:buChar char="Ø"/>
            </a:pPr>
            <a:endParaRPr lang="en-US" sz="1200" dirty="0" smtClean="0">
              <a:latin typeface="Tahoma" pitchFamily="34" charset="0"/>
              <a:ea typeface="Tahoma" pitchFamily="34" charset="0"/>
              <a:cs typeface="Tahoma" pitchFamily="34" charset="0"/>
            </a:endParaRPr>
          </a:p>
          <a:p>
            <a:pPr>
              <a:lnSpc>
                <a:spcPct val="150000"/>
              </a:lnSpc>
              <a:spcBef>
                <a:spcPts val="0"/>
              </a:spcBef>
              <a:buFont typeface="Wingdings" pitchFamily="2" charset="2"/>
              <a:buChar char="Ø"/>
            </a:pPr>
            <a:endParaRPr lang="en-US" sz="1200" dirty="0" smtClean="0">
              <a:latin typeface="Tahoma" pitchFamily="34" charset="0"/>
              <a:ea typeface="Tahoma" pitchFamily="34" charset="0"/>
              <a:cs typeface="Tahoma" pitchFamily="34" charset="0"/>
            </a:endParaRPr>
          </a:p>
          <a:p>
            <a:pPr>
              <a:lnSpc>
                <a:spcPct val="150000"/>
              </a:lnSpc>
              <a:spcBef>
                <a:spcPts val="0"/>
              </a:spcBef>
              <a:buFont typeface="Wingdings" pitchFamily="2" charset="2"/>
              <a:buChar char="Ø"/>
            </a:pPr>
            <a:endParaRPr lang="en-US" sz="1200" dirty="0" smtClean="0">
              <a:latin typeface="Tahoma" pitchFamily="34" charset="0"/>
              <a:ea typeface="Tahoma" pitchFamily="34" charset="0"/>
              <a:cs typeface="Tahoma" pitchFamily="34" charset="0"/>
            </a:endParaRPr>
          </a:p>
          <a:p>
            <a:pPr>
              <a:lnSpc>
                <a:spcPct val="150000"/>
              </a:lnSpc>
              <a:spcBef>
                <a:spcPts val="0"/>
              </a:spcBef>
              <a:buFont typeface="Wingdings" pitchFamily="2" charset="2"/>
              <a:buChar char="Ø"/>
            </a:pPr>
            <a:endParaRPr lang="en-US" sz="1200" dirty="0" smtClean="0">
              <a:latin typeface="Tahoma" pitchFamily="34" charset="0"/>
              <a:ea typeface="Tahoma" pitchFamily="34" charset="0"/>
              <a:cs typeface="Tahoma" pitchFamily="34" charset="0"/>
            </a:endParaRPr>
          </a:p>
          <a:p>
            <a:pPr>
              <a:lnSpc>
                <a:spcPct val="150000"/>
              </a:lnSpc>
              <a:spcBef>
                <a:spcPts val="0"/>
              </a:spcBef>
              <a:buFont typeface="Wingdings" pitchFamily="2" charset="2"/>
              <a:buChar char="Ø"/>
            </a:pPr>
            <a:endParaRPr lang="en-US" sz="1200" dirty="0" smtClean="0">
              <a:latin typeface="Tahoma" pitchFamily="34" charset="0"/>
              <a:ea typeface="Tahoma" pitchFamily="34" charset="0"/>
              <a:cs typeface="Tahoma" pitchFamily="34" charset="0"/>
            </a:endParaRPr>
          </a:p>
          <a:p>
            <a:pPr>
              <a:lnSpc>
                <a:spcPct val="150000"/>
              </a:lnSpc>
              <a:spcBef>
                <a:spcPts val="0"/>
              </a:spcBef>
              <a:buFont typeface="Wingdings" pitchFamily="2" charset="2"/>
              <a:buChar char="Ø"/>
            </a:pPr>
            <a:endParaRPr lang="en-US" sz="1200" dirty="0" smtClean="0">
              <a:latin typeface="Tahoma" pitchFamily="34" charset="0"/>
              <a:ea typeface="Tahoma" pitchFamily="34" charset="0"/>
              <a:cs typeface="Tahoma" pitchFamily="34" charset="0"/>
            </a:endParaRPr>
          </a:p>
          <a:p>
            <a:pPr>
              <a:lnSpc>
                <a:spcPct val="150000"/>
              </a:lnSpc>
              <a:spcBef>
                <a:spcPts val="0"/>
              </a:spcBef>
              <a:buFont typeface="Wingdings" pitchFamily="2" charset="2"/>
              <a:buChar char="Ø"/>
            </a:pPr>
            <a:endParaRPr lang="en-US" sz="1200" dirty="0" smtClean="0">
              <a:latin typeface="Tahoma" pitchFamily="34" charset="0"/>
              <a:ea typeface="Tahoma" pitchFamily="34" charset="0"/>
              <a:cs typeface="Tahoma" pitchFamily="34" charset="0"/>
            </a:endParaRPr>
          </a:p>
          <a:p>
            <a:pPr>
              <a:lnSpc>
                <a:spcPct val="150000"/>
              </a:lnSpc>
              <a:spcBef>
                <a:spcPts val="0"/>
              </a:spcBef>
              <a:buFont typeface="Wingdings" pitchFamily="2" charset="2"/>
              <a:buChar char="Ø"/>
            </a:pPr>
            <a:endParaRPr lang="en-US" sz="1200" dirty="0" smtClean="0">
              <a:latin typeface="Tahoma" pitchFamily="34" charset="0"/>
              <a:ea typeface="Tahoma" pitchFamily="34" charset="0"/>
              <a:cs typeface="Tahoma" pitchFamily="34" charset="0"/>
            </a:endParaRPr>
          </a:p>
          <a:p>
            <a:pPr>
              <a:lnSpc>
                <a:spcPct val="150000"/>
              </a:lnSpc>
              <a:spcBef>
                <a:spcPts val="0"/>
              </a:spcBef>
              <a:buFont typeface="Wingdings" pitchFamily="2" charset="2"/>
              <a:buChar char="Ø"/>
            </a:pPr>
            <a:endParaRPr lang="en-US" sz="1200" dirty="0" smtClean="0">
              <a:latin typeface="Tahoma" pitchFamily="34" charset="0"/>
              <a:ea typeface="Tahoma" pitchFamily="34" charset="0"/>
              <a:cs typeface="Tahoma" pitchFamily="34" charset="0"/>
            </a:endParaRPr>
          </a:p>
          <a:p>
            <a:pPr>
              <a:lnSpc>
                <a:spcPct val="150000"/>
              </a:lnSpc>
              <a:spcBef>
                <a:spcPts val="0"/>
              </a:spcBef>
              <a:buFont typeface="Wingdings" pitchFamily="2" charset="2"/>
              <a:buChar char="Ø"/>
            </a:pPr>
            <a:endParaRPr lang="en-US" sz="1200" dirty="0" smtClean="0">
              <a:latin typeface="Tahoma" pitchFamily="34" charset="0"/>
              <a:ea typeface="Tahoma" pitchFamily="34" charset="0"/>
              <a:cs typeface="Tahoma" pitchFamily="34" charset="0"/>
            </a:endParaRPr>
          </a:p>
          <a:p>
            <a:pPr>
              <a:lnSpc>
                <a:spcPct val="150000"/>
              </a:lnSpc>
              <a:spcBef>
                <a:spcPts val="0"/>
              </a:spcBef>
              <a:buFont typeface="Wingdings" pitchFamily="2" charset="2"/>
              <a:buChar char="Ø"/>
            </a:pPr>
            <a:endParaRPr lang="en-US" sz="1200" dirty="0" smtClean="0">
              <a:latin typeface="Tahoma" pitchFamily="34" charset="0"/>
              <a:ea typeface="Tahoma" pitchFamily="34" charset="0"/>
              <a:cs typeface="Tahoma" pitchFamily="34" charset="0"/>
            </a:endParaRPr>
          </a:p>
          <a:p>
            <a:pPr>
              <a:lnSpc>
                <a:spcPct val="150000"/>
              </a:lnSpc>
              <a:spcBef>
                <a:spcPts val="0"/>
              </a:spcBef>
              <a:buNone/>
            </a:pPr>
            <a:r>
              <a:rPr lang="en-US" sz="1200" dirty="0" smtClean="0">
                <a:latin typeface="Tahoma" pitchFamily="34" charset="0"/>
                <a:ea typeface="Tahoma" pitchFamily="34" charset="0"/>
                <a:cs typeface="Tahoma" pitchFamily="34" charset="0"/>
              </a:rPr>
              <a:t> Figure 2: Network Access Security Model</a:t>
            </a: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r>
              <a:rPr lang="en-US" sz="1200" dirty="0" smtClean="0">
                <a:latin typeface="Tahoma" pitchFamily="34" charset="0"/>
                <a:ea typeface="Tahoma" pitchFamily="34" charset="0"/>
                <a:cs typeface="Tahoma" pitchFamily="34" charset="0"/>
              </a:rPr>
              <a:t>   </a:t>
            </a:r>
          </a:p>
        </p:txBody>
      </p:sp>
      <p:pic>
        <p:nvPicPr>
          <p:cNvPr id="5" name="Content Placeholder 3" descr="Picture2"/>
          <p:cNvPicPr>
            <a:picLocks/>
          </p:cNvPicPr>
          <p:nvPr/>
        </p:nvPicPr>
        <p:blipFill>
          <a:blip r:embed="rId2"/>
          <a:srcRect b="15865"/>
          <a:stretch>
            <a:fillRect/>
          </a:stretch>
        </p:blipFill>
        <p:spPr bwMode="auto">
          <a:xfrm>
            <a:off x="650697" y="2601572"/>
            <a:ext cx="5491163" cy="27360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1488" y="5369668"/>
            <a:ext cx="5915025" cy="4066162"/>
          </a:xfrm>
        </p:spPr>
        <p:txBody>
          <a:bodyPr>
            <a:normAutofit lnSpcReduction="10000"/>
          </a:bodyPr>
          <a:lstStyle/>
          <a:p>
            <a:pPr mar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 To allow for easy </a:t>
            </a:r>
            <a:r>
              <a:rPr lang="en-IN" sz="1200" dirty="0" err="1">
                <a:latin typeface="Tahoma" panose="020B0604030504040204" pitchFamily="34" charset="0"/>
                <a:ea typeface="Tahoma" panose="020B0604030504040204" pitchFamily="34" charset="0"/>
                <a:cs typeface="Tahoma" panose="020B0604030504040204" pitchFamily="34" charset="0"/>
              </a:rPr>
              <a:t>replaceability</a:t>
            </a:r>
            <a:r>
              <a:rPr lang="en-IN" sz="1200" dirty="0">
                <a:latin typeface="Tahoma" panose="020B0604030504040204" pitchFamily="34" charset="0"/>
                <a:ea typeface="Tahoma" panose="020B0604030504040204" pitchFamily="34" charset="0"/>
                <a:cs typeface="Tahoma" panose="020B0604030504040204" pitchFamily="34" charset="0"/>
              </a:rPr>
              <a:t> of the embedded hash function in case faster or more secure hash functions are found or required.</a:t>
            </a:r>
          </a:p>
          <a:p>
            <a:pPr mar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 To preserve the original performance of the hash function without incurring a significant degradation.</a:t>
            </a:r>
          </a:p>
          <a:p>
            <a:pPr mar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 To use and handle keys in a simple way.</a:t>
            </a:r>
          </a:p>
          <a:p>
            <a:pPr mar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 To have a well understood cryptographic analysis of the strength of the authentication mechanism based on reasonable assumptions about the embedded hash function.</a:t>
            </a:r>
          </a:p>
          <a:p>
            <a:pPr marL="0" indent="0">
              <a:lnSpc>
                <a:spcPct val="150000"/>
              </a:lnSpc>
              <a:buNone/>
            </a:pPr>
            <a:r>
              <a:rPr lang="en-IN" sz="1200" b="1" dirty="0">
                <a:latin typeface="Tahoma" panose="020B0604030504040204" pitchFamily="34" charset="0"/>
                <a:ea typeface="Tahoma" panose="020B0604030504040204" pitchFamily="34" charset="0"/>
                <a:cs typeface="Tahoma" panose="020B0604030504040204" pitchFamily="34" charset="0"/>
              </a:rPr>
              <a:t>HMAC Algorithm</a:t>
            </a:r>
            <a:endParaRPr lang="en-IN"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IN" sz="1200" dirty="0">
                <a:latin typeface="Tahoma" panose="020B0604030504040204" pitchFamily="34" charset="0"/>
                <a:ea typeface="Tahoma" panose="020B0604030504040204" pitchFamily="34" charset="0"/>
                <a:cs typeface="Tahoma" panose="020B0604030504040204" pitchFamily="34" charset="0"/>
              </a:rPr>
              <a:t>Figure 4.11 illustrates the overall operation of HMAC. Define the following terms.</a:t>
            </a:r>
          </a:p>
          <a:p>
            <a:pPr mar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H = embedded hash function (e.g., MD5, SHA-1, RIPEMD-160)</a:t>
            </a:r>
          </a:p>
          <a:p>
            <a:pPr marL="0" indent="0">
              <a:lnSpc>
                <a:spcPct val="150000"/>
              </a:lnSpc>
              <a:buNone/>
            </a:pPr>
            <a:r>
              <a:rPr lang="en-IN" sz="1200" i="1" dirty="0">
                <a:latin typeface="Tahoma" panose="020B0604030504040204" pitchFamily="34" charset="0"/>
                <a:ea typeface="Tahoma" panose="020B0604030504040204" pitchFamily="34" charset="0"/>
                <a:cs typeface="Tahoma" panose="020B0604030504040204" pitchFamily="34" charset="0"/>
              </a:rPr>
              <a:t>IV </a:t>
            </a:r>
            <a:r>
              <a:rPr lang="en-IN" sz="1200" dirty="0">
                <a:latin typeface="Tahoma" panose="020B0604030504040204" pitchFamily="34" charset="0"/>
                <a:ea typeface="Tahoma" panose="020B0604030504040204" pitchFamily="34" charset="0"/>
                <a:cs typeface="Tahoma" panose="020B0604030504040204" pitchFamily="34" charset="0"/>
              </a:rPr>
              <a:t>= initial value input to hash function</a:t>
            </a:r>
          </a:p>
          <a:p>
            <a:pPr marL="0" indent="0">
              <a:lnSpc>
                <a:spcPct val="150000"/>
              </a:lnSpc>
              <a:buNone/>
            </a:pPr>
            <a:endParaRPr lang="en-IN" sz="1200" dirty="0"/>
          </a:p>
        </p:txBody>
      </p:sp>
      <p:pic>
        <p:nvPicPr>
          <p:cNvPr id="4" name="Picture 3"/>
          <p:cNvPicPr/>
          <p:nvPr/>
        </p:nvPicPr>
        <p:blipFill rotWithShape="1">
          <a:blip r:embed="rId2"/>
          <a:srcRect b="6897"/>
          <a:stretch/>
        </p:blipFill>
        <p:spPr bwMode="auto">
          <a:xfrm>
            <a:off x="1604962" y="217251"/>
            <a:ext cx="3648075" cy="4114800"/>
          </a:xfrm>
          <a:prstGeom prst="rect">
            <a:avLst/>
          </a:prstGeom>
          <a:noFill/>
          <a:ln>
            <a:noFill/>
          </a:ln>
          <a:extLst>
            <a:ext uri="{53640926-AAD7-44D8-BBD7-CCE9431645EC}">
              <a14:shadowObscured xmlns="" xmlns:a14="http://schemas.microsoft.com/office/drawing/2010/main"/>
            </a:ext>
          </a:extLst>
        </p:spPr>
      </p:pic>
      <p:sp>
        <p:nvSpPr>
          <p:cNvPr id="5" name="Rectangle 4"/>
          <p:cNvSpPr/>
          <p:nvPr/>
        </p:nvSpPr>
        <p:spPr>
          <a:xfrm>
            <a:off x="2224983" y="4571552"/>
            <a:ext cx="2408032" cy="279307"/>
          </a:xfrm>
          <a:prstGeom prst="rect">
            <a:avLst/>
          </a:prstGeom>
        </p:spPr>
        <p:txBody>
          <a:bodyPr wrap="none">
            <a:spAutoFit/>
          </a:bodyPr>
          <a:lstStyle/>
          <a:p>
            <a:pPr algn="ctr">
              <a:lnSpc>
                <a:spcPct val="107000"/>
              </a:lnSpc>
              <a:spcAft>
                <a:spcPts val="0"/>
              </a:spcAft>
            </a:pPr>
            <a:r>
              <a:rPr lang="en-IN" sz="1200" b="1">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Figure 4.11- HMAC Structure</a:t>
            </a:r>
            <a:endParaRPr lang="en-IN" sz="1200" b="1">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391676877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1488" y="369651"/>
            <a:ext cx="5915025" cy="8552629"/>
          </a:xfrm>
        </p:spPr>
        <p:txBody>
          <a:bodyPr>
            <a:normAutofit/>
          </a:bodyPr>
          <a:lstStyle/>
          <a:p>
            <a:pPr marL="0" indent="0">
              <a:buNone/>
            </a:pPr>
            <a:r>
              <a:rPr lang="en-IN" sz="1200" i="1" dirty="0">
                <a:latin typeface="Tahoma" panose="020B0604030504040204" pitchFamily="34" charset="0"/>
                <a:ea typeface="Tahoma" panose="020B0604030504040204" pitchFamily="34" charset="0"/>
                <a:cs typeface="Tahoma" panose="020B0604030504040204" pitchFamily="34" charset="0"/>
              </a:rPr>
              <a:t>M </a:t>
            </a:r>
            <a:r>
              <a:rPr lang="en-IN" sz="1200" dirty="0">
                <a:latin typeface="Tahoma" panose="020B0604030504040204" pitchFamily="34" charset="0"/>
                <a:ea typeface="Tahoma" panose="020B0604030504040204" pitchFamily="34" charset="0"/>
                <a:cs typeface="Tahoma" panose="020B0604030504040204" pitchFamily="34" charset="0"/>
              </a:rPr>
              <a:t>= message input to HMAC (including the padding specified in the embedded hash function)</a:t>
            </a:r>
          </a:p>
          <a:p>
            <a:pPr marL="0" indent="0">
              <a:buNone/>
            </a:pPr>
            <a:r>
              <a:rPr lang="en-IN" sz="1200" i="1" dirty="0">
                <a:latin typeface="Tahoma" panose="020B0604030504040204" pitchFamily="34" charset="0"/>
                <a:ea typeface="Tahoma" panose="020B0604030504040204" pitchFamily="34" charset="0"/>
                <a:cs typeface="Tahoma" panose="020B0604030504040204" pitchFamily="34" charset="0"/>
              </a:rPr>
              <a:t>Yi </a:t>
            </a:r>
            <a:r>
              <a:rPr lang="en-IN" sz="1200" dirty="0">
                <a:latin typeface="Tahoma" panose="020B0604030504040204" pitchFamily="34" charset="0"/>
                <a:ea typeface="Tahoma" panose="020B0604030504040204" pitchFamily="34" charset="0"/>
                <a:cs typeface="Tahoma" panose="020B0604030504040204" pitchFamily="34" charset="0"/>
              </a:rPr>
              <a:t>_ </a:t>
            </a:r>
            <a:r>
              <a:rPr lang="en-IN" sz="1200" i="1" dirty="0" err="1">
                <a:latin typeface="Tahoma" panose="020B0604030504040204" pitchFamily="34" charset="0"/>
                <a:ea typeface="Tahoma" panose="020B0604030504040204" pitchFamily="34" charset="0"/>
                <a:cs typeface="Tahoma" panose="020B0604030504040204" pitchFamily="34" charset="0"/>
              </a:rPr>
              <a:t>i</a:t>
            </a:r>
            <a:r>
              <a:rPr lang="en-IN" sz="1200" i="1" dirty="0">
                <a:latin typeface="Tahoma" panose="020B0604030504040204" pitchFamily="34" charset="0"/>
                <a:ea typeface="Tahoma" panose="020B0604030504040204" pitchFamily="34" charset="0"/>
                <a:cs typeface="Tahoma" panose="020B0604030504040204" pitchFamily="34" charset="0"/>
              </a:rPr>
              <a:t> </a:t>
            </a:r>
            <a:r>
              <a:rPr lang="en-IN" sz="1200" dirty="0" err="1">
                <a:latin typeface="Tahoma" panose="020B0604030504040204" pitchFamily="34" charset="0"/>
                <a:ea typeface="Tahoma" panose="020B0604030504040204" pitchFamily="34" charset="0"/>
                <a:cs typeface="Tahoma" panose="020B0604030504040204" pitchFamily="34" charset="0"/>
              </a:rPr>
              <a:t>th</a:t>
            </a:r>
            <a:r>
              <a:rPr lang="en-IN" sz="1200" dirty="0">
                <a:latin typeface="Tahoma" panose="020B0604030504040204" pitchFamily="34" charset="0"/>
                <a:ea typeface="Tahoma" panose="020B0604030504040204" pitchFamily="34" charset="0"/>
                <a:cs typeface="Tahoma" panose="020B0604030504040204" pitchFamily="34" charset="0"/>
              </a:rPr>
              <a:t> block of </a:t>
            </a:r>
            <a:r>
              <a:rPr lang="en-IN" sz="1200" i="1" dirty="0">
                <a:latin typeface="Tahoma" panose="020B0604030504040204" pitchFamily="34" charset="0"/>
                <a:ea typeface="Tahoma" panose="020B0604030504040204" pitchFamily="34" charset="0"/>
                <a:cs typeface="Tahoma" panose="020B0604030504040204" pitchFamily="34" charset="0"/>
              </a:rPr>
              <a:t>M</a:t>
            </a:r>
            <a:r>
              <a:rPr lang="en-IN" sz="1200" dirty="0">
                <a:latin typeface="Tahoma" panose="020B0604030504040204" pitchFamily="34" charset="0"/>
                <a:ea typeface="Tahoma" panose="020B0604030504040204" pitchFamily="34" charset="0"/>
                <a:cs typeface="Tahoma" panose="020B0604030504040204" pitchFamily="34" charset="0"/>
              </a:rPr>
              <a:t>, 0 ≤ </a:t>
            </a:r>
            <a:r>
              <a:rPr lang="en-IN" sz="1200" i="1" dirty="0" err="1">
                <a:latin typeface="Tahoma" panose="020B0604030504040204" pitchFamily="34" charset="0"/>
                <a:ea typeface="Tahoma" panose="020B0604030504040204" pitchFamily="34" charset="0"/>
                <a:cs typeface="Tahoma" panose="020B0604030504040204" pitchFamily="34" charset="0"/>
              </a:rPr>
              <a:t>i</a:t>
            </a:r>
            <a:r>
              <a:rPr lang="en-IN" sz="1200" i="1" dirty="0">
                <a:latin typeface="Tahoma" panose="020B0604030504040204" pitchFamily="34" charset="0"/>
                <a:ea typeface="Tahoma" panose="020B0604030504040204" pitchFamily="34" charset="0"/>
                <a:cs typeface="Tahoma" panose="020B0604030504040204" pitchFamily="34" charset="0"/>
              </a:rPr>
              <a:t> </a:t>
            </a:r>
            <a:r>
              <a:rPr lang="en-IN" sz="1200" dirty="0">
                <a:latin typeface="Tahoma" panose="020B0604030504040204" pitchFamily="34" charset="0"/>
                <a:ea typeface="Tahoma" panose="020B0604030504040204" pitchFamily="34" charset="0"/>
                <a:cs typeface="Tahoma" panose="020B0604030504040204" pitchFamily="34" charset="0"/>
              </a:rPr>
              <a:t>≤ (</a:t>
            </a:r>
            <a:r>
              <a:rPr lang="en-IN" sz="1200" i="1" dirty="0">
                <a:latin typeface="Tahoma" panose="020B0604030504040204" pitchFamily="34" charset="0"/>
                <a:ea typeface="Tahoma" panose="020B0604030504040204" pitchFamily="34" charset="0"/>
                <a:cs typeface="Tahoma" panose="020B0604030504040204" pitchFamily="34" charset="0"/>
              </a:rPr>
              <a:t>L – </a:t>
            </a:r>
            <a:r>
              <a:rPr lang="en-IN" sz="1200" dirty="0">
                <a:latin typeface="Tahoma" panose="020B0604030504040204" pitchFamily="34" charset="0"/>
                <a:ea typeface="Tahoma" panose="020B0604030504040204" pitchFamily="34" charset="0"/>
                <a:cs typeface="Tahoma" panose="020B0604030504040204" pitchFamily="34" charset="0"/>
              </a:rPr>
              <a:t>1)</a:t>
            </a:r>
          </a:p>
          <a:p>
            <a:pPr marL="0" indent="0">
              <a:buNone/>
            </a:pPr>
            <a:r>
              <a:rPr lang="en-IN" sz="1200" i="1" dirty="0">
                <a:latin typeface="Tahoma" panose="020B0604030504040204" pitchFamily="34" charset="0"/>
                <a:ea typeface="Tahoma" panose="020B0604030504040204" pitchFamily="34" charset="0"/>
                <a:cs typeface="Tahoma" panose="020B0604030504040204" pitchFamily="34" charset="0"/>
              </a:rPr>
              <a:t>L </a:t>
            </a:r>
            <a:r>
              <a:rPr lang="en-IN" sz="1200" dirty="0">
                <a:latin typeface="Tahoma" panose="020B0604030504040204" pitchFamily="34" charset="0"/>
                <a:ea typeface="Tahoma" panose="020B0604030504040204" pitchFamily="34" charset="0"/>
                <a:cs typeface="Tahoma" panose="020B0604030504040204" pitchFamily="34" charset="0"/>
              </a:rPr>
              <a:t>_ number of blocks in </a:t>
            </a:r>
            <a:r>
              <a:rPr lang="en-IN" sz="1200" i="1" dirty="0">
                <a:latin typeface="Tahoma" panose="020B0604030504040204" pitchFamily="34" charset="0"/>
                <a:ea typeface="Tahoma" panose="020B0604030504040204" pitchFamily="34" charset="0"/>
                <a:cs typeface="Tahoma" panose="020B0604030504040204" pitchFamily="34" charset="0"/>
              </a:rPr>
              <a:t>M</a:t>
            </a:r>
            <a:endParaRPr lang="en-IN" sz="1200" dirty="0">
              <a:latin typeface="Tahoma" panose="020B0604030504040204" pitchFamily="34" charset="0"/>
              <a:ea typeface="Tahoma" panose="020B0604030504040204" pitchFamily="34" charset="0"/>
              <a:cs typeface="Tahoma" panose="020B0604030504040204" pitchFamily="34" charset="0"/>
            </a:endParaRPr>
          </a:p>
          <a:p>
            <a:pPr marL="0" indent="0">
              <a:buNone/>
            </a:pPr>
            <a:r>
              <a:rPr lang="en-IN" sz="1200" i="1" dirty="0">
                <a:latin typeface="Tahoma" panose="020B0604030504040204" pitchFamily="34" charset="0"/>
                <a:ea typeface="Tahoma" panose="020B0604030504040204" pitchFamily="34" charset="0"/>
                <a:cs typeface="Tahoma" panose="020B0604030504040204" pitchFamily="34" charset="0"/>
              </a:rPr>
              <a:t>b </a:t>
            </a:r>
            <a:r>
              <a:rPr lang="en-IN" sz="1200" dirty="0">
                <a:latin typeface="Tahoma" panose="020B0604030504040204" pitchFamily="34" charset="0"/>
                <a:ea typeface="Tahoma" panose="020B0604030504040204" pitchFamily="34" charset="0"/>
                <a:cs typeface="Tahoma" panose="020B0604030504040204" pitchFamily="34" charset="0"/>
              </a:rPr>
              <a:t>_ number of bits in a block</a:t>
            </a:r>
          </a:p>
          <a:p>
            <a:pPr marL="0" indent="0">
              <a:buNone/>
            </a:pPr>
            <a:r>
              <a:rPr lang="en-IN" sz="1200" i="1" dirty="0">
                <a:latin typeface="Tahoma" panose="020B0604030504040204" pitchFamily="34" charset="0"/>
                <a:ea typeface="Tahoma" panose="020B0604030504040204" pitchFamily="34" charset="0"/>
                <a:cs typeface="Tahoma" panose="020B0604030504040204" pitchFamily="34" charset="0"/>
              </a:rPr>
              <a:t>n </a:t>
            </a:r>
            <a:r>
              <a:rPr lang="en-IN" sz="1200" dirty="0">
                <a:latin typeface="Tahoma" panose="020B0604030504040204" pitchFamily="34" charset="0"/>
                <a:ea typeface="Tahoma" panose="020B0604030504040204" pitchFamily="34" charset="0"/>
                <a:cs typeface="Tahoma" panose="020B0604030504040204" pitchFamily="34" charset="0"/>
              </a:rPr>
              <a:t>_ length of hash code produced by embedded hash function</a:t>
            </a:r>
          </a:p>
          <a:p>
            <a:pPr marL="0" indent="0">
              <a:buNone/>
            </a:pPr>
            <a:r>
              <a:rPr lang="en-IN" sz="1200" i="1" dirty="0">
                <a:latin typeface="Tahoma" panose="020B0604030504040204" pitchFamily="34" charset="0"/>
                <a:ea typeface="Tahoma" panose="020B0604030504040204" pitchFamily="34" charset="0"/>
                <a:cs typeface="Tahoma" panose="020B0604030504040204" pitchFamily="34" charset="0"/>
              </a:rPr>
              <a:t>K </a:t>
            </a:r>
            <a:r>
              <a:rPr lang="en-IN" sz="1200" dirty="0">
                <a:latin typeface="Tahoma" panose="020B0604030504040204" pitchFamily="34" charset="0"/>
                <a:ea typeface="Tahoma" panose="020B0604030504040204" pitchFamily="34" charset="0"/>
                <a:cs typeface="Tahoma" panose="020B0604030504040204" pitchFamily="34" charset="0"/>
              </a:rPr>
              <a:t>_ secret key; recommended length is ≥ </a:t>
            </a:r>
            <a:r>
              <a:rPr lang="en-IN" sz="1200" i="1" dirty="0">
                <a:latin typeface="Tahoma" panose="020B0604030504040204" pitchFamily="34" charset="0"/>
                <a:ea typeface="Tahoma" panose="020B0604030504040204" pitchFamily="34" charset="0"/>
                <a:cs typeface="Tahoma" panose="020B0604030504040204" pitchFamily="34" charset="0"/>
              </a:rPr>
              <a:t>n</a:t>
            </a:r>
            <a:r>
              <a:rPr lang="en-IN" sz="1200" dirty="0">
                <a:latin typeface="Tahoma" panose="020B0604030504040204" pitchFamily="34" charset="0"/>
                <a:ea typeface="Tahoma" panose="020B0604030504040204" pitchFamily="34" charset="0"/>
                <a:cs typeface="Tahoma" panose="020B0604030504040204" pitchFamily="34" charset="0"/>
              </a:rPr>
              <a:t>; if key length is greater than </a:t>
            </a:r>
            <a:r>
              <a:rPr lang="en-IN" sz="1200" i="1" dirty="0">
                <a:latin typeface="Tahoma" panose="020B0604030504040204" pitchFamily="34" charset="0"/>
                <a:ea typeface="Tahoma" panose="020B0604030504040204" pitchFamily="34" charset="0"/>
                <a:cs typeface="Tahoma" panose="020B0604030504040204" pitchFamily="34" charset="0"/>
              </a:rPr>
              <a:t>b</a:t>
            </a:r>
            <a:r>
              <a:rPr lang="en-IN" sz="1200" dirty="0">
                <a:latin typeface="Tahoma" panose="020B0604030504040204" pitchFamily="34" charset="0"/>
                <a:ea typeface="Tahoma" panose="020B0604030504040204" pitchFamily="34" charset="0"/>
                <a:cs typeface="Tahoma" panose="020B0604030504040204" pitchFamily="34" charset="0"/>
              </a:rPr>
              <a:t>,</a:t>
            </a:r>
          </a:p>
          <a:p>
            <a:pPr marL="0" indent="0">
              <a:buNone/>
            </a:pPr>
            <a:r>
              <a:rPr lang="en-IN" sz="1200" dirty="0">
                <a:latin typeface="Tahoma" panose="020B0604030504040204" pitchFamily="34" charset="0"/>
                <a:ea typeface="Tahoma" panose="020B0604030504040204" pitchFamily="34" charset="0"/>
                <a:cs typeface="Tahoma" panose="020B0604030504040204" pitchFamily="34" charset="0"/>
              </a:rPr>
              <a:t>the key is input to the hash function to produce an </a:t>
            </a:r>
            <a:r>
              <a:rPr lang="en-IN" sz="1200" i="1" dirty="0">
                <a:latin typeface="Tahoma" panose="020B0604030504040204" pitchFamily="34" charset="0"/>
                <a:ea typeface="Tahoma" panose="020B0604030504040204" pitchFamily="34" charset="0"/>
                <a:cs typeface="Tahoma" panose="020B0604030504040204" pitchFamily="34" charset="0"/>
              </a:rPr>
              <a:t>n-</a:t>
            </a:r>
            <a:r>
              <a:rPr lang="en-IN" sz="1200" dirty="0">
                <a:latin typeface="Tahoma" panose="020B0604030504040204" pitchFamily="34" charset="0"/>
                <a:ea typeface="Tahoma" panose="020B0604030504040204" pitchFamily="34" charset="0"/>
                <a:cs typeface="Tahoma" panose="020B0604030504040204" pitchFamily="34" charset="0"/>
              </a:rPr>
              <a:t>bit key</a:t>
            </a:r>
          </a:p>
          <a:p>
            <a:pPr marL="0" indent="0">
              <a:buNone/>
            </a:pPr>
            <a:endParaRPr lang="en-IN" sz="12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IN" sz="12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IN" sz="12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IN" sz="12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IN" sz="12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IN" sz="1200" dirty="0">
              <a:latin typeface="Tahoma" panose="020B0604030504040204" pitchFamily="34" charset="0"/>
              <a:ea typeface="Tahoma" panose="020B0604030504040204" pitchFamily="34" charset="0"/>
              <a:cs typeface="Tahoma" panose="020B0604030504040204" pitchFamily="34" charset="0"/>
            </a:endParaRPr>
          </a:p>
          <a:p>
            <a:pPr marL="0" indent="0">
              <a:buNone/>
            </a:pPr>
            <a:r>
              <a:rPr lang="en-IN" sz="1200" dirty="0">
                <a:latin typeface="Tahoma" panose="020B0604030504040204" pitchFamily="34" charset="0"/>
                <a:ea typeface="Tahoma" panose="020B0604030504040204" pitchFamily="34" charset="0"/>
                <a:cs typeface="Tahoma" panose="020B0604030504040204" pitchFamily="34" charset="0"/>
              </a:rPr>
              <a:t>The algorithm can be explained as the following sequence of steps.</a:t>
            </a:r>
          </a:p>
          <a:p>
            <a:pPr marL="0" indent="0">
              <a:lnSpc>
                <a:spcPct val="150000"/>
              </a:lnSpc>
              <a:spcBef>
                <a:spcPts val="0"/>
              </a:spcBef>
              <a:buNone/>
            </a:pPr>
            <a:r>
              <a:rPr lang="en-IN" sz="1200" b="1" dirty="0">
                <a:latin typeface="Tahoma" panose="020B0604030504040204" pitchFamily="34" charset="0"/>
                <a:ea typeface="Tahoma" panose="020B0604030504040204" pitchFamily="34" charset="0"/>
                <a:cs typeface="Tahoma" panose="020B0604030504040204" pitchFamily="34" charset="0"/>
              </a:rPr>
              <a:t>1. </a:t>
            </a:r>
            <a:r>
              <a:rPr lang="en-IN" sz="1200" dirty="0">
                <a:latin typeface="Tahoma" panose="020B0604030504040204" pitchFamily="34" charset="0"/>
                <a:ea typeface="Tahoma" panose="020B0604030504040204" pitchFamily="34" charset="0"/>
                <a:cs typeface="Tahoma" panose="020B0604030504040204" pitchFamily="34" charset="0"/>
              </a:rPr>
              <a:t>Append zeros to the left end of </a:t>
            </a:r>
            <a:r>
              <a:rPr lang="en-IN" sz="1200" i="1" dirty="0">
                <a:latin typeface="Tahoma" panose="020B0604030504040204" pitchFamily="34" charset="0"/>
                <a:ea typeface="Tahoma" panose="020B0604030504040204" pitchFamily="34" charset="0"/>
                <a:cs typeface="Tahoma" panose="020B0604030504040204" pitchFamily="34" charset="0"/>
              </a:rPr>
              <a:t>K </a:t>
            </a:r>
            <a:r>
              <a:rPr lang="en-IN" sz="1200" dirty="0">
                <a:latin typeface="Tahoma" panose="020B0604030504040204" pitchFamily="34" charset="0"/>
                <a:ea typeface="Tahoma" panose="020B0604030504040204" pitchFamily="34" charset="0"/>
                <a:cs typeface="Tahoma" panose="020B0604030504040204" pitchFamily="34" charset="0"/>
              </a:rPr>
              <a:t>to create a </a:t>
            </a:r>
            <a:r>
              <a:rPr lang="en-IN" sz="1200" i="1" dirty="0">
                <a:latin typeface="Tahoma" panose="020B0604030504040204" pitchFamily="34" charset="0"/>
                <a:ea typeface="Tahoma" panose="020B0604030504040204" pitchFamily="34" charset="0"/>
                <a:cs typeface="Tahoma" panose="020B0604030504040204" pitchFamily="34" charset="0"/>
              </a:rPr>
              <a:t>b</a:t>
            </a:r>
            <a:r>
              <a:rPr lang="en-IN" sz="1200" dirty="0">
                <a:latin typeface="Tahoma" panose="020B0604030504040204" pitchFamily="34" charset="0"/>
                <a:ea typeface="Tahoma" panose="020B0604030504040204" pitchFamily="34" charset="0"/>
                <a:cs typeface="Tahoma" panose="020B0604030504040204" pitchFamily="34" charset="0"/>
              </a:rPr>
              <a:t>-bit string </a:t>
            </a:r>
            <a:r>
              <a:rPr lang="en-IN" sz="1200" i="1" dirty="0">
                <a:latin typeface="Tahoma" panose="020B0604030504040204" pitchFamily="34" charset="0"/>
                <a:ea typeface="Tahoma" panose="020B0604030504040204" pitchFamily="34" charset="0"/>
                <a:cs typeface="Tahoma" panose="020B0604030504040204" pitchFamily="34" charset="0"/>
              </a:rPr>
              <a:t>K+</a:t>
            </a:r>
            <a:r>
              <a:rPr lang="en-IN" sz="1200" dirty="0">
                <a:latin typeface="Tahoma" panose="020B0604030504040204" pitchFamily="34" charset="0"/>
                <a:ea typeface="Tahoma" panose="020B0604030504040204" pitchFamily="34" charset="0"/>
                <a:cs typeface="Tahoma" panose="020B0604030504040204" pitchFamily="34" charset="0"/>
              </a:rPr>
              <a:t>(e.g., if </a:t>
            </a:r>
            <a:r>
              <a:rPr lang="en-IN" sz="1200" i="1" dirty="0">
                <a:latin typeface="Tahoma" panose="020B0604030504040204" pitchFamily="34" charset="0"/>
                <a:ea typeface="Tahoma" panose="020B0604030504040204" pitchFamily="34" charset="0"/>
                <a:cs typeface="Tahoma" panose="020B0604030504040204" pitchFamily="34" charset="0"/>
              </a:rPr>
              <a:t>K </a:t>
            </a:r>
            <a:r>
              <a:rPr lang="en-IN" sz="1200" dirty="0">
                <a:latin typeface="Tahoma" panose="020B0604030504040204" pitchFamily="34" charset="0"/>
                <a:ea typeface="Tahoma" panose="020B0604030504040204" pitchFamily="34" charset="0"/>
                <a:cs typeface="Tahoma" panose="020B0604030504040204" pitchFamily="34" charset="0"/>
              </a:rPr>
              <a:t>is of length 160 bits and </a:t>
            </a:r>
            <a:r>
              <a:rPr lang="en-IN" sz="1200" i="1" dirty="0">
                <a:latin typeface="Tahoma" panose="020B0604030504040204" pitchFamily="34" charset="0"/>
                <a:ea typeface="Tahoma" panose="020B0604030504040204" pitchFamily="34" charset="0"/>
                <a:cs typeface="Tahoma" panose="020B0604030504040204" pitchFamily="34" charset="0"/>
              </a:rPr>
              <a:t>b</a:t>
            </a:r>
            <a:r>
              <a:rPr lang="en-IN" sz="1200" dirty="0">
                <a:latin typeface="Tahoma" panose="020B0604030504040204" pitchFamily="34" charset="0"/>
                <a:ea typeface="Tahoma" panose="020B0604030504040204" pitchFamily="34" charset="0"/>
                <a:cs typeface="Tahoma" panose="020B0604030504040204" pitchFamily="34" charset="0"/>
              </a:rPr>
              <a:t>= 512 then </a:t>
            </a:r>
            <a:r>
              <a:rPr lang="en-IN" sz="1200" i="1" dirty="0">
                <a:latin typeface="Tahoma" panose="020B0604030504040204" pitchFamily="34" charset="0"/>
                <a:ea typeface="Tahoma" panose="020B0604030504040204" pitchFamily="34" charset="0"/>
                <a:cs typeface="Tahoma" panose="020B0604030504040204" pitchFamily="34" charset="0"/>
              </a:rPr>
              <a:t>K </a:t>
            </a:r>
            <a:r>
              <a:rPr lang="en-IN" sz="1200" dirty="0">
                <a:latin typeface="Tahoma" panose="020B0604030504040204" pitchFamily="34" charset="0"/>
                <a:ea typeface="Tahoma" panose="020B0604030504040204" pitchFamily="34" charset="0"/>
                <a:cs typeface="Tahoma" panose="020B0604030504040204" pitchFamily="34" charset="0"/>
              </a:rPr>
              <a:t>will be appended with 44 zero bytes 0 x 00).</a:t>
            </a:r>
          </a:p>
          <a:p>
            <a:pPr marL="0" indent="0">
              <a:buNone/>
            </a:pPr>
            <a:r>
              <a:rPr lang="en-IN" sz="1200" b="1" dirty="0">
                <a:latin typeface="Tahoma" panose="020B0604030504040204" pitchFamily="34" charset="0"/>
                <a:ea typeface="Tahoma" panose="020B0604030504040204" pitchFamily="34" charset="0"/>
                <a:cs typeface="Tahoma" panose="020B0604030504040204" pitchFamily="34" charset="0"/>
              </a:rPr>
              <a:t>2. </a:t>
            </a:r>
            <a:r>
              <a:rPr lang="en-IN" sz="1200" dirty="0">
                <a:latin typeface="Tahoma" panose="020B0604030504040204" pitchFamily="34" charset="0"/>
                <a:ea typeface="Tahoma" panose="020B0604030504040204" pitchFamily="34" charset="0"/>
                <a:cs typeface="Tahoma" panose="020B0604030504040204" pitchFamily="34" charset="0"/>
              </a:rPr>
              <a:t>XOR (bitwise exclusive-OR) </a:t>
            </a:r>
            <a:r>
              <a:rPr lang="en-IN" sz="1200" i="1" dirty="0">
                <a:latin typeface="Tahoma" panose="020B0604030504040204" pitchFamily="34" charset="0"/>
                <a:ea typeface="Tahoma" panose="020B0604030504040204" pitchFamily="34" charset="0"/>
                <a:cs typeface="Tahoma" panose="020B0604030504040204" pitchFamily="34" charset="0"/>
              </a:rPr>
              <a:t>K</a:t>
            </a:r>
            <a:r>
              <a:rPr lang="en-IN" sz="1200" dirty="0">
                <a:latin typeface="Tahoma" panose="020B0604030504040204" pitchFamily="34" charset="0"/>
                <a:ea typeface="Tahoma" panose="020B0604030504040204" pitchFamily="34" charset="0"/>
                <a:cs typeface="Tahoma" panose="020B0604030504040204" pitchFamily="34" charset="0"/>
              </a:rPr>
              <a:t>+ with </a:t>
            </a:r>
            <a:r>
              <a:rPr lang="en-IN" sz="1200" dirty="0" err="1">
                <a:latin typeface="Tahoma" panose="020B0604030504040204" pitchFamily="34" charset="0"/>
                <a:ea typeface="Tahoma" panose="020B0604030504040204" pitchFamily="34" charset="0"/>
                <a:cs typeface="Tahoma" panose="020B0604030504040204" pitchFamily="34" charset="0"/>
              </a:rPr>
              <a:t>ipad</a:t>
            </a:r>
            <a:r>
              <a:rPr lang="en-IN" sz="1200" dirty="0">
                <a:latin typeface="Tahoma" panose="020B0604030504040204" pitchFamily="34" charset="0"/>
                <a:ea typeface="Tahoma" panose="020B0604030504040204" pitchFamily="34" charset="0"/>
                <a:cs typeface="Tahoma" panose="020B0604030504040204" pitchFamily="34" charset="0"/>
              </a:rPr>
              <a:t> to produce the </a:t>
            </a:r>
            <a:r>
              <a:rPr lang="en-IN" sz="1200" i="1" dirty="0">
                <a:latin typeface="Tahoma" panose="020B0604030504040204" pitchFamily="34" charset="0"/>
                <a:ea typeface="Tahoma" panose="020B0604030504040204" pitchFamily="34" charset="0"/>
                <a:cs typeface="Tahoma" panose="020B0604030504040204" pitchFamily="34" charset="0"/>
              </a:rPr>
              <a:t>b</a:t>
            </a:r>
            <a:r>
              <a:rPr lang="en-IN" sz="1200" dirty="0">
                <a:latin typeface="Tahoma" panose="020B0604030504040204" pitchFamily="34" charset="0"/>
                <a:ea typeface="Tahoma" panose="020B0604030504040204" pitchFamily="34" charset="0"/>
                <a:cs typeface="Tahoma" panose="020B0604030504040204" pitchFamily="34" charset="0"/>
              </a:rPr>
              <a:t>-bit block </a:t>
            </a:r>
            <a:r>
              <a:rPr lang="en-IN" sz="1200" i="1" dirty="0">
                <a:latin typeface="Tahoma" panose="020B0604030504040204" pitchFamily="34" charset="0"/>
                <a:ea typeface="Tahoma" panose="020B0604030504040204" pitchFamily="34" charset="0"/>
                <a:cs typeface="Tahoma" panose="020B0604030504040204" pitchFamily="34" charset="0"/>
              </a:rPr>
              <a:t>S</a:t>
            </a:r>
            <a:r>
              <a:rPr lang="en-IN" sz="1200" dirty="0">
                <a:latin typeface="Tahoma" panose="020B0604030504040204" pitchFamily="34" charset="0"/>
                <a:ea typeface="Tahoma" panose="020B0604030504040204" pitchFamily="34" charset="0"/>
                <a:cs typeface="Tahoma" panose="020B0604030504040204" pitchFamily="34" charset="0"/>
              </a:rPr>
              <a:t>i.</a:t>
            </a:r>
          </a:p>
          <a:p>
            <a:pPr marL="0" indent="0">
              <a:buNone/>
            </a:pPr>
            <a:r>
              <a:rPr lang="en-IN" sz="1200" b="1" dirty="0">
                <a:latin typeface="Tahoma" panose="020B0604030504040204" pitchFamily="34" charset="0"/>
                <a:ea typeface="Tahoma" panose="020B0604030504040204" pitchFamily="34" charset="0"/>
                <a:cs typeface="Tahoma" panose="020B0604030504040204" pitchFamily="34" charset="0"/>
              </a:rPr>
              <a:t>3.</a:t>
            </a:r>
            <a:r>
              <a:rPr lang="en-IN" sz="1200" dirty="0">
                <a:latin typeface="Tahoma" panose="020B0604030504040204" pitchFamily="34" charset="0"/>
                <a:ea typeface="Tahoma" panose="020B0604030504040204" pitchFamily="34" charset="0"/>
                <a:cs typeface="Tahoma" panose="020B0604030504040204" pitchFamily="34" charset="0"/>
              </a:rPr>
              <a:t>Append </a:t>
            </a:r>
            <a:r>
              <a:rPr lang="en-IN" sz="1200" i="1" dirty="0">
                <a:latin typeface="Tahoma" panose="020B0604030504040204" pitchFamily="34" charset="0"/>
                <a:ea typeface="Tahoma" panose="020B0604030504040204" pitchFamily="34" charset="0"/>
                <a:cs typeface="Tahoma" panose="020B0604030504040204" pitchFamily="34" charset="0"/>
              </a:rPr>
              <a:t>M </a:t>
            </a:r>
            <a:r>
              <a:rPr lang="en-IN" sz="1200" dirty="0">
                <a:latin typeface="Tahoma" panose="020B0604030504040204" pitchFamily="34" charset="0"/>
                <a:ea typeface="Tahoma" panose="020B0604030504040204" pitchFamily="34" charset="0"/>
                <a:cs typeface="Tahoma" panose="020B0604030504040204" pitchFamily="34" charset="0"/>
              </a:rPr>
              <a:t>to </a:t>
            </a:r>
            <a:r>
              <a:rPr lang="en-IN" sz="1200" i="1" dirty="0">
                <a:latin typeface="Tahoma" panose="020B0604030504040204" pitchFamily="34" charset="0"/>
                <a:ea typeface="Tahoma" panose="020B0604030504040204" pitchFamily="34" charset="0"/>
                <a:cs typeface="Tahoma" panose="020B0604030504040204" pitchFamily="34" charset="0"/>
              </a:rPr>
              <a:t>S</a:t>
            </a:r>
            <a:r>
              <a:rPr lang="en-IN" sz="1200" dirty="0">
                <a:latin typeface="Tahoma" panose="020B0604030504040204" pitchFamily="34" charset="0"/>
                <a:ea typeface="Tahoma" panose="020B0604030504040204" pitchFamily="34" charset="0"/>
                <a:cs typeface="Tahoma" panose="020B0604030504040204" pitchFamily="34" charset="0"/>
              </a:rPr>
              <a:t>i.</a:t>
            </a:r>
          </a:p>
          <a:p>
            <a:pPr marL="0" indent="0">
              <a:buNone/>
            </a:pPr>
            <a:r>
              <a:rPr lang="en-IN" sz="1200" b="1" dirty="0">
                <a:latin typeface="Tahoma" panose="020B0604030504040204" pitchFamily="34" charset="0"/>
                <a:ea typeface="Tahoma" panose="020B0604030504040204" pitchFamily="34" charset="0"/>
                <a:cs typeface="Tahoma" panose="020B0604030504040204" pitchFamily="34" charset="0"/>
              </a:rPr>
              <a:t>4.</a:t>
            </a:r>
            <a:r>
              <a:rPr lang="en-IN" sz="1200" dirty="0">
                <a:latin typeface="Tahoma" panose="020B0604030504040204" pitchFamily="34" charset="0"/>
                <a:ea typeface="Tahoma" panose="020B0604030504040204" pitchFamily="34" charset="0"/>
                <a:cs typeface="Tahoma" panose="020B0604030504040204" pitchFamily="34" charset="0"/>
              </a:rPr>
              <a:t>Apply H to the stream generated in step 3.</a:t>
            </a:r>
          </a:p>
          <a:p>
            <a:pPr marL="0" indent="0">
              <a:buNone/>
            </a:pPr>
            <a:r>
              <a:rPr lang="en-IN" sz="1200" b="1" dirty="0">
                <a:latin typeface="Tahoma" panose="020B0604030504040204" pitchFamily="34" charset="0"/>
                <a:ea typeface="Tahoma" panose="020B0604030504040204" pitchFamily="34" charset="0"/>
                <a:cs typeface="Tahoma" panose="020B0604030504040204" pitchFamily="34" charset="0"/>
              </a:rPr>
              <a:t>5.</a:t>
            </a:r>
            <a:r>
              <a:rPr lang="en-IN" sz="1200" dirty="0">
                <a:latin typeface="Tahoma" panose="020B0604030504040204" pitchFamily="34" charset="0"/>
                <a:ea typeface="Tahoma" panose="020B0604030504040204" pitchFamily="34" charset="0"/>
                <a:cs typeface="Tahoma" panose="020B0604030504040204" pitchFamily="34" charset="0"/>
              </a:rPr>
              <a:t>XOR </a:t>
            </a:r>
            <a:r>
              <a:rPr lang="en-IN" sz="1200" i="1" dirty="0">
                <a:latin typeface="Tahoma" panose="020B0604030504040204" pitchFamily="34" charset="0"/>
                <a:ea typeface="Tahoma" panose="020B0604030504040204" pitchFamily="34" charset="0"/>
                <a:cs typeface="Tahoma" panose="020B0604030504040204" pitchFamily="34" charset="0"/>
              </a:rPr>
              <a:t>K</a:t>
            </a:r>
            <a:r>
              <a:rPr lang="en-IN" sz="1200" dirty="0">
                <a:latin typeface="Tahoma" panose="020B0604030504040204" pitchFamily="34" charset="0"/>
                <a:ea typeface="Tahoma" panose="020B0604030504040204" pitchFamily="34" charset="0"/>
                <a:cs typeface="Tahoma" panose="020B0604030504040204" pitchFamily="34" charset="0"/>
              </a:rPr>
              <a:t>+ with </a:t>
            </a:r>
            <a:r>
              <a:rPr lang="en-IN" sz="1200" dirty="0" err="1">
                <a:latin typeface="Tahoma" panose="020B0604030504040204" pitchFamily="34" charset="0"/>
                <a:ea typeface="Tahoma" panose="020B0604030504040204" pitchFamily="34" charset="0"/>
                <a:cs typeface="Tahoma" panose="020B0604030504040204" pitchFamily="34" charset="0"/>
              </a:rPr>
              <a:t>opad</a:t>
            </a:r>
            <a:r>
              <a:rPr lang="en-IN" sz="1200" dirty="0">
                <a:latin typeface="Tahoma" panose="020B0604030504040204" pitchFamily="34" charset="0"/>
                <a:ea typeface="Tahoma" panose="020B0604030504040204" pitchFamily="34" charset="0"/>
                <a:cs typeface="Tahoma" panose="020B0604030504040204" pitchFamily="34" charset="0"/>
              </a:rPr>
              <a:t> to produce the b-bit block </a:t>
            </a:r>
            <a:r>
              <a:rPr lang="en-IN" sz="1200" i="1" dirty="0">
                <a:latin typeface="Tahoma" panose="020B0604030504040204" pitchFamily="34" charset="0"/>
                <a:ea typeface="Tahoma" panose="020B0604030504040204" pitchFamily="34" charset="0"/>
                <a:cs typeface="Tahoma" panose="020B0604030504040204" pitchFamily="34" charset="0"/>
              </a:rPr>
              <a:t>S</a:t>
            </a:r>
            <a:r>
              <a:rPr lang="en-IN" sz="1200" dirty="0">
                <a:latin typeface="Tahoma" panose="020B0604030504040204" pitchFamily="34" charset="0"/>
                <a:ea typeface="Tahoma" panose="020B0604030504040204" pitchFamily="34" charset="0"/>
                <a:cs typeface="Tahoma" panose="020B0604030504040204" pitchFamily="34" charset="0"/>
              </a:rPr>
              <a:t>o</a:t>
            </a:r>
          </a:p>
          <a:p>
            <a:pPr marL="0" indent="0">
              <a:buNone/>
            </a:pPr>
            <a:r>
              <a:rPr lang="en-IN" sz="1200" b="1" dirty="0">
                <a:latin typeface="Tahoma" panose="020B0604030504040204" pitchFamily="34" charset="0"/>
                <a:ea typeface="Tahoma" panose="020B0604030504040204" pitchFamily="34" charset="0"/>
                <a:cs typeface="Tahoma" panose="020B0604030504040204" pitchFamily="34" charset="0"/>
              </a:rPr>
              <a:t>6.</a:t>
            </a:r>
            <a:r>
              <a:rPr lang="en-IN" sz="1200" dirty="0">
                <a:latin typeface="Tahoma" panose="020B0604030504040204" pitchFamily="34" charset="0"/>
                <a:ea typeface="Tahoma" panose="020B0604030504040204" pitchFamily="34" charset="0"/>
                <a:cs typeface="Tahoma" panose="020B0604030504040204" pitchFamily="34" charset="0"/>
              </a:rPr>
              <a:t>Append the hash result from step 4 to </a:t>
            </a:r>
            <a:r>
              <a:rPr lang="en-IN" sz="1200" i="1" dirty="0">
                <a:latin typeface="Tahoma" panose="020B0604030504040204" pitchFamily="34" charset="0"/>
                <a:ea typeface="Tahoma" panose="020B0604030504040204" pitchFamily="34" charset="0"/>
                <a:cs typeface="Tahoma" panose="020B0604030504040204" pitchFamily="34" charset="0"/>
              </a:rPr>
              <a:t>S</a:t>
            </a:r>
            <a:r>
              <a:rPr lang="en-IN" sz="1200" dirty="0">
                <a:latin typeface="Tahoma" panose="020B0604030504040204" pitchFamily="34" charset="0"/>
                <a:ea typeface="Tahoma" panose="020B0604030504040204" pitchFamily="34" charset="0"/>
                <a:cs typeface="Tahoma" panose="020B0604030504040204" pitchFamily="34" charset="0"/>
              </a:rPr>
              <a:t>o</a:t>
            </a:r>
          </a:p>
          <a:p>
            <a:pPr marL="0" indent="0">
              <a:buNone/>
            </a:pPr>
            <a:r>
              <a:rPr lang="en-IN" sz="1200" b="1" dirty="0">
                <a:latin typeface="Tahoma" panose="020B0604030504040204" pitchFamily="34" charset="0"/>
                <a:ea typeface="Tahoma" panose="020B0604030504040204" pitchFamily="34" charset="0"/>
                <a:cs typeface="Tahoma" panose="020B0604030504040204" pitchFamily="34" charset="0"/>
              </a:rPr>
              <a:t>7.</a:t>
            </a:r>
            <a:r>
              <a:rPr lang="en-IN" sz="1200" dirty="0">
                <a:latin typeface="Tahoma" panose="020B0604030504040204" pitchFamily="34" charset="0"/>
                <a:ea typeface="Tahoma" panose="020B0604030504040204" pitchFamily="34" charset="0"/>
                <a:cs typeface="Tahoma" panose="020B0604030504040204" pitchFamily="34" charset="0"/>
              </a:rPr>
              <a:t>Apply H to the stream generated in step 6 and output the result.</a:t>
            </a:r>
            <a:endParaRPr lang="en-IN" sz="1200" dirty="0"/>
          </a:p>
        </p:txBody>
      </p:sp>
      <p:pic>
        <p:nvPicPr>
          <p:cNvPr id="4" name="Picture 3"/>
          <p:cNvPicPr/>
          <p:nvPr/>
        </p:nvPicPr>
        <p:blipFill>
          <a:blip r:embed="rId2"/>
          <a:srcRect/>
          <a:stretch>
            <a:fillRect/>
          </a:stretch>
        </p:blipFill>
        <p:spPr bwMode="auto">
          <a:xfrm>
            <a:off x="976312" y="2606370"/>
            <a:ext cx="5191024" cy="1226328"/>
          </a:xfrm>
          <a:prstGeom prst="rect">
            <a:avLst/>
          </a:prstGeom>
          <a:noFill/>
          <a:ln w="9525">
            <a:noFill/>
            <a:miter lim="800000"/>
            <a:headEnd/>
            <a:tailEnd/>
          </a:ln>
        </p:spPr>
      </p:pic>
      <p:pic>
        <p:nvPicPr>
          <p:cNvPr id="5" name="Picture 4"/>
          <p:cNvPicPr/>
          <p:nvPr/>
        </p:nvPicPr>
        <p:blipFill>
          <a:blip r:embed="rId3">
            <a:extLst>
              <a:ext uri="{28A0092B-C50C-407E-A947-70E740481C1C}">
                <a14:useLocalDpi xmlns="" xmlns:a14="http://schemas.microsoft.com/office/drawing/2010/main" val="0"/>
              </a:ext>
            </a:extLst>
          </a:blip>
          <a:srcRect b="12608"/>
          <a:stretch>
            <a:fillRect/>
          </a:stretch>
        </p:blipFill>
        <p:spPr bwMode="auto">
          <a:xfrm>
            <a:off x="1285824" y="6546110"/>
            <a:ext cx="4572000" cy="2376170"/>
          </a:xfrm>
          <a:prstGeom prst="rect">
            <a:avLst/>
          </a:prstGeom>
          <a:noFill/>
          <a:extLst>
            <a:ext uri="{909E8E84-426E-40DD-AFC4-6F175D3DCCD1}">
              <a14:hiddenFill xmlns="" xmlns:a14="http://schemas.microsoft.com/office/drawing/2010/main">
                <a:solidFill>
                  <a:srgbClr val="BBE0E3"/>
                </a:solidFill>
              </a14:hiddenFill>
            </a:ext>
          </a:extLst>
        </p:spPr>
      </p:pic>
      <p:sp>
        <p:nvSpPr>
          <p:cNvPr id="6" name="Rectangle 5"/>
          <p:cNvSpPr/>
          <p:nvPr/>
        </p:nvSpPr>
        <p:spPr>
          <a:xfrm>
            <a:off x="1285824" y="8783780"/>
            <a:ext cx="4035477" cy="461665"/>
          </a:xfrm>
          <a:prstGeom prst="rect">
            <a:avLst/>
          </a:prstGeom>
        </p:spPr>
        <p:txBody>
          <a:bodyPr wrap="square">
            <a:spAutoFit/>
          </a:bodyPr>
          <a:lstStyle/>
          <a:p>
            <a:pPr algn="ctr"/>
            <a:r>
              <a:rPr lang="en-IN" sz="1200" b="1" dirty="0">
                <a:solidFill>
                  <a:schemeClr val="accent6">
                    <a:lumMod val="75000"/>
                  </a:schemeClr>
                </a:solidFill>
                <a:latin typeface="Tahoma" panose="020B0604030504040204" pitchFamily="34" charset="0"/>
                <a:ea typeface="Calibri" panose="020F0502020204030204" pitchFamily="34" charset="0"/>
              </a:rPr>
              <a:t>Figure 4.13 - Data Authentication Algorithm (DAA) </a:t>
            </a:r>
            <a:endParaRPr lang="en-IN" sz="1200" b="1" dirty="0">
              <a:solidFill>
                <a:schemeClr val="accent6">
                  <a:lumMod val="75000"/>
                </a:schemeClr>
              </a:solidFill>
            </a:endParaRPr>
          </a:p>
        </p:txBody>
      </p:sp>
    </p:spTree>
    <p:extLst>
      <p:ext uri="{BB962C8B-B14F-4D97-AF65-F5344CB8AC3E}">
        <p14:creationId xmlns="" xmlns:p14="http://schemas.microsoft.com/office/powerpoint/2010/main" val="298775613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lnSpc>
                <a:spcPct val="150000"/>
              </a:lnSpc>
              <a:spcBef>
                <a:spcPts val="0"/>
              </a:spcBef>
              <a:buNone/>
            </a:pPr>
            <a:r>
              <a:rPr lang="en-US" sz="1200" b="1" dirty="0" smtClean="0">
                <a:latin typeface="Tahoma" pitchFamily="34" charset="0"/>
                <a:ea typeface="Tahoma" pitchFamily="34" charset="0"/>
                <a:cs typeface="Tahoma" pitchFamily="34" charset="0"/>
              </a:rPr>
              <a:t>MAC BASED ON BLOCK CIPHERS: DAA and CMAC</a:t>
            </a:r>
          </a:p>
          <a:p>
            <a:pPr algn="just">
              <a:lnSpc>
                <a:spcPct val="150000"/>
              </a:lnSpc>
              <a:spcBef>
                <a:spcPts val="0"/>
              </a:spcBef>
            </a:pPr>
            <a:r>
              <a:rPr lang="en-US" sz="1200" dirty="0" smtClean="0">
                <a:latin typeface="Tahoma" pitchFamily="34" charset="0"/>
                <a:ea typeface="Tahoma" pitchFamily="34" charset="0"/>
                <a:cs typeface="Tahoma" pitchFamily="34" charset="0"/>
              </a:rPr>
              <a:t>MAC based on DES</a:t>
            </a:r>
          </a:p>
          <a:p>
            <a:pPr algn="just">
              <a:lnSpc>
                <a:spcPct val="150000"/>
              </a:lnSpc>
              <a:spcBef>
                <a:spcPts val="0"/>
              </a:spcBef>
            </a:pPr>
            <a:r>
              <a:rPr lang="en-US" sz="1200" dirty="0" smtClean="0">
                <a:latin typeface="Tahoma" pitchFamily="34" charset="0"/>
                <a:ea typeface="Tahoma" pitchFamily="34" charset="0"/>
                <a:cs typeface="Tahoma" pitchFamily="34" charset="0"/>
              </a:rPr>
              <a:t>One of the most widely used MACs, referred to as Data Authentication Algorithm (DAA) is based on DES.</a:t>
            </a:r>
          </a:p>
          <a:p>
            <a:pPr algn="just">
              <a:lnSpc>
                <a:spcPct val="150000"/>
              </a:lnSpc>
              <a:spcBef>
                <a:spcPts val="0"/>
              </a:spcBef>
            </a:pPr>
            <a:r>
              <a:rPr lang="en-US" sz="1200" dirty="0" smtClean="0">
                <a:latin typeface="Tahoma" pitchFamily="34" charset="0"/>
                <a:ea typeface="Tahoma" pitchFamily="34" charset="0"/>
                <a:cs typeface="Tahoma" pitchFamily="34" charset="0"/>
              </a:rPr>
              <a:t>The algorithm can be defined as using cipher block chaining (CBC) mode of operation of DES with an initialization vector of zero (figure 4.13). The data to be authenticated are grouped into contiguous 64-bit blocks: D1,D2 … Dn. if necessary, the final block is padded on the right with zeros to form a full 64-bit block. Using the DES encryption algorithm and a secret key, a data authentication code (DAC) is calculated.</a:t>
            </a:r>
          </a:p>
          <a:p>
            <a:pPr algn="just">
              <a:lnSpc>
                <a:spcPct val="150000"/>
              </a:lnSpc>
              <a:spcBef>
                <a:spcPts val="0"/>
              </a:spcBef>
              <a:buNone/>
            </a:pPr>
            <a:endParaRPr lang="en-US" sz="1200" b="1" dirty="0" smtClean="0">
              <a:latin typeface="Tahoma" pitchFamily="34" charset="0"/>
              <a:ea typeface="Tahoma" pitchFamily="34" charset="0"/>
              <a:cs typeface="Tahoma" pitchFamily="34" charset="0"/>
            </a:endParaRPr>
          </a:p>
          <a:p>
            <a:pPr algn="just">
              <a:lnSpc>
                <a:spcPct val="150000"/>
              </a:lnSpc>
              <a:spcBef>
                <a:spcPts val="0"/>
              </a:spcBef>
              <a:buNone/>
            </a:pPr>
            <a:r>
              <a:rPr lang="en-US" sz="1200" b="1" dirty="0" smtClean="0">
                <a:latin typeface="Tahoma" pitchFamily="34" charset="0"/>
                <a:ea typeface="Tahoma" pitchFamily="34" charset="0"/>
                <a:cs typeface="Tahoma" pitchFamily="34" charset="0"/>
              </a:rPr>
              <a:t>CMAC – Cipher Based Message Authentication Code </a:t>
            </a:r>
          </a:p>
          <a:p>
            <a:pPr algn="just">
              <a:lnSpc>
                <a:spcPct val="150000"/>
              </a:lnSpc>
              <a:spcBef>
                <a:spcPts val="0"/>
              </a:spcBef>
            </a:pPr>
            <a:r>
              <a:rPr lang="en-US" sz="1200" dirty="0" smtClean="0">
                <a:latin typeface="Tahoma" pitchFamily="34" charset="0"/>
                <a:ea typeface="Tahoma" pitchFamily="34" charset="0"/>
                <a:cs typeface="Tahoma" pitchFamily="34" charset="0"/>
              </a:rPr>
              <a:t>First, let us consider the operation of CMAC when the message is an integer multiple n of the cipher block length b. For AES, b = 128 and for triple DES, b = 64. The message is divided into n blocks, M1,M2,...,</a:t>
            </a:r>
            <a:r>
              <a:rPr lang="en-US" sz="1200" dirty="0" err="1" smtClean="0">
                <a:latin typeface="Tahoma" pitchFamily="34" charset="0"/>
                <a:ea typeface="Tahoma" pitchFamily="34" charset="0"/>
                <a:cs typeface="Tahoma" pitchFamily="34" charset="0"/>
              </a:rPr>
              <a:t>Mn</a:t>
            </a:r>
            <a:r>
              <a:rPr lang="en-US" sz="1200" dirty="0" smtClean="0">
                <a:latin typeface="Tahoma" pitchFamily="34" charset="0"/>
                <a:ea typeface="Tahoma" pitchFamily="34" charset="0"/>
                <a:cs typeface="Tahoma" pitchFamily="34" charset="0"/>
              </a:rPr>
              <a:t>. The algorithm makes use of a k-bit encryption key K and an n-bit constant K1. For AES, the key size k is 128, 192, or 256 bits; for triple DES, the key size is 112 or 168 bits. CMAC is calculated as follows:</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endParaRPr lang="en-US" dirty="0"/>
          </a:p>
        </p:txBody>
      </p:sp>
      <p:pic>
        <p:nvPicPr>
          <p:cNvPr id="4" name="Picture 3"/>
          <p:cNvPicPr/>
          <p:nvPr/>
        </p:nvPicPr>
        <p:blipFill rotWithShape="1">
          <a:blip r:embed="rId2">
            <a:extLst>
              <a:ext uri="{28A0092B-C50C-407E-A947-70E740481C1C}">
                <a14:useLocalDpi xmlns="" xmlns:a14="http://schemas.microsoft.com/office/drawing/2010/main" val="0"/>
              </a:ext>
            </a:extLst>
          </a:blip>
          <a:srcRect b="20507"/>
          <a:stretch/>
        </p:blipFill>
        <p:spPr bwMode="auto">
          <a:xfrm>
            <a:off x="844868" y="6095223"/>
            <a:ext cx="5494020" cy="2847975"/>
          </a:xfrm>
          <a:prstGeom prst="rect">
            <a:avLst/>
          </a:prstGeom>
          <a:noFill/>
          <a:ln>
            <a:noFill/>
          </a:ln>
          <a:extLst>
            <a:ext uri="{53640926-AAD7-44D8-BBD7-CCE9431645EC}">
              <a14:shadowObscured xmlns="" xmlns:a14="http://schemas.microsoft.com/office/drawing/2010/main"/>
            </a:ext>
          </a:extLst>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nSpc>
                <a:spcPct val="150000"/>
              </a:lnSpc>
            </a:pPr>
            <a:r>
              <a:rPr lang="en-IN" sz="1200" dirty="0">
                <a:latin typeface="Tahoma" panose="020B0604030504040204" pitchFamily="34" charset="0"/>
                <a:ea typeface="Tahoma" panose="020B0604030504040204" pitchFamily="34" charset="0"/>
                <a:cs typeface="Tahoma" panose="020B0604030504040204" pitchFamily="34" charset="0"/>
              </a:rPr>
              <a:t>If the message is not an integer multiple of the cipher block length, then the final block is padded to the right (least significant bits) with a 1 and as many 0s as necessary so that the final block is also of length </a:t>
            </a:r>
            <a:r>
              <a:rPr lang="en-IN" sz="1200" i="1" dirty="0">
                <a:latin typeface="Tahoma" panose="020B0604030504040204" pitchFamily="34" charset="0"/>
                <a:ea typeface="Tahoma" panose="020B0604030504040204" pitchFamily="34" charset="0"/>
                <a:cs typeface="Tahoma" panose="020B0604030504040204" pitchFamily="34" charset="0"/>
              </a:rPr>
              <a:t>b</a:t>
            </a:r>
            <a:r>
              <a:rPr lang="en-IN" sz="1200" dirty="0">
                <a:latin typeface="Tahoma" panose="020B0604030504040204" pitchFamily="34" charset="0"/>
                <a:ea typeface="Tahoma" panose="020B0604030504040204" pitchFamily="34" charset="0"/>
                <a:cs typeface="Tahoma" panose="020B0604030504040204" pitchFamily="34" charset="0"/>
              </a:rPr>
              <a:t>. </a:t>
            </a:r>
          </a:p>
          <a:p>
            <a:pPr>
              <a:lnSpc>
                <a:spcPct val="150000"/>
              </a:lnSpc>
            </a:pPr>
            <a:r>
              <a:rPr lang="en-IN" sz="1200" dirty="0">
                <a:latin typeface="Tahoma" panose="020B0604030504040204" pitchFamily="34" charset="0"/>
                <a:ea typeface="Tahoma" panose="020B0604030504040204" pitchFamily="34" charset="0"/>
                <a:cs typeface="Tahoma" panose="020B0604030504040204" pitchFamily="34" charset="0"/>
              </a:rPr>
              <a:t>The CMAC operation then proceeds as before, except that a different </a:t>
            </a:r>
            <a:r>
              <a:rPr lang="en-IN" sz="1200" i="1" dirty="0">
                <a:latin typeface="Tahoma" panose="020B0604030504040204" pitchFamily="34" charset="0"/>
                <a:ea typeface="Tahoma" panose="020B0604030504040204" pitchFamily="34" charset="0"/>
                <a:cs typeface="Tahoma" panose="020B0604030504040204" pitchFamily="34" charset="0"/>
              </a:rPr>
              <a:t>n</a:t>
            </a:r>
            <a:r>
              <a:rPr lang="en-IN" sz="1200" dirty="0">
                <a:latin typeface="Tahoma" panose="020B0604030504040204" pitchFamily="34" charset="0"/>
                <a:ea typeface="Tahoma" panose="020B0604030504040204" pitchFamily="34" charset="0"/>
                <a:cs typeface="Tahoma" panose="020B0604030504040204" pitchFamily="34" charset="0"/>
              </a:rPr>
              <a:t>-bit key </a:t>
            </a:r>
            <a:r>
              <a:rPr lang="en-IN" sz="1200" i="1" dirty="0">
                <a:latin typeface="Tahoma" panose="020B0604030504040204" pitchFamily="34" charset="0"/>
                <a:ea typeface="Tahoma" panose="020B0604030504040204" pitchFamily="34" charset="0"/>
                <a:cs typeface="Tahoma" panose="020B0604030504040204" pitchFamily="34" charset="0"/>
              </a:rPr>
              <a:t>K</a:t>
            </a:r>
            <a:r>
              <a:rPr lang="en-IN" sz="1200" dirty="0">
                <a:latin typeface="Tahoma" panose="020B0604030504040204" pitchFamily="34" charset="0"/>
                <a:ea typeface="Tahoma" panose="020B0604030504040204" pitchFamily="34" charset="0"/>
                <a:cs typeface="Tahoma" panose="020B0604030504040204" pitchFamily="34" charset="0"/>
              </a:rPr>
              <a:t>2 is used instead of </a:t>
            </a:r>
            <a:r>
              <a:rPr lang="en-IN" sz="1200" i="1" dirty="0">
                <a:latin typeface="Tahoma" panose="020B0604030504040204" pitchFamily="34" charset="0"/>
                <a:ea typeface="Tahoma" panose="020B0604030504040204" pitchFamily="34" charset="0"/>
                <a:cs typeface="Tahoma" panose="020B0604030504040204" pitchFamily="34" charset="0"/>
              </a:rPr>
              <a:t>K</a:t>
            </a:r>
            <a:r>
              <a:rPr lang="en-IN" sz="1200" dirty="0">
                <a:latin typeface="Tahoma" panose="020B0604030504040204" pitchFamily="34" charset="0"/>
                <a:ea typeface="Tahoma" panose="020B0604030504040204" pitchFamily="34" charset="0"/>
                <a:cs typeface="Tahoma" panose="020B0604030504040204" pitchFamily="34" charset="0"/>
              </a:rPr>
              <a:t>1.</a:t>
            </a:r>
          </a:p>
          <a:p>
            <a:pPr>
              <a:lnSpc>
                <a:spcPct val="150000"/>
              </a:lnSpc>
            </a:pPr>
            <a:r>
              <a:rPr lang="en-IN" sz="1200" dirty="0">
                <a:latin typeface="Tahoma" panose="020B0604030504040204" pitchFamily="34" charset="0"/>
                <a:ea typeface="Tahoma" panose="020B0604030504040204" pitchFamily="34" charset="0"/>
                <a:cs typeface="Tahoma" panose="020B0604030504040204" pitchFamily="34" charset="0"/>
              </a:rPr>
              <a:t>The two </a:t>
            </a:r>
            <a:r>
              <a:rPr lang="en-IN" sz="1200" i="1" dirty="0">
                <a:latin typeface="Tahoma" panose="020B0604030504040204" pitchFamily="34" charset="0"/>
                <a:ea typeface="Tahoma" panose="020B0604030504040204" pitchFamily="34" charset="0"/>
                <a:cs typeface="Tahoma" panose="020B0604030504040204" pitchFamily="34" charset="0"/>
              </a:rPr>
              <a:t>n</a:t>
            </a:r>
            <a:r>
              <a:rPr lang="en-IN" sz="1200" dirty="0">
                <a:latin typeface="Tahoma" panose="020B0604030504040204" pitchFamily="34" charset="0"/>
                <a:ea typeface="Tahoma" panose="020B0604030504040204" pitchFamily="34" charset="0"/>
                <a:cs typeface="Tahoma" panose="020B0604030504040204" pitchFamily="34" charset="0"/>
              </a:rPr>
              <a:t>-bit keys are derived from the </a:t>
            </a:r>
            <a:r>
              <a:rPr lang="en-IN" sz="1200" i="1" dirty="0">
                <a:latin typeface="Tahoma" panose="020B0604030504040204" pitchFamily="34" charset="0"/>
                <a:ea typeface="Tahoma" panose="020B0604030504040204" pitchFamily="34" charset="0"/>
                <a:cs typeface="Tahoma" panose="020B0604030504040204" pitchFamily="34" charset="0"/>
              </a:rPr>
              <a:t>k</a:t>
            </a:r>
            <a:r>
              <a:rPr lang="en-IN" sz="1200" dirty="0">
                <a:latin typeface="Tahoma" panose="020B0604030504040204" pitchFamily="34" charset="0"/>
                <a:ea typeface="Tahoma" panose="020B0604030504040204" pitchFamily="34" charset="0"/>
                <a:cs typeface="Tahoma" panose="020B0604030504040204" pitchFamily="34" charset="0"/>
              </a:rPr>
              <a:t>-bit encryption key as follows:</a:t>
            </a:r>
          </a:p>
          <a:p>
            <a:endParaRPr lang="en-IN" dirty="0"/>
          </a:p>
        </p:txBody>
      </p:sp>
      <p:pic>
        <p:nvPicPr>
          <p:cNvPr id="4" name="Picture 3"/>
          <p:cNvPicPr/>
          <p:nvPr/>
        </p:nvPicPr>
        <p:blipFill rotWithShape="1">
          <a:blip r:embed="rId2">
            <a:extLst>
              <a:ext uri="{28A0092B-C50C-407E-A947-70E740481C1C}">
                <a14:useLocalDpi xmlns="" xmlns:a14="http://schemas.microsoft.com/office/drawing/2010/main" val="0"/>
              </a:ext>
            </a:extLst>
          </a:blip>
          <a:srcRect l="-910" t="9714" r="910" b="57897"/>
          <a:stretch/>
        </p:blipFill>
        <p:spPr bwMode="auto">
          <a:xfrm>
            <a:off x="813435" y="3218842"/>
            <a:ext cx="5231130" cy="666750"/>
          </a:xfrm>
          <a:prstGeom prst="rect">
            <a:avLst/>
          </a:prstGeom>
          <a:noFill/>
          <a:ln>
            <a:noFill/>
          </a:ln>
          <a:extLst>
            <a:ext uri="{53640926-AAD7-44D8-BBD7-CCE9431645EC}">
              <a14:shadowObscured xmlns="" xmlns:a14="http://schemas.microsoft.com/office/drawing/2010/main"/>
            </a:ext>
          </a:extLst>
        </p:spPr>
      </p:pic>
      <p:pic>
        <p:nvPicPr>
          <p:cNvPr id="5" name="Picture 4"/>
          <p:cNvPicPr/>
          <p:nvPr/>
        </p:nvPicPr>
        <p:blipFill>
          <a:blip r:embed="rId3">
            <a:extLst>
              <a:ext uri="{28A0092B-C50C-407E-A947-70E740481C1C}">
                <a14:useLocalDpi xmlns="" xmlns:a14="http://schemas.microsoft.com/office/drawing/2010/main" val="0"/>
              </a:ext>
            </a:extLst>
          </a:blip>
          <a:srcRect/>
          <a:stretch>
            <a:fillRect/>
          </a:stretch>
        </p:blipFill>
        <p:spPr bwMode="auto">
          <a:xfrm>
            <a:off x="1052512" y="4613236"/>
            <a:ext cx="4752975" cy="3581400"/>
          </a:xfrm>
          <a:prstGeom prst="rect">
            <a:avLst/>
          </a:prstGeom>
          <a:noFill/>
          <a:ln>
            <a:noFill/>
          </a:ln>
        </p:spPr>
      </p:pic>
      <p:sp>
        <p:nvSpPr>
          <p:cNvPr id="6" name="Rectangle 5"/>
          <p:cNvSpPr/>
          <p:nvPr/>
        </p:nvSpPr>
        <p:spPr>
          <a:xfrm>
            <a:off x="471488" y="8732104"/>
            <a:ext cx="5409247" cy="369332"/>
          </a:xfrm>
          <a:prstGeom prst="rect">
            <a:avLst/>
          </a:prstGeom>
        </p:spPr>
        <p:txBody>
          <a:bodyPr wrap="square">
            <a:spAutoFit/>
          </a:bodyPr>
          <a:lstStyle/>
          <a:p>
            <a:pPr algn="just">
              <a:lnSpc>
                <a:spcPct val="150000"/>
              </a:lnSpc>
              <a:spcAft>
                <a:spcPts val="800"/>
              </a:spcAft>
              <a:tabLst>
                <a:tab pos="635000" algn="l"/>
              </a:tabLst>
            </a:pPr>
            <a:r>
              <a:rPr lang="en-IN" sz="1200" b="1" dirty="0">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Figure 4.14 - Cipher-Based Message Authentication Code (CMAC)</a:t>
            </a:r>
            <a:endParaRPr lang="en-IN" sz="1200" b="1"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38904114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nSpc>
                <a:spcPct val="150000"/>
              </a:lnSpc>
            </a:pPr>
            <a:r>
              <a:rPr lang="en-IN" sz="1200" dirty="0">
                <a:latin typeface="Tahoma" panose="020B0604030504040204" pitchFamily="34" charset="0"/>
                <a:ea typeface="Tahoma" panose="020B0604030504040204" pitchFamily="34" charset="0"/>
                <a:cs typeface="Tahoma" panose="020B0604030504040204" pitchFamily="34" charset="0"/>
              </a:rPr>
              <a:t>where multiplication (·) is done in the finite field (2</a:t>
            </a:r>
            <a:r>
              <a:rPr lang="en-IN" sz="1200" i="1" dirty="0">
                <a:latin typeface="Tahoma" panose="020B0604030504040204" pitchFamily="34" charset="0"/>
                <a:ea typeface="Tahoma" panose="020B0604030504040204" pitchFamily="34" charset="0"/>
                <a:cs typeface="Tahoma" panose="020B0604030504040204" pitchFamily="34" charset="0"/>
              </a:rPr>
              <a:t>n</a:t>
            </a:r>
            <a:r>
              <a:rPr lang="en-IN" sz="1200" dirty="0">
                <a:latin typeface="Tahoma" panose="020B0604030504040204" pitchFamily="34" charset="0"/>
                <a:ea typeface="Tahoma" panose="020B0604030504040204" pitchFamily="34" charset="0"/>
                <a:cs typeface="Tahoma" panose="020B0604030504040204" pitchFamily="34" charset="0"/>
              </a:rPr>
              <a:t>) and </a:t>
            </a:r>
            <a:r>
              <a:rPr lang="en-IN" sz="1200" i="1" dirty="0">
                <a:latin typeface="Tahoma" panose="020B0604030504040204" pitchFamily="34" charset="0"/>
                <a:ea typeface="Tahoma" panose="020B0604030504040204" pitchFamily="34" charset="0"/>
                <a:cs typeface="Tahoma" panose="020B0604030504040204" pitchFamily="34" charset="0"/>
              </a:rPr>
              <a:t>x </a:t>
            </a:r>
            <a:r>
              <a:rPr lang="en-IN" sz="1200" dirty="0">
                <a:latin typeface="Tahoma" panose="020B0604030504040204" pitchFamily="34" charset="0"/>
                <a:ea typeface="Tahoma" panose="020B0604030504040204" pitchFamily="34" charset="0"/>
                <a:cs typeface="Tahoma" panose="020B0604030504040204" pitchFamily="34" charset="0"/>
              </a:rPr>
              <a:t>and </a:t>
            </a:r>
            <a:r>
              <a:rPr lang="en-IN" sz="1200" i="1" dirty="0">
                <a:latin typeface="Tahoma" panose="020B0604030504040204" pitchFamily="34" charset="0"/>
                <a:ea typeface="Tahoma" panose="020B0604030504040204" pitchFamily="34" charset="0"/>
                <a:cs typeface="Tahoma" panose="020B0604030504040204" pitchFamily="34" charset="0"/>
              </a:rPr>
              <a:t>x</a:t>
            </a:r>
            <a:r>
              <a:rPr lang="en-IN" sz="1200" dirty="0">
                <a:latin typeface="Tahoma" panose="020B0604030504040204" pitchFamily="34" charset="0"/>
                <a:ea typeface="Tahoma" panose="020B0604030504040204" pitchFamily="34" charset="0"/>
                <a:cs typeface="Tahoma" panose="020B0604030504040204" pitchFamily="34" charset="0"/>
              </a:rPr>
              <a:t>2 are first and second order polynomials that are elements of GF(2</a:t>
            </a:r>
            <a:r>
              <a:rPr lang="en-IN" sz="1200" i="1" dirty="0">
                <a:latin typeface="Tahoma" panose="020B0604030504040204" pitchFamily="34" charset="0"/>
                <a:ea typeface="Tahoma" panose="020B0604030504040204" pitchFamily="34" charset="0"/>
                <a:cs typeface="Tahoma" panose="020B0604030504040204" pitchFamily="34" charset="0"/>
              </a:rPr>
              <a:t>n</a:t>
            </a:r>
            <a:r>
              <a:rPr lang="en-IN" sz="1200" dirty="0">
                <a:latin typeface="Tahoma" panose="020B0604030504040204" pitchFamily="34" charset="0"/>
                <a:ea typeface="Tahoma" panose="020B0604030504040204" pitchFamily="34" charset="0"/>
                <a:cs typeface="Tahoma" panose="020B0604030504040204" pitchFamily="34" charset="0"/>
              </a:rPr>
              <a:t>) Thus the binary representation of </a:t>
            </a:r>
            <a:r>
              <a:rPr lang="en-IN" sz="1200" i="1" dirty="0">
                <a:latin typeface="Tahoma" panose="020B0604030504040204" pitchFamily="34" charset="0"/>
                <a:ea typeface="Tahoma" panose="020B0604030504040204" pitchFamily="34" charset="0"/>
                <a:cs typeface="Tahoma" panose="020B0604030504040204" pitchFamily="34" charset="0"/>
              </a:rPr>
              <a:t>x </a:t>
            </a:r>
            <a:r>
              <a:rPr lang="en-IN" sz="1200" dirty="0">
                <a:latin typeface="Tahoma" panose="020B0604030504040204" pitchFamily="34" charset="0"/>
                <a:ea typeface="Tahoma" panose="020B0604030504040204" pitchFamily="34" charset="0"/>
                <a:cs typeface="Tahoma" panose="020B0604030504040204" pitchFamily="34" charset="0"/>
              </a:rPr>
              <a:t>consists of </a:t>
            </a:r>
            <a:r>
              <a:rPr lang="en-IN" sz="1200" i="1" dirty="0">
                <a:latin typeface="Tahoma" panose="020B0604030504040204" pitchFamily="34" charset="0"/>
                <a:ea typeface="Tahoma" panose="020B0604030504040204" pitchFamily="34" charset="0"/>
                <a:cs typeface="Tahoma" panose="020B0604030504040204" pitchFamily="34" charset="0"/>
              </a:rPr>
              <a:t>n </a:t>
            </a:r>
            <a:r>
              <a:rPr lang="en-IN" sz="1200" dirty="0">
                <a:latin typeface="Tahoma" panose="020B0604030504040204" pitchFamily="34" charset="0"/>
                <a:ea typeface="Tahoma" panose="020B0604030504040204" pitchFamily="34" charset="0"/>
                <a:cs typeface="Tahoma" panose="020B0604030504040204" pitchFamily="34" charset="0"/>
              </a:rPr>
              <a:t>- 2 zeros followed by 10; the binary representation of </a:t>
            </a:r>
            <a:r>
              <a:rPr lang="en-IN" sz="1200" i="1" dirty="0">
                <a:latin typeface="Tahoma" panose="020B0604030504040204" pitchFamily="34" charset="0"/>
                <a:ea typeface="Tahoma" panose="020B0604030504040204" pitchFamily="34" charset="0"/>
                <a:cs typeface="Tahoma" panose="020B0604030504040204" pitchFamily="34" charset="0"/>
              </a:rPr>
              <a:t>x</a:t>
            </a:r>
            <a:r>
              <a:rPr lang="en-IN" sz="1200" dirty="0">
                <a:latin typeface="Tahoma" panose="020B0604030504040204" pitchFamily="34" charset="0"/>
                <a:ea typeface="Tahoma" panose="020B0604030504040204" pitchFamily="34" charset="0"/>
                <a:cs typeface="Tahoma" panose="020B0604030504040204" pitchFamily="34" charset="0"/>
              </a:rPr>
              <a:t>2 consists of </a:t>
            </a:r>
            <a:r>
              <a:rPr lang="en-IN" sz="1200" i="1" dirty="0">
                <a:latin typeface="Tahoma" panose="020B0604030504040204" pitchFamily="34" charset="0"/>
                <a:ea typeface="Tahoma" panose="020B0604030504040204" pitchFamily="34" charset="0"/>
                <a:cs typeface="Tahoma" panose="020B0604030504040204" pitchFamily="34" charset="0"/>
              </a:rPr>
              <a:t>n </a:t>
            </a:r>
            <a:r>
              <a:rPr lang="en-IN" sz="1200" dirty="0">
                <a:latin typeface="Tahoma" panose="020B0604030504040204" pitchFamily="34" charset="0"/>
                <a:ea typeface="Tahoma" panose="020B0604030504040204" pitchFamily="34" charset="0"/>
                <a:cs typeface="Tahoma" panose="020B0604030504040204" pitchFamily="34" charset="0"/>
              </a:rPr>
              <a:t>- 3 zeros followed by 100. </a:t>
            </a:r>
          </a:p>
          <a:p>
            <a:pPr>
              <a:lnSpc>
                <a:spcPct val="150000"/>
              </a:lnSpc>
            </a:pPr>
            <a:r>
              <a:rPr lang="en-IN" sz="1200" dirty="0">
                <a:latin typeface="Tahoma" panose="020B0604030504040204" pitchFamily="34" charset="0"/>
                <a:ea typeface="Tahoma" panose="020B0604030504040204" pitchFamily="34" charset="0"/>
                <a:cs typeface="Tahoma" panose="020B0604030504040204" pitchFamily="34" charset="0"/>
              </a:rPr>
              <a:t>The finite field is defined with respect to an irreducible polynomial that is lexicographically first among all such polynomials with the minimum possible number of nonzero terms. </a:t>
            </a:r>
          </a:p>
          <a:p>
            <a:pPr>
              <a:lnSpc>
                <a:spcPct val="150000"/>
              </a:lnSpc>
            </a:pPr>
            <a:r>
              <a:rPr lang="en-IN" sz="1200" dirty="0">
                <a:latin typeface="Tahoma" panose="020B0604030504040204" pitchFamily="34" charset="0"/>
                <a:ea typeface="Tahoma" panose="020B0604030504040204" pitchFamily="34" charset="0"/>
                <a:cs typeface="Tahoma" panose="020B0604030504040204" pitchFamily="34" charset="0"/>
              </a:rPr>
              <a:t>For the two approved block sizes, the polynomials are and </a:t>
            </a:r>
            <a:r>
              <a:rPr lang="en-IN" sz="1200" i="1" dirty="0">
                <a:latin typeface="Tahoma" panose="020B0604030504040204" pitchFamily="34" charset="0"/>
                <a:ea typeface="Tahoma" panose="020B0604030504040204" pitchFamily="34" charset="0"/>
                <a:cs typeface="Tahoma" panose="020B0604030504040204" pitchFamily="34" charset="0"/>
              </a:rPr>
              <a:t>x</a:t>
            </a:r>
            <a:r>
              <a:rPr lang="en-IN" sz="1200" dirty="0">
                <a:latin typeface="Tahoma" panose="020B0604030504040204" pitchFamily="34" charset="0"/>
                <a:ea typeface="Tahoma" panose="020B0604030504040204" pitchFamily="34" charset="0"/>
                <a:cs typeface="Tahoma" panose="020B0604030504040204" pitchFamily="34" charset="0"/>
              </a:rPr>
              <a:t>64 + </a:t>
            </a:r>
            <a:r>
              <a:rPr lang="en-IN" sz="1200" i="1" dirty="0">
                <a:latin typeface="Tahoma" panose="020B0604030504040204" pitchFamily="34" charset="0"/>
                <a:ea typeface="Tahoma" panose="020B0604030504040204" pitchFamily="34" charset="0"/>
                <a:cs typeface="Tahoma" panose="020B0604030504040204" pitchFamily="34" charset="0"/>
              </a:rPr>
              <a:t>x</a:t>
            </a:r>
            <a:r>
              <a:rPr lang="en-IN" sz="1200" dirty="0">
                <a:latin typeface="Tahoma" panose="020B0604030504040204" pitchFamily="34" charset="0"/>
                <a:ea typeface="Tahoma" panose="020B0604030504040204" pitchFamily="34" charset="0"/>
                <a:cs typeface="Tahoma" panose="020B0604030504040204" pitchFamily="34" charset="0"/>
              </a:rPr>
              <a:t>4 + </a:t>
            </a:r>
            <a:r>
              <a:rPr lang="en-IN" sz="1200" i="1" dirty="0">
                <a:latin typeface="Tahoma" panose="020B0604030504040204" pitchFamily="34" charset="0"/>
                <a:ea typeface="Tahoma" panose="020B0604030504040204" pitchFamily="34" charset="0"/>
                <a:cs typeface="Tahoma" panose="020B0604030504040204" pitchFamily="34" charset="0"/>
              </a:rPr>
              <a:t>x</a:t>
            </a:r>
            <a:r>
              <a:rPr lang="en-IN" sz="1200" dirty="0">
                <a:latin typeface="Tahoma" panose="020B0604030504040204" pitchFamily="34" charset="0"/>
                <a:ea typeface="Tahoma" panose="020B0604030504040204" pitchFamily="34" charset="0"/>
                <a:cs typeface="Tahoma" panose="020B0604030504040204" pitchFamily="34" charset="0"/>
              </a:rPr>
              <a:t>3 + </a:t>
            </a:r>
            <a:r>
              <a:rPr lang="en-IN" sz="1200" i="1" dirty="0">
                <a:latin typeface="Tahoma" panose="020B0604030504040204" pitchFamily="34" charset="0"/>
                <a:ea typeface="Tahoma" panose="020B0604030504040204" pitchFamily="34" charset="0"/>
                <a:cs typeface="Tahoma" panose="020B0604030504040204" pitchFamily="34" charset="0"/>
              </a:rPr>
              <a:t>x </a:t>
            </a:r>
            <a:r>
              <a:rPr lang="en-IN" sz="1200" dirty="0">
                <a:latin typeface="Tahoma" panose="020B0604030504040204" pitchFamily="34" charset="0"/>
                <a:ea typeface="Tahoma" panose="020B0604030504040204" pitchFamily="34" charset="0"/>
                <a:cs typeface="Tahoma" panose="020B0604030504040204" pitchFamily="34" charset="0"/>
              </a:rPr>
              <a:t>+ 1 and </a:t>
            </a:r>
            <a:r>
              <a:rPr lang="en-IN" sz="1200" i="1" dirty="0">
                <a:latin typeface="Tahoma" panose="020B0604030504040204" pitchFamily="34" charset="0"/>
                <a:ea typeface="Tahoma" panose="020B0604030504040204" pitchFamily="34" charset="0"/>
                <a:cs typeface="Tahoma" panose="020B0604030504040204" pitchFamily="34" charset="0"/>
              </a:rPr>
              <a:t>x</a:t>
            </a:r>
            <a:r>
              <a:rPr lang="en-IN" sz="1200" dirty="0">
                <a:latin typeface="Tahoma" panose="020B0604030504040204" pitchFamily="34" charset="0"/>
                <a:ea typeface="Tahoma" panose="020B0604030504040204" pitchFamily="34" charset="0"/>
                <a:cs typeface="Tahoma" panose="020B0604030504040204" pitchFamily="34" charset="0"/>
              </a:rPr>
              <a:t>128 + </a:t>
            </a:r>
            <a:r>
              <a:rPr lang="en-IN" sz="1200" i="1" dirty="0">
                <a:latin typeface="Tahoma" panose="020B0604030504040204" pitchFamily="34" charset="0"/>
                <a:ea typeface="Tahoma" panose="020B0604030504040204" pitchFamily="34" charset="0"/>
                <a:cs typeface="Tahoma" panose="020B0604030504040204" pitchFamily="34" charset="0"/>
              </a:rPr>
              <a:t>x</a:t>
            </a:r>
            <a:r>
              <a:rPr lang="en-IN" sz="1200" dirty="0">
                <a:latin typeface="Tahoma" panose="020B0604030504040204" pitchFamily="34" charset="0"/>
                <a:ea typeface="Tahoma" panose="020B0604030504040204" pitchFamily="34" charset="0"/>
                <a:cs typeface="Tahoma" panose="020B0604030504040204" pitchFamily="34" charset="0"/>
              </a:rPr>
              <a:t>7 + </a:t>
            </a:r>
            <a:r>
              <a:rPr lang="en-IN" sz="1200" i="1" dirty="0">
                <a:latin typeface="Tahoma" panose="020B0604030504040204" pitchFamily="34" charset="0"/>
                <a:ea typeface="Tahoma" panose="020B0604030504040204" pitchFamily="34" charset="0"/>
                <a:cs typeface="Tahoma" panose="020B0604030504040204" pitchFamily="34" charset="0"/>
              </a:rPr>
              <a:t>x</a:t>
            </a:r>
            <a:r>
              <a:rPr lang="en-IN" sz="1200" dirty="0">
                <a:latin typeface="Tahoma" panose="020B0604030504040204" pitchFamily="34" charset="0"/>
                <a:ea typeface="Tahoma" panose="020B0604030504040204" pitchFamily="34" charset="0"/>
                <a:cs typeface="Tahoma" panose="020B0604030504040204" pitchFamily="34" charset="0"/>
              </a:rPr>
              <a:t>2 + </a:t>
            </a:r>
            <a:r>
              <a:rPr lang="en-IN" sz="1200" i="1" dirty="0">
                <a:latin typeface="Tahoma" panose="020B0604030504040204" pitchFamily="34" charset="0"/>
                <a:ea typeface="Tahoma" panose="020B0604030504040204" pitchFamily="34" charset="0"/>
                <a:cs typeface="Tahoma" panose="020B0604030504040204" pitchFamily="34" charset="0"/>
              </a:rPr>
              <a:t>x </a:t>
            </a:r>
            <a:r>
              <a:rPr lang="en-IN" sz="1200" dirty="0">
                <a:latin typeface="Tahoma" panose="020B0604030504040204" pitchFamily="34" charset="0"/>
                <a:ea typeface="Tahoma" panose="020B0604030504040204" pitchFamily="34" charset="0"/>
                <a:cs typeface="Tahoma" panose="020B0604030504040204" pitchFamily="34" charset="0"/>
              </a:rPr>
              <a:t>+ 1.</a:t>
            </a:r>
          </a:p>
          <a:p>
            <a:pPr>
              <a:lnSpc>
                <a:spcPct val="150000"/>
              </a:lnSpc>
            </a:pPr>
            <a:r>
              <a:rPr lang="en-IN" sz="1200" dirty="0">
                <a:latin typeface="Tahoma" panose="020B0604030504040204" pitchFamily="34" charset="0"/>
                <a:ea typeface="Tahoma" panose="020B0604030504040204" pitchFamily="34" charset="0"/>
                <a:cs typeface="Tahoma" panose="020B0604030504040204" pitchFamily="34" charset="0"/>
              </a:rPr>
              <a:t>To generate K</a:t>
            </a:r>
            <a:r>
              <a:rPr lang="en-IN" sz="1200" baseline="-25000" dirty="0">
                <a:latin typeface="Tahoma" panose="020B0604030504040204" pitchFamily="34" charset="0"/>
                <a:ea typeface="Tahoma" panose="020B0604030504040204" pitchFamily="34" charset="0"/>
                <a:cs typeface="Tahoma" panose="020B0604030504040204" pitchFamily="34" charset="0"/>
              </a:rPr>
              <a:t>1</a:t>
            </a:r>
            <a:r>
              <a:rPr lang="en-IN" sz="1200" dirty="0">
                <a:latin typeface="Tahoma" panose="020B0604030504040204" pitchFamily="34" charset="0"/>
                <a:ea typeface="Tahoma" panose="020B0604030504040204" pitchFamily="34" charset="0"/>
                <a:cs typeface="Tahoma" panose="020B0604030504040204" pitchFamily="34" charset="0"/>
              </a:rPr>
              <a:t> and K</a:t>
            </a:r>
            <a:r>
              <a:rPr lang="en-IN" sz="1200" baseline="-25000" dirty="0">
                <a:latin typeface="Tahoma" panose="020B0604030504040204" pitchFamily="34" charset="0"/>
                <a:ea typeface="Tahoma" panose="020B0604030504040204" pitchFamily="34" charset="0"/>
                <a:cs typeface="Tahoma" panose="020B0604030504040204" pitchFamily="34" charset="0"/>
              </a:rPr>
              <a:t>2</a:t>
            </a:r>
            <a:r>
              <a:rPr lang="en-IN" sz="1200" dirty="0">
                <a:latin typeface="Tahoma" panose="020B0604030504040204" pitchFamily="34" charset="0"/>
                <a:ea typeface="Tahoma" panose="020B0604030504040204" pitchFamily="34" charset="0"/>
                <a:cs typeface="Tahoma" panose="020B0604030504040204" pitchFamily="34" charset="0"/>
              </a:rPr>
              <a:t>, the block cipher is applied to the block that consists entirely of 0 bits. The first sub key is derived from the resulting ciphertext by a left shift of one bit and, conditionally, by </a:t>
            </a:r>
            <a:r>
              <a:rPr lang="en-IN" sz="1200" dirty="0" err="1">
                <a:latin typeface="Tahoma" panose="020B0604030504040204" pitchFamily="34" charset="0"/>
                <a:ea typeface="Tahoma" panose="020B0604030504040204" pitchFamily="34" charset="0"/>
                <a:cs typeface="Tahoma" panose="020B0604030504040204" pitchFamily="34" charset="0"/>
              </a:rPr>
              <a:t>XORing</a:t>
            </a:r>
            <a:r>
              <a:rPr lang="en-IN" sz="1200" dirty="0">
                <a:latin typeface="Tahoma" panose="020B0604030504040204" pitchFamily="34" charset="0"/>
                <a:ea typeface="Tahoma" panose="020B0604030504040204" pitchFamily="34" charset="0"/>
                <a:cs typeface="Tahoma" panose="020B0604030504040204" pitchFamily="34" charset="0"/>
              </a:rPr>
              <a:t> a constant that depends on the block size. The second sub key is derived in the same manner from the first sub key.</a:t>
            </a:r>
          </a:p>
          <a:p>
            <a:pPr marL="0" indent="0">
              <a:lnSpc>
                <a:spcPct val="150000"/>
              </a:lnSpc>
              <a:buNone/>
            </a:pPr>
            <a:endParaRPr lang="en-IN" sz="1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 xmlns:p14="http://schemas.microsoft.com/office/powerpoint/2010/main" val="73131528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nSpc>
                <a:spcPct val="150000"/>
              </a:lnSpc>
              <a:spcBef>
                <a:spcPts val="0"/>
              </a:spcBef>
              <a:buNone/>
            </a:pPr>
            <a:r>
              <a:rPr lang="en-US" sz="1200" b="1" dirty="0" smtClean="0">
                <a:latin typeface="Tahoma" pitchFamily="34" charset="0"/>
                <a:ea typeface="Tahoma" pitchFamily="34" charset="0"/>
                <a:cs typeface="Tahoma" pitchFamily="34" charset="0"/>
              </a:rPr>
              <a:t>DIGITAL SIGNATURE STANDARD</a:t>
            </a:r>
          </a:p>
          <a:p>
            <a:pPr algn="just">
              <a:lnSpc>
                <a:spcPct val="150000"/>
              </a:lnSpc>
              <a:spcBef>
                <a:spcPts val="0"/>
              </a:spcBef>
            </a:pPr>
            <a:r>
              <a:rPr lang="en-US" sz="1200" dirty="0" smtClean="0">
                <a:latin typeface="Tahoma" pitchFamily="34" charset="0"/>
                <a:ea typeface="Tahoma" pitchFamily="34" charset="0"/>
                <a:cs typeface="Tahoma" pitchFamily="34" charset="0"/>
              </a:rPr>
              <a:t>The most important development from the work on public-key cryptography is the digital signature. Message authentication protects two parties who exchange messages from any third party. However, it does not protect the two parties against each other either fraudulently creating, or denying creation, of a message. A digital signature is analogous to the handwritten signature, and provides a set of security capabilities that would be difficult to implement in any other way. It must have the following properties: </a:t>
            </a:r>
          </a:p>
          <a:p>
            <a:pPr>
              <a:lnSpc>
                <a:spcPct val="150000"/>
              </a:lnSpc>
              <a:spcBef>
                <a:spcPts val="0"/>
              </a:spcBef>
              <a:buNone/>
            </a:pPr>
            <a:r>
              <a:rPr lang="en-US" sz="1200" dirty="0" smtClean="0">
                <a:latin typeface="Tahoma" pitchFamily="34" charset="0"/>
                <a:ea typeface="Tahoma" pitchFamily="34" charset="0"/>
                <a:cs typeface="Tahoma" pitchFamily="34" charset="0"/>
              </a:rPr>
              <a:t>    • It must verify the author and the date and time of the signature</a:t>
            </a:r>
          </a:p>
          <a:p>
            <a:pPr>
              <a:lnSpc>
                <a:spcPct val="150000"/>
              </a:lnSpc>
              <a:spcBef>
                <a:spcPts val="0"/>
              </a:spcBef>
              <a:buNone/>
            </a:pPr>
            <a:r>
              <a:rPr lang="en-US" sz="1200" dirty="0" smtClean="0">
                <a:latin typeface="Tahoma" pitchFamily="34" charset="0"/>
                <a:ea typeface="Tahoma" pitchFamily="34" charset="0"/>
                <a:cs typeface="Tahoma" pitchFamily="34" charset="0"/>
              </a:rPr>
              <a:t>    • It must to authenticate the contents at the time of the signature</a:t>
            </a:r>
          </a:p>
          <a:p>
            <a:pPr>
              <a:lnSpc>
                <a:spcPct val="150000"/>
              </a:lnSpc>
              <a:spcBef>
                <a:spcPts val="0"/>
              </a:spcBef>
              <a:buNone/>
            </a:pPr>
            <a:r>
              <a:rPr lang="en-US" sz="1200" dirty="0" smtClean="0">
                <a:latin typeface="Tahoma" pitchFamily="34" charset="0"/>
                <a:ea typeface="Tahoma" pitchFamily="34" charset="0"/>
                <a:cs typeface="Tahoma" pitchFamily="34" charset="0"/>
              </a:rPr>
              <a:t>   • It must be verifiable by third parties, to resolve disputes</a:t>
            </a:r>
          </a:p>
          <a:p>
            <a:pPr>
              <a:lnSpc>
                <a:spcPct val="150000"/>
              </a:lnSpc>
              <a:spcBef>
                <a:spcPts val="0"/>
              </a:spcBef>
              <a:buNone/>
            </a:pPr>
            <a:r>
              <a:rPr lang="en-US" sz="1200" dirty="0" smtClean="0">
                <a:latin typeface="Tahoma" pitchFamily="34" charset="0"/>
                <a:ea typeface="Tahoma" pitchFamily="34" charset="0"/>
                <a:cs typeface="Tahoma" pitchFamily="34" charset="0"/>
              </a:rPr>
              <a:t>   Thus, the digital signature function includes the authentication function. </a:t>
            </a: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r>
              <a:rPr lang="en-US" sz="1200" dirty="0" smtClean="0">
                <a:latin typeface="Arial" pitchFamily="34" charset="0"/>
                <a:ea typeface="ＭＳ Ｐゴシック" pitchFamily="34" charset="-128"/>
              </a:rPr>
              <a:t>   </a:t>
            </a:r>
            <a:r>
              <a:rPr lang="en-US" sz="1200" dirty="0" smtClean="0">
                <a:latin typeface="Tahoma" pitchFamily="34" charset="0"/>
                <a:ea typeface="Tahoma" pitchFamily="34" charset="0"/>
                <a:cs typeface="Tahoma" pitchFamily="34" charset="0"/>
              </a:rPr>
              <a:t> Bob can sign a message using a digital signature generation algorithm. The inputs to the algorithm are the message and Bob's private key. Any other user, say Alice, can verify the signature using a verification algorithm, whose inputs are the message, the signature, and Bob's public key.</a:t>
            </a: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pPr>
            <a:endParaRPr lang="en-US" sz="1200" dirty="0">
              <a:latin typeface="Tahoma" pitchFamily="34" charset="0"/>
              <a:ea typeface="Tahoma" pitchFamily="34" charset="0"/>
              <a:cs typeface="Tahoma" pitchFamily="34" charset="0"/>
            </a:endParaRPr>
          </a:p>
        </p:txBody>
      </p:sp>
      <p:pic>
        <p:nvPicPr>
          <p:cNvPr id="4" name="Picture 3"/>
          <p:cNvPicPr>
            <a:picLocks noChangeAspect="1"/>
          </p:cNvPicPr>
          <p:nvPr/>
        </p:nvPicPr>
        <p:blipFill>
          <a:blip r:embed="rId2"/>
          <a:srcRect/>
          <a:stretch>
            <a:fillRect/>
          </a:stretch>
        </p:blipFill>
        <p:spPr bwMode="auto">
          <a:xfrm>
            <a:off x="1607181" y="4690661"/>
            <a:ext cx="3313826" cy="2537844"/>
          </a:xfrm>
          <a:prstGeom prst="rect">
            <a:avLst/>
          </a:prstGeom>
          <a:noFill/>
          <a:ln w="9525">
            <a:noFill/>
            <a:miter lim="800000"/>
            <a:headEnd/>
            <a:tailEnd/>
          </a:ln>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nSpc>
                <a:spcPct val="150000"/>
              </a:lnSpc>
              <a:spcBef>
                <a:spcPts val="0"/>
              </a:spcBef>
              <a:buNone/>
            </a:pPr>
            <a:r>
              <a:rPr lang="en-US" sz="1200" dirty="0" smtClean="0">
                <a:latin typeface="Tahoma" pitchFamily="34" charset="0"/>
                <a:ea typeface="Tahoma" pitchFamily="34" charset="0"/>
                <a:cs typeface="Tahoma" pitchFamily="34" charset="0"/>
              </a:rPr>
              <a:t>The following lists the following types of attacks, in order of increasing severity. Here A denotes the user whose signature is being attacked and C denotes the attacker. </a:t>
            </a:r>
          </a:p>
          <a:p>
            <a:pPr>
              <a:lnSpc>
                <a:spcPct val="150000"/>
              </a:lnSpc>
              <a:spcBef>
                <a:spcPts val="0"/>
              </a:spcBef>
            </a:pPr>
            <a:r>
              <a:rPr lang="en-US" sz="1200" dirty="0" smtClean="0">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Key-only attack</a:t>
            </a:r>
            <a:r>
              <a:rPr lang="en-US" sz="1200" dirty="0" smtClean="0">
                <a:latin typeface="Tahoma" pitchFamily="34" charset="0"/>
                <a:ea typeface="Tahoma" pitchFamily="34" charset="0"/>
                <a:cs typeface="Tahoma" pitchFamily="34" charset="0"/>
              </a:rPr>
              <a:t>: C only knows A's public key. </a:t>
            </a:r>
          </a:p>
          <a:p>
            <a:pPr>
              <a:lnSpc>
                <a:spcPct val="150000"/>
              </a:lnSpc>
              <a:spcBef>
                <a:spcPts val="0"/>
              </a:spcBef>
            </a:pPr>
            <a:r>
              <a:rPr lang="en-US" sz="1200" dirty="0" smtClean="0">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Known message attack</a:t>
            </a:r>
            <a:r>
              <a:rPr lang="en-US" sz="1200" dirty="0" smtClean="0">
                <a:latin typeface="Tahoma" pitchFamily="34" charset="0"/>
                <a:ea typeface="Tahoma" pitchFamily="34" charset="0"/>
                <a:cs typeface="Tahoma" pitchFamily="34" charset="0"/>
              </a:rPr>
              <a:t>: C is given access to a set of messages and signatures.</a:t>
            </a:r>
          </a:p>
          <a:p>
            <a:pPr>
              <a:lnSpc>
                <a:spcPct val="150000"/>
              </a:lnSpc>
              <a:spcBef>
                <a:spcPts val="0"/>
              </a:spcBef>
            </a:pPr>
            <a:r>
              <a:rPr lang="en-US" sz="1200" dirty="0" smtClean="0">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Generic chosen message attack</a:t>
            </a:r>
            <a:r>
              <a:rPr lang="en-US" sz="1200" dirty="0" smtClean="0">
                <a:latin typeface="Tahoma" pitchFamily="34" charset="0"/>
                <a:ea typeface="Tahoma" pitchFamily="34" charset="0"/>
                <a:cs typeface="Tahoma" pitchFamily="34" charset="0"/>
              </a:rPr>
              <a:t>: C chooses a list of messages before attempting to breaks A's signature scheme, independent of A's public key. C then obtains from A valid signatures for the chosen messages. The attack is generic because it does not depend on A's public key; the same attack is used against everyone. </a:t>
            </a:r>
          </a:p>
          <a:p>
            <a:pPr>
              <a:lnSpc>
                <a:spcPct val="150000"/>
              </a:lnSpc>
              <a:spcBef>
                <a:spcPts val="0"/>
              </a:spcBef>
            </a:pPr>
            <a:r>
              <a:rPr lang="en-US" sz="1200" dirty="0" smtClean="0">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Directed chosen message attack</a:t>
            </a:r>
            <a:r>
              <a:rPr lang="en-US" sz="1200" dirty="0" smtClean="0">
                <a:latin typeface="Tahoma" pitchFamily="34" charset="0"/>
                <a:ea typeface="Tahoma" pitchFamily="34" charset="0"/>
                <a:cs typeface="Tahoma" pitchFamily="34" charset="0"/>
              </a:rPr>
              <a:t>: Similar to the generic attack, except that the list of messages is chosen after C knows A's public key but before signatures are seen. </a:t>
            </a:r>
          </a:p>
          <a:p>
            <a:pPr>
              <a:lnSpc>
                <a:spcPct val="150000"/>
              </a:lnSpc>
              <a:spcBef>
                <a:spcPts val="0"/>
              </a:spcBef>
            </a:pPr>
            <a:r>
              <a:rPr lang="en-US" sz="1200" dirty="0" smtClean="0">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Adaptive chosen message attack</a:t>
            </a:r>
            <a:r>
              <a:rPr lang="en-US" sz="1200" dirty="0" smtClean="0">
                <a:latin typeface="Tahoma" pitchFamily="34" charset="0"/>
                <a:ea typeface="Tahoma" pitchFamily="34" charset="0"/>
                <a:cs typeface="Tahoma" pitchFamily="34" charset="0"/>
              </a:rPr>
              <a:t>: C is allowed to use A as an "oracle." This means the A may request signatures of messages that depend on previously obtained message-signature pairs.   </a:t>
            </a:r>
          </a:p>
          <a:p>
            <a:pPr>
              <a:lnSpc>
                <a:spcPct val="150000"/>
              </a:lnSpc>
              <a:spcBef>
                <a:spcPts val="0"/>
              </a:spcBef>
            </a:pPr>
            <a:r>
              <a:rPr lang="en-US" sz="1200" dirty="0" smtClean="0">
                <a:latin typeface="Tahoma" pitchFamily="34" charset="0"/>
                <a:ea typeface="Tahoma" pitchFamily="34" charset="0"/>
                <a:cs typeface="Tahoma" pitchFamily="34" charset="0"/>
              </a:rPr>
              <a:t>[GOLD88] then defines success as breaking a signature scheme as an outcome in which C can do any of the following with a non-negligible probability:  </a:t>
            </a:r>
          </a:p>
          <a:p>
            <a:pPr>
              <a:lnSpc>
                <a:spcPct val="150000"/>
              </a:lnSpc>
              <a:spcBef>
                <a:spcPts val="0"/>
              </a:spcBef>
            </a:pPr>
            <a:r>
              <a:rPr lang="en-US" sz="1200" dirty="0" smtClean="0">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Total break</a:t>
            </a:r>
            <a:r>
              <a:rPr lang="en-US" sz="1200" dirty="0" smtClean="0">
                <a:latin typeface="Tahoma" pitchFamily="34" charset="0"/>
                <a:ea typeface="Tahoma" pitchFamily="34" charset="0"/>
                <a:cs typeface="Tahoma" pitchFamily="34" charset="0"/>
              </a:rPr>
              <a:t>: C determines A's private key. • Universal forgery: C finds an efficient signing algorithm that provides an equivalent way of constructing signatures on arbitrary messages. </a:t>
            </a:r>
          </a:p>
          <a:p>
            <a:pPr>
              <a:lnSpc>
                <a:spcPct val="150000"/>
              </a:lnSpc>
              <a:spcBef>
                <a:spcPts val="0"/>
              </a:spcBef>
            </a:pPr>
            <a:r>
              <a:rPr lang="en-US" sz="1200" dirty="0" smtClean="0">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Selective forgery</a:t>
            </a:r>
            <a:r>
              <a:rPr lang="en-US" sz="1200" dirty="0" smtClean="0">
                <a:latin typeface="Tahoma" pitchFamily="34" charset="0"/>
                <a:ea typeface="Tahoma" pitchFamily="34" charset="0"/>
                <a:cs typeface="Tahoma" pitchFamily="34" charset="0"/>
              </a:rPr>
              <a:t>: C forges a signature for a particular message chosen by C. </a:t>
            </a:r>
          </a:p>
          <a:p>
            <a:pPr>
              <a:lnSpc>
                <a:spcPct val="150000"/>
              </a:lnSpc>
              <a:spcBef>
                <a:spcPts val="0"/>
              </a:spcBef>
            </a:pPr>
            <a:r>
              <a:rPr lang="en-US" sz="1200" dirty="0" smtClean="0">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Existential forgery</a:t>
            </a:r>
            <a:r>
              <a:rPr lang="en-US" sz="1200" dirty="0" smtClean="0">
                <a:latin typeface="Tahoma" pitchFamily="34" charset="0"/>
                <a:ea typeface="Tahoma" pitchFamily="34" charset="0"/>
                <a:cs typeface="Tahoma" pitchFamily="34" charset="0"/>
              </a:rPr>
              <a:t>: C forges a signature for at least one message. C has no control over the message. Consequently this forgery may only be a minor nuisance to A.</a:t>
            </a:r>
          </a:p>
          <a:p>
            <a:pPr>
              <a:lnSpc>
                <a:spcPct val="150000"/>
              </a:lnSpc>
              <a:spcBef>
                <a:spcPts val="0"/>
              </a:spcBef>
            </a:pPr>
            <a:endParaRPr lang="en-US" sz="1200" dirty="0">
              <a:latin typeface="Tahoma" pitchFamily="34" charset="0"/>
              <a:ea typeface="Tahoma" pitchFamily="34" charset="0"/>
              <a:cs typeface="Tahoma" pitchFamily="34" charset="0"/>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lnSpc>
                <a:spcPct val="150000"/>
              </a:lnSpc>
              <a:spcBef>
                <a:spcPts val="0"/>
              </a:spcBef>
            </a:pPr>
            <a:r>
              <a:rPr lang="en-US" sz="1200" dirty="0" smtClean="0">
                <a:latin typeface="Tahoma" pitchFamily="34" charset="0"/>
                <a:ea typeface="Tahoma" pitchFamily="34" charset="0"/>
                <a:cs typeface="Tahoma" pitchFamily="34" charset="0"/>
              </a:rPr>
              <a:t>The DSS uses an algorithm that is designed to provide only the digital signature function. Unlike RSA, it cannot be used for encryption or key exchange .Nevertheless, it is a public-key technique. Figure below contrasts the DSS approach for generating digital signatures to that used with RSA. </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r>
              <a:rPr lang="en-US" sz="1200" dirty="0" smtClean="0">
                <a:latin typeface="Tahoma" pitchFamily="34" charset="0"/>
                <a:ea typeface="Tahoma" pitchFamily="34" charset="0"/>
                <a:cs typeface="Tahoma" pitchFamily="34" charset="0"/>
              </a:rPr>
              <a:t>       Figure : Two Approaches to Digital Signatures</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r>
              <a:rPr lang="en-US" sz="1200" dirty="0" smtClean="0">
                <a:latin typeface="Tahoma" pitchFamily="34" charset="0"/>
                <a:ea typeface="Tahoma" pitchFamily="34" charset="0"/>
                <a:cs typeface="Tahoma" pitchFamily="34" charset="0"/>
              </a:rPr>
              <a:t>In the RSA approach, the message to be signed is input to a hash function that produces a secure hash code of fixed length. This hash code is then encrypted using the sender’s private key to form the signature. Both the message and the signature are then transmitted. </a:t>
            </a:r>
            <a:r>
              <a:rPr lang="en-US" sz="1200" dirty="0" smtClean="0">
                <a:solidFill>
                  <a:srgbClr val="70AD47">
                    <a:lumMod val="75000"/>
                  </a:srgbClr>
                </a:solidFill>
                <a:latin typeface="Tahoma" pitchFamily="34" charset="0"/>
                <a:ea typeface="Tahoma" pitchFamily="34" charset="0"/>
                <a:cs typeface="Tahoma" pitchFamily="34" charset="0"/>
              </a:rPr>
              <a:t>The recipient takes the message and  produces a hash code. The recipient also decrypts the signature using the sender’s public key. If the calculated hash code matches the decrypted signature, the signature is accepted as valid. Because only the sender knows the private key, only the sender could have produced a valid signature. </a:t>
            </a:r>
            <a:endParaRPr lang="en-US" sz="1200" dirty="0">
              <a:latin typeface="Tahoma" pitchFamily="34" charset="0"/>
              <a:ea typeface="Tahoma" pitchFamily="34" charset="0"/>
              <a:cs typeface="Tahoma" pitchFamily="34" charset="0"/>
            </a:endParaRPr>
          </a:p>
        </p:txBody>
      </p:sp>
      <p:pic>
        <p:nvPicPr>
          <p:cNvPr id="4" name="Picture 2"/>
          <p:cNvPicPr>
            <a:picLocks noChangeAspect="1" noChangeArrowheads="1"/>
          </p:cNvPicPr>
          <p:nvPr/>
        </p:nvPicPr>
        <p:blipFill>
          <a:blip r:embed="rId2"/>
          <a:srcRect/>
          <a:stretch>
            <a:fillRect/>
          </a:stretch>
        </p:blipFill>
        <p:spPr bwMode="auto">
          <a:xfrm>
            <a:off x="918217" y="2402183"/>
            <a:ext cx="4896249" cy="3039666"/>
          </a:xfrm>
          <a:prstGeom prst="rect">
            <a:avLst/>
          </a:prstGeom>
          <a:noFill/>
          <a:ln w="9525">
            <a:noFill/>
            <a:miter lim="800000"/>
            <a:headEnd/>
            <a:tailEnd/>
          </a:ln>
          <a:effectLst/>
        </p:spPr>
      </p:pic>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lnSpc>
                <a:spcPct val="150000"/>
              </a:lnSpc>
              <a:spcBef>
                <a:spcPts val="0"/>
              </a:spcBef>
            </a:pPr>
            <a:r>
              <a:rPr lang="en-US" sz="1200" dirty="0" smtClean="0">
                <a:solidFill>
                  <a:srgbClr val="70AD47">
                    <a:lumMod val="75000"/>
                  </a:srgbClr>
                </a:solidFill>
                <a:latin typeface="Tahoma" pitchFamily="34" charset="0"/>
                <a:ea typeface="Tahoma" pitchFamily="34" charset="0"/>
                <a:cs typeface="Tahoma" pitchFamily="34" charset="0"/>
              </a:rPr>
              <a:t>The DSS approach also makes use of a hash function. The hash code is provided as input to a signature function along with a random number generated for this particular signature. The signature function also depends on the sender’s private key </a:t>
            </a:r>
            <a:r>
              <a:rPr lang="en-US" sz="1200" dirty="0" smtClean="0">
                <a:latin typeface="TimesTen-Roman"/>
              </a:rPr>
              <a:t>(</a:t>
            </a:r>
            <a:r>
              <a:rPr lang="en-US" sz="1200" i="1" dirty="0" err="1" smtClean="0">
                <a:latin typeface="TimesTen-Italic"/>
              </a:rPr>
              <a:t>PR</a:t>
            </a:r>
            <a:r>
              <a:rPr lang="en-US" sz="800" i="1" dirty="0" err="1" smtClean="0">
                <a:latin typeface="TimesTen-Italic"/>
              </a:rPr>
              <a:t>a</a:t>
            </a:r>
            <a:r>
              <a:rPr lang="en-US" sz="1200" i="1" dirty="0" smtClean="0">
                <a:latin typeface="TimesTen-Roman"/>
              </a:rPr>
              <a:t>) </a:t>
            </a:r>
            <a:r>
              <a:rPr lang="en-US" sz="1200" dirty="0" smtClean="0">
                <a:solidFill>
                  <a:srgbClr val="70AD47">
                    <a:lumMod val="75000"/>
                  </a:srgbClr>
                </a:solidFill>
                <a:latin typeface="Tahoma" pitchFamily="34" charset="0"/>
                <a:ea typeface="Tahoma" pitchFamily="34" charset="0"/>
                <a:cs typeface="Tahoma" pitchFamily="34" charset="0"/>
              </a:rPr>
              <a:t>and a set of parameters known to a group of communicating principals. We can consider this set to constitute a global public key </a:t>
            </a:r>
            <a:r>
              <a:rPr lang="en-US" sz="1200" dirty="0" smtClean="0">
                <a:latin typeface="TimesTen-Roman"/>
              </a:rPr>
              <a:t>(</a:t>
            </a:r>
            <a:r>
              <a:rPr lang="en-US" sz="1200" i="1" dirty="0" smtClean="0">
                <a:latin typeface="TimesTen-Italic"/>
              </a:rPr>
              <a:t>PU</a:t>
            </a:r>
            <a:r>
              <a:rPr lang="en-US" sz="800" i="1" dirty="0" smtClean="0">
                <a:latin typeface="TimesTen-Italic"/>
              </a:rPr>
              <a:t>G</a:t>
            </a:r>
            <a:r>
              <a:rPr lang="en-US" sz="1200" i="1" dirty="0" smtClean="0">
                <a:solidFill>
                  <a:srgbClr val="70AD47">
                    <a:lumMod val="75000"/>
                  </a:srgbClr>
                </a:solidFill>
                <a:latin typeface="Tahoma" pitchFamily="34" charset="0"/>
                <a:ea typeface="Tahoma" pitchFamily="34" charset="0"/>
                <a:cs typeface="Tahoma" pitchFamily="34" charset="0"/>
              </a:rPr>
              <a:t>)</a:t>
            </a:r>
            <a:r>
              <a:rPr lang="en-US" sz="1200" dirty="0" smtClean="0">
                <a:solidFill>
                  <a:srgbClr val="70AD47">
                    <a:lumMod val="75000"/>
                  </a:srgbClr>
                </a:solidFill>
                <a:latin typeface="Tahoma" pitchFamily="34" charset="0"/>
                <a:ea typeface="Tahoma" pitchFamily="34" charset="0"/>
                <a:cs typeface="Tahoma" pitchFamily="34" charset="0"/>
              </a:rPr>
              <a:t> The result is a signature consisting of two components, labeled s and r.</a:t>
            </a:r>
          </a:p>
          <a:p>
            <a:pPr algn="just">
              <a:lnSpc>
                <a:spcPct val="150000"/>
              </a:lnSpc>
              <a:spcBef>
                <a:spcPts val="0"/>
              </a:spcBef>
            </a:pPr>
            <a:r>
              <a:rPr lang="en-US" sz="1200" dirty="0" smtClean="0">
                <a:solidFill>
                  <a:srgbClr val="70AD47">
                    <a:lumMod val="75000"/>
                  </a:srgbClr>
                </a:solidFill>
                <a:latin typeface="Tahoma" pitchFamily="34" charset="0"/>
                <a:ea typeface="Tahoma" pitchFamily="34" charset="0"/>
                <a:cs typeface="Tahoma" pitchFamily="34" charset="0"/>
              </a:rPr>
              <a:t>At the receiving end, the hash code of the incoming message is generated. This plus the signature is input to a verification function. The verification function also depends on the global public key as well as the sender’s public key </a:t>
            </a:r>
            <a:r>
              <a:rPr lang="en-US" sz="1200" dirty="0" smtClean="0">
                <a:latin typeface="TimesTen-Roman"/>
              </a:rPr>
              <a:t>(</a:t>
            </a:r>
            <a:r>
              <a:rPr lang="en-US" sz="1200" i="1" dirty="0" smtClean="0">
                <a:latin typeface="TimesTen-Italic"/>
              </a:rPr>
              <a:t>PU</a:t>
            </a:r>
            <a:r>
              <a:rPr lang="en-US" sz="800" i="1" dirty="0" smtClean="0">
                <a:latin typeface="TimesTen-Italic"/>
              </a:rPr>
              <a:t>G</a:t>
            </a:r>
            <a:r>
              <a:rPr lang="en-US" sz="1200" i="1" dirty="0" smtClean="0">
                <a:solidFill>
                  <a:srgbClr val="70AD47">
                    <a:lumMod val="75000"/>
                  </a:srgbClr>
                </a:solidFill>
                <a:latin typeface="Tahoma" pitchFamily="34" charset="0"/>
                <a:ea typeface="Tahoma" pitchFamily="34" charset="0"/>
                <a:cs typeface="Tahoma" pitchFamily="34" charset="0"/>
              </a:rPr>
              <a:t>)</a:t>
            </a:r>
            <a:r>
              <a:rPr lang="en-US" sz="1200" dirty="0" smtClean="0">
                <a:solidFill>
                  <a:srgbClr val="70AD47">
                    <a:lumMod val="75000"/>
                  </a:srgbClr>
                </a:solidFill>
                <a:latin typeface="Tahoma" pitchFamily="34" charset="0"/>
                <a:ea typeface="Tahoma" pitchFamily="34" charset="0"/>
                <a:cs typeface="Tahoma" pitchFamily="34" charset="0"/>
              </a:rPr>
              <a:t> , which is paired with the sender’s private key. The output of the verification function is a value that is equal to the signature component if the signature is valid. The signature function is such that only the sender, with knowledge of the private key, could have produced the valid signature.</a:t>
            </a:r>
          </a:p>
          <a:p>
            <a:endParaRPr lang="en-US" dirty="0" smtClean="0"/>
          </a:p>
          <a:p>
            <a:r>
              <a:rPr lang="en-US" sz="1400" b="1" dirty="0" smtClean="0">
                <a:latin typeface="Tahoma" pitchFamily="34" charset="0"/>
                <a:ea typeface="Tahoma" pitchFamily="34" charset="0"/>
                <a:cs typeface="Tahoma" pitchFamily="34" charset="0"/>
              </a:rPr>
              <a:t>The Digital Signature Algorithm</a:t>
            </a:r>
          </a:p>
          <a:p>
            <a:pPr algn="just">
              <a:lnSpc>
                <a:spcPct val="150000"/>
              </a:lnSpc>
              <a:spcBef>
                <a:spcPts val="0"/>
              </a:spcBef>
              <a:buNone/>
            </a:pPr>
            <a:r>
              <a:rPr lang="en-US" sz="1400" dirty="0" smtClean="0">
                <a:latin typeface="TimesTen-Roman"/>
              </a:rPr>
              <a:t>    </a:t>
            </a:r>
            <a:r>
              <a:rPr lang="en-US" sz="1200" dirty="0" smtClean="0">
                <a:latin typeface="Tahoma" pitchFamily="34" charset="0"/>
                <a:ea typeface="Tahoma" pitchFamily="34" charset="0"/>
                <a:cs typeface="Tahoma" pitchFamily="34" charset="0"/>
              </a:rPr>
              <a:t>There are three parameters that are public  and can be common to a group of users. A 160-bit prime number is chosen. Next, a prime number is selected with a length between 512 and 1024 bits such that q divides (p - 1). Finally, g is chosen to be of the form               mod p, where h is an integer between 1 and (p-1) with a restriction that  g must be greater than 1.</a:t>
            </a:r>
          </a:p>
          <a:p>
            <a:pPr algn="just">
              <a:lnSpc>
                <a:spcPct val="150000"/>
              </a:lnSpc>
              <a:spcBef>
                <a:spcPts val="0"/>
              </a:spcBef>
              <a:buNone/>
            </a:pPr>
            <a:r>
              <a:rPr lang="en-US" sz="1200" dirty="0" smtClean="0">
                <a:latin typeface="Tahoma" pitchFamily="34" charset="0"/>
                <a:ea typeface="Tahoma" pitchFamily="34" charset="0"/>
                <a:cs typeface="Tahoma" pitchFamily="34" charset="0"/>
              </a:rPr>
              <a:t>	With these numbers in hand, each user selects a private key and generates a</a:t>
            </a:r>
          </a:p>
          <a:p>
            <a:pPr algn="just">
              <a:lnSpc>
                <a:spcPct val="150000"/>
              </a:lnSpc>
              <a:spcBef>
                <a:spcPts val="0"/>
              </a:spcBef>
              <a:buNone/>
            </a:pPr>
            <a:r>
              <a:rPr lang="en-US" sz="1200" dirty="0" smtClean="0">
                <a:latin typeface="Tahoma" pitchFamily="34" charset="0"/>
                <a:ea typeface="Tahoma" pitchFamily="34" charset="0"/>
                <a:cs typeface="Tahoma" pitchFamily="34" charset="0"/>
              </a:rPr>
              <a:t>	public key. The private key x  must be a number from 1 to (q-1) and should be chosen randomly or </a:t>
            </a:r>
            <a:r>
              <a:rPr lang="en-US" sz="1200" dirty="0" err="1" smtClean="0">
                <a:latin typeface="Tahoma" pitchFamily="34" charset="0"/>
                <a:ea typeface="Tahoma" pitchFamily="34" charset="0"/>
                <a:cs typeface="Tahoma" pitchFamily="34" charset="0"/>
              </a:rPr>
              <a:t>pseudorandomly</a:t>
            </a:r>
            <a:endParaRPr lang="en-US" sz="1200" dirty="0">
              <a:latin typeface="Tahoma" pitchFamily="34" charset="0"/>
              <a:ea typeface="Tahoma" pitchFamily="34" charset="0"/>
              <a:cs typeface="Tahoma" pitchFamily="34" charset="0"/>
            </a:endParaRPr>
          </a:p>
        </p:txBody>
      </p:sp>
      <p:pic>
        <p:nvPicPr>
          <p:cNvPr id="1027" name="Picture 3"/>
          <p:cNvPicPr>
            <a:picLocks noChangeAspect="1" noChangeArrowheads="1"/>
          </p:cNvPicPr>
          <p:nvPr/>
        </p:nvPicPr>
        <p:blipFill>
          <a:blip r:embed="rId2"/>
          <a:srcRect/>
          <a:stretch>
            <a:fillRect/>
          </a:stretch>
        </p:blipFill>
        <p:spPr bwMode="auto">
          <a:xfrm>
            <a:off x="2043113" y="6172200"/>
            <a:ext cx="623887" cy="210468"/>
          </a:xfrm>
          <a:prstGeom prst="rect">
            <a:avLst/>
          </a:prstGeom>
          <a:noFill/>
          <a:ln w="9525">
            <a:noFill/>
            <a:miter lim="800000"/>
            <a:headEnd/>
            <a:tailEnd/>
          </a:ln>
          <a:effectLst/>
        </p:spPr>
      </p:pic>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1200" dirty="0" smtClean="0">
                <a:latin typeface="Tahoma" pitchFamily="34" charset="0"/>
                <a:ea typeface="Tahoma" pitchFamily="34" charset="0"/>
                <a:cs typeface="Tahoma" pitchFamily="34" charset="0"/>
              </a:rPr>
              <a:t>The Digital Signature Algorithm (DSA) is shown below</a:t>
            </a:r>
            <a:endParaRPr lang="en-US" sz="1200" dirty="0">
              <a:latin typeface="Tahoma" pitchFamily="34" charset="0"/>
              <a:ea typeface="Tahoma" pitchFamily="34" charset="0"/>
              <a:cs typeface="Tahoma" pitchFamily="34" charset="0"/>
            </a:endParaRPr>
          </a:p>
        </p:txBody>
      </p:sp>
      <p:pic>
        <p:nvPicPr>
          <p:cNvPr id="2050" name="Picture 2"/>
          <p:cNvPicPr>
            <a:picLocks noChangeAspect="1" noChangeArrowheads="1"/>
          </p:cNvPicPr>
          <p:nvPr/>
        </p:nvPicPr>
        <p:blipFill>
          <a:blip r:embed="rId2"/>
          <a:srcRect/>
          <a:stretch>
            <a:fillRect/>
          </a:stretch>
        </p:blipFill>
        <p:spPr bwMode="auto">
          <a:xfrm>
            <a:off x="714375" y="1390649"/>
            <a:ext cx="5448300" cy="7000876"/>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Content Placeholder 5"/>
          <p:cNvSpPr>
            <a:spLocks noGrp="1"/>
          </p:cNvSpPr>
          <p:nvPr>
            <p:ph idx="1"/>
          </p:nvPr>
        </p:nvSpPr>
        <p:spPr/>
        <p:txBody>
          <a:bodyPr/>
          <a:lstStyle/>
          <a:p>
            <a:pPr>
              <a:lnSpc>
                <a:spcPct val="150000"/>
              </a:lnSpc>
              <a:spcBef>
                <a:spcPts val="0"/>
              </a:spcBef>
              <a:buNone/>
            </a:pPr>
            <a:r>
              <a:rPr lang="x-none" b="1" smtClean="0">
                <a:latin typeface="Tahoma" pitchFamily="34" charset="0"/>
                <a:ea typeface="Tahoma" pitchFamily="34" charset="0"/>
                <a:cs typeface="Tahoma" pitchFamily="34" charset="0"/>
              </a:rPr>
              <a:t>THE OSI SECURITY ARCHITECTURE</a:t>
            </a:r>
            <a:endParaRPr lang="en-US" b="1" dirty="0" smtClean="0">
              <a:latin typeface="Tahoma" pitchFamily="34" charset="0"/>
              <a:ea typeface="Tahoma" pitchFamily="34" charset="0"/>
              <a:cs typeface="Tahoma" pitchFamily="34" charset="0"/>
            </a:endParaRPr>
          </a:p>
          <a:p>
            <a:pPr algn="just">
              <a:lnSpc>
                <a:spcPct val="150000"/>
              </a:lnSpc>
              <a:spcBef>
                <a:spcPts val="0"/>
              </a:spcBef>
              <a:buNone/>
            </a:pPr>
            <a:r>
              <a:rPr lang="en-US" sz="1200" dirty="0" smtClean="0"/>
              <a:t>    </a:t>
            </a:r>
            <a:r>
              <a:rPr lang="en-US" sz="1200" dirty="0" smtClean="0">
                <a:latin typeface="Tahoma" pitchFamily="34" charset="0"/>
                <a:ea typeface="Tahoma" pitchFamily="34" charset="0"/>
                <a:cs typeface="Tahoma" pitchFamily="34" charset="0"/>
              </a:rPr>
              <a:t>To assess the security needs of an organization effectively, the manager responsible for security needs some systematic way of defining the requirements for security and characterization of approaches to satisfy those requirements. One approach is to consider three aspects of information security:</a:t>
            </a:r>
          </a:p>
          <a:p>
            <a:pPr lvl="0">
              <a:lnSpc>
                <a:spcPct val="150000"/>
              </a:lnSpc>
              <a:spcBef>
                <a:spcPts val="0"/>
              </a:spcBef>
            </a:pPr>
            <a:r>
              <a:rPr lang="en-US" sz="1200" b="1" dirty="0" smtClean="0">
                <a:latin typeface="Tahoma" pitchFamily="34" charset="0"/>
                <a:ea typeface="Tahoma" pitchFamily="34" charset="0"/>
                <a:cs typeface="Tahoma" pitchFamily="34" charset="0"/>
              </a:rPr>
              <a:t>Security attack</a:t>
            </a:r>
            <a:r>
              <a:rPr lang="en-US" sz="1200" dirty="0" smtClean="0">
                <a:latin typeface="Tahoma" pitchFamily="34" charset="0"/>
                <a:ea typeface="Tahoma" pitchFamily="34" charset="0"/>
                <a:cs typeface="Tahoma" pitchFamily="34" charset="0"/>
              </a:rPr>
              <a:t> – Any action that compromises the security of information owned by an organization.</a:t>
            </a:r>
          </a:p>
          <a:p>
            <a:pPr lvl="0">
              <a:lnSpc>
                <a:spcPct val="150000"/>
              </a:lnSpc>
              <a:spcBef>
                <a:spcPts val="0"/>
              </a:spcBef>
            </a:pPr>
            <a:r>
              <a:rPr lang="en-US" sz="1200" b="1" dirty="0" smtClean="0">
                <a:latin typeface="Tahoma" pitchFamily="34" charset="0"/>
                <a:ea typeface="Tahoma" pitchFamily="34" charset="0"/>
                <a:cs typeface="Tahoma" pitchFamily="34" charset="0"/>
              </a:rPr>
              <a:t>Security mechanism</a:t>
            </a:r>
            <a:r>
              <a:rPr lang="en-US" sz="1200" dirty="0" smtClean="0">
                <a:latin typeface="Tahoma" pitchFamily="34" charset="0"/>
                <a:ea typeface="Tahoma" pitchFamily="34" charset="0"/>
                <a:cs typeface="Tahoma" pitchFamily="34" charset="0"/>
              </a:rPr>
              <a:t> – A mechanism that is designed to detect, prevent or recover from a security attack.</a:t>
            </a:r>
          </a:p>
          <a:p>
            <a:pPr lvl="0">
              <a:lnSpc>
                <a:spcPct val="150000"/>
              </a:lnSpc>
              <a:spcBef>
                <a:spcPts val="0"/>
              </a:spcBef>
            </a:pPr>
            <a:r>
              <a:rPr lang="en-US" sz="1200" b="1" dirty="0" smtClean="0">
                <a:latin typeface="Tahoma" pitchFamily="34" charset="0"/>
                <a:ea typeface="Tahoma" pitchFamily="34" charset="0"/>
                <a:cs typeface="Tahoma" pitchFamily="34" charset="0"/>
              </a:rPr>
              <a:t>Security service</a:t>
            </a:r>
            <a:r>
              <a:rPr lang="en-US" sz="1200" dirty="0" smtClean="0">
                <a:latin typeface="Tahoma" pitchFamily="34" charset="0"/>
                <a:ea typeface="Tahoma" pitchFamily="34" charset="0"/>
                <a:cs typeface="Tahoma" pitchFamily="34" charset="0"/>
              </a:rPr>
              <a:t> – A service that enhances the security of the data processing systems and the information transfers of an organization. The services are intended to counter security attacks and they make use of one or more security mechanisms to provide the </a:t>
            </a:r>
            <a:r>
              <a:rPr lang="en-US" sz="1200" dirty="0" smtClean="0"/>
              <a:t>service.</a:t>
            </a:r>
          </a:p>
          <a:p>
            <a:pPr>
              <a:lnSpc>
                <a:spcPct val="150000"/>
              </a:lnSpc>
              <a:spcBef>
                <a:spcPts val="0"/>
              </a:spcBef>
              <a:buNone/>
            </a:pPr>
            <a:r>
              <a:rPr lang="en-US" sz="1400" b="1" dirty="0" smtClean="0">
                <a:latin typeface="Tahoma" pitchFamily="34" charset="0"/>
                <a:ea typeface="Tahoma" pitchFamily="34" charset="0"/>
                <a:cs typeface="Tahoma" pitchFamily="34" charset="0"/>
              </a:rPr>
              <a:t>SECURITY ATTACK</a:t>
            </a:r>
            <a:endParaRPr lang="en-US" sz="1400" dirty="0" smtClean="0">
              <a:latin typeface="Tahoma" pitchFamily="34" charset="0"/>
              <a:ea typeface="Tahoma" pitchFamily="34" charset="0"/>
              <a:cs typeface="Tahoma" pitchFamily="34" charset="0"/>
            </a:endParaRPr>
          </a:p>
          <a:p>
            <a:pPr algn="just">
              <a:lnSpc>
                <a:spcPct val="150000"/>
              </a:lnSpc>
              <a:spcBef>
                <a:spcPts val="0"/>
              </a:spcBef>
              <a:buNone/>
            </a:pPr>
            <a:r>
              <a:rPr lang="en-US" sz="1200" dirty="0" smtClean="0">
                <a:latin typeface="Tahoma" pitchFamily="34" charset="0"/>
                <a:ea typeface="Tahoma" pitchFamily="34" charset="0"/>
                <a:cs typeface="Tahoma" pitchFamily="34" charset="0"/>
              </a:rPr>
              <a:t>   A useful means of classifying security attacks, used both in X.800 and RFC 2828, is in terms of passive attacks and active attacks. A </a:t>
            </a:r>
            <a:r>
              <a:rPr lang="en-US" sz="1200" b="1" dirty="0" smtClean="0">
                <a:latin typeface="Tahoma" pitchFamily="34" charset="0"/>
                <a:ea typeface="Tahoma" pitchFamily="34" charset="0"/>
                <a:cs typeface="Tahoma" pitchFamily="34" charset="0"/>
              </a:rPr>
              <a:t>passive</a:t>
            </a:r>
            <a:r>
              <a:rPr lang="en-US" sz="1200" dirty="0" smtClean="0">
                <a:latin typeface="Tahoma" pitchFamily="34" charset="0"/>
                <a:ea typeface="Tahoma" pitchFamily="34" charset="0"/>
                <a:cs typeface="Tahoma" pitchFamily="34" charset="0"/>
              </a:rPr>
              <a:t> attack attempts to learn or make use of information from the system but does not affect system resources. An </a:t>
            </a:r>
            <a:r>
              <a:rPr lang="en-US" sz="1200" b="1" dirty="0" smtClean="0">
                <a:latin typeface="Tahoma" pitchFamily="34" charset="0"/>
                <a:ea typeface="Tahoma" pitchFamily="34" charset="0"/>
                <a:cs typeface="Tahoma" pitchFamily="34" charset="0"/>
              </a:rPr>
              <a:t>active</a:t>
            </a:r>
            <a:r>
              <a:rPr lang="en-US" sz="1200" dirty="0" smtClean="0">
                <a:latin typeface="Tahoma" pitchFamily="34" charset="0"/>
                <a:ea typeface="Tahoma" pitchFamily="34" charset="0"/>
                <a:cs typeface="Tahoma" pitchFamily="34" charset="0"/>
              </a:rPr>
              <a:t> attack attempts to alter system resources or affect their operation.</a:t>
            </a:r>
          </a:p>
          <a:p>
            <a:pPr>
              <a:lnSpc>
                <a:spcPct val="150000"/>
              </a:lnSpc>
              <a:spcBef>
                <a:spcPts val="0"/>
              </a:spcBef>
              <a:buNone/>
            </a:pPr>
            <a:r>
              <a:rPr lang="en-US" sz="1200" dirty="0" smtClean="0">
                <a:latin typeface="Tahoma" pitchFamily="34" charset="0"/>
                <a:ea typeface="Tahoma" pitchFamily="34" charset="0"/>
                <a:cs typeface="Tahoma" pitchFamily="34" charset="0"/>
              </a:rPr>
              <a:t>    Security attacks could be broadly categorized as </a:t>
            </a:r>
          </a:p>
          <a:p>
            <a:pPr lvl="0">
              <a:lnSpc>
                <a:spcPct val="150000"/>
              </a:lnSpc>
              <a:spcBef>
                <a:spcPts val="0"/>
              </a:spcBef>
            </a:pPr>
            <a:r>
              <a:rPr lang="en-US" sz="1200" b="1" dirty="0" smtClean="0">
                <a:latin typeface="Tahoma" pitchFamily="34" charset="0"/>
                <a:ea typeface="Tahoma" pitchFamily="34" charset="0"/>
                <a:cs typeface="Tahoma" pitchFamily="34" charset="0"/>
              </a:rPr>
              <a:t>Passive attacks</a:t>
            </a:r>
            <a:endParaRPr lang="en-US" sz="1200" dirty="0" smtClean="0">
              <a:latin typeface="Tahoma" pitchFamily="34" charset="0"/>
              <a:ea typeface="Tahoma" pitchFamily="34" charset="0"/>
              <a:cs typeface="Tahoma" pitchFamily="34" charset="0"/>
            </a:endParaRPr>
          </a:p>
          <a:p>
            <a:pPr lvl="1">
              <a:lnSpc>
                <a:spcPct val="150000"/>
              </a:lnSpc>
              <a:spcBef>
                <a:spcPts val="0"/>
              </a:spcBef>
            </a:pPr>
            <a:r>
              <a:rPr lang="en-US" b="1" dirty="0" smtClean="0">
                <a:latin typeface="Tahoma" pitchFamily="34" charset="0"/>
                <a:ea typeface="Tahoma" pitchFamily="34" charset="0"/>
                <a:cs typeface="Tahoma" pitchFamily="34" charset="0"/>
              </a:rPr>
              <a:t>Release of message contents</a:t>
            </a:r>
            <a:endParaRPr lang="en-US" dirty="0" smtClean="0">
              <a:latin typeface="Tahoma" pitchFamily="34" charset="0"/>
              <a:ea typeface="Tahoma" pitchFamily="34" charset="0"/>
              <a:cs typeface="Tahoma" pitchFamily="34" charset="0"/>
            </a:endParaRPr>
          </a:p>
          <a:p>
            <a:pPr lvl="1">
              <a:lnSpc>
                <a:spcPct val="150000"/>
              </a:lnSpc>
              <a:spcBef>
                <a:spcPts val="0"/>
              </a:spcBef>
            </a:pPr>
            <a:r>
              <a:rPr lang="en-US" b="1" dirty="0" smtClean="0">
                <a:latin typeface="Tahoma" pitchFamily="34" charset="0"/>
                <a:ea typeface="Tahoma" pitchFamily="34" charset="0"/>
                <a:cs typeface="Tahoma" pitchFamily="34" charset="0"/>
              </a:rPr>
              <a:t>Traffic analysis</a:t>
            </a:r>
            <a:endParaRPr lang="en-US" dirty="0" smtClean="0">
              <a:latin typeface="Tahoma" pitchFamily="34" charset="0"/>
              <a:ea typeface="Tahoma" pitchFamily="34" charset="0"/>
              <a:cs typeface="Tahoma" pitchFamily="34" charset="0"/>
            </a:endParaRPr>
          </a:p>
          <a:p>
            <a:pPr lvl="0">
              <a:lnSpc>
                <a:spcPct val="150000"/>
              </a:lnSpc>
              <a:spcBef>
                <a:spcPts val="0"/>
              </a:spcBef>
            </a:pPr>
            <a:r>
              <a:rPr lang="en-US" sz="1200" b="1" dirty="0" smtClean="0">
                <a:latin typeface="Tahoma" pitchFamily="34" charset="0"/>
                <a:ea typeface="Tahoma" pitchFamily="34" charset="0"/>
                <a:cs typeface="Tahoma" pitchFamily="34" charset="0"/>
              </a:rPr>
              <a:t>Active attacks</a:t>
            </a:r>
            <a:endParaRPr lang="en-US" sz="1200" dirty="0" smtClean="0">
              <a:latin typeface="Tahoma" pitchFamily="34" charset="0"/>
              <a:ea typeface="Tahoma" pitchFamily="34" charset="0"/>
              <a:cs typeface="Tahoma" pitchFamily="34" charset="0"/>
            </a:endParaRPr>
          </a:p>
          <a:p>
            <a:pPr lvl="1">
              <a:lnSpc>
                <a:spcPct val="150000"/>
              </a:lnSpc>
              <a:spcBef>
                <a:spcPts val="0"/>
              </a:spcBef>
            </a:pPr>
            <a:r>
              <a:rPr lang="en-US" b="1" dirty="0" smtClean="0">
                <a:latin typeface="Tahoma" pitchFamily="34" charset="0"/>
                <a:ea typeface="Tahoma" pitchFamily="34" charset="0"/>
                <a:cs typeface="Tahoma" pitchFamily="34" charset="0"/>
              </a:rPr>
              <a:t>Masquerade (Fabrication)</a:t>
            </a:r>
          </a:p>
          <a:p>
            <a:pPr lvl="1">
              <a:lnSpc>
                <a:spcPct val="150000"/>
              </a:lnSpc>
              <a:spcBef>
                <a:spcPts val="0"/>
              </a:spcBef>
            </a:pPr>
            <a:r>
              <a:rPr lang="en-US" b="1" dirty="0" smtClean="0">
                <a:latin typeface="Tahoma" pitchFamily="34" charset="0"/>
                <a:ea typeface="Tahoma" pitchFamily="34" charset="0"/>
                <a:cs typeface="Tahoma" pitchFamily="34" charset="0"/>
              </a:rPr>
              <a:t>Replay</a:t>
            </a:r>
          </a:p>
          <a:p>
            <a:pPr lvl="1">
              <a:lnSpc>
                <a:spcPct val="150000"/>
              </a:lnSpc>
              <a:spcBef>
                <a:spcPts val="0"/>
              </a:spcBef>
            </a:pPr>
            <a:r>
              <a:rPr lang="en-US" b="1" dirty="0" smtClean="0">
                <a:latin typeface="Tahoma" pitchFamily="34" charset="0"/>
                <a:ea typeface="Tahoma" pitchFamily="34" charset="0"/>
                <a:cs typeface="Tahoma" pitchFamily="34" charset="0"/>
              </a:rPr>
              <a:t>Modification</a:t>
            </a:r>
          </a:p>
          <a:p>
            <a:pPr lvl="1">
              <a:lnSpc>
                <a:spcPct val="150000"/>
              </a:lnSpc>
              <a:spcBef>
                <a:spcPts val="0"/>
              </a:spcBef>
            </a:pPr>
            <a:r>
              <a:rPr lang="en-US" b="1" dirty="0" smtClean="0">
                <a:latin typeface="Tahoma" pitchFamily="34" charset="0"/>
                <a:ea typeface="Tahoma" pitchFamily="34" charset="0"/>
                <a:cs typeface="Tahoma" pitchFamily="34" charset="0"/>
              </a:rPr>
              <a:t>Denial of service </a:t>
            </a:r>
          </a:p>
          <a:p>
            <a:pPr lvl="1">
              <a:lnSpc>
                <a:spcPct val="150000"/>
              </a:lnSpc>
              <a:spcBef>
                <a:spcPts val="0"/>
              </a:spcBef>
            </a:pPr>
            <a:endParaRPr lang="en-US" dirty="0" smtClean="0">
              <a:latin typeface="Tahoma" pitchFamily="34" charset="0"/>
              <a:ea typeface="Tahoma" pitchFamily="34" charset="0"/>
              <a:cs typeface="Tahoma" pitchFamily="34" charset="0"/>
            </a:endParaRPr>
          </a:p>
          <a:p>
            <a:pPr>
              <a:lnSpc>
                <a:spcPct val="150000"/>
              </a:lnSpc>
              <a:spcBef>
                <a:spcPts val="0"/>
              </a:spcBef>
              <a:buNone/>
            </a:pPr>
            <a:endParaRPr lang="en-US" dirty="0"/>
          </a:p>
        </p:txBody>
      </p:sp>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lnSpc>
                <a:spcPct val="150000"/>
              </a:lnSpc>
              <a:spcBef>
                <a:spcPts val="0"/>
              </a:spcBef>
            </a:pPr>
            <a:r>
              <a:rPr lang="en-US" sz="1200" dirty="0" smtClean="0">
                <a:latin typeface="Tahoma" pitchFamily="34" charset="0"/>
                <a:ea typeface="Tahoma" pitchFamily="34" charset="0"/>
                <a:cs typeface="Tahoma" pitchFamily="34" charset="0"/>
              </a:rPr>
              <a:t>To create a signature, a user calculates two quantities, and , that are functions of the public key components (</a:t>
            </a:r>
            <a:r>
              <a:rPr lang="en-US" sz="1200" dirty="0" err="1" smtClean="0">
                <a:latin typeface="Tahoma" pitchFamily="34" charset="0"/>
                <a:ea typeface="Tahoma" pitchFamily="34" charset="0"/>
                <a:cs typeface="Tahoma" pitchFamily="34" charset="0"/>
              </a:rPr>
              <a:t>p,q,g</a:t>
            </a:r>
            <a:r>
              <a:rPr lang="en-US" sz="1200" dirty="0" smtClean="0">
                <a:latin typeface="Tahoma" pitchFamily="34" charset="0"/>
                <a:ea typeface="Tahoma" pitchFamily="34" charset="0"/>
                <a:cs typeface="Tahoma" pitchFamily="34" charset="0"/>
              </a:rPr>
              <a:t>) , the user’s private key (x) , the hash code of the message H(M), and an additional integer K that should be generated randomly or </a:t>
            </a:r>
            <a:r>
              <a:rPr lang="en-US" sz="1200" dirty="0" err="1" smtClean="0">
                <a:latin typeface="Tahoma" pitchFamily="34" charset="0"/>
                <a:ea typeface="Tahoma" pitchFamily="34" charset="0"/>
                <a:cs typeface="Tahoma" pitchFamily="34" charset="0"/>
              </a:rPr>
              <a:t>pseudorandomly</a:t>
            </a:r>
            <a:r>
              <a:rPr lang="en-US" sz="1200" dirty="0" smtClean="0">
                <a:latin typeface="Tahoma" pitchFamily="34" charset="0"/>
                <a:ea typeface="Tahoma" pitchFamily="34" charset="0"/>
                <a:cs typeface="Tahoma" pitchFamily="34" charset="0"/>
              </a:rPr>
              <a:t> and be unique for each signing. At the receiving end, verification is performed .The receiver generates a quantity that is a function of the public key components, the sender’s public key, and the hash code of the incoming message. If this quantity matches the component of the signature, then the signature is validated. Figure below depicts the functions of signing and verifying.</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r>
              <a:rPr lang="en-US" sz="1200" dirty="0" smtClean="0">
                <a:latin typeface="Tahoma" pitchFamily="34" charset="0"/>
                <a:ea typeface="Tahoma" pitchFamily="34" charset="0"/>
                <a:cs typeface="Tahoma" pitchFamily="34" charset="0"/>
              </a:rPr>
              <a:t>Indeed, a user could </a:t>
            </a:r>
            <a:r>
              <a:rPr lang="en-US" sz="1200" dirty="0" err="1" smtClean="0">
                <a:latin typeface="Tahoma" pitchFamily="34" charset="0"/>
                <a:ea typeface="Tahoma" pitchFamily="34" charset="0"/>
                <a:cs typeface="Tahoma" pitchFamily="34" charset="0"/>
              </a:rPr>
              <a:t>precalculate</a:t>
            </a:r>
            <a:r>
              <a:rPr lang="en-US" sz="1200" dirty="0" smtClean="0">
                <a:latin typeface="Tahoma" pitchFamily="34" charset="0"/>
                <a:ea typeface="Tahoma" pitchFamily="34" charset="0"/>
                <a:cs typeface="Tahoma" pitchFamily="34" charset="0"/>
              </a:rPr>
              <a:t> a number of values of r to be used to sign documents as needed</a:t>
            </a:r>
            <a:endParaRPr lang="en-US" sz="1200" dirty="0">
              <a:latin typeface="Tahoma" pitchFamily="34" charset="0"/>
              <a:ea typeface="Tahoma" pitchFamily="34" charset="0"/>
              <a:cs typeface="Tahoma" pitchFamily="34" charset="0"/>
            </a:endParaRPr>
          </a:p>
        </p:txBody>
      </p:sp>
      <p:pic>
        <p:nvPicPr>
          <p:cNvPr id="3074" name="Picture 2"/>
          <p:cNvPicPr>
            <a:picLocks noChangeAspect="1" noChangeArrowheads="1"/>
          </p:cNvPicPr>
          <p:nvPr/>
        </p:nvPicPr>
        <p:blipFill>
          <a:blip r:embed="rId2"/>
          <a:srcRect/>
          <a:stretch>
            <a:fillRect/>
          </a:stretch>
        </p:blipFill>
        <p:spPr bwMode="auto">
          <a:xfrm>
            <a:off x="685800" y="3762375"/>
            <a:ext cx="5591175" cy="4324350"/>
          </a:xfrm>
          <a:prstGeom prst="rect">
            <a:avLst/>
          </a:prstGeom>
          <a:noFill/>
          <a:ln w="9525">
            <a:noFill/>
            <a:miter lim="800000"/>
            <a:headEnd/>
            <a:tailEnd/>
          </a:ln>
          <a:effectLst/>
        </p:spPr>
      </p:pic>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lnSpc>
                <a:spcPct val="150000"/>
              </a:lnSpc>
              <a:spcBef>
                <a:spcPts val="0"/>
              </a:spcBef>
              <a:buNone/>
            </a:pPr>
            <a:r>
              <a:rPr lang="en-US" sz="1200" b="1" dirty="0" smtClean="0">
                <a:effectLst>
                  <a:outerShdw blurRad="38100" dist="38100" dir="2700000" algn="tl">
                    <a:srgbClr val="C0C0C0"/>
                  </a:outerShdw>
                </a:effectLst>
                <a:latin typeface="Tahoma" pitchFamily="34" charset="0"/>
                <a:ea typeface="Tahoma" pitchFamily="34" charset="0"/>
                <a:cs typeface="Tahoma" pitchFamily="34" charset="0"/>
              </a:rPr>
              <a:t>  ENTITY AUTHENTICATION</a:t>
            </a:r>
          </a:p>
          <a:p>
            <a:pPr algn="just">
              <a:lnSpc>
                <a:spcPct val="150000"/>
              </a:lnSpc>
              <a:spcBef>
                <a:spcPts val="0"/>
              </a:spcBef>
            </a:pPr>
            <a:r>
              <a:rPr lang="en-US" sz="1200" dirty="0" smtClean="0">
                <a:effectLst>
                  <a:outerShdw blurRad="38100" dist="38100" dir="2700000" algn="tl">
                    <a:srgbClr val="C0C0C0"/>
                  </a:outerShdw>
                </a:effectLst>
                <a:latin typeface="Tahoma" pitchFamily="34" charset="0"/>
                <a:ea typeface="Tahoma" pitchFamily="34" charset="0"/>
                <a:cs typeface="Tahoma" pitchFamily="34" charset="0"/>
              </a:rPr>
              <a:t>Entity authentication is a technique designed to let one party prove the identity of another party. An entity can be a person, a process, a client, or a server. The entity whose identity needs to be proved is called the claimant; the party that tries to prove the identity of the claimant is called the verifier</a:t>
            </a:r>
          </a:p>
          <a:p>
            <a:pPr algn="just">
              <a:lnSpc>
                <a:spcPct val="150000"/>
              </a:lnSpc>
              <a:spcBef>
                <a:spcPts val="0"/>
              </a:spcBef>
            </a:pPr>
            <a:r>
              <a:rPr lang="en-US" sz="1200" dirty="0" smtClean="0">
                <a:latin typeface="Tahoma" pitchFamily="34" charset="0"/>
                <a:ea typeface="Tahoma" pitchFamily="34" charset="0"/>
                <a:cs typeface="Tahoma" pitchFamily="34" charset="0"/>
              </a:rPr>
              <a:t>There are two differences between message authentication  (data-origin authentication) and entity authentication.</a:t>
            </a:r>
          </a:p>
          <a:p>
            <a:pPr algn="just">
              <a:lnSpc>
                <a:spcPct val="150000"/>
              </a:lnSpc>
              <a:spcBef>
                <a:spcPts val="0"/>
              </a:spcBef>
            </a:pPr>
            <a:r>
              <a:rPr lang="en-US" sz="1200" dirty="0" smtClean="0">
                <a:latin typeface="Tahoma" pitchFamily="34" charset="0"/>
                <a:ea typeface="Tahoma" pitchFamily="34" charset="0"/>
                <a:cs typeface="Tahoma" pitchFamily="34" charset="0"/>
              </a:rPr>
              <a:t>Message authentication might not happen in real time; entity authentication does.</a:t>
            </a:r>
          </a:p>
          <a:p>
            <a:pPr algn="just">
              <a:lnSpc>
                <a:spcPct val="150000"/>
              </a:lnSpc>
              <a:spcBef>
                <a:spcPts val="0"/>
              </a:spcBef>
            </a:pPr>
            <a:r>
              <a:rPr lang="en-US" sz="1200" dirty="0" smtClean="0">
                <a:latin typeface="Tahoma" pitchFamily="34" charset="0"/>
                <a:ea typeface="Tahoma" pitchFamily="34" charset="0"/>
                <a:cs typeface="Tahoma" pitchFamily="34" charset="0"/>
              </a:rPr>
              <a:t>Message authentication simply authenticates one message; the process needs to be repeated for each new message. Entity authentication authenticates the claimant for the entire duration of a session</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buNone/>
            </a:pPr>
            <a:r>
              <a:rPr lang="en-US" sz="1400" b="1" dirty="0" smtClean="0">
                <a:latin typeface="Tahoma" pitchFamily="34" charset="0"/>
                <a:ea typeface="Tahoma" pitchFamily="34" charset="0"/>
                <a:cs typeface="Tahoma" pitchFamily="34" charset="0"/>
              </a:rPr>
              <a:t>Verification Categories</a:t>
            </a:r>
          </a:p>
          <a:p>
            <a:pPr algn="just">
              <a:lnSpc>
                <a:spcPct val="150000"/>
              </a:lnSpc>
              <a:spcBef>
                <a:spcPts val="0"/>
              </a:spcBef>
            </a:pPr>
            <a:r>
              <a:rPr lang="en-US" sz="1200" b="1" dirty="0" smtClean="0">
                <a:latin typeface="Tahoma" pitchFamily="34" charset="0"/>
                <a:ea typeface="Tahoma" pitchFamily="34" charset="0"/>
                <a:cs typeface="Tahoma" pitchFamily="34" charset="0"/>
              </a:rPr>
              <a:t>Something  Known </a:t>
            </a:r>
            <a:r>
              <a:rPr lang="en-US" sz="1200" dirty="0" smtClean="0">
                <a:latin typeface="Tahoma" pitchFamily="34" charset="0"/>
                <a:ea typeface="Tahoma" pitchFamily="34" charset="0"/>
                <a:cs typeface="Tahoma" pitchFamily="34" charset="0"/>
              </a:rPr>
              <a:t>– This is a secret known only by the claimant  that can be checked  by the verifier. Examples are a password,  a PIN, a secret key and a private key.</a:t>
            </a:r>
          </a:p>
          <a:p>
            <a:pPr algn="just">
              <a:lnSpc>
                <a:spcPct val="150000"/>
              </a:lnSpc>
              <a:spcBef>
                <a:spcPts val="0"/>
              </a:spcBef>
            </a:pPr>
            <a:r>
              <a:rPr lang="en-US" sz="1200" b="1" dirty="0" smtClean="0">
                <a:latin typeface="Tahoma" pitchFamily="34" charset="0"/>
                <a:ea typeface="Tahoma" pitchFamily="34" charset="0"/>
                <a:cs typeface="Tahoma" pitchFamily="34" charset="0"/>
              </a:rPr>
              <a:t>Something  possessed </a:t>
            </a:r>
            <a:r>
              <a:rPr lang="en-US" sz="1200" dirty="0" smtClean="0">
                <a:latin typeface="Tahoma" pitchFamily="34" charset="0"/>
                <a:ea typeface="Tahoma" pitchFamily="34" charset="0"/>
                <a:cs typeface="Tahoma" pitchFamily="34" charset="0"/>
              </a:rPr>
              <a:t>– This is something that can prove the  claimant’s </a:t>
            </a:r>
            <a:r>
              <a:rPr lang="en-US" sz="1200" dirty="0" err="1" smtClean="0">
                <a:latin typeface="Tahoma" pitchFamily="34" charset="0"/>
                <a:ea typeface="Tahoma" pitchFamily="34" charset="0"/>
                <a:cs typeface="Tahoma" pitchFamily="34" charset="0"/>
              </a:rPr>
              <a:t>identity.Examples</a:t>
            </a:r>
            <a:r>
              <a:rPr lang="en-US" sz="1200" dirty="0" smtClean="0">
                <a:latin typeface="Tahoma" pitchFamily="34" charset="0"/>
                <a:ea typeface="Tahoma" pitchFamily="34" charset="0"/>
                <a:cs typeface="Tahoma" pitchFamily="34" charset="0"/>
              </a:rPr>
              <a:t> are a passport, a drivers license,  a credit card and a smart card.</a:t>
            </a:r>
          </a:p>
          <a:p>
            <a:pPr algn="just">
              <a:lnSpc>
                <a:spcPct val="150000"/>
              </a:lnSpc>
              <a:spcBef>
                <a:spcPts val="0"/>
              </a:spcBef>
            </a:pPr>
            <a:r>
              <a:rPr lang="en-US" sz="1200" b="1" dirty="0" smtClean="0">
                <a:latin typeface="Tahoma" pitchFamily="34" charset="0"/>
                <a:ea typeface="Tahoma" pitchFamily="34" charset="0"/>
                <a:cs typeface="Tahoma" pitchFamily="34" charset="0"/>
              </a:rPr>
              <a:t>Something  inherent </a:t>
            </a:r>
            <a:r>
              <a:rPr lang="en-US" sz="1200" dirty="0" smtClean="0">
                <a:latin typeface="Tahoma" pitchFamily="34" charset="0"/>
                <a:ea typeface="Tahoma" pitchFamily="34" charset="0"/>
                <a:cs typeface="Tahoma" pitchFamily="34" charset="0"/>
              </a:rPr>
              <a:t>– This is an inherent characteristics  of the claimant .Examples are conventional signature, fingerprints, </a:t>
            </a:r>
            <a:r>
              <a:rPr lang="en-US" sz="1200" dirty="0" err="1" smtClean="0">
                <a:latin typeface="Tahoma" pitchFamily="34" charset="0"/>
                <a:ea typeface="Tahoma" pitchFamily="34" charset="0"/>
                <a:cs typeface="Tahoma" pitchFamily="34" charset="0"/>
              </a:rPr>
              <a:t>Voice,facial</a:t>
            </a:r>
            <a:r>
              <a:rPr lang="en-US" sz="1200" dirty="0" smtClean="0">
                <a:latin typeface="Tahoma" pitchFamily="34" charset="0"/>
                <a:ea typeface="Tahoma" pitchFamily="34" charset="0"/>
                <a:cs typeface="Tahoma" pitchFamily="34" charset="0"/>
              </a:rPr>
              <a:t> characteristics, retinal pattern and handwriting.</a:t>
            </a:r>
          </a:p>
          <a:p>
            <a:endParaRPr lang="en-US" sz="1200" dirty="0" smtClean="0">
              <a:latin typeface="Tahoma" pitchFamily="34" charset="0"/>
              <a:ea typeface="Tahoma" pitchFamily="34" charset="0"/>
              <a:cs typeface="Tahoma" pitchFamily="34" charset="0"/>
            </a:endParaRPr>
          </a:p>
          <a:p>
            <a:pPr>
              <a:buNone/>
            </a:pPr>
            <a:r>
              <a:rPr lang="en-US" sz="1200" b="1" dirty="0" smtClean="0">
                <a:latin typeface="Tahoma" pitchFamily="34" charset="0"/>
                <a:ea typeface="Tahoma" pitchFamily="34" charset="0"/>
                <a:cs typeface="Tahoma" pitchFamily="34" charset="0"/>
              </a:rPr>
              <a:t>PASSWORDS</a:t>
            </a:r>
          </a:p>
          <a:p>
            <a:pPr algn="just">
              <a:lnSpc>
                <a:spcPct val="150000"/>
              </a:lnSpc>
              <a:spcBef>
                <a:spcPts val="0"/>
              </a:spcBef>
            </a:pPr>
            <a:r>
              <a:rPr lang="en-US" sz="1200" dirty="0" smtClean="0">
                <a:latin typeface="Tahoma" pitchFamily="34" charset="0"/>
                <a:ea typeface="Tahoma" pitchFamily="34" charset="0"/>
                <a:cs typeface="Tahoma" pitchFamily="34" charset="0"/>
              </a:rPr>
              <a:t>The simplest and oldest method of entity authentication is the password-based authentication, where the password is something that the claimant knows</a:t>
            </a:r>
          </a:p>
          <a:p>
            <a:r>
              <a:rPr lang="en-US" sz="1200" dirty="0" smtClean="0">
                <a:latin typeface="Tahoma" pitchFamily="34" charset="0"/>
                <a:ea typeface="Tahoma" pitchFamily="34" charset="0"/>
                <a:cs typeface="Tahoma" pitchFamily="34" charset="0"/>
              </a:rPr>
              <a:t>Fixed Password</a:t>
            </a:r>
          </a:p>
          <a:p>
            <a:r>
              <a:rPr lang="en-US" sz="1200" dirty="0" smtClean="0">
                <a:latin typeface="Tahoma" pitchFamily="34" charset="0"/>
                <a:ea typeface="Tahoma" pitchFamily="34" charset="0"/>
                <a:cs typeface="Tahoma" pitchFamily="34" charset="0"/>
              </a:rPr>
              <a:t>One-Time Password</a:t>
            </a:r>
          </a:p>
          <a:p>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a:latin typeface="Tahoma" pitchFamily="34" charset="0"/>
              <a:ea typeface="Tahoma" pitchFamily="34" charset="0"/>
              <a:cs typeface="Tahoma" pitchFamily="34" charset="0"/>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1400" b="1" dirty="0" smtClean="0">
                <a:latin typeface="Tahoma" pitchFamily="34" charset="0"/>
                <a:ea typeface="Tahoma" pitchFamily="34" charset="0"/>
                <a:cs typeface="Tahoma" pitchFamily="34" charset="0"/>
              </a:rPr>
              <a:t>Fixed Password</a:t>
            </a:r>
          </a:p>
          <a:p>
            <a:pPr algn="just">
              <a:lnSpc>
                <a:spcPct val="160000"/>
              </a:lnSpc>
              <a:spcBef>
                <a:spcPts val="0"/>
              </a:spcBef>
            </a:pPr>
            <a:r>
              <a:rPr lang="en-US" sz="1200" dirty="0" smtClean="0">
                <a:latin typeface="Tahoma" pitchFamily="34" charset="0"/>
                <a:ea typeface="Tahoma" pitchFamily="34" charset="0"/>
                <a:cs typeface="Tahoma" pitchFamily="34" charset="0"/>
              </a:rPr>
              <a:t>First approach : The system keeps a table ( a file) that is sorted by user identification. To access the system resources ,the user sends the user identification and password, in plaintext, to the system. The system uses the identification to find the password in the table. If it matches, access is granted.</a:t>
            </a:r>
          </a:p>
          <a:p>
            <a:endParaRPr lang="en-US" sz="1200" dirty="0" smtClean="0">
              <a:latin typeface="Tahoma" pitchFamily="34" charset="0"/>
              <a:ea typeface="Tahoma" pitchFamily="34" charset="0"/>
              <a:cs typeface="Tahoma" pitchFamily="34" charset="0"/>
            </a:endParaRPr>
          </a:p>
          <a:p>
            <a:endParaRPr lang="en-US" sz="1200" dirty="0" smtClean="0">
              <a:latin typeface="Tahoma" pitchFamily="34" charset="0"/>
              <a:ea typeface="Tahoma" pitchFamily="34" charset="0"/>
              <a:cs typeface="Tahoma" pitchFamily="34" charset="0"/>
            </a:endParaRPr>
          </a:p>
          <a:p>
            <a:endParaRPr lang="en-US" sz="1200" dirty="0" smtClean="0">
              <a:latin typeface="Tahoma" pitchFamily="34" charset="0"/>
              <a:ea typeface="Tahoma" pitchFamily="34" charset="0"/>
              <a:cs typeface="Tahoma" pitchFamily="34" charset="0"/>
            </a:endParaRPr>
          </a:p>
          <a:p>
            <a:endParaRPr lang="en-US" sz="1200" dirty="0" smtClean="0">
              <a:latin typeface="Tahoma" pitchFamily="34" charset="0"/>
              <a:ea typeface="Tahoma" pitchFamily="34" charset="0"/>
              <a:cs typeface="Tahoma" pitchFamily="34" charset="0"/>
            </a:endParaRPr>
          </a:p>
          <a:p>
            <a:endParaRPr lang="en-US" sz="1200" dirty="0" smtClean="0">
              <a:latin typeface="Tahoma" pitchFamily="34" charset="0"/>
              <a:ea typeface="Tahoma" pitchFamily="34" charset="0"/>
              <a:cs typeface="Tahoma" pitchFamily="34" charset="0"/>
            </a:endParaRPr>
          </a:p>
          <a:p>
            <a:endParaRPr lang="en-US" sz="1200" dirty="0" smtClean="0">
              <a:latin typeface="Tahoma" pitchFamily="34" charset="0"/>
              <a:ea typeface="Tahoma" pitchFamily="34" charset="0"/>
              <a:cs typeface="Tahoma" pitchFamily="34" charset="0"/>
            </a:endParaRPr>
          </a:p>
          <a:p>
            <a:endParaRPr lang="en-US" sz="1200" dirty="0" smtClean="0">
              <a:latin typeface="Tahoma" pitchFamily="34" charset="0"/>
              <a:ea typeface="Tahoma" pitchFamily="34" charset="0"/>
              <a:cs typeface="Tahoma" pitchFamily="34" charset="0"/>
            </a:endParaRPr>
          </a:p>
          <a:p>
            <a:pPr>
              <a:buNone/>
            </a:pPr>
            <a:r>
              <a:rPr lang="en-US" sz="1200" dirty="0" smtClean="0">
                <a:latin typeface="Tahoma" pitchFamily="34" charset="0"/>
                <a:ea typeface="Tahoma" pitchFamily="34" charset="0"/>
                <a:cs typeface="Tahoma" pitchFamily="34" charset="0"/>
              </a:rPr>
              <a:t>        </a:t>
            </a:r>
          </a:p>
          <a:p>
            <a:pPr>
              <a:buNone/>
            </a:pPr>
            <a:endParaRPr lang="en-US" sz="1200" dirty="0" smtClean="0">
              <a:latin typeface="Tahoma" pitchFamily="34" charset="0"/>
              <a:ea typeface="Tahoma" pitchFamily="34" charset="0"/>
              <a:cs typeface="Tahoma" pitchFamily="34" charset="0"/>
            </a:endParaRPr>
          </a:p>
          <a:p>
            <a:pPr>
              <a:buNone/>
            </a:pPr>
            <a:endParaRPr lang="en-US" sz="1200" dirty="0" smtClean="0">
              <a:latin typeface="Tahoma" pitchFamily="34" charset="0"/>
              <a:ea typeface="Tahoma" pitchFamily="34" charset="0"/>
              <a:cs typeface="Tahoma" pitchFamily="34" charset="0"/>
            </a:endParaRPr>
          </a:p>
          <a:p>
            <a:pPr>
              <a:buNone/>
            </a:pPr>
            <a:endParaRPr lang="en-US" sz="1200" dirty="0" smtClean="0">
              <a:latin typeface="Tahoma" pitchFamily="34" charset="0"/>
              <a:ea typeface="Tahoma" pitchFamily="34" charset="0"/>
              <a:cs typeface="Tahoma" pitchFamily="34" charset="0"/>
            </a:endParaRPr>
          </a:p>
          <a:p>
            <a:pPr>
              <a:buNone/>
            </a:pPr>
            <a:endParaRPr lang="en-US" sz="1200" dirty="0" smtClean="0">
              <a:latin typeface="Tahoma" pitchFamily="34" charset="0"/>
              <a:ea typeface="Tahoma" pitchFamily="34" charset="0"/>
              <a:cs typeface="Tahoma" pitchFamily="34" charset="0"/>
            </a:endParaRPr>
          </a:p>
          <a:p>
            <a:pPr>
              <a:buNone/>
            </a:pPr>
            <a:endParaRPr lang="en-US" sz="1200" dirty="0" smtClean="0">
              <a:latin typeface="Tahoma" pitchFamily="34" charset="0"/>
              <a:ea typeface="Tahoma" pitchFamily="34" charset="0"/>
              <a:cs typeface="Tahoma" pitchFamily="34" charset="0"/>
            </a:endParaRPr>
          </a:p>
          <a:p>
            <a:pPr>
              <a:buNone/>
            </a:pPr>
            <a:r>
              <a:rPr lang="en-US" sz="1200" dirty="0" smtClean="0">
                <a:latin typeface="Tahoma" pitchFamily="34" charset="0"/>
                <a:ea typeface="Tahoma" pitchFamily="34" charset="0"/>
                <a:cs typeface="Tahoma" pitchFamily="34" charset="0"/>
              </a:rPr>
              <a:t>        Figure : User ID and password file</a:t>
            </a:r>
          </a:p>
          <a:p>
            <a:endParaRPr lang="en-US" sz="1200" dirty="0" smtClean="0">
              <a:latin typeface="Tahoma" pitchFamily="34" charset="0"/>
              <a:ea typeface="Tahoma" pitchFamily="34" charset="0"/>
              <a:cs typeface="Tahoma" pitchFamily="34" charset="0"/>
            </a:endParaRPr>
          </a:p>
          <a:p>
            <a:endParaRPr lang="en-US" sz="1200" dirty="0" smtClean="0">
              <a:latin typeface="Tahoma" pitchFamily="34" charset="0"/>
              <a:ea typeface="Tahoma" pitchFamily="34" charset="0"/>
              <a:cs typeface="Tahoma" pitchFamily="34" charset="0"/>
            </a:endParaRPr>
          </a:p>
          <a:p>
            <a:pPr>
              <a:lnSpc>
                <a:spcPct val="150000"/>
              </a:lnSpc>
              <a:spcBef>
                <a:spcPts val="0"/>
              </a:spcBef>
            </a:pPr>
            <a:r>
              <a:rPr lang="en-US" sz="1200" b="1" dirty="0" smtClean="0">
                <a:latin typeface="Tahoma" pitchFamily="34" charset="0"/>
                <a:ea typeface="Tahoma" pitchFamily="34" charset="0"/>
                <a:cs typeface="Tahoma" pitchFamily="34" charset="0"/>
              </a:rPr>
              <a:t>Attacks on the first approach</a:t>
            </a:r>
          </a:p>
          <a:p>
            <a:pPr>
              <a:lnSpc>
                <a:spcPct val="150000"/>
              </a:lnSpc>
              <a:spcBef>
                <a:spcPts val="0"/>
              </a:spcBef>
            </a:pPr>
            <a:r>
              <a:rPr lang="en-US" sz="1200" dirty="0" smtClean="0">
                <a:latin typeface="Tahoma" pitchFamily="34" charset="0"/>
                <a:ea typeface="Tahoma" pitchFamily="34" charset="0"/>
                <a:cs typeface="Tahoma" pitchFamily="34" charset="0"/>
              </a:rPr>
              <a:t>Eavesdropping</a:t>
            </a:r>
          </a:p>
          <a:p>
            <a:pPr>
              <a:lnSpc>
                <a:spcPct val="150000"/>
              </a:lnSpc>
              <a:spcBef>
                <a:spcPts val="0"/>
              </a:spcBef>
            </a:pPr>
            <a:r>
              <a:rPr lang="en-US" sz="1200" dirty="0" smtClean="0">
                <a:latin typeface="Tahoma" pitchFamily="34" charset="0"/>
                <a:ea typeface="Tahoma" pitchFamily="34" charset="0"/>
                <a:cs typeface="Tahoma" pitchFamily="34" charset="0"/>
              </a:rPr>
              <a:t>Stealing the password</a:t>
            </a:r>
          </a:p>
          <a:p>
            <a:pPr>
              <a:lnSpc>
                <a:spcPct val="150000"/>
              </a:lnSpc>
              <a:spcBef>
                <a:spcPts val="0"/>
              </a:spcBef>
            </a:pPr>
            <a:r>
              <a:rPr lang="en-US" sz="1200" dirty="0" smtClean="0">
                <a:latin typeface="Tahoma" pitchFamily="34" charset="0"/>
                <a:ea typeface="Tahoma" pitchFamily="34" charset="0"/>
                <a:cs typeface="Tahoma" pitchFamily="34" charset="0"/>
              </a:rPr>
              <a:t>Accessing a password file</a:t>
            </a:r>
          </a:p>
          <a:p>
            <a:pPr>
              <a:lnSpc>
                <a:spcPct val="150000"/>
              </a:lnSpc>
              <a:spcBef>
                <a:spcPts val="0"/>
              </a:spcBef>
            </a:pPr>
            <a:r>
              <a:rPr lang="en-US" sz="1200" dirty="0" smtClean="0">
                <a:latin typeface="Tahoma" pitchFamily="34" charset="0"/>
                <a:ea typeface="Tahoma" pitchFamily="34" charset="0"/>
                <a:cs typeface="Tahoma" pitchFamily="34" charset="0"/>
              </a:rPr>
              <a:t>Guessing</a:t>
            </a: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pPr>
            <a:endParaRPr lang="en-US" sz="1200" dirty="0" smtClean="0">
              <a:latin typeface="Tahoma" pitchFamily="34" charset="0"/>
              <a:ea typeface="Tahoma" pitchFamily="34" charset="0"/>
              <a:cs typeface="Tahoma" pitchFamily="34" charset="0"/>
            </a:endParaRPr>
          </a:p>
          <a:p>
            <a:endParaRPr lang="en-US" sz="1400" b="1" dirty="0" smtClean="0">
              <a:latin typeface="Tahoma" pitchFamily="34" charset="0"/>
              <a:ea typeface="Tahoma" pitchFamily="34" charset="0"/>
              <a:cs typeface="Tahoma" pitchFamily="34" charset="0"/>
            </a:endParaRPr>
          </a:p>
          <a:p>
            <a:endParaRPr lang="en-US" dirty="0"/>
          </a:p>
        </p:txBody>
      </p:sp>
      <p:pic>
        <p:nvPicPr>
          <p:cNvPr id="4" name="Picture 13"/>
          <p:cNvPicPr>
            <a:picLocks noChangeAspect="1" noChangeArrowheads="1"/>
          </p:cNvPicPr>
          <p:nvPr/>
        </p:nvPicPr>
        <p:blipFill>
          <a:blip r:embed="rId2"/>
          <a:srcRect/>
          <a:stretch>
            <a:fillRect/>
          </a:stretch>
        </p:blipFill>
        <p:spPr bwMode="auto">
          <a:xfrm>
            <a:off x="1197424" y="2692533"/>
            <a:ext cx="4428579" cy="3149855"/>
          </a:xfrm>
          <a:prstGeom prst="rect">
            <a:avLst/>
          </a:prstGeom>
          <a:noFill/>
          <a:ln w="9525">
            <a:noFill/>
            <a:miter lim="800000"/>
            <a:headEnd/>
            <a:tailEnd/>
          </a:ln>
          <a:effectLst/>
        </p:spPr>
      </p:pic>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lnSpc>
                <a:spcPct val="160000"/>
              </a:lnSpc>
              <a:spcBef>
                <a:spcPts val="0"/>
              </a:spcBef>
            </a:pPr>
            <a:r>
              <a:rPr lang="en-US" sz="1200" b="1" dirty="0" smtClean="0">
                <a:latin typeface="Tahoma" pitchFamily="34" charset="0"/>
                <a:ea typeface="Tahoma" pitchFamily="34" charset="0"/>
                <a:cs typeface="Tahoma" pitchFamily="34" charset="0"/>
              </a:rPr>
              <a:t>Second  approach </a:t>
            </a:r>
            <a:r>
              <a:rPr lang="en-US" sz="1200" dirty="0" smtClean="0">
                <a:latin typeface="Tahoma" pitchFamily="34" charset="0"/>
                <a:ea typeface="Tahoma" pitchFamily="34" charset="0"/>
                <a:cs typeface="Tahoma" pitchFamily="34" charset="0"/>
              </a:rPr>
              <a:t>: A more secure approach is to store the hash of the password (instead of plaintext password) in the password file. Any user can read the contents of the file, but, because the hash function is a one-way  function. It is almost impossible to guess the value of the password</a:t>
            </a: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r>
              <a:rPr lang="en-US" sz="1200" dirty="0" smtClean="0">
                <a:latin typeface="Tahoma" pitchFamily="34" charset="0"/>
                <a:ea typeface="Tahoma" pitchFamily="34" charset="0"/>
                <a:cs typeface="Tahoma" pitchFamily="34" charset="0"/>
              </a:rPr>
              <a:t>      </a:t>
            </a: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r>
              <a:rPr lang="en-US" sz="1200" dirty="0" smtClean="0">
                <a:latin typeface="Tahoma" pitchFamily="34" charset="0"/>
                <a:ea typeface="Tahoma" pitchFamily="34" charset="0"/>
                <a:cs typeface="Tahoma" pitchFamily="34" charset="0"/>
              </a:rPr>
              <a:t>                 Figure : Hashing the code</a:t>
            </a:r>
          </a:p>
          <a:p>
            <a:pPr>
              <a:lnSpc>
                <a:spcPct val="150000"/>
              </a:lnSpc>
              <a:spcBef>
                <a:spcPts val="0"/>
              </a:spcBef>
              <a:buNone/>
            </a:pPr>
            <a:endParaRPr lang="en-US" sz="1400" b="1" dirty="0" smtClean="0">
              <a:latin typeface="Tahoma" pitchFamily="34" charset="0"/>
              <a:ea typeface="Tahoma" pitchFamily="34" charset="0"/>
              <a:cs typeface="Tahoma" pitchFamily="34" charset="0"/>
            </a:endParaRPr>
          </a:p>
          <a:p>
            <a:pPr>
              <a:lnSpc>
                <a:spcPct val="150000"/>
              </a:lnSpc>
              <a:spcBef>
                <a:spcPts val="0"/>
              </a:spcBef>
              <a:buNone/>
            </a:pPr>
            <a:r>
              <a:rPr lang="en-US" sz="1200" b="1" dirty="0" smtClean="0">
                <a:latin typeface="Tahoma" pitchFamily="34" charset="0"/>
                <a:ea typeface="Tahoma" pitchFamily="34" charset="0"/>
                <a:cs typeface="Tahoma" pitchFamily="34" charset="0"/>
              </a:rPr>
              <a:t>Attacks on the second approach</a:t>
            </a:r>
          </a:p>
          <a:p>
            <a:pPr>
              <a:lnSpc>
                <a:spcPct val="150000"/>
              </a:lnSpc>
              <a:spcBef>
                <a:spcPts val="0"/>
              </a:spcBef>
            </a:pPr>
            <a:r>
              <a:rPr lang="en-US" sz="1200" dirty="0" smtClean="0">
                <a:latin typeface="Tahoma" pitchFamily="34" charset="0"/>
                <a:ea typeface="Tahoma" pitchFamily="34" charset="0"/>
                <a:cs typeface="Tahoma" pitchFamily="34" charset="0"/>
              </a:rPr>
              <a:t>Eavesdropping</a:t>
            </a:r>
          </a:p>
          <a:p>
            <a:pPr>
              <a:lnSpc>
                <a:spcPct val="150000"/>
              </a:lnSpc>
              <a:spcBef>
                <a:spcPts val="0"/>
              </a:spcBef>
            </a:pPr>
            <a:endParaRPr lang="en-US" sz="1400" dirty="0" smtClean="0">
              <a:latin typeface="Tahoma" pitchFamily="34" charset="0"/>
              <a:ea typeface="Tahoma" pitchFamily="34" charset="0"/>
              <a:cs typeface="Tahoma" pitchFamily="34" charset="0"/>
            </a:endParaRPr>
          </a:p>
          <a:p>
            <a:pPr algn="just">
              <a:lnSpc>
                <a:spcPct val="160000"/>
              </a:lnSpc>
              <a:spcBef>
                <a:spcPts val="0"/>
              </a:spcBef>
            </a:pPr>
            <a:r>
              <a:rPr lang="en-US" sz="1200" b="1" dirty="0" smtClean="0">
                <a:latin typeface="Tahoma" pitchFamily="34" charset="0"/>
                <a:ea typeface="Tahoma" pitchFamily="34" charset="0"/>
                <a:cs typeface="Tahoma" pitchFamily="34" charset="0"/>
              </a:rPr>
              <a:t>Third Approach</a:t>
            </a:r>
            <a:r>
              <a:rPr lang="en-US" sz="1200" dirty="0" smtClean="0">
                <a:latin typeface="Tahoma" pitchFamily="34" charset="0"/>
                <a:ea typeface="Tahoma" pitchFamily="34" charset="0"/>
                <a:cs typeface="Tahoma" pitchFamily="34" charset="0"/>
              </a:rPr>
              <a:t>: This approach is called salting the password. When the password string is created, a random string, called the salt, is concatenated to the password. The salted password is then hashed. The ID the salt and the hash are then stored in the file. Now, when a user asks for access, the system extracts the salt, concatenates it with the received password, makes a hash out of the result, and compares it with the hash stored in the file.</a:t>
            </a:r>
          </a:p>
          <a:p>
            <a:pPr>
              <a:lnSpc>
                <a:spcPct val="150000"/>
              </a:lnSpc>
              <a:spcBef>
                <a:spcPts val="0"/>
              </a:spcBef>
            </a:pPr>
            <a:endParaRPr lang="en-US" sz="1400" dirty="0" smtClean="0">
              <a:latin typeface="Tahoma" pitchFamily="34" charset="0"/>
              <a:ea typeface="Tahoma" pitchFamily="34" charset="0"/>
              <a:cs typeface="Tahoma" pitchFamily="34" charset="0"/>
            </a:endParaRPr>
          </a:p>
          <a:p>
            <a:endParaRPr lang="en-US" sz="1400" b="1" dirty="0" smtClean="0">
              <a:latin typeface="Tahoma" pitchFamily="34" charset="0"/>
              <a:ea typeface="Tahoma" pitchFamily="34" charset="0"/>
              <a:cs typeface="Tahoma" pitchFamily="34" charset="0"/>
            </a:endParaRPr>
          </a:p>
          <a:p>
            <a:endParaRPr lang="en-US" dirty="0"/>
          </a:p>
        </p:txBody>
      </p:sp>
      <p:pic>
        <p:nvPicPr>
          <p:cNvPr id="5" name="Picture 12"/>
          <p:cNvPicPr>
            <a:picLocks noChangeAspect="1" noChangeArrowheads="1"/>
          </p:cNvPicPr>
          <p:nvPr/>
        </p:nvPicPr>
        <p:blipFill>
          <a:blip r:embed="rId2"/>
          <a:srcRect/>
          <a:stretch>
            <a:fillRect/>
          </a:stretch>
        </p:blipFill>
        <p:spPr bwMode="auto">
          <a:xfrm>
            <a:off x="1532472" y="2315234"/>
            <a:ext cx="4379718" cy="2585351"/>
          </a:xfrm>
          <a:prstGeom prst="rect">
            <a:avLst/>
          </a:prstGeom>
          <a:noFill/>
          <a:ln w="9525">
            <a:noFill/>
            <a:miter lim="800000"/>
            <a:headEnd/>
            <a:tailEnd/>
          </a:ln>
          <a:effectLst/>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7" name="Content Placeholder 6"/>
          <p:cNvSpPr>
            <a:spLocks noGrp="1"/>
          </p:cNvSpPr>
          <p:nvPr>
            <p:ph idx="1"/>
          </p:nvPr>
        </p:nvSpPr>
        <p:spPr/>
        <p:txBody>
          <a:bodyPr>
            <a:normAutofit/>
          </a:bodyPr>
          <a:lstStyle/>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pPr>
            <a:r>
              <a:rPr lang="en-US" sz="1200" dirty="0" smtClean="0">
                <a:latin typeface="Tahoma" pitchFamily="34" charset="0"/>
                <a:ea typeface="Tahoma" pitchFamily="34" charset="0"/>
                <a:cs typeface="Tahoma" pitchFamily="34" charset="0"/>
              </a:rPr>
              <a:t>The third approach schematic diagram is shown below.</a:t>
            </a: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buNone/>
            </a:pPr>
            <a:r>
              <a:rPr lang="en-US" sz="1200" dirty="0" smtClean="0">
                <a:latin typeface="Tahoma" pitchFamily="34" charset="0"/>
                <a:ea typeface="Tahoma" pitchFamily="34" charset="0"/>
                <a:cs typeface="Tahoma" pitchFamily="34" charset="0"/>
              </a:rPr>
              <a:t>             </a:t>
            </a:r>
          </a:p>
          <a:p>
            <a:pPr>
              <a:lnSpc>
                <a:spcPct val="150000"/>
              </a:lnSpc>
              <a:spcBef>
                <a:spcPts val="0"/>
              </a:spcBef>
              <a:buNone/>
            </a:pPr>
            <a:r>
              <a:rPr lang="en-US" sz="1200" dirty="0" smtClean="0">
                <a:latin typeface="Tahoma" pitchFamily="34" charset="0"/>
                <a:ea typeface="Tahoma" pitchFamily="34" charset="0"/>
                <a:cs typeface="Tahoma" pitchFamily="34" charset="0"/>
              </a:rPr>
              <a:t>  Figure : Salting the password</a:t>
            </a:r>
          </a:p>
          <a:p>
            <a:pPr lvl="0">
              <a:lnSpc>
                <a:spcPct val="150000"/>
              </a:lnSpc>
              <a:spcBef>
                <a:spcPts val="0"/>
              </a:spcBef>
            </a:pPr>
            <a:endParaRPr lang="en-US" sz="1200" dirty="0" smtClean="0">
              <a:solidFill>
                <a:srgbClr val="70AD47">
                  <a:lumMod val="75000"/>
                </a:srgbClr>
              </a:solidFill>
              <a:latin typeface="Tahoma" pitchFamily="34" charset="0"/>
              <a:ea typeface="Tahoma" pitchFamily="34" charset="0"/>
              <a:cs typeface="Tahoma" pitchFamily="34" charset="0"/>
            </a:endParaRPr>
          </a:p>
          <a:p>
            <a:pPr algn="just">
              <a:lnSpc>
                <a:spcPct val="150000"/>
              </a:lnSpc>
              <a:spcBef>
                <a:spcPts val="0"/>
              </a:spcBef>
            </a:pPr>
            <a:r>
              <a:rPr lang="en-US" sz="1200" b="1" dirty="0" smtClean="0">
                <a:solidFill>
                  <a:srgbClr val="70AD47">
                    <a:lumMod val="75000"/>
                  </a:srgbClr>
                </a:solidFill>
                <a:latin typeface="Tahoma" pitchFamily="34" charset="0"/>
                <a:ea typeface="Tahoma" pitchFamily="34" charset="0"/>
                <a:cs typeface="Tahoma" pitchFamily="34" charset="0"/>
              </a:rPr>
              <a:t>Fourth approach</a:t>
            </a:r>
            <a:r>
              <a:rPr lang="en-US" sz="1200" dirty="0" smtClean="0">
                <a:solidFill>
                  <a:srgbClr val="70AD47">
                    <a:lumMod val="75000"/>
                  </a:srgbClr>
                </a:solidFill>
                <a:latin typeface="Tahoma" pitchFamily="34" charset="0"/>
                <a:ea typeface="Tahoma" pitchFamily="34" charset="0"/>
                <a:cs typeface="Tahoma" pitchFamily="34" charset="0"/>
              </a:rPr>
              <a:t> : </a:t>
            </a:r>
            <a:r>
              <a:rPr lang="en-US" sz="1200" dirty="0" smtClean="0">
                <a:latin typeface="Tahoma" pitchFamily="34" charset="0"/>
                <a:ea typeface="Tahoma" pitchFamily="34" charset="0"/>
                <a:cs typeface="Tahoma" pitchFamily="34" charset="0"/>
              </a:rPr>
              <a:t>In the fourth approach, two identification techniques are combined. A good example of this type of authentication is the use of an ATM card with a PIN (personal identification number). The card belongs to the category “something possesses” and the PIN belongs to the category ”something known”. The PIN is a password that </a:t>
            </a:r>
            <a:r>
              <a:rPr lang="en-US" sz="1200" dirty="0" err="1" smtClean="0">
                <a:latin typeface="Tahoma" pitchFamily="34" charset="0"/>
                <a:ea typeface="Tahoma" pitchFamily="34" charset="0"/>
                <a:cs typeface="Tahoma" pitchFamily="34" charset="0"/>
              </a:rPr>
              <a:t>enhamces</a:t>
            </a:r>
            <a:r>
              <a:rPr lang="en-US" sz="1200" dirty="0" smtClean="0">
                <a:latin typeface="Tahoma" pitchFamily="34" charset="0"/>
                <a:ea typeface="Tahoma" pitchFamily="34" charset="0"/>
                <a:cs typeface="Tahoma" pitchFamily="34" charset="0"/>
              </a:rPr>
              <a:t> the security of the card. If the card is </a:t>
            </a:r>
            <a:r>
              <a:rPr lang="en-US" sz="1200" dirty="0" err="1" smtClean="0">
                <a:latin typeface="Tahoma" pitchFamily="34" charset="0"/>
                <a:ea typeface="Tahoma" pitchFamily="34" charset="0"/>
                <a:cs typeface="Tahoma" pitchFamily="34" charset="0"/>
              </a:rPr>
              <a:t>stolen,it</a:t>
            </a:r>
            <a:r>
              <a:rPr lang="en-US" sz="1200" dirty="0" smtClean="0">
                <a:latin typeface="Tahoma" pitchFamily="34" charset="0"/>
                <a:ea typeface="Tahoma" pitchFamily="34" charset="0"/>
                <a:cs typeface="Tahoma" pitchFamily="34" charset="0"/>
              </a:rPr>
              <a:t> cannot be used unless the PIN is </a:t>
            </a:r>
            <a:r>
              <a:rPr lang="en-US" sz="1200" dirty="0" err="1" smtClean="0">
                <a:latin typeface="Tahoma" pitchFamily="34" charset="0"/>
                <a:ea typeface="Tahoma" pitchFamily="34" charset="0"/>
                <a:cs typeface="Tahoma" pitchFamily="34" charset="0"/>
              </a:rPr>
              <a:t>known.The</a:t>
            </a:r>
            <a:r>
              <a:rPr lang="en-US" sz="1200" dirty="0" smtClean="0">
                <a:latin typeface="Tahoma" pitchFamily="34" charset="0"/>
                <a:ea typeface="Tahoma" pitchFamily="34" charset="0"/>
                <a:cs typeface="Tahoma" pitchFamily="34" charset="0"/>
              </a:rPr>
              <a:t> PIN number, however, is  very short so it is easily remembered by the owner. This makes it vulnerable to the guessing type of attack</a:t>
            </a: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pPr>
            <a:endParaRPr lang="en-US" sz="1200" dirty="0">
              <a:latin typeface="Tahoma" pitchFamily="34" charset="0"/>
              <a:ea typeface="Tahoma" pitchFamily="34" charset="0"/>
              <a:cs typeface="Tahoma" pitchFamily="34" charset="0"/>
            </a:endParaRPr>
          </a:p>
        </p:txBody>
      </p:sp>
      <p:pic>
        <p:nvPicPr>
          <p:cNvPr id="9" name="Picture 12"/>
          <p:cNvPicPr>
            <a:picLocks noChangeAspect="1" noChangeArrowheads="1"/>
          </p:cNvPicPr>
          <p:nvPr/>
        </p:nvPicPr>
        <p:blipFill>
          <a:blip r:embed="rId2"/>
          <a:srcRect/>
          <a:stretch>
            <a:fillRect/>
          </a:stretch>
        </p:blipFill>
        <p:spPr bwMode="auto">
          <a:xfrm>
            <a:off x="974060" y="1865069"/>
            <a:ext cx="4833428" cy="3307223"/>
          </a:xfrm>
          <a:prstGeom prst="rect">
            <a:avLst/>
          </a:prstGeom>
          <a:noFill/>
          <a:ln w="9525">
            <a:noFill/>
            <a:miter lim="800000"/>
            <a:headEnd/>
            <a:tailEnd/>
          </a:ln>
          <a:effectLst/>
        </p:spPr>
      </p:pic>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6" name="Content Placeholder 5"/>
          <p:cNvSpPr>
            <a:spLocks noGrp="1"/>
          </p:cNvSpPr>
          <p:nvPr>
            <p:ph idx="1"/>
          </p:nvPr>
        </p:nvSpPr>
        <p:spPr/>
        <p:txBody>
          <a:bodyPr>
            <a:normAutofit/>
          </a:bodyPr>
          <a:lstStyle/>
          <a:p>
            <a:pPr>
              <a:lnSpc>
                <a:spcPct val="150000"/>
              </a:lnSpc>
              <a:spcBef>
                <a:spcPts val="0"/>
              </a:spcBef>
              <a:buNone/>
            </a:pPr>
            <a:r>
              <a:rPr lang="en-US" sz="1400" b="1" dirty="0" smtClean="0">
                <a:latin typeface="Tahoma" pitchFamily="34" charset="0"/>
                <a:ea typeface="Tahoma" pitchFamily="34" charset="0"/>
                <a:cs typeface="Tahoma" pitchFamily="34" charset="0"/>
              </a:rPr>
              <a:t>One-Time Password</a:t>
            </a:r>
          </a:p>
          <a:p>
            <a:pPr>
              <a:lnSpc>
                <a:spcPct val="150000"/>
              </a:lnSpc>
              <a:spcBef>
                <a:spcPts val="0"/>
              </a:spcBef>
            </a:pPr>
            <a:r>
              <a:rPr lang="en-US" sz="1200" dirty="0" smtClean="0">
                <a:latin typeface="Tahoma" pitchFamily="34" charset="0"/>
                <a:ea typeface="Tahoma" pitchFamily="34" charset="0"/>
                <a:cs typeface="Tahoma" pitchFamily="34" charset="0"/>
              </a:rPr>
              <a:t>In the first approach, the user and the system agree upon a list of passwords. </a:t>
            </a:r>
          </a:p>
          <a:p>
            <a:pPr>
              <a:lnSpc>
                <a:spcPct val="150000"/>
              </a:lnSpc>
              <a:spcBef>
                <a:spcPts val="0"/>
              </a:spcBef>
            </a:pPr>
            <a:r>
              <a:rPr lang="en-US" sz="1200" dirty="0" smtClean="0">
                <a:latin typeface="Tahoma" pitchFamily="34" charset="0"/>
                <a:ea typeface="Tahoma" pitchFamily="34" charset="0"/>
                <a:cs typeface="Tahoma" pitchFamily="34" charset="0"/>
              </a:rPr>
              <a:t>In the second approach, the user and the system agree to sequentially update the password. </a:t>
            </a:r>
          </a:p>
          <a:p>
            <a:pPr>
              <a:lnSpc>
                <a:spcPct val="150000"/>
              </a:lnSpc>
              <a:spcBef>
                <a:spcPts val="0"/>
              </a:spcBef>
            </a:pPr>
            <a:r>
              <a:rPr lang="en-US" sz="1200" dirty="0" smtClean="0">
                <a:latin typeface="Tahoma" pitchFamily="34" charset="0"/>
                <a:ea typeface="Tahoma" pitchFamily="34" charset="0"/>
                <a:cs typeface="Tahoma" pitchFamily="34" charset="0"/>
              </a:rPr>
              <a:t>In the third approach, the user and the system create a sequentially updated password using a hash function.</a:t>
            </a: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buNone/>
            </a:pPr>
            <a:r>
              <a:rPr lang="en-US" sz="1200" dirty="0" smtClean="0">
                <a:latin typeface="Tahoma" pitchFamily="34" charset="0"/>
                <a:ea typeface="Tahoma" pitchFamily="34" charset="0"/>
                <a:cs typeface="Tahoma" pitchFamily="34" charset="0"/>
              </a:rPr>
              <a:t> </a:t>
            </a:r>
            <a:r>
              <a:rPr lang="en-US" sz="1200" b="1" dirty="0" err="1" smtClean="0">
                <a:latin typeface="Tahoma" pitchFamily="34" charset="0"/>
                <a:ea typeface="Tahoma" pitchFamily="34" charset="0"/>
                <a:cs typeface="Tahoma" pitchFamily="34" charset="0"/>
              </a:rPr>
              <a:t>Lamport</a:t>
            </a:r>
            <a:r>
              <a:rPr lang="en-US" sz="1200" b="1" dirty="0" smtClean="0">
                <a:latin typeface="Tahoma" pitchFamily="34" charset="0"/>
                <a:ea typeface="Tahoma" pitchFamily="34" charset="0"/>
                <a:cs typeface="Tahoma" pitchFamily="34" charset="0"/>
              </a:rPr>
              <a:t> one-time password</a:t>
            </a: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pPr>
            <a:endParaRPr lang="en-US" sz="1200" i="1" dirty="0" smtClean="0">
              <a:solidFill>
                <a:schemeClr val="hlink"/>
              </a:solidFill>
              <a:latin typeface="Tahoma" pitchFamily="34" charset="0"/>
              <a:ea typeface="Tahoma" pitchFamily="34" charset="0"/>
              <a:cs typeface="Tahoma" pitchFamily="34" charset="0"/>
            </a:endParaRPr>
          </a:p>
          <a:p>
            <a:pPr>
              <a:lnSpc>
                <a:spcPct val="150000"/>
              </a:lnSpc>
              <a:spcBef>
                <a:spcPts val="0"/>
              </a:spcBef>
            </a:pPr>
            <a:endParaRPr lang="en-US" sz="1200" dirty="0">
              <a:latin typeface="Tahoma" pitchFamily="34" charset="0"/>
              <a:ea typeface="Tahoma" pitchFamily="34" charset="0"/>
              <a:cs typeface="Tahoma" pitchFamily="34" charset="0"/>
            </a:endParaRPr>
          </a:p>
        </p:txBody>
      </p:sp>
      <p:pic>
        <p:nvPicPr>
          <p:cNvPr id="7" name="Picture 14"/>
          <p:cNvPicPr>
            <a:picLocks noChangeAspect="1" noChangeArrowheads="1"/>
          </p:cNvPicPr>
          <p:nvPr/>
        </p:nvPicPr>
        <p:blipFill>
          <a:blip r:embed="rId2"/>
          <a:srcRect/>
          <a:stretch>
            <a:fillRect/>
          </a:stretch>
        </p:blipFill>
        <p:spPr bwMode="auto">
          <a:xfrm>
            <a:off x="1146127" y="2782782"/>
            <a:ext cx="3844683" cy="414131"/>
          </a:xfrm>
          <a:prstGeom prst="rect">
            <a:avLst/>
          </a:prstGeom>
          <a:noFill/>
          <a:ln w="9525">
            <a:noFill/>
            <a:miter lim="800000"/>
            <a:headEnd/>
            <a:tailEnd/>
          </a:ln>
          <a:effectLst/>
        </p:spPr>
      </p:pic>
      <p:pic>
        <p:nvPicPr>
          <p:cNvPr id="8" name="Picture 12"/>
          <p:cNvPicPr>
            <a:picLocks noChangeAspect="1" noChangeArrowheads="1"/>
          </p:cNvPicPr>
          <p:nvPr/>
        </p:nvPicPr>
        <p:blipFill>
          <a:blip r:embed="rId3"/>
          <a:srcRect/>
          <a:stretch>
            <a:fillRect/>
          </a:stretch>
        </p:blipFill>
        <p:spPr bwMode="auto">
          <a:xfrm>
            <a:off x="1176484" y="4192617"/>
            <a:ext cx="4749666" cy="2962835"/>
          </a:xfrm>
          <a:prstGeom prst="rect">
            <a:avLst/>
          </a:prstGeom>
          <a:noFill/>
          <a:ln w="9525">
            <a:noFill/>
            <a:miter lim="800000"/>
            <a:headEnd/>
            <a:tailEnd/>
          </a:ln>
          <a:effectLst/>
        </p:spPr>
      </p:pic>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normAutofit lnSpcReduction="10000"/>
          </a:bodyPr>
          <a:lstStyle/>
          <a:p>
            <a:pPr>
              <a:buNone/>
            </a:pPr>
            <a:r>
              <a:rPr lang="en-US" sz="1400" dirty="0" smtClean="0">
                <a:effectLst>
                  <a:outerShdw blurRad="38100" dist="38100" dir="2700000" algn="tl">
                    <a:srgbClr val="C0C0C0"/>
                  </a:outerShdw>
                </a:effectLst>
                <a:latin typeface="Tahoma" pitchFamily="34" charset="0"/>
                <a:ea typeface="Tahoma" pitchFamily="34" charset="0"/>
                <a:cs typeface="Tahoma" pitchFamily="34" charset="0"/>
              </a:rPr>
              <a:t>CHALLENGE-RESPONSE</a:t>
            </a:r>
          </a:p>
          <a:p>
            <a:pPr algn="just">
              <a:lnSpc>
                <a:spcPct val="150000"/>
              </a:lnSpc>
              <a:spcBef>
                <a:spcPts val="0"/>
              </a:spcBef>
            </a:pPr>
            <a:r>
              <a:rPr lang="en-US" sz="1200" dirty="0" smtClean="0">
                <a:latin typeface="Tahoma" pitchFamily="34" charset="0"/>
                <a:ea typeface="Tahoma" pitchFamily="34" charset="0"/>
                <a:cs typeface="Tahoma" pitchFamily="34" charset="0"/>
              </a:rPr>
              <a:t>In password authentication, the claimant proves her identity by demonstrating that she knows a secret, the password. In challenge-response authentication, the claimant proves that she knows a secret without sending it.  In challenge-response authentication, the claimant proves that she knows a secret without sending it to the verifier. The challenge is a time-varying value sent by the verifier; the response is the result of a function applied on the challenge.</a:t>
            </a:r>
          </a:p>
          <a:p>
            <a:pPr algn="just">
              <a:lnSpc>
                <a:spcPct val="150000"/>
              </a:lnSpc>
              <a:spcBef>
                <a:spcPts val="0"/>
              </a:spcBef>
            </a:pPr>
            <a:r>
              <a:rPr lang="en-US" sz="1200" dirty="0" smtClean="0">
                <a:latin typeface="Tahoma" pitchFamily="34" charset="0"/>
                <a:ea typeface="Tahoma" pitchFamily="34" charset="0"/>
                <a:cs typeface="Tahoma" pitchFamily="34" charset="0"/>
              </a:rPr>
              <a:t>Four ways in Challenge Response</a:t>
            </a:r>
          </a:p>
          <a:p>
            <a:pPr algn="just">
              <a:lnSpc>
                <a:spcPct val="150000"/>
              </a:lnSpc>
              <a:spcBef>
                <a:spcPts val="0"/>
              </a:spcBef>
              <a:buNone/>
            </a:pPr>
            <a:r>
              <a:rPr lang="en-US" sz="1200" dirty="0" smtClean="0">
                <a:latin typeface="Tahoma" pitchFamily="34" charset="0"/>
                <a:ea typeface="Tahoma" pitchFamily="34" charset="0"/>
                <a:cs typeface="Tahoma" pitchFamily="34" charset="0"/>
              </a:rPr>
              <a:t>1)  Using a Symmetric-Key Cipher</a:t>
            </a:r>
          </a:p>
          <a:p>
            <a:pPr marL="228600" indent="-228600" algn="just">
              <a:lnSpc>
                <a:spcPct val="150000"/>
              </a:lnSpc>
              <a:spcBef>
                <a:spcPts val="0"/>
              </a:spcBef>
              <a:buNone/>
            </a:pPr>
            <a:r>
              <a:rPr lang="en-US" sz="1200" dirty="0" smtClean="0">
                <a:latin typeface="Tahoma" pitchFamily="34" charset="0"/>
                <a:ea typeface="Tahoma" pitchFamily="34" charset="0"/>
                <a:cs typeface="Tahoma" pitchFamily="34" charset="0"/>
              </a:rPr>
              <a:t>2)  Using Keyed-Hash Functions</a:t>
            </a:r>
          </a:p>
          <a:p>
            <a:pPr marL="228600" indent="-228600" algn="just">
              <a:lnSpc>
                <a:spcPct val="150000"/>
              </a:lnSpc>
              <a:spcBef>
                <a:spcPts val="0"/>
              </a:spcBef>
              <a:buNone/>
            </a:pPr>
            <a:r>
              <a:rPr lang="en-US" sz="1200" dirty="0" smtClean="0">
                <a:latin typeface="Tahoma" pitchFamily="34" charset="0"/>
                <a:ea typeface="Tahoma" pitchFamily="34" charset="0"/>
                <a:cs typeface="Tahoma" pitchFamily="34" charset="0"/>
              </a:rPr>
              <a:t>3)  Using an Asymmetric-Key Cipher</a:t>
            </a:r>
          </a:p>
          <a:p>
            <a:pPr algn="just">
              <a:lnSpc>
                <a:spcPct val="150000"/>
              </a:lnSpc>
              <a:spcBef>
                <a:spcPts val="0"/>
              </a:spcBef>
              <a:buNone/>
            </a:pPr>
            <a:r>
              <a:rPr lang="en-US" sz="1200" dirty="0" smtClean="0">
                <a:latin typeface="Tahoma" pitchFamily="34" charset="0"/>
                <a:ea typeface="Tahoma" pitchFamily="34" charset="0"/>
                <a:cs typeface="Tahoma" pitchFamily="34" charset="0"/>
              </a:rPr>
              <a:t>4)  Using Digital Signature</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r>
              <a:rPr lang="en-US" sz="1200" b="1" dirty="0" smtClean="0">
                <a:latin typeface="Tahoma" pitchFamily="34" charset="0"/>
                <a:ea typeface="Tahoma" pitchFamily="34" charset="0"/>
                <a:cs typeface="Tahoma" pitchFamily="34" charset="0"/>
              </a:rPr>
              <a:t>Using a Symmetric-Key Cipher</a:t>
            </a:r>
          </a:p>
          <a:p>
            <a:pPr algn="just">
              <a:lnSpc>
                <a:spcPct val="150000"/>
              </a:lnSpc>
              <a:spcBef>
                <a:spcPts val="0"/>
              </a:spcBef>
              <a:buNone/>
            </a:pPr>
            <a:r>
              <a:rPr lang="en-US" sz="1200" b="1" dirty="0" smtClean="0">
                <a:latin typeface="Tahoma" pitchFamily="34" charset="0"/>
                <a:ea typeface="Tahoma" pitchFamily="34" charset="0"/>
                <a:cs typeface="Tahoma" pitchFamily="34" charset="0"/>
              </a:rPr>
              <a:t>   First Approach: </a:t>
            </a:r>
          </a:p>
          <a:p>
            <a:pPr algn="just">
              <a:lnSpc>
                <a:spcPct val="150000"/>
              </a:lnSpc>
              <a:spcBef>
                <a:spcPts val="0"/>
              </a:spcBef>
              <a:buNone/>
            </a:pPr>
            <a:r>
              <a:rPr lang="en-US" sz="1200" dirty="0" smtClean="0">
                <a:latin typeface="Tahoma" pitchFamily="34" charset="0"/>
                <a:ea typeface="Tahoma" pitchFamily="34" charset="0"/>
                <a:cs typeface="Tahoma" pitchFamily="34" charset="0"/>
              </a:rPr>
              <a:t>   In the first approach, the verifier sends a nonce, a random </a:t>
            </a:r>
            <a:r>
              <a:rPr lang="en-US" sz="1200" dirty="0" err="1" smtClean="0">
                <a:latin typeface="Tahoma" pitchFamily="34" charset="0"/>
                <a:ea typeface="Tahoma" pitchFamily="34" charset="0"/>
                <a:cs typeface="Tahoma" pitchFamily="34" charset="0"/>
              </a:rPr>
              <a:t>numberused</a:t>
            </a:r>
            <a:r>
              <a:rPr lang="en-US" sz="1200" dirty="0" smtClean="0">
                <a:latin typeface="Tahoma" pitchFamily="34" charset="0"/>
                <a:ea typeface="Tahoma" pitchFamily="34" charset="0"/>
                <a:cs typeface="Tahoma" pitchFamily="34" charset="0"/>
              </a:rPr>
              <a:t> only once, to challenge the claimant. A nonce must be time-varying every time it is created, it is different. The claimant responds to the challenge using the secret key shared between the claimant and the verifier.</a:t>
            </a: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r>
              <a:rPr lang="en-US" sz="1200" dirty="0" smtClean="0">
                <a:latin typeface="Tahoma" pitchFamily="34" charset="0"/>
                <a:ea typeface="Tahoma" pitchFamily="34" charset="0"/>
                <a:cs typeface="Tahoma" pitchFamily="34" charset="0"/>
              </a:rPr>
              <a:t>         Figure : Nonce challenge</a:t>
            </a: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endParaRPr lang="en-US" dirty="0"/>
          </a:p>
        </p:txBody>
      </p:sp>
      <p:pic>
        <p:nvPicPr>
          <p:cNvPr id="4" name="Picture 13"/>
          <p:cNvPicPr>
            <a:picLocks noChangeAspect="1" noChangeArrowheads="1"/>
          </p:cNvPicPr>
          <p:nvPr/>
        </p:nvPicPr>
        <p:blipFill>
          <a:blip r:embed="rId2" cstate="print"/>
          <a:srcRect/>
          <a:stretch>
            <a:fillRect/>
          </a:stretch>
        </p:blipFill>
        <p:spPr bwMode="auto">
          <a:xfrm>
            <a:off x="1049350" y="6289118"/>
            <a:ext cx="3948440" cy="2003304"/>
          </a:xfrm>
          <a:prstGeom prst="rect">
            <a:avLst/>
          </a:prstGeom>
          <a:noFill/>
          <a:ln w="9525">
            <a:noFill/>
            <a:miter lim="800000"/>
            <a:headEnd/>
            <a:tailEnd/>
          </a:ln>
          <a:effectLst/>
        </p:spPr>
      </p:pic>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lnSpc>
                <a:spcPct val="150000"/>
              </a:lnSpc>
              <a:spcBef>
                <a:spcPts val="0"/>
              </a:spcBef>
            </a:pPr>
            <a:r>
              <a:rPr lang="en-US" sz="1200" b="1" dirty="0" smtClean="0">
                <a:latin typeface="Tahoma" pitchFamily="34" charset="0"/>
                <a:ea typeface="Tahoma" pitchFamily="34" charset="0"/>
                <a:cs typeface="Tahoma" pitchFamily="34" charset="0"/>
              </a:rPr>
              <a:t>Second Approach</a:t>
            </a:r>
          </a:p>
          <a:p>
            <a:pPr algn="just">
              <a:lnSpc>
                <a:spcPct val="150000"/>
              </a:lnSpc>
              <a:spcBef>
                <a:spcPts val="0"/>
              </a:spcBef>
            </a:pPr>
            <a:r>
              <a:rPr lang="en-US" sz="1200" dirty="0" smtClean="0">
                <a:latin typeface="Tahoma" pitchFamily="34" charset="0"/>
                <a:ea typeface="Tahoma" pitchFamily="34" charset="0"/>
                <a:cs typeface="Tahoma" pitchFamily="34" charset="0"/>
              </a:rPr>
              <a:t>In the second approach, the time-varying value is a timestamp, which changes with time. In this approach the challenge message is the current time sent from the verifier to the claimant. If the client and server clocks are synchronized, the claimant knows the current time. This means that there is no need for the challenge message . The first and the third message can be combined. The result is that authentication can be done using one message. </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r>
              <a:rPr lang="en-US" sz="1200" dirty="0" smtClean="0">
                <a:latin typeface="Tahoma" pitchFamily="34" charset="0"/>
                <a:ea typeface="Tahoma" pitchFamily="34" charset="0"/>
                <a:cs typeface="Tahoma" pitchFamily="34" charset="0"/>
              </a:rPr>
              <a:t>                Figure : Timestamp Challenge</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r>
              <a:rPr lang="en-US" sz="1200" b="1" dirty="0" smtClean="0">
                <a:latin typeface="Tahoma" pitchFamily="34" charset="0"/>
                <a:ea typeface="Tahoma" pitchFamily="34" charset="0"/>
                <a:cs typeface="Tahoma" pitchFamily="34" charset="0"/>
              </a:rPr>
              <a:t>Third Approach</a:t>
            </a:r>
          </a:p>
          <a:p>
            <a:pPr algn="just">
              <a:lnSpc>
                <a:spcPct val="150000"/>
              </a:lnSpc>
              <a:spcBef>
                <a:spcPts val="0"/>
              </a:spcBef>
            </a:pPr>
            <a:r>
              <a:rPr lang="en-US" sz="1200" dirty="0" smtClean="0">
                <a:latin typeface="Tahoma" pitchFamily="34" charset="0"/>
                <a:ea typeface="Tahoma" pitchFamily="34" charset="0"/>
                <a:cs typeface="Tahoma" pitchFamily="34" charset="0"/>
              </a:rPr>
              <a:t>In the third approach, bidirectional authentication is used. The first and second approaches are for unidirectional authentication. Alice is authenticated to Bob but not the other way around. If Alice also needs to be sure about Bob’s identity, we need bidirectional authentication.</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endParaRPr lang="en-US" dirty="0"/>
          </a:p>
        </p:txBody>
      </p:sp>
      <p:pic>
        <p:nvPicPr>
          <p:cNvPr id="4" name="Picture 12"/>
          <p:cNvPicPr>
            <a:picLocks noChangeAspect="1" noChangeArrowheads="1"/>
          </p:cNvPicPr>
          <p:nvPr/>
        </p:nvPicPr>
        <p:blipFill>
          <a:blip r:embed="rId2"/>
          <a:srcRect/>
          <a:stretch>
            <a:fillRect/>
          </a:stretch>
        </p:blipFill>
        <p:spPr bwMode="auto">
          <a:xfrm>
            <a:off x="1270801" y="3118552"/>
            <a:ext cx="4397084" cy="2828537"/>
          </a:xfrm>
          <a:prstGeom prst="rect">
            <a:avLst/>
          </a:prstGeom>
          <a:noFill/>
          <a:ln w="9525">
            <a:noFill/>
            <a:miter lim="800000"/>
            <a:headEnd/>
            <a:tailEnd/>
          </a:ln>
          <a:effectLst/>
        </p:spPr>
      </p:pic>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sz="1200" dirty="0" smtClean="0">
                <a:latin typeface="Tahoma" pitchFamily="34" charset="0"/>
                <a:ea typeface="Tahoma" pitchFamily="34" charset="0"/>
                <a:cs typeface="Tahoma" pitchFamily="34" charset="0"/>
              </a:rPr>
              <a:t>The third Approach is shown below</a:t>
            </a:r>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pPr>
              <a:buNone/>
            </a:pPr>
            <a:r>
              <a:rPr lang="en-US" sz="1200" dirty="0" smtClean="0"/>
              <a:t>            Figure : Bidirectional authentication</a:t>
            </a:r>
          </a:p>
          <a:p>
            <a:endParaRPr lang="en-US" sz="1200" dirty="0" smtClean="0"/>
          </a:p>
          <a:p>
            <a:pPr>
              <a:buNone/>
            </a:pPr>
            <a:r>
              <a:rPr lang="en-US" sz="1400" b="1" dirty="0" smtClean="0">
                <a:latin typeface="Tahoma" pitchFamily="34" charset="0"/>
                <a:ea typeface="Tahoma" pitchFamily="34" charset="0"/>
                <a:cs typeface="Tahoma" pitchFamily="34" charset="0"/>
              </a:rPr>
              <a:t>   Using Keyed-Hash Functions</a:t>
            </a:r>
          </a:p>
          <a:p>
            <a:pPr algn="just">
              <a:lnSpc>
                <a:spcPct val="150000"/>
              </a:lnSpc>
              <a:spcBef>
                <a:spcPts val="0"/>
              </a:spcBef>
            </a:pPr>
            <a:r>
              <a:rPr lang="en-US" sz="1200" dirty="0" smtClean="0">
                <a:latin typeface="Tahoma" pitchFamily="34" charset="0"/>
                <a:ea typeface="Tahoma" pitchFamily="34" charset="0"/>
                <a:cs typeface="Tahoma" pitchFamily="34" charset="0"/>
              </a:rPr>
              <a:t>Instead of using encryption/decryption for entity authentication, we can also use a keyed-hash function (MAC). The advantage is that it preserves the integrity of challenge and response messages and at the time uses a secret key. The timestamp is sent both as plaintext and as text scrambled by the keyed-hash function. When Bob receives the message, he takes the plaintext T, applies the keyed-hash function and then compares his calculation with what he received to determine the authenticity of Alice.</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400" dirty="0" smtClean="0">
              <a:solidFill>
                <a:schemeClr val="folHlink"/>
              </a:solidFill>
              <a:latin typeface="Times New Roman" pitchFamily="18" charset="0"/>
            </a:endParaRPr>
          </a:p>
          <a:p>
            <a:pPr algn="just">
              <a:lnSpc>
                <a:spcPct val="150000"/>
              </a:lnSpc>
              <a:spcBef>
                <a:spcPts val="0"/>
              </a:spcBef>
              <a:buNone/>
            </a:pPr>
            <a:r>
              <a:rPr lang="en-US" sz="1200" dirty="0" smtClean="0">
                <a:latin typeface="Tahoma" pitchFamily="34" charset="0"/>
                <a:ea typeface="Tahoma" pitchFamily="34" charset="0"/>
                <a:cs typeface="Tahoma" pitchFamily="34" charset="0"/>
              </a:rPr>
              <a:t>                Figure : Keyed-hash function</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pPr>
            <a:endParaRPr lang="en-US" sz="1200" dirty="0" smtClean="0">
              <a:latin typeface="Tahoma" pitchFamily="34" charset="0"/>
              <a:ea typeface="Tahoma" pitchFamily="34" charset="0"/>
              <a:cs typeface="Tahoma" pitchFamily="34" charset="0"/>
            </a:endParaRPr>
          </a:p>
          <a:p>
            <a:endParaRPr lang="en-US" sz="1200" dirty="0"/>
          </a:p>
        </p:txBody>
      </p:sp>
      <p:pic>
        <p:nvPicPr>
          <p:cNvPr id="4" name="Picture 12"/>
          <p:cNvPicPr>
            <a:picLocks noChangeAspect="1" noChangeArrowheads="1"/>
          </p:cNvPicPr>
          <p:nvPr/>
        </p:nvPicPr>
        <p:blipFill>
          <a:blip r:embed="rId2"/>
          <a:srcRect/>
          <a:stretch>
            <a:fillRect/>
          </a:stretch>
        </p:blipFill>
        <p:spPr bwMode="auto">
          <a:xfrm>
            <a:off x="813964" y="1529491"/>
            <a:ext cx="4700357" cy="2114149"/>
          </a:xfrm>
          <a:prstGeom prst="rect">
            <a:avLst/>
          </a:prstGeom>
          <a:noFill/>
          <a:ln w="9525">
            <a:noFill/>
            <a:miter lim="800000"/>
            <a:headEnd/>
            <a:tailEnd/>
          </a:ln>
          <a:effectLst/>
        </p:spPr>
      </p:pic>
      <p:pic>
        <p:nvPicPr>
          <p:cNvPr id="5" name="Picture 12"/>
          <p:cNvPicPr>
            <a:picLocks noChangeAspect="1" noChangeArrowheads="1"/>
          </p:cNvPicPr>
          <p:nvPr/>
        </p:nvPicPr>
        <p:blipFill>
          <a:blip r:embed="rId3"/>
          <a:srcRect/>
          <a:stretch>
            <a:fillRect/>
          </a:stretch>
        </p:blipFill>
        <p:spPr bwMode="auto">
          <a:xfrm>
            <a:off x="1131198" y="6477582"/>
            <a:ext cx="4285402" cy="1614160"/>
          </a:xfrm>
          <a:prstGeom prst="rect">
            <a:avLst/>
          </a:prstGeom>
          <a:noFill/>
          <a:ln w="9525">
            <a:noFill/>
            <a:miter lim="800000"/>
            <a:headEnd/>
            <a:tailEnd/>
          </a:ln>
          <a:effectLst/>
        </p:spPr>
      </p:pic>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sz="1400" b="1" dirty="0" smtClean="0">
                <a:latin typeface="Tahoma" pitchFamily="34" charset="0"/>
                <a:ea typeface="Tahoma" pitchFamily="34" charset="0"/>
                <a:cs typeface="Tahoma" pitchFamily="34" charset="0"/>
              </a:rPr>
              <a:t>Using an Asymmetric-Key Cipher</a:t>
            </a:r>
          </a:p>
          <a:p>
            <a:pPr algn="just">
              <a:lnSpc>
                <a:spcPct val="150000"/>
              </a:lnSpc>
              <a:spcBef>
                <a:spcPts val="0"/>
              </a:spcBef>
            </a:pPr>
            <a:r>
              <a:rPr lang="en-US" sz="1200" dirty="0" smtClean="0">
                <a:latin typeface="Tahoma" pitchFamily="34" charset="0"/>
                <a:ea typeface="Tahoma" pitchFamily="34" charset="0"/>
                <a:cs typeface="Tahoma" pitchFamily="34" charset="0"/>
              </a:rPr>
              <a:t>Here the secret key must be the private key of the claimant. The claimant must show that she owns the private key related to the public key that is available to everyone. This means that the verifier must encrypt the challenge using the public key of the claimant. The claimant then decrypts the message using her private key. The response to the challenge is the </a:t>
            </a:r>
            <a:r>
              <a:rPr lang="en-US" sz="1200" dirty="0" err="1" smtClean="0">
                <a:latin typeface="Tahoma" pitchFamily="34" charset="0"/>
                <a:ea typeface="Tahoma" pitchFamily="34" charset="0"/>
                <a:cs typeface="Tahoma" pitchFamily="34" charset="0"/>
              </a:rPr>
              <a:t>decyypted</a:t>
            </a:r>
            <a:r>
              <a:rPr lang="en-US" sz="1200" dirty="0" smtClean="0">
                <a:latin typeface="Tahoma" pitchFamily="34" charset="0"/>
                <a:ea typeface="Tahoma" pitchFamily="34" charset="0"/>
                <a:cs typeface="Tahoma" pitchFamily="34" charset="0"/>
              </a:rPr>
              <a:t> challenge. Following are two approaches: one for unidirectional authentication and one for bidirectional authentication.</a:t>
            </a:r>
          </a:p>
          <a:p>
            <a:pPr algn="just">
              <a:lnSpc>
                <a:spcPct val="150000"/>
              </a:lnSpc>
              <a:spcBef>
                <a:spcPts val="0"/>
              </a:spcBef>
            </a:pPr>
            <a:r>
              <a:rPr lang="en-US" sz="1200" dirty="0" smtClean="0">
                <a:latin typeface="Tahoma" pitchFamily="34" charset="0"/>
                <a:ea typeface="Tahoma" pitchFamily="34" charset="0"/>
                <a:cs typeface="Tahoma" pitchFamily="34" charset="0"/>
              </a:rPr>
              <a:t>In the first approach, Bob encrypts the challenge using Alice’s public key. Alice decrypts the message with her private key and sends the nonce to Bob.  </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r>
              <a:rPr lang="en-US" sz="1200" dirty="0" smtClean="0">
                <a:latin typeface="Tahoma" pitchFamily="34" charset="0"/>
                <a:ea typeface="Tahoma" pitchFamily="34" charset="0"/>
                <a:cs typeface="Tahoma" pitchFamily="34" charset="0"/>
              </a:rPr>
              <a:t>       Figure : Unidirectional, asymmetric-key authentication</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r>
              <a:rPr lang="en-US" sz="1200" dirty="0" smtClean="0">
                <a:latin typeface="Tahoma" pitchFamily="34" charset="0"/>
                <a:ea typeface="Tahoma" pitchFamily="34" charset="0"/>
                <a:cs typeface="Tahoma" pitchFamily="34" charset="0"/>
              </a:rPr>
              <a:t>In the second approach, two public keys are used, one in each direction. Alice sends her identity and nonce encrypted with Bob’s public key. Bob responds with his nonce encrypted with Alice’s public key. Finally, Alice responds with Bob’s decrypted nonce.</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b="1" dirty="0" smtClean="0">
              <a:latin typeface="Tahoma" pitchFamily="34" charset="0"/>
              <a:ea typeface="Tahoma" pitchFamily="34" charset="0"/>
              <a:cs typeface="Tahoma" pitchFamily="34" charset="0"/>
            </a:endParaRPr>
          </a:p>
          <a:p>
            <a:endParaRPr lang="en-US" sz="1400" b="1" dirty="0" smtClean="0">
              <a:latin typeface="Tahoma" pitchFamily="34" charset="0"/>
              <a:ea typeface="Tahoma" pitchFamily="34" charset="0"/>
              <a:cs typeface="Tahoma" pitchFamily="34" charset="0"/>
            </a:endParaRPr>
          </a:p>
          <a:p>
            <a:endParaRPr lang="en-US" dirty="0"/>
          </a:p>
        </p:txBody>
      </p:sp>
      <p:pic>
        <p:nvPicPr>
          <p:cNvPr id="4" name="Picture 13"/>
          <p:cNvPicPr>
            <a:picLocks noChangeAspect="1" noChangeArrowheads="1"/>
          </p:cNvPicPr>
          <p:nvPr/>
        </p:nvPicPr>
        <p:blipFill>
          <a:blip r:embed="rId2"/>
          <a:srcRect/>
          <a:stretch>
            <a:fillRect/>
          </a:stretch>
        </p:blipFill>
        <p:spPr bwMode="auto">
          <a:xfrm>
            <a:off x="1029766" y="3985666"/>
            <a:ext cx="4554356" cy="2073687"/>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lnSpc>
                <a:spcPct val="150000"/>
              </a:lnSpc>
              <a:spcBef>
                <a:spcPts val="600"/>
              </a:spcBef>
            </a:pPr>
            <a:r>
              <a:rPr lang="en-US" sz="1400" b="1" dirty="0" smtClean="0">
                <a:latin typeface="Tahoma" pitchFamily="34" charset="0"/>
                <a:ea typeface="Tahoma" pitchFamily="34" charset="0"/>
                <a:cs typeface="Tahoma" pitchFamily="34" charset="0"/>
              </a:rPr>
              <a:t>Passive attacks:</a:t>
            </a:r>
            <a:r>
              <a:rPr lang="en-US" sz="1400" dirty="0" smtClean="0">
                <a:latin typeface="Tahoma" pitchFamily="34" charset="0"/>
                <a:ea typeface="Tahoma" pitchFamily="34" charset="0"/>
                <a:cs typeface="Tahoma" pitchFamily="34" charset="0"/>
              </a:rPr>
              <a:t> </a:t>
            </a:r>
          </a:p>
          <a:p>
            <a:pPr algn="just">
              <a:lnSpc>
                <a:spcPct val="150000"/>
              </a:lnSpc>
              <a:spcBef>
                <a:spcPts val="600"/>
              </a:spcBef>
              <a:buNone/>
            </a:pPr>
            <a:r>
              <a:rPr lang="en-US" sz="1200" dirty="0" smtClean="0">
                <a:latin typeface="Tahoma" pitchFamily="34" charset="0"/>
                <a:ea typeface="Tahoma" pitchFamily="34" charset="0"/>
                <a:cs typeface="Tahoma" pitchFamily="34" charset="0"/>
              </a:rPr>
              <a:t>   Passive attacks are in the nature of eavesdropping on, or monitoring of, transmissions. Passive attacks are very difficult to detect because they do not involve any alteration of data. However, it is feasible to prevent the success of these attacks. The goal of the opponent is to obtain information that is being transmitted.</a:t>
            </a:r>
          </a:p>
          <a:p>
            <a:pPr algn="just">
              <a:lnSpc>
                <a:spcPct val="150000"/>
              </a:lnSpc>
              <a:spcBef>
                <a:spcPts val="600"/>
              </a:spcBef>
              <a:buNone/>
            </a:pPr>
            <a:r>
              <a:rPr lang="en-US" sz="1200" dirty="0" smtClean="0">
                <a:latin typeface="Tahoma" pitchFamily="34" charset="0"/>
                <a:ea typeface="Tahoma" pitchFamily="34" charset="0"/>
                <a:cs typeface="Tahoma" pitchFamily="34" charset="0"/>
              </a:rPr>
              <a:t>   Passive attacks are of two types:</a:t>
            </a:r>
          </a:p>
          <a:p>
            <a:pPr marL="228600" indent="-228600" algn="just">
              <a:lnSpc>
                <a:spcPct val="150000"/>
              </a:lnSpc>
              <a:spcBef>
                <a:spcPts val="600"/>
              </a:spcBef>
              <a:buAutoNum type="arabicParenR"/>
            </a:pPr>
            <a:r>
              <a:rPr lang="en-US" sz="1200" b="1" dirty="0" smtClean="0">
                <a:latin typeface="Tahoma" pitchFamily="34" charset="0"/>
                <a:ea typeface="Tahoma" pitchFamily="34" charset="0"/>
                <a:cs typeface="Tahoma" pitchFamily="34" charset="0"/>
              </a:rPr>
              <a:t>Release of message contents:</a:t>
            </a:r>
            <a:r>
              <a:rPr lang="en-US" sz="1200" dirty="0" smtClean="0">
                <a:latin typeface="Tahoma" pitchFamily="34" charset="0"/>
                <a:ea typeface="Tahoma" pitchFamily="34" charset="0"/>
                <a:cs typeface="Tahoma" pitchFamily="34" charset="0"/>
              </a:rPr>
              <a:t> A telephone conversation, an e-mail message and a transferred file may contain sensitive or confidential information. We would like to prevent the opponent from learning the contents of these transmissions.</a:t>
            </a:r>
          </a:p>
          <a:p>
            <a:pPr marL="228600" indent="-228600" algn="just">
              <a:lnSpc>
                <a:spcPct val="150000"/>
              </a:lnSpc>
              <a:spcBef>
                <a:spcPts val="600"/>
              </a:spcBef>
              <a:buAutoNum type="arabicParenR"/>
            </a:pPr>
            <a:endParaRPr lang="en-US" sz="1200" dirty="0" smtClean="0">
              <a:latin typeface="Tahoma" pitchFamily="34" charset="0"/>
              <a:ea typeface="Tahoma" pitchFamily="34" charset="0"/>
              <a:cs typeface="Tahoma" pitchFamily="34" charset="0"/>
            </a:endParaRPr>
          </a:p>
          <a:p>
            <a:pPr marL="228600" indent="-228600" algn="just">
              <a:lnSpc>
                <a:spcPct val="150000"/>
              </a:lnSpc>
              <a:spcBef>
                <a:spcPts val="600"/>
              </a:spcBef>
              <a:buAutoNum type="arabicParenR"/>
            </a:pPr>
            <a:endParaRPr lang="en-US" sz="1200" dirty="0" smtClean="0">
              <a:latin typeface="Tahoma" pitchFamily="34" charset="0"/>
              <a:ea typeface="Tahoma" pitchFamily="34" charset="0"/>
              <a:cs typeface="Tahoma" pitchFamily="34" charset="0"/>
            </a:endParaRPr>
          </a:p>
          <a:p>
            <a:pPr marL="228600" indent="-228600" algn="just">
              <a:lnSpc>
                <a:spcPct val="150000"/>
              </a:lnSpc>
              <a:spcBef>
                <a:spcPts val="600"/>
              </a:spcBef>
              <a:buAutoNum type="arabicParenR"/>
            </a:pPr>
            <a:endParaRPr lang="en-US" sz="1200" dirty="0" smtClean="0">
              <a:latin typeface="Tahoma" pitchFamily="34" charset="0"/>
              <a:ea typeface="Tahoma" pitchFamily="34" charset="0"/>
              <a:cs typeface="Tahoma" pitchFamily="34" charset="0"/>
            </a:endParaRPr>
          </a:p>
          <a:p>
            <a:pPr marL="228600" indent="-228600" algn="just">
              <a:lnSpc>
                <a:spcPct val="150000"/>
              </a:lnSpc>
              <a:spcBef>
                <a:spcPts val="600"/>
              </a:spcBef>
              <a:buAutoNum type="arabicParenR"/>
            </a:pPr>
            <a:endParaRPr lang="en-US" sz="1200" dirty="0" smtClean="0">
              <a:latin typeface="Tahoma" pitchFamily="34" charset="0"/>
              <a:ea typeface="Tahoma" pitchFamily="34" charset="0"/>
              <a:cs typeface="Tahoma" pitchFamily="34" charset="0"/>
            </a:endParaRPr>
          </a:p>
          <a:p>
            <a:pPr marL="228600" indent="-228600" algn="just">
              <a:lnSpc>
                <a:spcPct val="150000"/>
              </a:lnSpc>
              <a:spcBef>
                <a:spcPts val="600"/>
              </a:spcBef>
              <a:buAutoNum type="arabicParenR"/>
            </a:pPr>
            <a:endParaRPr lang="en-US" sz="1200" dirty="0" smtClean="0">
              <a:latin typeface="Tahoma" pitchFamily="34" charset="0"/>
              <a:ea typeface="Tahoma" pitchFamily="34" charset="0"/>
              <a:cs typeface="Tahoma" pitchFamily="34" charset="0"/>
            </a:endParaRPr>
          </a:p>
          <a:p>
            <a:pPr marL="228600" indent="-228600" algn="just">
              <a:lnSpc>
                <a:spcPct val="150000"/>
              </a:lnSpc>
              <a:spcBef>
                <a:spcPts val="600"/>
              </a:spcBef>
              <a:buAutoNum type="arabicParenR"/>
            </a:pPr>
            <a:endParaRPr lang="en-US" sz="1200" dirty="0" smtClean="0">
              <a:latin typeface="Tahoma" pitchFamily="34" charset="0"/>
              <a:ea typeface="Tahoma" pitchFamily="34" charset="0"/>
              <a:cs typeface="Tahoma" pitchFamily="34" charset="0"/>
            </a:endParaRPr>
          </a:p>
          <a:p>
            <a:pPr marL="228600" indent="-228600" algn="just">
              <a:lnSpc>
                <a:spcPct val="150000"/>
              </a:lnSpc>
              <a:spcBef>
                <a:spcPts val="600"/>
              </a:spcBef>
              <a:buNone/>
            </a:pPr>
            <a:r>
              <a:rPr lang="en-US" sz="1200" dirty="0" smtClean="0">
                <a:latin typeface="Tahoma" pitchFamily="34" charset="0"/>
                <a:ea typeface="Tahoma" pitchFamily="34" charset="0"/>
                <a:cs typeface="Tahoma" pitchFamily="34" charset="0"/>
              </a:rPr>
              <a:t>     </a:t>
            </a:r>
          </a:p>
          <a:p>
            <a:pPr marL="228600" indent="-228600" algn="just">
              <a:lnSpc>
                <a:spcPct val="150000"/>
              </a:lnSpc>
              <a:spcBef>
                <a:spcPts val="600"/>
              </a:spcBef>
              <a:buNone/>
            </a:pPr>
            <a:r>
              <a:rPr lang="en-US" sz="1200" dirty="0" smtClean="0">
                <a:latin typeface="Tahoma" pitchFamily="34" charset="0"/>
                <a:ea typeface="Tahoma" pitchFamily="34" charset="0"/>
                <a:cs typeface="Tahoma" pitchFamily="34" charset="0"/>
              </a:rPr>
              <a:t>      Figure 3: Release of message contents</a:t>
            </a:r>
          </a:p>
          <a:p>
            <a:pPr marL="228600" indent="-228600" algn="just">
              <a:lnSpc>
                <a:spcPct val="150000"/>
              </a:lnSpc>
              <a:spcBef>
                <a:spcPts val="600"/>
              </a:spcBef>
              <a:buNone/>
            </a:pPr>
            <a:endParaRPr lang="en-US" sz="1200" dirty="0" smtClean="0">
              <a:latin typeface="Tahoma" pitchFamily="34" charset="0"/>
              <a:ea typeface="Tahoma" pitchFamily="34" charset="0"/>
              <a:cs typeface="Tahoma" pitchFamily="34" charset="0"/>
            </a:endParaRPr>
          </a:p>
          <a:p>
            <a:pPr marL="228600" indent="-228600" algn="just">
              <a:lnSpc>
                <a:spcPct val="150000"/>
              </a:lnSpc>
              <a:spcBef>
                <a:spcPts val="600"/>
              </a:spcBef>
              <a:buNone/>
            </a:pPr>
            <a:r>
              <a:rPr lang="en-US" sz="1200" dirty="0" smtClean="0">
                <a:latin typeface="Tahoma" pitchFamily="34" charset="0"/>
                <a:ea typeface="Tahoma" pitchFamily="34" charset="0"/>
                <a:cs typeface="Tahoma" pitchFamily="34" charset="0"/>
              </a:rPr>
              <a:t>2) </a:t>
            </a:r>
            <a:r>
              <a:rPr lang="en-US" sz="1200" b="1" dirty="0" smtClean="0">
                <a:latin typeface="Tahoma" pitchFamily="34" charset="0"/>
                <a:ea typeface="Tahoma" pitchFamily="34" charset="0"/>
                <a:cs typeface="Tahoma" pitchFamily="34" charset="0"/>
              </a:rPr>
              <a:t>Traffic analysis</a:t>
            </a:r>
            <a:r>
              <a:rPr lang="en-US" sz="1200" dirty="0" smtClean="0">
                <a:latin typeface="Tahoma" pitchFamily="34" charset="0"/>
                <a:ea typeface="Tahoma" pitchFamily="34" charset="0"/>
                <a:cs typeface="Tahoma" pitchFamily="34" charset="0"/>
              </a:rPr>
              <a:t>: Even though encryption protection exists in place, an opponent might still be able to observe the pattern of the message. The opponent could determine the location and identity of communication hosts and could observe the frequency and length of messages being exchanged. This information might be useful in guessing the nature of communication that was taking place</a:t>
            </a:r>
          </a:p>
        </p:txBody>
      </p:sp>
      <p:pic>
        <p:nvPicPr>
          <p:cNvPr id="5" name="Picture 4"/>
          <p:cNvPicPr/>
          <p:nvPr/>
        </p:nvPicPr>
        <p:blipFill>
          <a:blip r:embed="rId2"/>
          <a:srcRect/>
          <a:stretch>
            <a:fillRect/>
          </a:stretch>
        </p:blipFill>
        <p:spPr bwMode="auto">
          <a:xfrm>
            <a:off x="1201985" y="4051330"/>
            <a:ext cx="4254246" cy="224189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sz="1200" dirty="0" smtClean="0">
                <a:latin typeface="Tahoma" pitchFamily="34" charset="0"/>
                <a:ea typeface="Tahoma" pitchFamily="34" charset="0"/>
                <a:cs typeface="Tahoma" pitchFamily="34" charset="0"/>
              </a:rPr>
              <a:t>The  second approach using bidirectional, asymmetric-key is shown below.</a:t>
            </a:r>
          </a:p>
          <a:p>
            <a:endParaRPr lang="en-US" i="1" dirty="0" smtClean="0">
              <a:latin typeface="Times New Roman" pitchFamily="18" charset="0"/>
            </a:endParaRPr>
          </a:p>
          <a:p>
            <a:endParaRPr lang="en-US" i="1" dirty="0" smtClean="0">
              <a:latin typeface="Times New Roman" pitchFamily="18" charset="0"/>
            </a:endParaRPr>
          </a:p>
          <a:p>
            <a:endParaRPr lang="en-US" i="1" dirty="0" smtClean="0">
              <a:latin typeface="Times New Roman" pitchFamily="18" charset="0"/>
            </a:endParaRPr>
          </a:p>
          <a:p>
            <a:endParaRPr lang="en-US" i="1" dirty="0" smtClean="0">
              <a:latin typeface="Times New Roman" pitchFamily="18" charset="0"/>
            </a:endParaRPr>
          </a:p>
          <a:p>
            <a:endParaRPr lang="en-US" i="1" dirty="0" smtClean="0">
              <a:latin typeface="Times New Roman" pitchFamily="18" charset="0"/>
            </a:endParaRPr>
          </a:p>
          <a:p>
            <a:endParaRPr lang="en-US" i="1" dirty="0" smtClean="0">
              <a:latin typeface="Times New Roman" pitchFamily="18" charset="0"/>
            </a:endParaRPr>
          </a:p>
          <a:p>
            <a:endParaRPr lang="en-US" i="1" dirty="0" smtClean="0">
              <a:latin typeface="Times New Roman" pitchFamily="18" charset="0"/>
            </a:endParaRPr>
          </a:p>
          <a:p>
            <a:r>
              <a:rPr lang="en-US" sz="1200" dirty="0" smtClean="0">
                <a:latin typeface="Tahoma" pitchFamily="34" charset="0"/>
                <a:ea typeface="Tahoma" pitchFamily="34" charset="0"/>
                <a:cs typeface="Tahoma" pitchFamily="34" charset="0"/>
              </a:rPr>
              <a:t>Figure : Bidirectional, asymmetric-key</a:t>
            </a:r>
          </a:p>
          <a:p>
            <a:endParaRPr lang="en-US" sz="1200" dirty="0" smtClean="0">
              <a:latin typeface="Tahoma" pitchFamily="34" charset="0"/>
              <a:ea typeface="Tahoma" pitchFamily="34" charset="0"/>
              <a:cs typeface="Tahoma" pitchFamily="34" charset="0"/>
            </a:endParaRPr>
          </a:p>
          <a:p>
            <a:pPr>
              <a:buNone/>
            </a:pPr>
            <a:r>
              <a:rPr lang="en-US" sz="1400" b="1" dirty="0" smtClean="0">
                <a:latin typeface="Tahoma" pitchFamily="34" charset="0"/>
                <a:ea typeface="Tahoma" pitchFamily="34" charset="0"/>
                <a:cs typeface="Tahoma" pitchFamily="34" charset="0"/>
              </a:rPr>
              <a:t>Using Digital Signature</a:t>
            </a:r>
          </a:p>
          <a:p>
            <a:pPr>
              <a:lnSpc>
                <a:spcPct val="150000"/>
              </a:lnSpc>
              <a:spcBef>
                <a:spcPts val="0"/>
              </a:spcBef>
            </a:pPr>
            <a:r>
              <a:rPr lang="en-US" sz="1200" dirty="0" smtClean="0">
                <a:latin typeface="Tahoma" pitchFamily="34" charset="0"/>
                <a:ea typeface="Tahoma" pitchFamily="34" charset="0"/>
                <a:cs typeface="Tahoma" pitchFamily="34" charset="0"/>
              </a:rPr>
              <a:t>Entity authentication can also be achieved using a digital signature. When a digital signature is used for entity authentication, the claimant uses her private key for signing. Two approaches are shown here.</a:t>
            </a:r>
          </a:p>
          <a:p>
            <a:pPr>
              <a:lnSpc>
                <a:spcPct val="150000"/>
              </a:lnSpc>
              <a:spcBef>
                <a:spcPts val="0"/>
              </a:spcBef>
            </a:pPr>
            <a:r>
              <a:rPr lang="en-US" sz="1200" dirty="0" smtClean="0">
                <a:latin typeface="Tahoma" pitchFamily="34" charset="0"/>
                <a:ea typeface="Tahoma" pitchFamily="34" charset="0"/>
                <a:cs typeface="Tahoma" pitchFamily="34" charset="0"/>
              </a:rPr>
              <a:t>First Approach:</a:t>
            </a:r>
          </a:p>
          <a:p>
            <a:pPr>
              <a:lnSpc>
                <a:spcPct val="150000"/>
              </a:lnSpc>
              <a:spcBef>
                <a:spcPts val="0"/>
              </a:spcBef>
              <a:buNone/>
            </a:pPr>
            <a:r>
              <a:rPr lang="en-US" sz="1200" dirty="0" smtClean="0">
                <a:latin typeface="Tahoma" pitchFamily="34" charset="0"/>
                <a:ea typeface="Tahoma" pitchFamily="34" charset="0"/>
                <a:cs typeface="Tahoma" pitchFamily="34" charset="0"/>
              </a:rPr>
              <a:t>    In the first approach, Bob uses a plaintext challenge and Alice signs the response.</a:t>
            </a: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r>
              <a:rPr lang="fr-FR" sz="1200" dirty="0" smtClean="0">
                <a:latin typeface="Tahoma" pitchFamily="34" charset="0"/>
                <a:ea typeface="Tahoma" pitchFamily="34" charset="0"/>
                <a:cs typeface="Tahoma" pitchFamily="34" charset="0"/>
              </a:rPr>
              <a:t>                 Figure : Digital signature, </a:t>
            </a:r>
            <a:r>
              <a:rPr lang="fr-FR" sz="1200" dirty="0" err="1" smtClean="0">
                <a:latin typeface="Tahoma" pitchFamily="34" charset="0"/>
                <a:ea typeface="Tahoma" pitchFamily="34" charset="0"/>
                <a:cs typeface="Tahoma" pitchFamily="34" charset="0"/>
              </a:rPr>
              <a:t>unidirectional</a:t>
            </a:r>
            <a:endParaRPr lang="fr-FR"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endParaRPr lang="en-US" sz="1200" dirty="0" smtClean="0">
              <a:latin typeface="Tahoma" pitchFamily="34" charset="0"/>
              <a:ea typeface="Tahoma" pitchFamily="34" charset="0"/>
              <a:cs typeface="Tahoma" pitchFamily="34" charset="0"/>
            </a:endParaRPr>
          </a:p>
          <a:p>
            <a:endParaRPr lang="en-US" i="1" dirty="0" smtClean="0">
              <a:latin typeface="Times New Roman" pitchFamily="18" charset="0"/>
            </a:endParaRPr>
          </a:p>
          <a:p>
            <a:endParaRPr lang="en-US" dirty="0"/>
          </a:p>
        </p:txBody>
      </p:sp>
      <p:pic>
        <p:nvPicPr>
          <p:cNvPr id="4" name="Picture 12"/>
          <p:cNvPicPr>
            <a:picLocks noChangeAspect="1" noChangeArrowheads="1"/>
          </p:cNvPicPr>
          <p:nvPr/>
        </p:nvPicPr>
        <p:blipFill>
          <a:blip r:embed="rId2" cstate="print"/>
          <a:srcRect/>
          <a:stretch>
            <a:fillRect/>
          </a:stretch>
        </p:blipFill>
        <p:spPr bwMode="auto">
          <a:xfrm>
            <a:off x="926677" y="1456719"/>
            <a:ext cx="4406160" cy="1879794"/>
          </a:xfrm>
          <a:prstGeom prst="rect">
            <a:avLst/>
          </a:prstGeom>
          <a:noFill/>
          <a:ln w="9525">
            <a:noFill/>
            <a:miter lim="800000"/>
            <a:headEnd/>
            <a:tailEnd/>
          </a:ln>
          <a:effectLst/>
        </p:spPr>
      </p:pic>
      <p:pic>
        <p:nvPicPr>
          <p:cNvPr id="5" name="Picture 13"/>
          <p:cNvPicPr>
            <a:picLocks noChangeAspect="1" noChangeArrowheads="1"/>
          </p:cNvPicPr>
          <p:nvPr/>
        </p:nvPicPr>
        <p:blipFill>
          <a:blip r:embed="rId3" cstate="print"/>
          <a:srcRect/>
          <a:stretch>
            <a:fillRect/>
          </a:stretch>
        </p:blipFill>
        <p:spPr bwMode="auto">
          <a:xfrm>
            <a:off x="1409411" y="5845877"/>
            <a:ext cx="4377136" cy="1930013"/>
          </a:xfrm>
          <a:prstGeom prst="rect">
            <a:avLst/>
          </a:prstGeom>
          <a:noFill/>
          <a:ln w="9525">
            <a:noFill/>
            <a:miter lim="800000"/>
            <a:headEnd/>
            <a:tailEnd/>
          </a:ln>
          <a:effectLst/>
        </p:spPr>
      </p:pic>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nSpc>
                <a:spcPct val="150000"/>
              </a:lnSpc>
              <a:spcBef>
                <a:spcPts val="0"/>
              </a:spcBef>
            </a:pPr>
            <a:r>
              <a:rPr lang="en-US" sz="1200" dirty="0" smtClean="0">
                <a:latin typeface="Tahoma" pitchFamily="34" charset="0"/>
                <a:ea typeface="Tahoma" pitchFamily="34" charset="0"/>
                <a:cs typeface="Tahoma" pitchFamily="34" charset="0"/>
              </a:rPr>
              <a:t>Second Approach:</a:t>
            </a:r>
          </a:p>
          <a:p>
            <a:pPr>
              <a:lnSpc>
                <a:spcPct val="150000"/>
              </a:lnSpc>
              <a:spcBef>
                <a:spcPts val="0"/>
              </a:spcBef>
              <a:buNone/>
            </a:pPr>
            <a:r>
              <a:rPr lang="en-US" sz="1200" dirty="0" smtClean="0">
                <a:latin typeface="Tahoma" pitchFamily="34" charset="0"/>
                <a:ea typeface="Tahoma" pitchFamily="34" charset="0"/>
                <a:cs typeface="Tahoma" pitchFamily="34" charset="0"/>
              </a:rPr>
              <a:t>    In the second approach, Alice and Bob authenticate each other.</a:t>
            </a: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r>
              <a:rPr lang="en-US" sz="1200" dirty="0" smtClean="0">
                <a:latin typeface="Tahoma" pitchFamily="34" charset="0"/>
                <a:ea typeface="Tahoma" pitchFamily="34" charset="0"/>
                <a:cs typeface="Tahoma" pitchFamily="34" charset="0"/>
              </a:rPr>
              <a:t>         Figure : Digital signature, bidirectional authentication</a:t>
            </a: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lvl="0">
              <a:lnSpc>
                <a:spcPct val="150000"/>
              </a:lnSpc>
              <a:spcBef>
                <a:spcPts val="0"/>
              </a:spcBef>
            </a:pPr>
            <a:r>
              <a:rPr lang="en-US" sz="1400" b="1" dirty="0" smtClean="0">
                <a:solidFill>
                  <a:srgbClr val="70AD47">
                    <a:lumMod val="75000"/>
                  </a:srgbClr>
                </a:solidFill>
                <a:latin typeface="Tahoma" pitchFamily="34" charset="0"/>
                <a:ea typeface="Tahoma" pitchFamily="34" charset="0"/>
                <a:cs typeface="Tahoma" pitchFamily="34" charset="0"/>
              </a:rPr>
              <a:t>BIOMETRICS</a:t>
            </a:r>
            <a:endParaRPr lang="en-US" sz="1200" b="1" dirty="0" smtClean="0">
              <a:solidFill>
                <a:srgbClr val="70AD47">
                  <a:lumMod val="75000"/>
                </a:srgbClr>
              </a:solidFill>
              <a:latin typeface="Tahoma" pitchFamily="34" charset="0"/>
              <a:ea typeface="Tahoma" pitchFamily="34" charset="0"/>
              <a:cs typeface="Tahoma" pitchFamily="34" charset="0"/>
            </a:endParaRPr>
          </a:p>
          <a:p>
            <a:pPr algn="just">
              <a:lnSpc>
                <a:spcPct val="150000"/>
              </a:lnSpc>
              <a:spcBef>
                <a:spcPts val="0"/>
              </a:spcBef>
            </a:pPr>
            <a:r>
              <a:rPr lang="en-US" sz="1200" dirty="0" smtClean="0">
                <a:solidFill>
                  <a:srgbClr val="70AD47">
                    <a:lumMod val="75000"/>
                  </a:srgbClr>
                </a:solidFill>
                <a:latin typeface="Tahoma" pitchFamily="34" charset="0"/>
                <a:ea typeface="Tahoma" pitchFamily="34" charset="0"/>
                <a:cs typeface="Tahoma" pitchFamily="34" charset="0"/>
              </a:rPr>
              <a:t>Biometrics is the measurement of physiological or behavioral features that identify a person (authentication by something inherent). Biometrics measures features that cannot be guessed, stolen, or shared. Several components are needed for biometrics, including capturing devices, processors, and storage devices..</a:t>
            </a:r>
          </a:p>
          <a:p>
            <a:pPr algn="just">
              <a:lnSpc>
                <a:spcPct val="150000"/>
              </a:lnSpc>
              <a:spcBef>
                <a:spcPts val="0"/>
              </a:spcBef>
            </a:pPr>
            <a:r>
              <a:rPr lang="en-US" sz="1200" b="1" dirty="0" smtClean="0">
                <a:solidFill>
                  <a:srgbClr val="70AD47">
                    <a:lumMod val="75000"/>
                  </a:srgbClr>
                </a:solidFill>
                <a:latin typeface="Tahoma" pitchFamily="34" charset="0"/>
                <a:ea typeface="Tahoma" pitchFamily="34" charset="0"/>
                <a:cs typeface="Tahoma" pitchFamily="34" charset="0"/>
              </a:rPr>
              <a:t>Enrollment </a:t>
            </a:r>
            <a:r>
              <a:rPr lang="en-US" sz="1200" dirty="0" smtClean="0">
                <a:solidFill>
                  <a:srgbClr val="70AD47">
                    <a:lumMod val="75000"/>
                  </a:srgbClr>
                </a:solidFill>
                <a:latin typeface="Tahoma" pitchFamily="34" charset="0"/>
                <a:ea typeface="Tahoma" pitchFamily="34" charset="0"/>
                <a:cs typeface="Tahoma" pitchFamily="34" charset="0"/>
              </a:rPr>
              <a:t>: Before using any biometric techniques for authentication, the corresponding feature of each person in the community should be available in the database. This is referred to as enrollment.</a:t>
            </a:r>
          </a:p>
          <a:p>
            <a:pPr>
              <a:lnSpc>
                <a:spcPct val="150000"/>
              </a:lnSpc>
              <a:spcBef>
                <a:spcPts val="0"/>
              </a:spcBef>
            </a:pPr>
            <a:r>
              <a:rPr lang="en-US" sz="1200" b="1" dirty="0" smtClean="0">
                <a:solidFill>
                  <a:srgbClr val="70AD47">
                    <a:lumMod val="75000"/>
                  </a:srgbClr>
                </a:solidFill>
                <a:latin typeface="Tahoma" pitchFamily="34" charset="0"/>
                <a:ea typeface="Tahoma" pitchFamily="34" charset="0"/>
                <a:cs typeface="Tahoma" pitchFamily="34" charset="0"/>
              </a:rPr>
              <a:t>Authentication: </a:t>
            </a:r>
            <a:r>
              <a:rPr lang="en-US" sz="1200" dirty="0" smtClean="0">
                <a:solidFill>
                  <a:srgbClr val="70AD47">
                    <a:lumMod val="75000"/>
                  </a:srgbClr>
                </a:solidFill>
                <a:latin typeface="Tahoma" pitchFamily="34" charset="0"/>
                <a:ea typeface="Tahoma" pitchFamily="34" charset="0"/>
                <a:cs typeface="Tahoma" pitchFamily="34" charset="0"/>
              </a:rPr>
              <a:t>Authentication is done by verification or identification</a:t>
            </a:r>
          </a:p>
          <a:p>
            <a:pPr algn="just">
              <a:lnSpc>
                <a:spcPct val="150000"/>
              </a:lnSpc>
              <a:spcBef>
                <a:spcPts val="0"/>
              </a:spcBef>
            </a:pPr>
            <a:r>
              <a:rPr lang="en-US" sz="1200" b="1" dirty="0" smtClean="0">
                <a:solidFill>
                  <a:srgbClr val="70AD47">
                    <a:lumMod val="75000"/>
                  </a:srgbClr>
                </a:solidFill>
                <a:latin typeface="Tahoma" pitchFamily="34" charset="0"/>
                <a:ea typeface="Tahoma" pitchFamily="34" charset="0"/>
                <a:cs typeface="Tahoma" pitchFamily="34" charset="0"/>
              </a:rPr>
              <a:t>Verification </a:t>
            </a:r>
            <a:r>
              <a:rPr lang="en-US" sz="1200" dirty="0" smtClean="0">
                <a:solidFill>
                  <a:srgbClr val="70AD47">
                    <a:lumMod val="75000"/>
                  </a:srgbClr>
                </a:solidFill>
                <a:latin typeface="Tahoma" pitchFamily="34" charset="0"/>
                <a:ea typeface="Tahoma" pitchFamily="34" charset="0"/>
                <a:cs typeface="Tahoma" pitchFamily="34" charset="0"/>
              </a:rPr>
              <a:t>: In verification, a person’s feature is matched against a single</a:t>
            </a:r>
            <a:r>
              <a:rPr lang="en-US" dirty="0" smtClean="0">
                <a:solidFill>
                  <a:srgbClr val="70AD47">
                    <a:lumMod val="75000"/>
                  </a:srgbClr>
                </a:solidFill>
                <a:latin typeface="Tahoma" pitchFamily="34" charset="0"/>
                <a:ea typeface="Tahoma" pitchFamily="34" charset="0"/>
                <a:cs typeface="Tahoma" pitchFamily="34" charset="0"/>
              </a:rPr>
              <a:t> </a:t>
            </a:r>
            <a:r>
              <a:rPr lang="en-US" sz="1200" dirty="0" smtClean="0">
                <a:solidFill>
                  <a:srgbClr val="70AD47">
                    <a:lumMod val="75000"/>
                  </a:srgbClr>
                </a:solidFill>
                <a:latin typeface="Tahoma" pitchFamily="34" charset="0"/>
                <a:ea typeface="Tahoma" pitchFamily="34" charset="0"/>
                <a:cs typeface="Tahoma" pitchFamily="34" charset="0"/>
              </a:rPr>
              <a:t>record in the database (one-to-one matching) to find if she is who she is claiming to be. This is useful when a bank needs to verify a customer’s signature on a check.</a:t>
            </a:r>
          </a:p>
          <a:p>
            <a:pPr lvl="1">
              <a:lnSpc>
                <a:spcPct val="150000"/>
              </a:lnSpc>
              <a:spcBef>
                <a:spcPts val="0"/>
              </a:spcBef>
            </a:pPr>
            <a:endParaRPr lang="en-US" b="1" dirty="0" smtClean="0">
              <a:solidFill>
                <a:srgbClr val="70AD47">
                  <a:lumMod val="75000"/>
                </a:srgbClr>
              </a:solidFill>
              <a:latin typeface="Tahoma" pitchFamily="34" charset="0"/>
              <a:ea typeface="Tahoma" pitchFamily="34" charset="0"/>
              <a:cs typeface="Tahoma" pitchFamily="34" charset="0"/>
            </a:endParaRPr>
          </a:p>
          <a:p>
            <a:pPr>
              <a:lnSpc>
                <a:spcPct val="150000"/>
              </a:lnSpc>
              <a:spcBef>
                <a:spcPts val="0"/>
              </a:spcBef>
            </a:pPr>
            <a:endParaRPr lang="en-US" sz="1200" b="1" dirty="0" smtClean="0">
              <a:solidFill>
                <a:srgbClr val="70AD47">
                  <a:lumMod val="75000"/>
                </a:srgbClr>
              </a:solidFill>
              <a:latin typeface="Tahoma" pitchFamily="34" charset="0"/>
              <a:ea typeface="Tahoma" pitchFamily="34" charset="0"/>
              <a:cs typeface="Tahoma" pitchFamily="34" charset="0"/>
            </a:endParaRPr>
          </a:p>
          <a:p>
            <a:pPr>
              <a:lnSpc>
                <a:spcPct val="150000"/>
              </a:lnSpc>
              <a:spcBef>
                <a:spcPts val="0"/>
              </a:spcBef>
            </a:pPr>
            <a:endParaRPr lang="en-US" sz="1200" dirty="0" smtClean="0">
              <a:solidFill>
                <a:srgbClr val="70AD47">
                  <a:lumMod val="75000"/>
                </a:srgbClr>
              </a:solidFill>
              <a:latin typeface="Tahoma" pitchFamily="34" charset="0"/>
              <a:ea typeface="Tahoma" pitchFamily="34" charset="0"/>
              <a:cs typeface="Tahoma" pitchFamily="34" charset="0"/>
            </a:endParaRPr>
          </a:p>
          <a:p>
            <a:pPr lvl="0">
              <a:lnSpc>
                <a:spcPct val="150000"/>
              </a:lnSpc>
              <a:spcBef>
                <a:spcPts val="0"/>
              </a:spcBef>
            </a:pPr>
            <a:endParaRPr lang="en-US" sz="1200" dirty="0" smtClean="0">
              <a:solidFill>
                <a:srgbClr val="70AD47">
                  <a:lumMod val="75000"/>
                </a:srgbClr>
              </a:solidFill>
              <a:latin typeface="Tahoma" pitchFamily="34" charset="0"/>
              <a:ea typeface="Tahoma" pitchFamily="34" charset="0"/>
              <a:cs typeface="Tahoma" pitchFamily="34" charset="0"/>
            </a:endParaRP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a:p>
        </p:txBody>
      </p:sp>
      <p:pic>
        <p:nvPicPr>
          <p:cNvPr id="4" name="Picture 14"/>
          <p:cNvPicPr>
            <a:picLocks noChangeAspect="1" noChangeArrowheads="1"/>
          </p:cNvPicPr>
          <p:nvPr/>
        </p:nvPicPr>
        <p:blipFill>
          <a:blip r:embed="rId2" cstate="print"/>
          <a:srcRect/>
          <a:stretch>
            <a:fillRect/>
          </a:stretch>
        </p:blipFill>
        <p:spPr bwMode="auto">
          <a:xfrm>
            <a:off x="884845" y="1731660"/>
            <a:ext cx="4392152" cy="2205146"/>
          </a:xfrm>
          <a:prstGeom prst="rect">
            <a:avLst/>
          </a:prstGeom>
          <a:noFill/>
          <a:ln w="9525">
            <a:noFill/>
            <a:miter lim="800000"/>
            <a:headEnd/>
            <a:tailEnd/>
          </a:ln>
          <a:effectLst/>
        </p:spPr>
      </p:pic>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lnSpc>
                <a:spcPct val="150000"/>
              </a:lnSpc>
              <a:spcBef>
                <a:spcPts val="0"/>
              </a:spcBef>
            </a:pPr>
            <a:r>
              <a:rPr lang="en-US" sz="1200" b="1" dirty="0" smtClean="0">
                <a:latin typeface="Tahoma" pitchFamily="34" charset="0"/>
                <a:ea typeface="Tahoma" pitchFamily="34" charset="0"/>
                <a:cs typeface="Tahoma" pitchFamily="34" charset="0"/>
              </a:rPr>
              <a:t>Identification : </a:t>
            </a:r>
            <a:r>
              <a:rPr lang="en-US" sz="1200" dirty="0" smtClean="0">
                <a:latin typeface="Tahoma" pitchFamily="34" charset="0"/>
                <a:ea typeface="Tahoma" pitchFamily="34" charset="0"/>
                <a:cs typeface="Tahoma" pitchFamily="34" charset="0"/>
              </a:rPr>
              <a:t>In identification, a person’s feature is matched against  all records in the database(one-to-many matching) to find if she has a record in the database. This is useful when a company needs to allow access to the building only to employees.</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r>
              <a:rPr lang="en-US" sz="1200" b="1" dirty="0" smtClean="0">
                <a:latin typeface="Tahoma" pitchFamily="34" charset="0"/>
                <a:ea typeface="Tahoma" pitchFamily="34" charset="0"/>
                <a:cs typeface="Tahoma" pitchFamily="34" charset="0"/>
              </a:rPr>
              <a:t>BIOMETRIC TECHNIQUES</a:t>
            </a:r>
          </a:p>
          <a:p>
            <a:pPr algn="just">
              <a:lnSpc>
                <a:spcPct val="150000"/>
              </a:lnSpc>
              <a:spcBef>
                <a:spcPts val="0"/>
              </a:spcBef>
            </a:pPr>
            <a:r>
              <a:rPr lang="en-US" sz="1200" dirty="0" smtClean="0">
                <a:latin typeface="Tahoma" pitchFamily="34" charset="0"/>
                <a:ea typeface="Tahoma" pitchFamily="34" charset="0"/>
                <a:cs typeface="Tahoma" pitchFamily="34" charset="0"/>
              </a:rPr>
              <a:t>Biometric techniques are divided into two main categories : Physiological and </a:t>
            </a:r>
            <a:r>
              <a:rPr lang="en-US" sz="1200" dirty="0" err="1" smtClean="0">
                <a:latin typeface="Tahoma" pitchFamily="34" charset="0"/>
                <a:ea typeface="Tahoma" pitchFamily="34" charset="0"/>
                <a:cs typeface="Tahoma" pitchFamily="34" charset="0"/>
              </a:rPr>
              <a:t>Behaviorial</a:t>
            </a:r>
            <a:r>
              <a:rPr lang="en-US" sz="1200" dirty="0" smtClean="0">
                <a:latin typeface="Tahoma" pitchFamily="34" charset="0"/>
                <a:ea typeface="Tahoma" pitchFamily="34" charset="0"/>
                <a:cs typeface="Tahoma" pitchFamily="34" charset="0"/>
              </a:rPr>
              <a:t>.</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r>
              <a:rPr lang="en-US" sz="1200" dirty="0" smtClean="0">
                <a:latin typeface="Tahoma" pitchFamily="34" charset="0"/>
                <a:ea typeface="Tahoma" pitchFamily="34" charset="0"/>
                <a:cs typeface="Tahoma" pitchFamily="34" charset="0"/>
              </a:rPr>
              <a:t>       Figure : Biometric  Techniques</a:t>
            </a: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r>
              <a:rPr lang="en-US" sz="1200" b="1" dirty="0" smtClean="0">
                <a:latin typeface="Tahoma" pitchFamily="34" charset="0"/>
                <a:ea typeface="Tahoma" pitchFamily="34" charset="0"/>
                <a:cs typeface="Tahoma" pitchFamily="34" charset="0"/>
              </a:rPr>
              <a:t>Requirements for an Ideal Biometric Identifier</a:t>
            </a:r>
          </a:p>
          <a:p>
            <a:pPr algn="just">
              <a:lnSpc>
                <a:spcPct val="150000"/>
              </a:lnSpc>
              <a:spcBef>
                <a:spcPts val="0"/>
              </a:spcBef>
              <a:buNone/>
            </a:pPr>
            <a:r>
              <a:rPr lang="en-US" sz="1200" dirty="0" smtClean="0">
                <a:latin typeface="Tahoma" pitchFamily="34" charset="0"/>
                <a:ea typeface="Tahoma" pitchFamily="34" charset="0"/>
                <a:cs typeface="Tahoma" pitchFamily="34" charset="0"/>
              </a:rPr>
              <a:t>1. Universality  – Every person should have the biometric characteristic</a:t>
            </a:r>
          </a:p>
          <a:p>
            <a:pPr algn="just">
              <a:lnSpc>
                <a:spcPct val="150000"/>
              </a:lnSpc>
              <a:spcBef>
                <a:spcPts val="0"/>
              </a:spcBef>
              <a:buNone/>
            </a:pPr>
            <a:r>
              <a:rPr lang="en-US" sz="1200" dirty="0" smtClean="0">
                <a:latin typeface="Tahoma" pitchFamily="34" charset="0"/>
                <a:ea typeface="Tahoma" pitchFamily="34" charset="0"/>
                <a:cs typeface="Tahoma" pitchFamily="34" charset="0"/>
              </a:rPr>
              <a:t>2. Uniqueness - No two persons should be the same in terms of the biometric characteristic</a:t>
            </a:r>
          </a:p>
          <a:p>
            <a:pPr algn="just">
              <a:lnSpc>
                <a:spcPct val="150000"/>
              </a:lnSpc>
              <a:spcBef>
                <a:spcPts val="0"/>
              </a:spcBef>
              <a:buNone/>
            </a:pPr>
            <a:r>
              <a:rPr lang="en-US" sz="1200" dirty="0" smtClean="0">
                <a:latin typeface="Tahoma" pitchFamily="34" charset="0"/>
                <a:ea typeface="Tahoma" pitchFamily="34" charset="0"/>
                <a:cs typeface="Tahoma" pitchFamily="34" charset="0"/>
              </a:rPr>
              <a:t>3. Performance - The biometric characteristic should be invariant over time</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endParaRPr lang="en-US" dirty="0"/>
          </a:p>
        </p:txBody>
      </p:sp>
      <p:pic>
        <p:nvPicPr>
          <p:cNvPr id="4" name="Picture 12"/>
          <p:cNvPicPr>
            <a:picLocks noChangeAspect="1" noChangeArrowheads="1"/>
          </p:cNvPicPr>
          <p:nvPr/>
        </p:nvPicPr>
        <p:blipFill>
          <a:blip r:embed="rId2"/>
          <a:srcRect/>
          <a:stretch>
            <a:fillRect/>
          </a:stretch>
        </p:blipFill>
        <p:spPr bwMode="auto">
          <a:xfrm>
            <a:off x="1515274" y="3713440"/>
            <a:ext cx="3650038" cy="2462249"/>
          </a:xfrm>
          <a:prstGeom prst="rect">
            <a:avLst/>
          </a:prstGeom>
          <a:noFill/>
          <a:ln w="9525">
            <a:noFill/>
            <a:miter lim="800000"/>
            <a:headEnd/>
            <a:tailEnd/>
          </a:ln>
          <a:effectLst/>
        </p:spPr>
      </p:pic>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71488" y="1065414"/>
            <a:ext cx="5915025" cy="7891766"/>
          </a:xfrm>
        </p:spPr>
        <p:txBody>
          <a:bodyPr>
            <a:noAutofit/>
          </a:bodyPr>
          <a:lstStyle/>
          <a:p>
            <a:pPr algn="just">
              <a:lnSpc>
                <a:spcPct val="150000"/>
              </a:lnSpc>
              <a:spcBef>
                <a:spcPts val="0"/>
              </a:spcBef>
              <a:buNone/>
            </a:pPr>
            <a:r>
              <a:rPr lang="en-US" sz="1200" dirty="0" smtClean="0">
                <a:latin typeface="Tahoma" pitchFamily="34" charset="0"/>
                <a:ea typeface="Tahoma" pitchFamily="34" charset="0"/>
                <a:cs typeface="Tahoma" pitchFamily="34" charset="0"/>
              </a:rPr>
              <a:t>4. Collectability - The biometric characteristic should be measurable with some (practical) sensing device</a:t>
            </a:r>
          </a:p>
          <a:p>
            <a:pPr algn="just">
              <a:lnSpc>
                <a:spcPct val="150000"/>
              </a:lnSpc>
              <a:spcBef>
                <a:spcPts val="0"/>
              </a:spcBef>
              <a:buNone/>
            </a:pPr>
            <a:r>
              <a:rPr lang="en-US" sz="1200" dirty="0" smtClean="0">
                <a:latin typeface="Tahoma" pitchFamily="34" charset="0"/>
                <a:ea typeface="Tahoma" pitchFamily="34" charset="0"/>
                <a:cs typeface="Tahoma" pitchFamily="34" charset="0"/>
              </a:rPr>
              <a:t>5. Acceptability - One would want to minimize the objections of the users to the measuring/collection of the biometric</a:t>
            </a: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lvl="0" algn="just">
              <a:lnSpc>
                <a:spcPct val="150000"/>
              </a:lnSpc>
              <a:spcBef>
                <a:spcPts val="0"/>
              </a:spcBef>
            </a:pPr>
            <a:r>
              <a:rPr lang="en-US" sz="1200" dirty="0" smtClean="0">
                <a:latin typeface="Tahoma" pitchFamily="34" charset="0"/>
                <a:ea typeface="Tahoma" pitchFamily="34" charset="0"/>
                <a:cs typeface="Tahoma" pitchFamily="34" charset="0"/>
              </a:rPr>
              <a:t>DNA (</a:t>
            </a:r>
            <a:r>
              <a:rPr lang="en-US" sz="1200" dirty="0" err="1" smtClean="0">
                <a:latin typeface="Tahoma" pitchFamily="34" charset="0"/>
                <a:ea typeface="Tahoma" pitchFamily="34" charset="0"/>
                <a:cs typeface="Tahoma" pitchFamily="34" charset="0"/>
              </a:rPr>
              <a:t>Deoxyribo</a:t>
            </a:r>
            <a:r>
              <a:rPr lang="en-US" sz="1200" dirty="0" smtClean="0">
                <a:latin typeface="Tahoma" pitchFamily="34" charset="0"/>
                <a:ea typeface="Tahoma" pitchFamily="34" charset="0"/>
                <a:cs typeface="Tahoma" pitchFamily="34" charset="0"/>
              </a:rPr>
              <a:t> Nucleic Acid)</a:t>
            </a:r>
          </a:p>
          <a:p>
            <a:pPr>
              <a:lnSpc>
                <a:spcPct val="150000"/>
              </a:lnSpc>
              <a:spcBef>
                <a:spcPts val="0"/>
              </a:spcBef>
              <a:buNone/>
            </a:pPr>
            <a:r>
              <a:rPr lang="en-US" sz="1200" dirty="0" smtClean="0">
                <a:latin typeface="Tahoma" pitchFamily="34" charset="0"/>
                <a:ea typeface="Tahoma" pitchFamily="34" charset="0"/>
                <a:cs typeface="Tahoma" pitchFamily="34" charset="0"/>
              </a:rPr>
              <a:t>    One-dimensional unique code for one’s individuality, but identical twins have identical DNA patterns</a:t>
            </a:r>
          </a:p>
          <a:p>
            <a:pPr lvl="0" algn="just">
              <a:lnSpc>
                <a:spcPct val="150000"/>
              </a:lnSpc>
              <a:spcBef>
                <a:spcPts val="0"/>
              </a:spcBef>
            </a:pPr>
            <a:r>
              <a:rPr lang="en-US" sz="1200" dirty="0" smtClean="0">
                <a:latin typeface="Tahoma" pitchFamily="34" charset="0"/>
                <a:ea typeface="Tahoma" pitchFamily="34" charset="0"/>
                <a:cs typeface="Tahoma" pitchFamily="34" charset="0"/>
              </a:rPr>
              <a:t>Issues limiting the utility of DNA</a:t>
            </a:r>
          </a:p>
          <a:p>
            <a:pPr lvl="1">
              <a:lnSpc>
                <a:spcPct val="150000"/>
              </a:lnSpc>
              <a:spcBef>
                <a:spcPts val="0"/>
              </a:spcBef>
              <a:buFont typeface="Wingdings" pitchFamily="2" charset="2"/>
              <a:buChar char="§"/>
            </a:pPr>
            <a:r>
              <a:rPr lang="en-US" dirty="0" smtClean="0">
                <a:latin typeface="Tahoma" pitchFamily="34" charset="0"/>
                <a:ea typeface="Tahoma" pitchFamily="34" charset="0"/>
                <a:cs typeface="Tahoma" pitchFamily="34" charset="0"/>
              </a:rPr>
              <a:t>Contamination</a:t>
            </a:r>
          </a:p>
          <a:p>
            <a:pPr lvl="1">
              <a:lnSpc>
                <a:spcPct val="150000"/>
              </a:lnSpc>
              <a:spcBef>
                <a:spcPts val="0"/>
              </a:spcBef>
              <a:buFont typeface="Wingdings" pitchFamily="2" charset="2"/>
              <a:buChar char="§"/>
            </a:pPr>
            <a:r>
              <a:rPr lang="en-US" dirty="0" smtClean="0">
                <a:latin typeface="Tahoma" pitchFamily="34" charset="0"/>
                <a:ea typeface="Tahoma" pitchFamily="34" charset="0"/>
                <a:cs typeface="Tahoma" pitchFamily="34" charset="0"/>
              </a:rPr>
              <a:t>Access</a:t>
            </a:r>
          </a:p>
          <a:p>
            <a:pPr lvl="1">
              <a:lnSpc>
                <a:spcPct val="150000"/>
              </a:lnSpc>
              <a:spcBef>
                <a:spcPts val="0"/>
              </a:spcBef>
              <a:buFont typeface="Wingdings" pitchFamily="2" charset="2"/>
              <a:buChar char="§"/>
            </a:pPr>
            <a:r>
              <a:rPr lang="en-US" dirty="0" smtClean="0">
                <a:latin typeface="Tahoma" pitchFamily="34" charset="0"/>
                <a:ea typeface="Tahoma" pitchFamily="34" charset="0"/>
                <a:cs typeface="Tahoma" pitchFamily="34" charset="0"/>
              </a:rPr>
              <a:t>Automatic real-time recognition issues</a:t>
            </a:r>
          </a:p>
          <a:p>
            <a:pPr lvl="1">
              <a:lnSpc>
                <a:spcPct val="150000"/>
              </a:lnSpc>
              <a:spcBef>
                <a:spcPts val="0"/>
              </a:spcBef>
              <a:buFont typeface="Wingdings" pitchFamily="2" charset="2"/>
              <a:buChar char="§"/>
            </a:pPr>
            <a:r>
              <a:rPr lang="en-US" dirty="0" smtClean="0">
                <a:latin typeface="Tahoma" pitchFamily="34" charset="0"/>
                <a:ea typeface="Tahoma" pitchFamily="34" charset="0"/>
                <a:cs typeface="Tahoma" pitchFamily="34" charset="0"/>
              </a:rPr>
              <a:t>Privacy issues: information about susceptibilities of a person to certain diseases could be gained from the DNA pattern</a:t>
            </a:r>
          </a:p>
          <a:p>
            <a:pPr lvl="1">
              <a:lnSpc>
                <a:spcPct val="150000"/>
              </a:lnSpc>
              <a:spcBef>
                <a:spcPts val="0"/>
              </a:spcBef>
              <a:buFont typeface="Wingdings" pitchFamily="2" charset="2"/>
              <a:buChar char="§"/>
            </a:pPr>
            <a:endParaRPr lang="en-US" dirty="0" smtClean="0">
              <a:latin typeface="Tahoma" pitchFamily="34" charset="0"/>
              <a:ea typeface="Tahoma" pitchFamily="34" charset="0"/>
              <a:cs typeface="Tahoma" pitchFamily="34" charset="0"/>
            </a:endParaRPr>
          </a:p>
          <a:p>
            <a:r>
              <a:rPr lang="en-US" sz="1200" b="1" dirty="0" smtClean="0">
                <a:latin typeface="Tahoma" pitchFamily="34" charset="0"/>
                <a:ea typeface="Tahoma" pitchFamily="34" charset="0"/>
                <a:cs typeface="Tahoma" pitchFamily="34" charset="0"/>
              </a:rPr>
              <a:t>FINGERPRINT RECOGNITION</a:t>
            </a:r>
          </a:p>
          <a:p>
            <a:pPr>
              <a:buNone/>
            </a:pPr>
            <a:r>
              <a:rPr lang="en-US" sz="1200" dirty="0" smtClean="0">
                <a:latin typeface="Tahoma" pitchFamily="34" charset="0"/>
                <a:ea typeface="Tahoma" pitchFamily="34" charset="0"/>
                <a:cs typeface="Tahoma" pitchFamily="34" charset="0"/>
              </a:rPr>
              <a:t> There are three levels on which Fingerprint Recognition carry out.</a:t>
            </a:r>
          </a:p>
          <a:p>
            <a:r>
              <a:rPr lang="en-US" sz="1200" dirty="0" smtClean="0">
                <a:latin typeface="Tahoma" pitchFamily="34" charset="0"/>
                <a:ea typeface="Tahoma" pitchFamily="34" charset="0"/>
                <a:cs typeface="Tahoma" pitchFamily="34" charset="0"/>
              </a:rPr>
              <a:t>Level 1 : Identify the pattern of Fingerprint</a:t>
            </a:r>
          </a:p>
          <a:p>
            <a:r>
              <a:rPr lang="en-US" sz="1200" dirty="0" smtClean="0">
                <a:latin typeface="Tahoma" pitchFamily="34" charset="0"/>
                <a:ea typeface="Tahoma" pitchFamily="34" charset="0"/>
                <a:cs typeface="Tahoma" pitchFamily="34" charset="0"/>
              </a:rPr>
              <a:t>Level 2 : Based on ridge characteristics i.e. ridge minutiae</a:t>
            </a:r>
          </a:p>
          <a:p>
            <a:r>
              <a:rPr lang="en-US" sz="1200" dirty="0" smtClean="0">
                <a:latin typeface="Tahoma" pitchFamily="34" charset="0"/>
                <a:ea typeface="Tahoma" pitchFamily="34" charset="0"/>
                <a:cs typeface="Tahoma" pitchFamily="34" charset="0"/>
              </a:rPr>
              <a:t>Level 3 : Based on shape, size of ridges and pores</a:t>
            </a:r>
          </a:p>
          <a:p>
            <a:endParaRPr lang="en-US" sz="1200" dirty="0" smtClean="0">
              <a:latin typeface="Tahoma" pitchFamily="34" charset="0"/>
              <a:ea typeface="Tahoma" pitchFamily="34" charset="0"/>
              <a:cs typeface="Tahoma" pitchFamily="34" charset="0"/>
            </a:endParaRPr>
          </a:p>
          <a:p>
            <a:r>
              <a:rPr lang="en-US" sz="1200" b="1" dirty="0" smtClean="0">
                <a:latin typeface="Tahoma" pitchFamily="34" charset="0"/>
                <a:ea typeface="Tahoma" pitchFamily="34" charset="0"/>
                <a:cs typeface="Tahoma" pitchFamily="34" charset="0"/>
              </a:rPr>
              <a:t>Advantages of Fingerprint Biometrics</a:t>
            </a:r>
          </a:p>
          <a:p>
            <a:pPr>
              <a:buNone/>
            </a:pPr>
            <a:r>
              <a:rPr lang="en-US" sz="1200" dirty="0" smtClean="0">
                <a:latin typeface="Tahoma" pitchFamily="34" charset="0"/>
                <a:ea typeface="Tahoma" pitchFamily="34" charset="0"/>
                <a:cs typeface="Tahoma" pitchFamily="34" charset="0"/>
              </a:rPr>
              <a:t> Fingerprint pattern stable through out the lifetime</a:t>
            </a:r>
          </a:p>
          <a:p>
            <a:pPr>
              <a:buNone/>
            </a:pPr>
            <a:r>
              <a:rPr lang="en-US" sz="1200" dirty="0" smtClean="0">
                <a:latin typeface="Tahoma" pitchFamily="34" charset="0"/>
                <a:ea typeface="Tahoma" pitchFamily="34" charset="0"/>
                <a:cs typeface="Tahoma" pitchFamily="34" charset="0"/>
              </a:rPr>
              <a:t> Fingerprints are unique in nature.  It is easily analyzed and compare</a:t>
            </a:r>
          </a:p>
          <a:p>
            <a:pPr>
              <a:buNone/>
            </a:pPr>
            <a:r>
              <a:rPr lang="en-US" sz="1200" dirty="0" smtClean="0">
                <a:latin typeface="Tahoma" pitchFamily="34" charset="0"/>
                <a:ea typeface="Tahoma" pitchFamily="34" charset="0"/>
                <a:cs typeface="Tahoma" pitchFamily="34" charset="0"/>
              </a:rPr>
              <a:t> Inexpensive device,  Oldest form of biometrics</a:t>
            </a:r>
          </a:p>
          <a:p>
            <a:pPr>
              <a:buNone/>
            </a:pPr>
            <a:r>
              <a:rPr lang="en-US" sz="1200" dirty="0" smtClean="0">
                <a:latin typeface="Tahoma" pitchFamily="34" charset="0"/>
                <a:ea typeface="Tahoma" pitchFamily="34" charset="0"/>
                <a:cs typeface="Tahoma" pitchFamily="34" charset="0"/>
              </a:rPr>
              <a:t> Limitations of Fingerprint Biometrics</a:t>
            </a:r>
          </a:p>
          <a:p>
            <a:pPr>
              <a:buNone/>
            </a:pPr>
            <a:r>
              <a:rPr lang="en-US" sz="1200" dirty="0" smtClean="0">
                <a:latin typeface="Tahoma" pitchFamily="34" charset="0"/>
                <a:ea typeface="Tahoma" pitchFamily="34" charset="0"/>
                <a:cs typeface="Tahoma" pitchFamily="34" charset="0"/>
              </a:rPr>
              <a:t> It is not right tool for those persons who working in chemical labs</a:t>
            </a:r>
          </a:p>
          <a:p>
            <a:pPr>
              <a:lnSpc>
                <a:spcPct val="150000"/>
              </a:lnSpc>
              <a:spcBef>
                <a:spcPts val="0"/>
              </a:spcBef>
              <a:buNone/>
            </a:pPr>
            <a:r>
              <a:rPr lang="en-US" sz="1200" dirty="0" smtClean="0">
                <a:latin typeface="Tahoma" pitchFamily="34" charset="0"/>
                <a:ea typeface="Tahoma" pitchFamily="34" charset="0"/>
                <a:cs typeface="Tahoma" pitchFamily="34" charset="0"/>
              </a:rPr>
              <a:t/>
            </a:r>
            <a:br>
              <a:rPr lang="en-US" sz="1200" dirty="0" smtClean="0">
                <a:latin typeface="Tahoma" pitchFamily="34" charset="0"/>
                <a:ea typeface="Tahoma" pitchFamily="34" charset="0"/>
                <a:cs typeface="Tahoma" pitchFamily="34" charset="0"/>
              </a:rPr>
            </a:br>
            <a:endParaRPr lang="en-US" sz="1200" dirty="0" smtClean="0">
              <a:latin typeface="Tahoma" pitchFamily="34" charset="0"/>
              <a:ea typeface="Tahoma" pitchFamily="34" charset="0"/>
              <a:cs typeface="Tahoma" pitchFamily="34" charset="0"/>
            </a:endParaRPr>
          </a:p>
          <a:p>
            <a:endParaRPr lang="en-US" sz="1200" dirty="0"/>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1200" b="1" dirty="0" smtClean="0">
                <a:latin typeface="Tahoma" pitchFamily="34" charset="0"/>
                <a:ea typeface="Tahoma" pitchFamily="34" charset="0"/>
                <a:cs typeface="Tahoma" pitchFamily="34" charset="0"/>
              </a:rPr>
              <a:t>FACE RECOGNITION</a:t>
            </a:r>
          </a:p>
          <a:p>
            <a:pPr>
              <a:buNone/>
            </a:pPr>
            <a:r>
              <a:rPr lang="en-US" sz="1200" dirty="0" smtClean="0">
                <a:latin typeface="Tahoma" pitchFamily="34" charset="0"/>
                <a:ea typeface="Tahoma" pitchFamily="34" charset="0"/>
                <a:cs typeface="Tahoma" pitchFamily="34" charset="0"/>
              </a:rPr>
              <a:t>    Capture Image</a:t>
            </a:r>
          </a:p>
          <a:p>
            <a:pPr>
              <a:buNone/>
            </a:pPr>
            <a:r>
              <a:rPr lang="en-US" sz="1200" dirty="0" smtClean="0">
                <a:latin typeface="Tahoma" pitchFamily="34" charset="0"/>
                <a:ea typeface="Tahoma" pitchFamily="34" charset="0"/>
                <a:cs typeface="Tahoma" pitchFamily="34" charset="0"/>
              </a:rPr>
              <a:t>    Find Face in Image</a:t>
            </a:r>
          </a:p>
          <a:p>
            <a:pPr>
              <a:buNone/>
            </a:pPr>
            <a:r>
              <a:rPr lang="en-US" sz="1200" dirty="0" smtClean="0">
                <a:latin typeface="Tahoma" pitchFamily="34" charset="0"/>
                <a:ea typeface="Tahoma" pitchFamily="34" charset="0"/>
                <a:cs typeface="Tahoma" pitchFamily="34" charset="0"/>
              </a:rPr>
              <a:t>    Features Extract (store template)</a:t>
            </a:r>
          </a:p>
          <a:p>
            <a:pPr>
              <a:buNone/>
            </a:pPr>
            <a:r>
              <a:rPr lang="en-US" sz="1200" dirty="0" smtClean="0">
                <a:latin typeface="Tahoma" pitchFamily="34" charset="0"/>
                <a:ea typeface="Tahoma" pitchFamily="34" charset="0"/>
                <a:cs typeface="Tahoma" pitchFamily="34" charset="0"/>
              </a:rPr>
              <a:t>    Compare Template</a:t>
            </a:r>
          </a:p>
          <a:p>
            <a:pPr>
              <a:buNone/>
            </a:pPr>
            <a:r>
              <a:rPr lang="en-US" sz="1200" dirty="0" smtClean="0">
                <a:latin typeface="Tahoma" pitchFamily="34" charset="0"/>
                <a:ea typeface="Tahoma" pitchFamily="34" charset="0"/>
                <a:cs typeface="Tahoma" pitchFamily="34" charset="0"/>
              </a:rPr>
              <a:t>    Declare Match</a:t>
            </a:r>
          </a:p>
          <a:p>
            <a:endParaRPr lang="en-US" sz="1200" dirty="0" smtClean="0">
              <a:latin typeface="Tahoma" pitchFamily="34" charset="0"/>
              <a:ea typeface="Tahoma" pitchFamily="34" charset="0"/>
              <a:cs typeface="Tahoma" pitchFamily="34" charset="0"/>
            </a:endParaRPr>
          </a:p>
          <a:p>
            <a:r>
              <a:rPr lang="en-US" sz="1200" b="1" dirty="0" smtClean="0">
                <a:latin typeface="Tahoma" pitchFamily="34" charset="0"/>
                <a:ea typeface="Tahoma" pitchFamily="34" charset="0"/>
                <a:cs typeface="Tahoma" pitchFamily="34" charset="0"/>
              </a:rPr>
              <a:t>HAND GEOMETRY</a:t>
            </a:r>
          </a:p>
          <a:p>
            <a:pPr>
              <a:lnSpc>
                <a:spcPct val="150000"/>
              </a:lnSpc>
              <a:spcBef>
                <a:spcPts val="0"/>
              </a:spcBef>
              <a:buNone/>
            </a:pPr>
            <a:r>
              <a:rPr lang="en-US" sz="1200" dirty="0" smtClean="0">
                <a:latin typeface="Tahoma" pitchFamily="34" charset="0"/>
                <a:ea typeface="Tahoma" pitchFamily="34" charset="0"/>
                <a:cs typeface="Tahoma" pitchFamily="34" charset="0"/>
              </a:rPr>
              <a:t>   Hand or fingers geometry is an automated measurement of many dimension of hand and fingers</a:t>
            </a: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r>
              <a:rPr lang="en-US" sz="1200" b="1" dirty="0" smtClean="0">
                <a:latin typeface="Tahoma" pitchFamily="34" charset="0"/>
                <a:ea typeface="Tahoma" pitchFamily="34" charset="0"/>
                <a:cs typeface="Tahoma" pitchFamily="34" charset="0"/>
              </a:rPr>
              <a:t>IRIS RECOGNITION</a:t>
            </a:r>
          </a:p>
          <a:p>
            <a:pPr>
              <a:buNone/>
            </a:pPr>
            <a:r>
              <a:rPr lang="en-US" sz="1200" dirty="0" smtClean="0">
                <a:latin typeface="Tahoma" pitchFamily="34" charset="0"/>
                <a:ea typeface="Tahoma" pitchFamily="34" charset="0"/>
                <a:cs typeface="Tahoma" pitchFamily="34" charset="0"/>
              </a:rPr>
              <a:t>     Iris scanning measures the iris pattern in the colored part of the eye.</a:t>
            </a:r>
          </a:p>
          <a:p>
            <a:pPr>
              <a:buNone/>
            </a:pPr>
            <a:endParaRPr lang="en-US" sz="1200" dirty="0" smtClean="0">
              <a:latin typeface="Tahoma" pitchFamily="34" charset="0"/>
              <a:ea typeface="Tahoma" pitchFamily="34" charset="0"/>
              <a:cs typeface="Tahoma" pitchFamily="34" charset="0"/>
            </a:endParaRPr>
          </a:p>
          <a:p>
            <a:r>
              <a:rPr lang="en-US" sz="1200" b="1" dirty="0" smtClean="0">
                <a:latin typeface="Tahoma" pitchFamily="34" charset="0"/>
                <a:ea typeface="Tahoma" pitchFamily="34" charset="0"/>
                <a:cs typeface="Tahoma" pitchFamily="34" charset="0"/>
              </a:rPr>
              <a:t>RETINA RECOGNITION</a:t>
            </a:r>
          </a:p>
          <a:p>
            <a:pPr>
              <a:buNone/>
            </a:pPr>
            <a:r>
              <a:rPr lang="en-US" sz="1200" dirty="0" smtClean="0">
                <a:latin typeface="Tahoma" pitchFamily="34" charset="0"/>
                <a:ea typeface="Tahoma" pitchFamily="34" charset="0"/>
                <a:cs typeface="Tahoma" pitchFamily="34" charset="0"/>
              </a:rPr>
              <a:t>    Images back of the eye and compare blood vessels with existing date.</a:t>
            </a:r>
          </a:p>
          <a:p>
            <a:pPr>
              <a:buNone/>
            </a:pPr>
            <a:endParaRPr lang="en-US" sz="1200" dirty="0" smtClean="0">
              <a:latin typeface="Tahoma" pitchFamily="34" charset="0"/>
              <a:ea typeface="Tahoma" pitchFamily="34" charset="0"/>
              <a:cs typeface="Tahoma" pitchFamily="34" charset="0"/>
            </a:endParaRPr>
          </a:p>
          <a:p>
            <a:r>
              <a:rPr lang="en-US" sz="1200" b="1" dirty="0" smtClean="0">
                <a:latin typeface="Tahoma" pitchFamily="34" charset="0"/>
                <a:ea typeface="Tahoma" pitchFamily="34" charset="0"/>
                <a:cs typeface="Tahoma" pitchFamily="34" charset="0"/>
              </a:rPr>
              <a:t>VOICE/SPEAKER RECOGNITION</a:t>
            </a:r>
          </a:p>
          <a:p>
            <a:pPr>
              <a:lnSpc>
                <a:spcPct val="150000"/>
              </a:lnSpc>
              <a:spcBef>
                <a:spcPts val="0"/>
              </a:spcBef>
              <a:buNone/>
            </a:pPr>
            <a:r>
              <a:rPr lang="en-US" sz="1200" dirty="0" smtClean="0">
                <a:latin typeface="Tahoma" pitchFamily="34" charset="0"/>
                <a:ea typeface="Tahoma" pitchFamily="34" charset="0"/>
                <a:cs typeface="Tahoma" pitchFamily="34" charset="0"/>
              </a:rPr>
              <a:t>     It is a  Behavioral Trait. Voice or speaker recognition uses vocal characteristics to recognize individual. A telephone or microphone can act as a sensor.</a:t>
            </a: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lvl="0"/>
            <a:r>
              <a:rPr lang="en-US" sz="1200" b="1" dirty="0" smtClean="0">
                <a:latin typeface="Tahoma" pitchFamily="34" charset="0"/>
                <a:ea typeface="Tahoma" pitchFamily="34" charset="0"/>
                <a:cs typeface="Tahoma" pitchFamily="34" charset="0"/>
              </a:rPr>
              <a:t>SIGNATURE VERIFICATION</a:t>
            </a:r>
          </a:p>
          <a:p>
            <a:pPr algn="just">
              <a:lnSpc>
                <a:spcPct val="150000"/>
              </a:lnSpc>
              <a:spcBef>
                <a:spcPts val="0"/>
              </a:spcBef>
              <a:buNone/>
            </a:pPr>
            <a:r>
              <a:rPr lang="en-US" sz="1200" dirty="0" smtClean="0">
                <a:latin typeface="Tahoma" pitchFamily="34" charset="0"/>
                <a:ea typeface="Tahoma" pitchFamily="34" charset="0"/>
                <a:cs typeface="Tahoma" pitchFamily="34" charset="0"/>
              </a:rPr>
              <a:t>    It is a  Behavioral Trait.  An automated method of measuring an individual signature. This technology examine speed, direction, pressure of stylus while writing, the time that the stylus is in and out of contact with the paper/tablet</a:t>
            </a: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lnSpc>
                <a:spcPct val="150000"/>
              </a:lnSpc>
              <a:spcBef>
                <a:spcPts val="0"/>
              </a:spcBef>
            </a:pPr>
            <a:r>
              <a:rPr lang="en-US" sz="1200" b="1" dirty="0" smtClean="0">
                <a:latin typeface="Tahoma" pitchFamily="34" charset="0"/>
                <a:ea typeface="Tahoma" pitchFamily="34" charset="0"/>
                <a:cs typeface="Tahoma" pitchFamily="34" charset="0"/>
              </a:rPr>
              <a:t>KEYSTROKES DYNAMICS</a:t>
            </a:r>
          </a:p>
          <a:p>
            <a:pPr algn="just">
              <a:lnSpc>
                <a:spcPct val="150000"/>
              </a:lnSpc>
              <a:spcBef>
                <a:spcPts val="0"/>
              </a:spcBef>
              <a:buNone/>
            </a:pPr>
            <a:r>
              <a:rPr lang="en-US" sz="1200" dirty="0" smtClean="0">
                <a:latin typeface="Tahoma" pitchFamily="34" charset="0"/>
                <a:ea typeface="Tahoma" pitchFamily="34" charset="0"/>
                <a:cs typeface="Tahoma" pitchFamily="34" charset="0"/>
              </a:rPr>
              <a:t>   It is a  Behavioral Trait . Keystrokes dynamics is an automated method of examining an individual’s keystrokes on a ‘keyboard’.  This technology examine such as speed, pressure, total time taken to  type particular words and time elapsed between hitting certain keys</a:t>
            </a:r>
          </a:p>
          <a:p>
            <a:pPr algn="just">
              <a:lnSpc>
                <a:spcPct val="150000"/>
              </a:lnSpc>
              <a:spcBef>
                <a:spcPts val="0"/>
              </a:spcBef>
              <a:buNone/>
            </a:pPr>
            <a:r>
              <a:rPr lang="en-US" sz="1200" b="1" dirty="0" smtClean="0">
                <a:latin typeface="Tahoma" pitchFamily="34" charset="0"/>
                <a:ea typeface="Tahoma" pitchFamily="34" charset="0"/>
                <a:cs typeface="Tahoma" pitchFamily="34" charset="0"/>
              </a:rPr>
              <a:t>ADVANTAGES OF BIOMETRICS</a:t>
            </a:r>
          </a:p>
          <a:p>
            <a:pPr algn="just">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Effective technique to enhance security.</a:t>
            </a:r>
          </a:p>
          <a:p>
            <a:pPr algn="just">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 User friendly.</a:t>
            </a:r>
          </a:p>
          <a:p>
            <a:pPr algn="just">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 Does not use any password, PIN or secret code that are compromised.</a:t>
            </a:r>
          </a:p>
          <a:p>
            <a:pPr algn="just">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 It used physical and behavioral traits for identification and authentication that are    difficult to compromised.</a:t>
            </a:r>
          </a:p>
          <a:p>
            <a:pPr algn="just">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 Long lasting performance, because biometrics traits are permanence in nature.</a:t>
            </a:r>
          </a:p>
          <a:p>
            <a:pPr algn="just">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 Difficult to fool biometrics system.</a:t>
            </a:r>
          </a:p>
          <a:p>
            <a:endParaRPr lang="en-US" dirty="0" smtClean="0"/>
          </a:p>
          <a:p>
            <a:r>
              <a:rPr lang="en-US" sz="1200" b="1" dirty="0" smtClean="0">
                <a:latin typeface="Tahoma" pitchFamily="34" charset="0"/>
                <a:ea typeface="Tahoma" pitchFamily="34" charset="0"/>
                <a:cs typeface="Tahoma" pitchFamily="34" charset="0"/>
              </a:rPr>
              <a:t>DIS-ADVANTAGES OF BIOMETRICS</a:t>
            </a:r>
          </a:p>
          <a:p>
            <a:pPr>
              <a:buFont typeface="Wingdings" pitchFamily="2" charset="2"/>
              <a:buChar char="Ø"/>
            </a:pPr>
            <a:r>
              <a:rPr lang="en-US" sz="1200" dirty="0" smtClean="0">
                <a:latin typeface="Tahoma" pitchFamily="34" charset="0"/>
                <a:ea typeface="Tahoma" pitchFamily="34" charset="0"/>
                <a:cs typeface="Tahoma" pitchFamily="34" charset="0"/>
              </a:rPr>
              <a:t> Retina recognition required closed physical contact of the scanning</a:t>
            </a:r>
          </a:p>
          <a:p>
            <a:pPr>
              <a:buFont typeface="Wingdings" pitchFamily="2" charset="2"/>
              <a:buChar char="Ø"/>
            </a:pPr>
            <a:r>
              <a:rPr lang="en-US" sz="1200" dirty="0" smtClean="0">
                <a:latin typeface="Tahoma" pitchFamily="34" charset="0"/>
                <a:ea typeface="Tahoma" pitchFamily="34" charset="0"/>
                <a:cs typeface="Tahoma" pitchFamily="34" charset="0"/>
              </a:rPr>
              <a:t>device which may not be generally accepted by public.</a:t>
            </a:r>
          </a:p>
          <a:p>
            <a:pPr>
              <a:buFont typeface="Wingdings" pitchFamily="2" charset="2"/>
              <a:buChar char="Ø"/>
            </a:pPr>
            <a:r>
              <a:rPr lang="en-US" sz="1200" dirty="0" smtClean="0">
                <a:latin typeface="Tahoma" pitchFamily="34" charset="0"/>
                <a:ea typeface="Tahoma" pitchFamily="34" charset="0"/>
                <a:cs typeface="Tahoma" pitchFamily="34" charset="0"/>
              </a:rPr>
              <a:t> Costly</a:t>
            </a:r>
          </a:p>
          <a:p>
            <a:pPr>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 Voice recognition requires large amount of computer storage, peoples voice can change, background noise can interfere.</a:t>
            </a:r>
          </a:p>
          <a:p>
            <a:pPr>
              <a:buFont typeface="Wingdings" pitchFamily="2" charset="2"/>
              <a:buChar char="Ø"/>
            </a:pPr>
            <a:r>
              <a:rPr lang="en-US" sz="1200" dirty="0" smtClean="0">
                <a:latin typeface="Tahoma" pitchFamily="34" charset="0"/>
                <a:ea typeface="Tahoma" pitchFamily="34" charset="0"/>
                <a:cs typeface="Tahoma" pitchFamily="34" charset="0"/>
              </a:rPr>
              <a:t> Biometric features may changes over time.</a:t>
            </a:r>
          </a:p>
          <a:p>
            <a:pPr>
              <a:buFont typeface="Wingdings" pitchFamily="2" charset="2"/>
              <a:buChar char="Ø"/>
            </a:pPr>
            <a:r>
              <a:rPr lang="en-US" sz="1200" dirty="0" smtClean="0">
                <a:latin typeface="Tahoma" pitchFamily="34" charset="0"/>
                <a:ea typeface="Tahoma" pitchFamily="34" charset="0"/>
                <a:cs typeface="Tahoma" pitchFamily="34" charset="0"/>
              </a:rPr>
              <a:t> Signature recognition has poor long term reliability, accuracy difficulty to ensure.</a:t>
            </a:r>
            <a:endParaRPr lang="en-US" sz="1200" dirty="0">
              <a:latin typeface="Tahoma" pitchFamily="34" charset="0"/>
              <a:ea typeface="Tahoma" pitchFamily="34" charset="0"/>
              <a:cs typeface="Tahoma" pitchFamily="34" charset="0"/>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lnSpcReduction="10000"/>
          </a:bodyPr>
          <a:lstStyle/>
          <a:p>
            <a:pPr>
              <a:buNone/>
            </a:pPr>
            <a:r>
              <a:rPr lang="en-AU" sz="1400" b="1" dirty="0" smtClean="0">
                <a:latin typeface="Tahoma" pitchFamily="34" charset="0"/>
                <a:ea typeface="Tahoma" pitchFamily="34" charset="0"/>
                <a:cs typeface="Tahoma" pitchFamily="34" charset="0"/>
              </a:rPr>
              <a:t>   Kerberos</a:t>
            </a:r>
          </a:p>
          <a:p>
            <a:r>
              <a:rPr lang="en-AU" sz="1200" dirty="0" smtClean="0">
                <a:latin typeface="Tahoma" pitchFamily="34" charset="0"/>
                <a:ea typeface="Tahoma" pitchFamily="34" charset="0"/>
                <a:cs typeface="Tahoma" pitchFamily="34" charset="0"/>
              </a:rPr>
              <a:t>trusted key server system from MIT </a:t>
            </a:r>
          </a:p>
          <a:p>
            <a:r>
              <a:rPr lang="en-AU" sz="1200" dirty="0" smtClean="0">
                <a:latin typeface="Tahoma" pitchFamily="34" charset="0"/>
                <a:ea typeface="Tahoma" pitchFamily="34" charset="0"/>
                <a:cs typeface="Tahoma" pitchFamily="34" charset="0"/>
              </a:rPr>
              <a:t>provides centralised private-key third-party authentication in a distributed network</a:t>
            </a:r>
          </a:p>
          <a:p>
            <a:pPr lvl="1"/>
            <a:r>
              <a:rPr lang="en-AU" dirty="0" smtClean="0">
                <a:latin typeface="Tahoma" pitchFamily="34" charset="0"/>
                <a:ea typeface="Tahoma" pitchFamily="34" charset="0"/>
                <a:cs typeface="Tahoma" pitchFamily="34" charset="0"/>
              </a:rPr>
              <a:t>allows users access to services distributed through out the network</a:t>
            </a:r>
          </a:p>
          <a:p>
            <a:pPr lvl="1"/>
            <a:r>
              <a:rPr lang="en-AU" dirty="0" smtClean="0">
                <a:latin typeface="Tahoma" pitchFamily="34" charset="0"/>
                <a:ea typeface="Tahoma" pitchFamily="34" charset="0"/>
                <a:cs typeface="Tahoma" pitchFamily="34" charset="0"/>
              </a:rPr>
              <a:t>without needing to trust all workstations</a:t>
            </a:r>
          </a:p>
          <a:p>
            <a:pPr lvl="1"/>
            <a:r>
              <a:rPr lang="en-AU" dirty="0" smtClean="0">
                <a:latin typeface="Tahoma" pitchFamily="34" charset="0"/>
                <a:ea typeface="Tahoma" pitchFamily="34" charset="0"/>
                <a:cs typeface="Tahoma" pitchFamily="34" charset="0"/>
              </a:rPr>
              <a:t>rather all trust a central authentication server</a:t>
            </a:r>
          </a:p>
          <a:p>
            <a:r>
              <a:rPr lang="en-AU" sz="1200" dirty="0" smtClean="0">
                <a:latin typeface="Tahoma" pitchFamily="34" charset="0"/>
                <a:ea typeface="Tahoma" pitchFamily="34" charset="0"/>
                <a:cs typeface="Tahoma" pitchFamily="34" charset="0"/>
              </a:rPr>
              <a:t>two versions in use: Kerberos 4 &amp; Kerberos 5</a:t>
            </a:r>
          </a:p>
          <a:p>
            <a:endParaRPr lang="en-US" sz="1200" dirty="0" smtClean="0">
              <a:latin typeface="Tahoma" pitchFamily="34" charset="0"/>
              <a:ea typeface="Tahoma" pitchFamily="34" charset="0"/>
              <a:cs typeface="Tahoma" pitchFamily="34" charset="0"/>
            </a:endParaRPr>
          </a:p>
          <a:p>
            <a:pPr>
              <a:buNone/>
            </a:pPr>
            <a:r>
              <a:rPr lang="en-US" sz="1200" b="1" dirty="0" smtClean="0">
                <a:latin typeface="Tahoma" pitchFamily="34" charset="0"/>
                <a:ea typeface="Tahoma" pitchFamily="34" charset="0"/>
                <a:cs typeface="Tahoma" pitchFamily="34" charset="0"/>
              </a:rPr>
              <a:t>  Kerberos Requirements</a:t>
            </a:r>
          </a:p>
          <a:p>
            <a:pPr algn="just">
              <a:lnSpc>
                <a:spcPct val="150000"/>
              </a:lnSpc>
              <a:spcBef>
                <a:spcPts val="0"/>
              </a:spcBef>
            </a:pPr>
            <a:r>
              <a:rPr lang="en-US" sz="1200" b="1" dirty="0" smtClean="0">
                <a:latin typeface="Tahoma" pitchFamily="34" charset="0"/>
                <a:ea typeface="Tahoma" pitchFamily="34" charset="0"/>
                <a:cs typeface="Tahoma" pitchFamily="34" charset="0"/>
              </a:rPr>
              <a:t>Security- </a:t>
            </a:r>
            <a:r>
              <a:rPr lang="en-US" sz="1200" dirty="0" smtClean="0">
                <a:latin typeface="Tahoma" pitchFamily="34" charset="0"/>
                <a:ea typeface="Tahoma" pitchFamily="34" charset="0"/>
                <a:cs typeface="Tahoma" pitchFamily="34" charset="0"/>
              </a:rPr>
              <a:t>A network eavesdropper should not be able to obtain the necessary information to impersonate a user. More </a:t>
            </a:r>
            <a:r>
              <a:rPr lang="en-US" sz="1200" dirty="0" err="1" smtClean="0">
                <a:latin typeface="Tahoma" pitchFamily="34" charset="0"/>
                <a:ea typeface="Tahoma" pitchFamily="34" charset="0"/>
                <a:cs typeface="Tahoma" pitchFamily="34" charset="0"/>
              </a:rPr>
              <a:t>generally,Kerberos</a:t>
            </a:r>
            <a:r>
              <a:rPr lang="en-US" sz="1200" dirty="0" smtClean="0">
                <a:latin typeface="Tahoma" pitchFamily="34" charset="0"/>
                <a:ea typeface="Tahoma" pitchFamily="34" charset="0"/>
                <a:cs typeface="Tahoma" pitchFamily="34" charset="0"/>
              </a:rPr>
              <a:t> should be strong enough that a potential opponent does not find it to be the weak link.</a:t>
            </a:r>
          </a:p>
          <a:p>
            <a:pPr algn="just">
              <a:lnSpc>
                <a:spcPct val="150000"/>
              </a:lnSpc>
              <a:spcBef>
                <a:spcPts val="0"/>
              </a:spcBef>
            </a:pPr>
            <a:r>
              <a:rPr lang="en-US" sz="1200" b="1" dirty="0" smtClean="0">
                <a:latin typeface="Tahoma" pitchFamily="34" charset="0"/>
                <a:ea typeface="Tahoma" pitchFamily="34" charset="0"/>
                <a:cs typeface="Tahoma" pitchFamily="34" charset="0"/>
              </a:rPr>
              <a:t>Reliability</a:t>
            </a:r>
            <a:r>
              <a:rPr lang="en-US" sz="1200" dirty="0" smtClean="0">
                <a:latin typeface="Tahoma" pitchFamily="34" charset="0"/>
                <a:ea typeface="Tahoma" pitchFamily="34" charset="0"/>
                <a:cs typeface="Tahoma" pitchFamily="34" charset="0"/>
              </a:rPr>
              <a:t> - : For all services that rely on Kerberos for access control, lack of availability of the Kerberos service means lack of availability of the supported services. Hence, Kerberos should be highly reliable and should employ a distributed server architecture with one system able to back up another.</a:t>
            </a:r>
          </a:p>
          <a:p>
            <a:pPr algn="just">
              <a:lnSpc>
                <a:spcPct val="150000"/>
              </a:lnSpc>
              <a:spcBef>
                <a:spcPts val="0"/>
              </a:spcBef>
            </a:pPr>
            <a:r>
              <a:rPr lang="en-US" sz="1200" b="1" dirty="0" smtClean="0">
                <a:latin typeface="Tahoma" pitchFamily="34" charset="0"/>
                <a:ea typeface="Tahoma" pitchFamily="34" charset="0"/>
                <a:cs typeface="Tahoma" pitchFamily="34" charset="0"/>
              </a:rPr>
              <a:t>Transparency</a:t>
            </a:r>
            <a:r>
              <a:rPr lang="en-US" sz="1200" dirty="0" smtClean="0">
                <a:latin typeface="Tahoma" pitchFamily="34" charset="0"/>
                <a:ea typeface="Tahoma" pitchFamily="34" charset="0"/>
                <a:cs typeface="Tahoma" pitchFamily="34" charset="0"/>
              </a:rPr>
              <a:t> - Ideally, the user should not be aware that authentication is taking place beyond the requirement to enter a password </a:t>
            </a:r>
          </a:p>
          <a:p>
            <a:pPr algn="just">
              <a:lnSpc>
                <a:spcPct val="150000"/>
              </a:lnSpc>
              <a:spcBef>
                <a:spcPts val="0"/>
              </a:spcBef>
            </a:pPr>
            <a:r>
              <a:rPr lang="en-US" sz="1200" b="1" dirty="0" smtClean="0">
                <a:latin typeface="Tahoma" pitchFamily="34" charset="0"/>
                <a:ea typeface="Tahoma" pitchFamily="34" charset="0"/>
                <a:cs typeface="Tahoma" pitchFamily="34" charset="0"/>
              </a:rPr>
              <a:t>Scalability</a:t>
            </a:r>
            <a:r>
              <a:rPr lang="en-US" sz="1200" dirty="0" smtClean="0">
                <a:latin typeface="Tahoma" pitchFamily="34" charset="0"/>
                <a:ea typeface="Tahoma" pitchFamily="34" charset="0"/>
                <a:cs typeface="Tahoma" pitchFamily="34" charset="0"/>
              </a:rPr>
              <a:t> - The system should be capable of supporting large numbers of client and </a:t>
            </a:r>
            <a:r>
              <a:rPr lang="en-US" sz="1200" dirty="0" err="1" smtClean="0">
                <a:latin typeface="Tahoma" pitchFamily="34" charset="0"/>
                <a:ea typeface="Tahoma" pitchFamily="34" charset="0"/>
                <a:cs typeface="Tahoma" pitchFamily="34" charset="0"/>
              </a:rPr>
              <a:t>servers.This</a:t>
            </a:r>
            <a:r>
              <a:rPr lang="en-US" sz="1200" dirty="0" smtClean="0">
                <a:latin typeface="Tahoma" pitchFamily="34" charset="0"/>
                <a:ea typeface="Tahoma" pitchFamily="34" charset="0"/>
                <a:cs typeface="Tahoma" pitchFamily="34" charset="0"/>
              </a:rPr>
              <a:t> suggests a modular, distributed architecture.</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r>
              <a:rPr lang="en-US" sz="1200" b="1" dirty="0" smtClean="0">
                <a:latin typeface="Tahoma" pitchFamily="34" charset="0"/>
                <a:ea typeface="Tahoma" pitchFamily="34" charset="0"/>
                <a:cs typeface="Tahoma" pitchFamily="34" charset="0"/>
              </a:rPr>
              <a:t>Kerberos 4 Overview</a:t>
            </a:r>
          </a:p>
          <a:p>
            <a:pPr algn="just">
              <a:lnSpc>
                <a:spcPct val="150000"/>
              </a:lnSpc>
              <a:spcBef>
                <a:spcPts val="0"/>
              </a:spcBef>
            </a:pPr>
            <a:r>
              <a:rPr lang="en-US" sz="1200" dirty="0" smtClean="0">
                <a:latin typeface="Tahoma" pitchFamily="34" charset="0"/>
                <a:ea typeface="Tahoma" pitchFamily="34" charset="0"/>
                <a:cs typeface="Tahoma" pitchFamily="34" charset="0"/>
              </a:rPr>
              <a:t>a basic third-party authentication scheme</a:t>
            </a:r>
          </a:p>
          <a:p>
            <a:pPr algn="just">
              <a:lnSpc>
                <a:spcPct val="150000"/>
              </a:lnSpc>
              <a:spcBef>
                <a:spcPts val="0"/>
              </a:spcBef>
            </a:pPr>
            <a:r>
              <a:rPr lang="en-US" sz="1200" dirty="0" smtClean="0">
                <a:latin typeface="Tahoma" pitchFamily="34" charset="0"/>
                <a:ea typeface="Tahoma" pitchFamily="34" charset="0"/>
                <a:cs typeface="Tahoma" pitchFamily="34" charset="0"/>
              </a:rPr>
              <a:t>have an Authentication Server (AS) </a:t>
            </a:r>
          </a:p>
          <a:p>
            <a:pPr lvl="1" algn="just">
              <a:lnSpc>
                <a:spcPct val="150000"/>
              </a:lnSpc>
              <a:spcBef>
                <a:spcPts val="0"/>
              </a:spcBef>
            </a:pPr>
            <a:r>
              <a:rPr lang="en-US" dirty="0" smtClean="0">
                <a:latin typeface="Tahoma" pitchFamily="34" charset="0"/>
                <a:ea typeface="Tahoma" pitchFamily="34" charset="0"/>
                <a:cs typeface="Tahoma" pitchFamily="34" charset="0"/>
              </a:rPr>
              <a:t>users initially negotiate with AS to identify themselves</a:t>
            </a:r>
          </a:p>
          <a:p>
            <a:pPr lvl="1" algn="just">
              <a:lnSpc>
                <a:spcPct val="150000"/>
              </a:lnSpc>
              <a:spcBef>
                <a:spcPts val="0"/>
              </a:spcBef>
            </a:pPr>
            <a:r>
              <a:rPr lang="en-US" dirty="0" smtClean="0">
                <a:latin typeface="Tahoma" pitchFamily="34" charset="0"/>
                <a:ea typeface="Tahoma" pitchFamily="34" charset="0"/>
                <a:cs typeface="Tahoma" pitchFamily="34" charset="0"/>
              </a:rPr>
              <a:t>AS provides a non-corruptible authentication credential (ticket granting ticket TGT) </a:t>
            </a:r>
          </a:p>
          <a:p>
            <a:pPr algn="just">
              <a:lnSpc>
                <a:spcPct val="150000"/>
              </a:lnSpc>
              <a:spcBef>
                <a:spcPts val="0"/>
              </a:spcBef>
            </a:pPr>
            <a:r>
              <a:rPr lang="en-US" sz="1200" dirty="0" smtClean="0">
                <a:latin typeface="Tahoma" pitchFamily="34" charset="0"/>
                <a:ea typeface="Tahoma" pitchFamily="34" charset="0"/>
                <a:cs typeface="Tahoma" pitchFamily="34" charset="0"/>
              </a:rPr>
              <a:t>have a Ticket Granting server (TGS)</a:t>
            </a:r>
          </a:p>
          <a:p>
            <a:pPr lvl="1" algn="just">
              <a:lnSpc>
                <a:spcPct val="150000"/>
              </a:lnSpc>
              <a:spcBef>
                <a:spcPts val="0"/>
              </a:spcBef>
            </a:pPr>
            <a:r>
              <a:rPr lang="en-US" dirty="0" smtClean="0">
                <a:latin typeface="Tahoma" pitchFamily="34" charset="0"/>
                <a:ea typeface="Tahoma" pitchFamily="34" charset="0"/>
                <a:cs typeface="Tahoma" pitchFamily="34" charset="0"/>
              </a:rPr>
              <a:t>users subsequently request access to other services from TGS on basis of users TGT</a:t>
            </a:r>
          </a:p>
          <a:p>
            <a:pPr algn="just"/>
            <a:endParaRPr lang="en-US" sz="1200" dirty="0" smtClean="0">
              <a:latin typeface="Tahoma" pitchFamily="34" charset="0"/>
              <a:ea typeface="Tahoma" pitchFamily="34" charset="0"/>
              <a:cs typeface="Tahoma" pitchFamily="34" charset="0"/>
            </a:endParaRPr>
          </a:p>
          <a:p>
            <a:pPr algn="just"/>
            <a:endParaRPr lang="en-US" sz="1200" dirty="0">
              <a:latin typeface="Tahoma" pitchFamily="34" charset="0"/>
              <a:ea typeface="Tahoma" pitchFamily="34" charset="0"/>
              <a:cs typeface="Tahoma" pitchFamily="34" charset="0"/>
            </a:endParaRPr>
          </a:p>
        </p:txBody>
      </p:sp>
    </p:spTree>
    <p:extLst>
      <p:ext uri="{BB962C8B-B14F-4D97-AF65-F5344CB8AC3E}">
        <p14:creationId xmlns="" xmlns:p14="http://schemas.microsoft.com/office/powerpoint/2010/main" val="298279315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1400" b="1" dirty="0" smtClean="0">
                <a:latin typeface="Tahoma" pitchFamily="34" charset="0"/>
                <a:ea typeface="Tahoma" pitchFamily="34" charset="0"/>
                <a:cs typeface="Tahoma" pitchFamily="34" charset="0"/>
              </a:rPr>
              <a:t>A Simple Authentication Dialogue</a:t>
            </a:r>
          </a:p>
          <a:p>
            <a:r>
              <a:rPr lang="en-US" sz="1200" dirty="0" smtClean="0">
                <a:latin typeface="Tahoma" pitchFamily="34" charset="0"/>
                <a:ea typeface="Tahoma" pitchFamily="34" charset="0"/>
                <a:cs typeface="Tahoma" pitchFamily="34" charset="0"/>
              </a:rPr>
              <a:t>(1) </a:t>
            </a:r>
            <a:r>
              <a:rPr lang="en-US" sz="1200" b="1" dirty="0" smtClean="0">
                <a:latin typeface="Tahoma" pitchFamily="34" charset="0"/>
                <a:ea typeface="Tahoma" pitchFamily="34" charset="0"/>
                <a:cs typeface="Tahoma" pitchFamily="34" charset="0"/>
              </a:rPr>
              <a:t>C -&gt; AS : ID</a:t>
            </a:r>
            <a:r>
              <a:rPr lang="en-US" sz="1200" b="1" baseline="-25000" dirty="0" smtClean="0">
                <a:latin typeface="Tahoma" pitchFamily="34" charset="0"/>
                <a:ea typeface="Tahoma" pitchFamily="34" charset="0"/>
                <a:cs typeface="Tahoma" pitchFamily="34" charset="0"/>
              </a:rPr>
              <a:t>C </a:t>
            </a:r>
            <a:r>
              <a:rPr lang="en-US" sz="1200" b="1" dirty="0" smtClean="0">
                <a:latin typeface="Tahoma" pitchFamily="34" charset="0"/>
                <a:ea typeface="Tahoma" pitchFamily="34" charset="0"/>
                <a:cs typeface="Tahoma" pitchFamily="34" charset="0"/>
              </a:rPr>
              <a:t>|| P</a:t>
            </a:r>
            <a:r>
              <a:rPr lang="en-US" sz="1200" b="1" baseline="-25000" dirty="0" smtClean="0">
                <a:latin typeface="Tahoma" pitchFamily="34" charset="0"/>
                <a:ea typeface="Tahoma" pitchFamily="34" charset="0"/>
                <a:cs typeface="Tahoma" pitchFamily="34" charset="0"/>
              </a:rPr>
              <a:t>C</a:t>
            </a:r>
            <a:r>
              <a:rPr lang="en-US" sz="1200" b="1" dirty="0" smtClean="0">
                <a:latin typeface="Tahoma" pitchFamily="34" charset="0"/>
                <a:ea typeface="Tahoma" pitchFamily="34" charset="0"/>
                <a:cs typeface="Tahoma" pitchFamily="34" charset="0"/>
              </a:rPr>
              <a:t> || ID</a:t>
            </a:r>
            <a:r>
              <a:rPr lang="en-US" sz="1200" b="1" baseline="-25000" dirty="0" smtClean="0">
                <a:latin typeface="Tahoma" pitchFamily="34" charset="0"/>
                <a:ea typeface="Tahoma" pitchFamily="34" charset="0"/>
                <a:cs typeface="Tahoma" pitchFamily="34" charset="0"/>
              </a:rPr>
              <a:t>V</a:t>
            </a:r>
            <a:endParaRPr lang="en-US" sz="1200" b="1" dirty="0" smtClean="0">
              <a:latin typeface="Tahoma" pitchFamily="34" charset="0"/>
              <a:ea typeface="Tahoma" pitchFamily="34" charset="0"/>
              <a:cs typeface="Tahoma" pitchFamily="34" charset="0"/>
            </a:endParaRPr>
          </a:p>
          <a:p>
            <a:pPr>
              <a:buNone/>
            </a:pPr>
            <a:r>
              <a:rPr lang="en-US" sz="1200" dirty="0" smtClean="0">
                <a:latin typeface="Tahoma" pitchFamily="34" charset="0"/>
                <a:ea typeface="Tahoma" pitchFamily="34" charset="0"/>
                <a:cs typeface="Tahoma" pitchFamily="34" charset="0"/>
              </a:rPr>
              <a:t>    C = client </a:t>
            </a:r>
          </a:p>
          <a:p>
            <a:pPr>
              <a:buNone/>
            </a:pPr>
            <a:r>
              <a:rPr lang="en-US" sz="1200" dirty="0" smtClean="0">
                <a:latin typeface="Tahoma" pitchFamily="34" charset="0"/>
                <a:ea typeface="Tahoma" pitchFamily="34" charset="0"/>
                <a:cs typeface="Tahoma" pitchFamily="34" charset="0"/>
              </a:rPr>
              <a:t>    AS = authentication server</a:t>
            </a:r>
          </a:p>
          <a:p>
            <a:pPr>
              <a:buNone/>
            </a:pPr>
            <a:r>
              <a:rPr lang="en-US" sz="1200" dirty="0" smtClean="0">
                <a:latin typeface="Tahoma" pitchFamily="34" charset="0"/>
                <a:ea typeface="Tahoma" pitchFamily="34" charset="0"/>
                <a:cs typeface="Tahoma" pitchFamily="34" charset="0"/>
              </a:rPr>
              <a:t>	 ID</a:t>
            </a:r>
            <a:r>
              <a:rPr lang="en-US" sz="1200" baseline="-25000" dirty="0" smtClean="0">
                <a:latin typeface="Tahoma" pitchFamily="34" charset="0"/>
                <a:ea typeface="Tahoma" pitchFamily="34" charset="0"/>
                <a:cs typeface="Tahoma" pitchFamily="34" charset="0"/>
              </a:rPr>
              <a:t>C</a:t>
            </a:r>
            <a:r>
              <a:rPr lang="en-US" sz="1200" dirty="0" smtClean="0">
                <a:latin typeface="Tahoma" pitchFamily="34" charset="0"/>
                <a:ea typeface="Tahoma" pitchFamily="34" charset="0"/>
                <a:cs typeface="Tahoma" pitchFamily="34" charset="0"/>
              </a:rPr>
              <a:t> = identifier of user on C</a:t>
            </a:r>
          </a:p>
          <a:p>
            <a:pPr>
              <a:buNone/>
            </a:pPr>
            <a:r>
              <a:rPr lang="en-US" sz="1200" dirty="0" smtClean="0">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 </a:t>
            </a:r>
            <a:r>
              <a:rPr lang="en-US" sz="1200" dirty="0" smtClean="0">
                <a:latin typeface="Tahoma" pitchFamily="34" charset="0"/>
                <a:ea typeface="Tahoma" pitchFamily="34" charset="0"/>
                <a:cs typeface="Tahoma" pitchFamily="34" charset="0"/>
              </a:rPr>
              <a:t>P</a:t>
            </a:r>
            <a:r>
              <a:rPr lang="en-US" sz="1200" baseline="-25000" dirty="0" smtClean="0">
                <a:latin typeface="Tahoma" pitchFamily="34" charset="0"/>
                <a:ea typeface="Tahoma" pitchFamily="34" charset="0"/>
                <a:cs typeface="Tahoma" pitchFamily="34" charset="0"/>
              </a:rPr>
              <a:t>C</a:t>
            </a:r>
            <a:r>
              <a:rPr lang="en-US" sz="1200" b="1" dirty="0" smtClean="0">
                <a:latin typeface="Tahoma" pitchFamily="34" charset="0"/>
                <a:ea typeface="Tahoma" pitchFamily="34" charset="0"/>
                <a:cs typeface="Tahoma" pitchFamily="34" charset="0"/>
              </a:rPr>
              <a:t> </a:t>
            </a:r>
            <a:r>
              <a:rPr lang="en-US" sz="1200" dirty="0" smtClean="0">
                <a:latin typeface="Tahoma" pitchFamily="34" charset="0"/>
                <a:ea typeface="Tahoma" pitchFamily="34" charset="0"/>
                <a:cs typeface="Tahoma" pitchFamily="34" charset="0"/>
              </a:rPr>
              <a:t> = password of user on C</a:t>
            </a:r>
          </a:p>
          <a:p>
            <a:pPr>
              <a:buNone/>
            </a:pPr>
            <a:r>
              <a:rPr lang="en-US" sz="1200" dirty="0" smtClean="0">
                <a:latin typeface="Tahoma" pitchFamily="34" charset="0"/>
                <a:ea typeface="Tahoma" pitchFamily="34" charset="0"/>
                <a:cs typeface="Tahoma" pitchFamily="34" charset="0"/>
              </a:rPr>
              <a:t>	 ID</a:t>
            </a:r>
            <a:r>
              <a:rPr lang="en-US" sz="1200" baseline="-25000" dirty="0" smtClean="0">
                <a:latin typeface="Tahoma" pitchFamily="34" charset="0"/>
                <a:ea typeface="Tahoma" pitchFamily="34" charset="0"/>
                <a:cs typeface="Tahoma" pitchFamily="34" charset="0"/>
              </a:rPr>
              <a:t>V</a:t>
            </a:r>
            <a:r>
              <a:rPr lang="en-US" sz="1200" dirty="0" smtClean="0">
                <a:latin typeface="Tahoma" pitchFamily="34" charset="0"/>
                <a:ea typeface="Tahoma" pitchFamily="34" charset="0"/>
                <a:cs typeface="Tahoma" pitchFamily="34" charset="0"/>
              </a:rPr>
              <a:t> = identifier of server V</a:t>
            </a:r>
          </a:p>
          <a:p>
            <a:pPr>
              <a:buNone/>
            </a:pPr>
            <a:r>
              <a:rPr lang="en-US" sz="1200" dirty="0" smtClean="0">
                <a:latin typeface="Tahoma" pitchFamily="34" charset="0"/>
                <a:ea typeface="Tahoma" pitchFamily="34" charset="0"/>
                <a:cs typeface="Tahoma" pitchFamily="34" charset="0"/>
              </a:rPr>
              <a:t>	C asks user for the password</a:t>
            </a:r>
          </a:p>
          <a:p>
            <a:pPr>
              <a:buNone/>
            </a:pPr>
            <a:r>
              <a:rPr lang="en-US" sz="1200" dirty="0" smtClean="0">
                <a:latin typeface="Tahoma" pitchFamily="34" charset="0"/>
                <a:ea typeface="Tahoma" pitchFamily="34" charset="0"/>
                <a:cs typeface="Tahoma" pitchFamily="34" charset="0"/>
              </a:rPr>
              <a:t>	AS checks that user supplied the right password</a:t>
            </a:r>
          </a:p>
          <a:p>
            <a:pPr algn="just">
              <a:lnSpc>
                <a:spcPct val="150000"/>
              </a:lnSpc>
              <a:spcBef>
                <a:spcPts val="0"/>
              </a:spcBef>
              <a:buNone/>
            </a:pPr>
            <a:r>
              <a:rPr lang="en-US" sz="1200" dirty="0" smtClean="0">
                <a:latin typeface="Tahoma" pitchFamily="34" charset="0"/>
                <a:ea typeface="Tahoma" pitchFamily="34" charset="0"/>
                <a:cs typeface="Tahoma" pitchFamily="34" charset="0"/>
              </a:rPr>
              <a:t>    </a:t>
            </a:r>
          </a:p>
          <a:p>
            <a:pPr algn="just">
              <a:lnSpc>
                <a:spcPct val="150000"/>
              </a:lnSpc>
              <a:spcBef>
                <a:spcPts val="0"/>
              </a:spcBef>
              <a:buNone/>
            </a:pPr>
            <a:r>
              <a:rPr lang="en-US" sz="1200" dirty="0" smtClean="0">
                <a:latin typeface="Tahoma" pitchFamily="34" charset="0"/>
                <a:ea typeface="Tahoma" pitchFamily="34" charset="0"/>
                <a:cs typeface="Tahoma" pitchFamily="34" charset="0"/>
              </a:rPr>
              <a:t>   An authentication server (AS) that knows the passwords of all users and stores these in a centralized database. In addition, the AS shares a unique secret key with each server</a:t>
            </a:r>
          </a:p>
          <a:p>
            <a:pPr>
              <a:buNone/>
            </a:pPr>
            <a:endParaRPr lang="en-US" sz="1200" dirty="0" smtClean="0">
              <a:latin typeface="Tahoma" pitchFamily="34" charset="0"/>
              <a:ea typeface="Tahoma" pitchFamily="34" charset="0"/>
              <a:cs typeface="Tahoma" pitchFamily="34" charset="0"/>
            </a:endParaRPr>
          </a:p>
          <a:p>
            <a:r>
              <a:rPr lang="en-US" sz="1400" b="1" dirty="0" smtClean="0">
                <a:latin typeface="Tahoma" pitchFamily="34" charset="0"/>
                <a:ea typeface="Tahoma" pitchFamily="34" charset="0"/>
                <a:cs typeface="Tahoma" pitchFamily="34" charset="0"/>
              </a:rPr>
              <a:t>Message 2</a:t>
            </a:r>
          </a:p>
          <a:p>
            <a:pPr>
              <a:buNone/>
            </a:pPr>
            <a:r>
              <a:rPr lang="en-US" sz="1200" b="1" dirty="0" smtClean="0">
                <a:latin typeface="Tahoma" pitchFamily="34" charset="0"/>
                <a:ea typeface="Tahoma" pitchFamily="34" charset="0"/>
                <a:cs typeface="Tahoma" pitchFamily="34" charset="0"/>
              </a:rPr>
              <a:t> (2) AS -&gt; C : Ticket</a:t>
            </a:r>
          </a:p>
          <a:p>
            <a:pPr>
              <a:buNone/>
            </a:pPr>
            <a:r>
              <a:rPr lang="en-US" sz="1200" dirty="0" smtClean="0">
                <a:latin typeface="Tahoma" pitchFamily="34" charset="0"/>
                <a:ea typeface="Tahoma" pitchFamily="34" charset="0"/>
                <a:cs typeface="Tahoma" pitchFamily="34" charset="0"/>
              </a:rPr>
              <a:t> 	Ticket = E </a:t>
            </a:r>
            <a:r>
              <a:rPr lang="en-US" sz="1200" baseline="-25000" dirty="0" smtClean="0">
                <a:latin typeface="Tahoma" pitchFamily="34" charset="0"/>
                <a:ea typeface="Tahoma" pitchFamily="34" charset="0"/>
                <a:cs typeface="Tahoma" pitchFamily="34" charset="0"/>
              </a:rPr>
              <a:t>K(V)</a:t>
            </a:r>
            <a:r>
              <a:rPr lang="en-US" sz="1200" dirty="0" smtClean="0">
                <a:latin typeface="Tahoma" pitchFamily="34" charset="0"/>
                <a:ea typeface="Tahoma" pitchFamily="34" charset="0"/>
                <a:cs typeface="Tahoma" pitchFamily="34" charset="0"/>
              </a:rPr>
              <a:t> [ID</a:t>
            </a:r>
            <a:r>
              <a:rPr lang="en-US" sz="1200" baseline="-25000" dirty="0" smtClean="0">
                <a:latin typeface="Tahoma" pitchFamily="34" charset="0"/>
                <a:ea typeface="Tahoma" pitchFamily="34" charset="0"/>
                <a:cs typeface="Tahoma" pitchFamily="34" charset="0"/>
              </a:rPr>
              <a:t>C </a:t>
            </a:r>
            <a:r>
              <a:rPr lang="en-US" sz="1200" dirty="0" smtClean="0">
                <a:latin typeface="Tahoma" pitchFamily="34" charset="0"/>
                <a:ea typeface="Tahoma" pitchFamily="34" charset="0"/>
                <a:cs typeface="Tahoma" pitchFamily="34" charset="0"/>
              </a:rPr>
              <a:t>|| AD</a:t>
            </a:r>
            <a:r>
              <a:rPr lang="en-US" sz="1200" baseline="-25000" dirty="0" smtClean="0">
                <a:latin typeface="Tahoma" pitchFamily="34" charset="0"/>
                <a:ea typeface="Tahoma" pitchFamily="34" charset="0"/>
                <a:cs typeface="Tahoma" pitchFamily="34" charset="0"/>
              </a:rPr>
              <a:t>C </a:t>
            </a:r>
            <a:r>
              <a:rPr lang="en-US" sz="1200" dirty="0" smtClean="0">
                <a:latin typeface="Tahoma" pitchFamily="34" charset="0"/>
                <a:ea typeface="Tahoma" pitchFamily="34" charset="0"/>
                <a:cs typeface="Tahoma" pitchFamily="34" charset="0"/>
              </a:rPr>
              <a:t>|| ID</a:t>
            </a:r>
            <a:r>
              <a:rPr lang="en-US" sz="1200" baseline="-25000" dirty="0" smtClean="0">
                <a:latin typeface="Tahoma" pitchFamily="34" charset="0"/>
                <a:ea typeface="Tahoma" pitchFamily="34" charset="0"/>
                <a:cs typeface="Tahoma" pitchFamily="34" charset="0"/>
              </a:rPr>
              <a:t>V</a:t>
            </a:r>
            <a:r>
              <a:rPr lang="en-US" sz="1200" dirty="0" smtClean="0">
                <a:latin typeface="Tahoma" pitchFamily="34" charset="0"/>
                <a:ea typeface="Tahoma" pitchFamily="34" charset="0"/>
                <a:cs typeface="Tahoma" pitchFamily="34" charset="0"/>
              </a:rPr>
              <a:t>]</a:t>
            </a:r>
          </a:p>
          <a:p>
            <a:pPr>
              <a:buNone/>
            </a:pPr>
            <a:r>
              <a:rPr lang="en-US" sz="1200" dirty="0" smtClean="0">
                <a:latin typeface="Tahoma" pitchFamily="34" charset="0"/>
                <a:ea typeface="Tahoma" pitchFamily="34" charset="0"/>
                <a:cs typeface="Tahoma" pitchFamily="34" charset="0"/>
              </a:rPr>
              <a:t>	K(V) = secret encryption key shared by AS and V </a:t>
            </a:r>
          </a:p>
          <a:p>
            <a:pPr>
              <a:buNone/>
            </a:pPr>
            <a:r>
              <a:rPr lang="en-US" sz="1200" dirty="0" smtClean="0">
                <a:latin typeface="Tahoma" pitchFamily="34" charset="0"/>
                <a:ea typeface="Tahoma" pitchFamily="34" charset="0"/>
                <a:cs typeface="Tahoma" pitchFamily="34" charset="0"/>
              </a:rPr>
              <a:t>	 AD</a:t>
            </a:r>
            <a:r>
              <a:rPr lang="en-US" sz="1200" baseline="-25000" dirty="0" smtClean="0">
                <a:latin typeface="Tahoma" pitchFamily="34" charset="0"/>
                <a:ea typeface="Tahoma" pitchFamily="34" charset="0"/>
                <a:cs typeface="Tahoma" pitchFamily="34" charset="0"/>
              </a:rPr>
              <a:t>C</a:t>
            </a:r>
            <a:r>
              <a:rPr lang="en-US" sz="1200" dirty="0" smtClean="0">
                <a:latin typeface="Tahoma" pitchFamily="34" charset="0"/>
                <a:ea typeface="Tahoma" pitchFamily="34" charset="0"/>
                <a:cs typeface="Tahoma" pitchFamily="34" charset="0"/>
              </a:rPr>
              <a:t> = network address of C</a:t>
            </a:r>
          </a:p>
          <a:p>
            <a:pPr>
              <a:buNone/>
            </a:pPr>
            <a:r>
              <a:rPr lang="en-US" sz="1200" dirty="0" smtClean="0">
                <a:latin typeface="Tahoma" pitchFamily="34" charset="0"/>
                <a:ea typeface="Tahoma" pitchFamily="34" charset="0"/>
                <a:cs typeface="Tahoma" pitchFamily="34" charset="0"/>
              </a:rPr>
              <a:t>	Ticket cannot be altered by C or an adversary</a:t>
            </a:r>
          </a:p>
          <a:p>
            <a:pPr>
              <a:buNone/>
            </a:pPr>
            <a:endParaRPr lang="en-US" sz="1200" dirty="0" smtClean="0">
              <a:latin typeface="Tahoma" pitchFamily="34" charset="0"/>
              <a:ea typeface="Tahoma" pitchFamily="34" charset="0"/>
              <a:cs typeface="Tahoma" pitchFamily="34" charset="0"/>
            </a:endParaRPr>
          </a:p>
          <a:p>
            <a:r>
              <a:rPr lang="en-US" sz="1400" b="1" dirty="0" smtClean="0">
                <a:latin typeface="Tahoma" pitchFamily="34" charset="0"/>
                <a:ea typeface="Tahoma" pitchFamily="34" charset="0"/>
                <a:cs typeface="Tahoma" pitchFamily="34" charset="0"/>
              </a:rPr>
              <a:t>Message 3</a:t>
            </a:r>
          </a:p>
          <a:p>
            <a:pPr>
              <a:buNone/>
            </a:pPr>
            <a:r>
              <a:rPr lang="en-US" sz="1200" b="1" dirty="0" smtClean="0">
                <a:latin typeface="Tahoma" pitchFamily="34" charset="0"/>
                <a:ea typeface="Tahoma" pitchFamily="34" charset="0"/>
                <a:cs typeface="Tahoma" pitchFamily="34" charset="0"/>
              </a:rPr>
              <a:t>(3) C -&gt; V: ID</a:t>
            </a:r>
            <a:r>
              <a:rPr lang="en-US" sz="1200" b="1" baseline="-25000" dirty="0" smtClean="0">
                <a:latin typeface="Tahoma" pitchFamily="34" charset="0"/>
                <a:ea typeface="Tahoma" pitchFamily="34" charset="0"/>
                <a:cs typeface="Tahoma" pitchFamily="34" charset="0"/>
              </a:rPr>
              <a:t>C </a:t>
            </a:r>
            <a:r>
              <a:rPr lang="en-US" sz="1200" b="1" dirty="0" smtClean="0">
                <a:latin typeface="Tahoma" pitchFamily="34" charset="0"/>
                <a:ea typeface="Tahoma" pitchFamily="34" charset="0"/>
                <a:cs typeface="Tahoma" pitchFamily="34" charset="0"/>
              </a:rPr>
              <a:t>|| Ticket</a:t>
            </a:r>
          </a:p>
          <a:p>
            <a:pPr>
              <a:buNone/>
            </a:pPr>
            <a:r>
              <a:rPr lang="en-US" sz="1200" dirty="0" smtClean="0">
                <a:latin typeface="Tahoma" pitchFamily="34" charset="0"/>
                <a:ea typeface="Tahoma" pitchFamily="34" charset="0"/>
                <a:cs typeface="Tahoma" pitchFamily="34" charset="0"/>
              </a:rPr>
              <a:t>	Server V decrypts the ticket and checks various fields</a:t>
            </a:r>
          </a:p>
          <a:p>
            <a:pPr>
              <a:buNone/>
            </a:pPr>
            <a:r>
              <a:rPr lang="en-US" sz="1200" dirty="0" smtClean="0">
                <a:latin typeface="Tahoma" pitchFamily="34" charset="0"/>
                <a:ea typeface="Tahoma" pitchFamily="34" charset="0"/>
                <a:cs typeface="Tahoma" pitchFamily="34" charset="0"/>
              </a:rPr>
              <a:t>	 AD</a:t>
            </a:r>
            <a:r>
              <a:rPr lang="en-US" sz="1200" baseline="-25000" dirty="0" smtClean="0">
                <a:latin typeface="Tahoma" pitchFamily="34" charset="0"/>
                <a:ea typeface="Tahoma" pitchFamily="34" charset="0"/>
                <a:cs typeface="Tahoma" pitchFamily="34" charset="0"/>
              </a:rPr>
              <a:t>C</a:t>
            </a:r>
            <a:r>
              <a:rPr lang="en-US" sz="1200" dirty="0" smtClean="0">
                <a:latin typeface="Tahoma" pitchFamily="34" charset="0"/>
                <a:ea typeface="Tahoma" pitchFamily="34" charset="0"/>
                <a:cs typeface="Tahoma" pitchFamily="34" charset="0"/>
              </a:rPr>
              <a:t> in the ticket binds the ticket to the network address of C</a:t>
            </a:r>
          </a:p>
          <a:p>
            <a:endParaRPr lang="en-US" sz="1400" b="1" dirty="0" smtClean="0">
              <a:latin typeface="Tahoma" pitchFamily="34" charset="0"/>
              <a:ea typeface="Tahoma" pitchFamily="34" charset="0"/>
              <a:cs typeface="Tahoma" pitchFamily="34" charset="0"/>
            </a:endParaRPr>
          </a:p>
          <a:p>
            <a:endParaRPr lang="en-US" sz="1400" b="1" dirty="0" smtClean="0">
              <a:latin typeface="Tahoma" pitchFamily="34" charset="0"/>
              <a:ea typeface="Tahoma" pitchFamily="34" charset="0"/>
              <a:cs typeface="Tahoma" pitchFamily="34" charset="0"/>
            </a:endParaRPr>
          </a:p>
          <a:p>
            <a:endParaRPr lang="en-US" sz="1400" b="1" dirty="0" smtClean="0">
              <a:latin typeface="Tahoma" pitchFamily="34" charset="0"/>
              <a:ea typeface="Tahoma" pitchFamily="34" charset="0"/>
              <a:cs typeface="Tahoma" pitchFamily="34" charset="0"/>
            </a:endParaRPr>
          </a:p>
          <a:p>
            <a:endParaRPr lang="en-US" sz="1400" b="1" dirty="0" smtClean="0">
              <a:latin typeface="Tahoma" pitchFamily="34" charset="0"/>
              <a:ea typeface="Tahoma" pitchFamily="34" charset="0"/>
              <a:cs typeface="Tahoma" pitchFamily="34" charset="0"/>
            </a:endParaRPr>
          </a:p>
        </p:txBody>
      </p:sp>
    </p:spTree>
    <p:extLst>
      <p:ext uri="{BB962C8B-B14F-4D97-AF65-F5344CB8AC3E}">
        <p14:creationId xmlns="" xmlns:p14="http://schemas.microsoft.com/office/powerpoint/2010/main" val="83376969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lnSpc>
                <a:spcPct val="150000"/>
              </a:lnSpc>
              <a:spcBef>
                <a:spcPts val="0"/>
              </a:spcBef>
            </a:pPr>
            <a:r>
              <a:rPr lang="en-US" sz="1200" dirty="0" smtClean="0">
                <a:latin typeface="Tahoma" pitchFamily="34" charset="0"/>
                <a:ea typeface="Tahoma" pitchFamily="34" charset="0"/>
                <a:cs typeface="Tahoma" pitchFamily="34" charset="0"/>
              </a:rPr>
              <a:t>The user logs on to a workstation and requests access to server V. The client module C in the user’s workstation requests the user’s password and then sends a message to the AS that includes the user’s ID, the server’s ID, and the user’s password. The AS checks its database to see if the user has supplied the proper password for this user ID and whether this user is permitted access to server V. If both tests are passed, the AS accepts the user as authentic an must now convince the server that this user is </a:t>
            </a:r>
            <a:r>
              <a:rPr lang="en-US" sz="1200" dirty="0" err="1" smtClean="0">
                <a:latin typeface="Tahoma" pitchFamily="34" charset="0"/>
                <a:ea typeface="Tahoma" pitchFamily="34" charset="0"/>
                <a:cs typeface="Tahoma" pitchFamily="34" charset="0"/>
              </a:rPr>
              <a:t>authentic.To</a:t>
            </a:r>
            <a:r>
              <a:rPr lang="en-US" sz="1200" dirty="0" smtClean="0">
                <a:latin typeface="Tahoma" pitchFamily="34" charset="0"/>
                <a:ea typeface="Tahoma" pitchFamily="34" charset="0"/>
                <a:cs typeface="Tahoma" pitchFamily="34" charset="0"/>
              </a:rPr>
              <a:t> do so, the AS creates a </a:t>
            </a:r>
            <a:r>
              <a:rPr lang="en-US" sz="1200" b="1" dirty="0" smtClean="0">
                <a:latin typeface="Tahoma" pitchFamily="34" charset="0"/>
                <a:ea typeface="Tahoma" pitchFamily="34" charset="0"/>
                <a:cs typeface="Tahoma" pitchFamily="34" charset="0"/>
              </a:rPr>
              <a:t>ticket </a:t>
            </a:r>
            <a:r>
              <a:rPr lang="en-US" sz="1200" dirty="0" smtClean="0">
                <a:latin typeface="Tahoma" pitchFamily="34" charset="0"/>
                <a:ea typeface="Tahoma" pitchFamily="34" charset="0"/>
                <a:cs typeface="Tahoma" pitchFamily="34" charset="0"/>
              </a:rPr>
              <a:t>that contains the user’s ID and network address and the server’s ID. This ticket is encrypted using the secret key shared by the AS and this </a:t>
            </a:r>
            <a:r>
              <a:rPr lang="en-US" sz="1200" dirty="0" err="1" smtClean="0">
                <a:latin typeface="Tahoma" pitchFamily="34" charset="0"/>
                <a:ea typeface="Tahoma" pitchFamily="34" charset="0"/>
                <a:cs typeface="Tahoma" pitchFamily="34" charset="0"/>
              </a:rPr>
              <a:t>server.This</a:t>
            </a:r>
            <a:r>
              <a:rPr lang="en-US" sz="1200" dirty="0" smtClean="0">
                <a:latin typeface="Tahoma" pitchFamily="34" charset="0"/>
                <a:ea typeface="Tahoma" pitchFamily="34" charset="0"/>
                <a:cs typeface="Tahoma" pitchFamily="34" charset="0"/>
              </a:rPr>
              <a:t> ticket is then sent back to C. Because the ticket is encrypted, it cannot be altered by C or by an opponent. With this ticket, C can now apply to V for service. C sends a message to V containing C’s ID and the ticket. V decrypts the ticket and verifies that the user ID in the ticket is the same as the unencrypted user ID in the message. If these two match, the server considers the user authenticated and grants the requested service</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r>
              <a:rPr lang="en-US" sz="1200" b="1" dirty="0" smtClean="0">
                <a:latin typeface="Tahoma" pitchFamily="34" charset="0"/>
                <a:ea typeface="Tahoma" pitchFamily="34" charset="0"/>
                <a:cs typeface="Tahoma" pitchFamily="34" charset="0"/>
              </a:rPr>
              <a:t>   Problems:</a:t>
            </a:r>
          </a:p>
          <a:p>
            <a:pPr algn="just">
              <a:lnSpc>
                <a:spcPct val="150000"/>
              </a:lnSpc>
              <a:spcBef>
                <a:spcPts val="0"/>
              </a:spcBef>
            </a:pPr>
            <a:r>
              <a:rPr lang="en-US" sz="1200" dirty="0" smtClean="0">
                <a:latin typeface="Tahoma" pitchFamily="34" charset="0"/>
                <a:ea typeface="Tahoma" pitchFamily="34" charset="0"/>
                <a:cs typeface="Tahoma" pitchFamily="34" charset="0"/>
              </a:rPr>
              <a:t>Each time a user needs to access a different service he/she needs to enter their password</a:t>
            </a:r>
          </a:p>
          <a:p>
            <a:pPr lvl="1" algn="just">
              <a:lnSpc>
                <a:spcPct val="150000"/>
              </a:lnSpc>
              <a:spcBef>
                <a:spcPts val="0"/>
              </a:spcBef>
            </a:pPr>
            <a:r>
              <a:rPr lang="en-US" dirty="0" smtClean="0">
                <a:latin typeface="Tahoma" pitchFamily="34" charset="0"/>
                <a:ea typeface="Tahoma" pitchFamily="34" charset="0"/>
                <a:cs typeface="Tahoma" pitchFamily="34" charset="0"/>
              </a:rPr>
              <a:t>Read email several times</a:t>
            </a:r>
          </a:p>
          <a:p>
            <a:pPr lvl="1" algn="just">
              <a:lnSpc>
                <a:spcPct val="150000"/>
              </a:lnSpc>
              <a:spcBef>
                <a:spcPts val="0"/>
              </a:spcBef>
            </a:pPr>
            <a:r>
              <a:rPr lang="en-US" dirty="0" smtClean="0">
                <a:latin typeface="Tahoma" pitchFamily="34" charset="0"/>
                <a:ea typeface="Tahoma" pitchFamily="34" charset="0"/>
                <a:cs typeface="Tahoma" pitchFamily="34" charset="0"/>
              </a:rPr>
              <a:t>Print, mail, or file server</a:t>
            </a:r>
          </a:p>
          <a:p>
            <a:pPr lvl="1" algn="just">
              <a:lnSpc>
                <a:spcPct val="150000"/>
              </a:lnSpc>
              <a:spcBef>
                <a:spcPts val="0"/>
              </a:spcBef>
            </a:pPr>
            <a:r>
              <a:rPr lang="en-US" dirty="0" smtClean="0">
                <a:latin typeface="Tahoma" pitchFamily="34" charset="0"/>
                <a:ea typeface="Tahoma" pitchFamily="34" charset="0"/>
                <a:cs typeface="Tahoma" pitchFamily="34" charset="0"/>
              </a:rPr>
              <a:t>Assume that each ticket can be used only once (otherwise open to replay attacks)</a:t>
            </a:r>
          </a:p>
          <a:p>
            <a:pPr algn="just">
              <a:lnSpc>
                <a:spcPct val="150000"/>
              </a:lnSpc>
              <a:spcBef>
                <a:spcPts val="0"/>
              </a:spcBef>
            </a:pPr>
            <a:r>
              <a:rPr lang="en-US" sz="1200" dirty="0" smtClean="0">
                <a:latin typeface="Tahoma" pitchFamily="34" charset="0"/>
                <a:ea typeface="Tahoma" pitchFamily="34" charset="0"/>
                <a:cs typeface="Tahoma" pitchFamily="34" charset="0"/>
              </a:rPr>
              <a:t>Password sent in the clear</a:t>
            </a:r>
          </a:p>
          <a:p>
            <a:pPr algn="just">
              <a:lnSpc>
                <a:spcPct val="150000"/>
              </a:lnSpc>
              <a:spcBef>
                <a:spcPts val="0"/>
              </a:spcBef>
            </a:pPr>
            <a:endParaRPr lang="en-US" sz="1200" dirty="0">
              <a:latin typeface="Tahoma" pitchFamily="34" charset="0"/>
              <a:ea typeface="Tahoma" pitchFamily="34" charset="0"/>
              <a:cs typeface="Tahoma" pitchFamily="34" charset="0"/>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buNone/>
            </a:pPr>
            <a:r>
              <a:rPr lang="en-US" b="1" dirty="0" smtClean="0"/>
              <a:t>Authentication Dialogue II</a:t>
            </a:r>
          </a:p>
          <a:p>
            <a:r>
              <a:rPr lang="en-US" sz="1200" b="1" dirty="0" smtClean="0">
                <a:latin typeface="Tahoma" pitchFamily="34" charset="0"/>
                <a:ea typeface="Tahoma" pitchFamily="34" charset="0"/>
                <a:cs typeface="Tahoma" pitchFamily="34" charset="0"/>
              </a:rPr>
              <a:t>Once per user logon session</a:t>
            </a:r>
          </a:p>
          <a:p>
            <a:pPr>
              <a:buNone/>
            </a:pPr>
            <a:r>
              <a:rPr lang="en-US" sz="1200" dirty="0" smtClean="0">
                <a:latin typeface="Tahoma" pitchFamily="34" charset="0"/>
                <a:ea typeface="Tahoma" pitchFamily="34" charset="0"/>
                <a:cs typeface="Tahoma" pitchFamily="34" charset="0"/>
              </a:rPr>
              <a:t>	(1) C -&gt; AS: ID</a:t>
            </a:r>
            <a:r>
              <a:rPr lang="en-US" sz="1200" baseline="-25000" dirty="0" smtClean="0">
                <a:latin typeface="Tahoma" pitchFamily="34" charset="0"/>
                <a:ea typeface="Tahoma" pitchFamily="34" charset="0"/>
                <a:cs typeface="Tahoma" pitchFamily="34" charset="0"/>
              </a:rPr>
              <a:t>C </a:t>
            </a:r>
            <a:r>
              <a:rPr lang="en-US" sz="1200" dirty="0" smtClean="0">
                <a:latin typeface="Tahoma" pitchFamily="34" charset="0"/>
                <a:ea typeface="Tahoma" pitchFamily="34" charset="0"/>
                <a:cs typeface="Tahoma" pitchFamily="34" charset="0"/>
              </a:rPr>
              <a:t>|| ID</a:t>
            </a:r>
            <a:r>
              <a:rPr lang="en-US" sz="1200" baseline="-25000" dirty="0" smtClean="0">
                <a:latin typeface="Tahoma" pitchFamily="34" charset="0"/>
                <a:ea typeface="Tahoma" pitchFamily="34" charset="0"/>
                <a:cs typeface="Tahoma" pitchFamily="34" charset="0"/>
              </a:rPr>
              <a:t>TGS</a:t>
            </a:r>
          </a:p>
          <a:p>
            <a:pPr>
              <a:buNone/>
            </a:pPr>
            <a:r>
              <a:rPr lang="en-US" sz="1200" dirty="0" smtClean="0">
                <a:latin typeface="Tahoma" pitchFamily="34" charset="0"/>
                <a:ea typeface="Tahoma" pitchFamily="34" charset="0"/>
                <a:cs typeface="Tahoma" pitchFamily="34" charset="0"/>
              </a:rPr>
              <a:t>	(2) AS -&gt; C: E </a:t>
            </a:r>
            <a:r>
              <a:rPr lang="en-US" sz="1200" baseline="-25000" dirty="0" smtClean="0">
                <a:latin typeface="Tahoma" pitchFamily="34" charset="0"/>
                <a:ea typeface="Tahoma" pitchFamily="34" charset="0"/>
                <a:cs typeface="Tahoma" pitchFamily="34" charset="0"/>
              </a:rPr>
              <a:t>K(C)</a:t>
            </a:r>
            <a:r>
              <a:rPr lang="en-US" sz="1200" dirty="0" smtClean="0">
                <a:latin typeface="Tahoma" pitchFamily="34" charset="0"/>
                <a:ea typeface="Tahoma" pitchFamily="34" charset="0"/>
                <a:cs typeface="Tahoma" pitchFamily="34" charset="0"/>
              </a:rPr>
              <a:t> [</a:t>
            </a:r>
            <a:r>
              <a:rPr lang="en-US" sz="1200" dirty="0" err="1" smtClean="0">
                <a:latin typeface="Tahoma" pitchFamily="34" charset="0"/>
                <a:ea typeface="Tahoma" pitchFamily="34" charset="0"/>
                <a:cs typeface="Tahoma" pitchFamily="34" charset="0"/>
              </a:rPr>
              <a:t>Ticket</a:t>
            </a:r>
            <a:r>
              <a:rPr lang="en-US" sz="1200" baseline="-25000" dirty="0" err="1" smtClean="0">
                <a:latin typeface="Tahoma" pitchFamily="34" charset="0"/>
                <a:ea typeface="Tahoma" pitchFamily="34" charset="0"/>
                <a:cs typeface="Tahoma" pitchFamily="34" charset="0"/>
              </a:rPr>
              <a:t>TGS</a:t>
            </a:r>
            <a:r>
              <a:rPr lang="en-US" sz="1200" dirty="0" smtClean="0">
                <a:latin typeface="Tahoma" pitchFamily="34" charset="0"/>
                <a:ea typeface="Tahoma" pitchFamily="34" charset="0"/>
                <a:cs typeface="Tahoma" pitchFamily="34" charset="0"/>
              </a:rPr>
              <a:t>]</a:t>
            </a:r>
          </a:p>
          <a:p>
            <a:pPr>
              <a:lnSpc>
                <a:spcPct val="150000"/>
              </a:lnSpc>
              <a:spcBef>
                <a:spcPts val="0"/>
              </a:spcBef>
              <a:buNone/>
            </a:pPr>
            <a:r>
              <a:rPr lang="en-US" sz="1200" dirty="0" smtClean="0">
                <a:latin typeface="Tahoma" pitchFamily="34" charset="0"/>
                <a:ea typeface="Tahoma" pitchFamily="34" charset="0"/>
                <a:cs typeface="Tahoma" pitchFamily="34" charset="0"/>
              </a:rPr>
              <a:t>	</a:t>
            </a:r>
            <a:r>
              <a:rPr lang="en-US" sz="1200" dirty="0" err="1" smtClean="0">
                <a:latin typeface="Tahoma" pitchFamily="34" charset="0"/>
                <a:ea typeface="Tahoma" pitchFamily="34" charset="0"/>
                <a:cs typeface="Tahoma" pitchFamily="34" charset="0"/>
              </a:rPr>
              <a:t>Ticket</a:t>
            </a:r>
            <a:r>
              <a:rPr lang="en-US" sz="1200" baseline="-25000" dirty="0" err="1" smtClean="0">
                <a:latin typeface="Tahoma" pitchFamily="34" charset="0"/>
                <a:ea typeface="Tahoma" pitchFamily="34" charset="0"/>
                <a:cs typeface="Tahoma" pitchFamily="34" charset="0"/>
              </a:rPr>
              <a:t>TGS</a:t>
            </a:r>
            <a:r>
              <a:rPr lang="en-US" sz="1200" dirty="0" smtClean="0">
                <a:latin typeface="Tahoma" pitchFamily="34" charset="0"/>
                <a:ea typeface="Tahoma" pitchFamily="34" charset="0"/>
                <a:cs typeface="Tahoma" pitchFamily="34" charset="0"/>
              </a:rPr>
              <a:t> is equal to</a:t>
            </a:r>
          </a:p>
          <a:p>
            <a:pPr lvl="1">
              <a:lnSpc>
                <a:spcPct val="150000"/>
              </a:lnSpc>
              <a:spcBef>
                <a:spcPts val="0"/>
              </a:spcBef>
              <a:buNone/>
            </a:pPr>
            <a:r>
              <a:rPr lang="en-US" dirty="0" smtClean="0">
                <a:latin typeface="Tahoma" pitchFamily="34" charset="0"/>
                <a:ea typeface="Tahoma" pitchFamily="34" charset="0"/>
                <a:cs typeface="Tahoma" pitchFamily="34" charset="0"/>
              </a:rPr>
              <a:t>E </a:t>
            </a:r>
            <a:r>
              <a:rPr lang="en-US" baseline="-25000" dirty="0" smtClean="0">
                <a:latin typeface="Tahoma" pitchFamily="34" charset="0"/>
                <a:ea typeface="Tahoma" pitchFamily="34" charset="0"/>
                <a:cs typeface="Tahoma" pitchFamily="34" charset="0"/>
              </a:rPr>
              <a:t>K(TGS)</a:t>
            </a:r>
            <a:r>
              <a:rPr lang="en-US" dirty="0" smtClean="0">
                <a:latin typeface="Tahoma" pitchFamily="34" charset="0"/>
                <a:ea typeface="Tahoma" pitchFamily="34" charset="0"/>
                <a:cs typeface="Tahoma" pitchFamily="34" charset="0"/>
              </a:rPr>
              <a:t> [ID</a:t>
            </a:r>
            <a:r>
              <a:rPr lang="en-US" baseline="-25000" dirty="0" smtClean="0">
                <a:latin typeface="Tahoma" pitchFamily="34" charset="0"/>
                <a:ea typeface="Tahoma" pitchFamily="34" charset="0"/>
                <a:cs typeface="Tahoma" pitchFamily="34" charset="0"/>
              </a:rPr>
              <a:t>C</a:t>
            </a:r>
            <a:r>
              <a:rPr lang="en-US" dirty="0" smtClean="0">
                <a:latin typeface="Tahoma" pitchFamily="34" charset="0"/>
                <a:ea typeface="Tahoma" pitchFamily="34" charset="0"/>
                <a:cs typeface="Tahoma" pitchFamily="34" charset="0"/>
              </a:rPr>
              <a:t> || AD</a:t>
            </a:r>
            <a:r>
              <a:rPr lang="en-US" baseline="-25000" dirty="0" smtClean="0">
                <a:latin typeface="Tahoma" pitchFamily="34" charset="0"/>
                <a:ea typeface="Tahoma" pitchFamily="34" charset="0"/>
                <a:cs typeface="Tahoma" pitchFamily="34" charset="0"/>
              </a:rPr>
              <a:t>C</a:t>
            </a:r>
            <a:r>
              <a:rPr lang="en-US" dirty="0" smtClean="0">
                <a:latin typeface="Tahoma" pitchFamily="34" charset="0"/>
                <a:ea typeface="Tahoma" pitchFamily="34" charset="0"/>
                <a:cs typeface="Tahoma" pitchFamily="34" charset="0"/>
              </a:rPr>
              <a:t> || ID</a:t>
            </a:r>
            <a:r>
              <a:rPr lang="en-US" baseline="-25000" dirty="0" smtClean="0">
                <a:latin typeface="Tahoma" pitchFamily="34" charset="0"/>
                <a:ea typeface="Tahoma" pitchFamily="34" charset="0"/>
                <a:cs typeface="Tahoma" pitchFamily="34" charset="0"/>
              </a:rPr>
              <a:t>TGS</a:t>
            </a:r>
            <a:r>
              <a:rPr lang="en-US" dirty="0" smtClean="0">
                <a:latin typeface="Tahoma" pitchFamily="34" charset="0"/>
                <a:ea typeface="Tahoma" pitchFamily="34" charset="0"/>
                <a:cs typeface="Tahoma" pitchFamily="34" charset="0"/>
              </a:rPr>
              <a:t> || TS</a:t>
            </a:r>
            <a:r>
              <a:rPr lang="en-US" baseline="-25000" dirty="0" smtClean="0">
                <a:latin typeface="Tahoma" pitchFamily="34" charset="0"/>
                <a:ea typeface="Tahoma" pitchFamily="34" charset="0"/>
                <a:cs typeface="Tahoma" pitchFamily="34" charset="0"/>
              </a:rPr>
              <a:t>1 </a:t>
            </a:r>
            <a:r>
              <a:rPr lang="en-US" dirty="0" smtClean="0">
                <a:latin typeface="Tahoma" pitchFamily="34" charset="0"/>
                <a:ea typeface="Tahoma" pitchFamily="34" charset="0"/>
                <a:cs typeface="Tahoma" pitchFamily="34" charset="0"/>
              </a:rPr>
              <a:t>|| Lifetime</a:t>
            </a:r>
            <a:r>
              <a:rPr lang="en-US" baseline="-25000" dirty="0" smtClean="0">
                <a:latin typeface="Tahoma" pitchFamily="34" charset="0"/>
                <a:ea typeface="Tahoma" pitchFamily="34" charset="0"/>
                <a:cs typeface="Tahoma" pitchFamily="34" charset="0"/>
              </a:rPr>
              <a:t>1</a:t>
            </a:r>
            <a:r>
              <a:rPr lang="en-US" dirty="0" smtClean="0">
                <a:latin typeface="Tahoma" pitchFamily="34" charset="0"/>
                <a:ea typeface="Tahoma" pitchFamily="34" charset="0"/>
                <a:cs typeface="Tahoma" pitchFamily="34" charset="0"/>
              </a:rPr>
              <a:t> ]</a:t>
            </a:r>
          </a:p>
          <a:p>
            <a:pPr>
              <a:buNone/>
            </a:pPr>
            <a:r>
              <a:rPr lang="en-US" sz="1200" dirty="0" smtClean="0">
                <a:latin typeface="Tahoma" pitchFamily="34" charset="0"/>
                <a:ea typeface="Tahoma" pitchFamily="34" charset="0"/>
                <a:cs typeface="Tahoma" pitchFamily="34" charset="0"/>
              </a:rPr>
              <a:t>	where,</a:t>
            </a:r>
          </a:p>
          <a:p>
            <a:pPr>
              <a:buNone/>
            </a:pPr>
            <a:r>
              <a:rPr lang="en-US" sz="1200" dirty="0" smtClean="0">
                <a:latin typeface="Tahoma" pitchFamily="34" charset="0"/>
                <a:ea typeface="Tahoma" pitchFamily="34" charset="0"/>
                <a:cs typeface="Tahoma" pitchFamily="34" charset="0"/>
              </a:rPr>
              <a:t>   TGS = Ticket-granting server</a:t>
            </a:r>
          </a:p>
          <a:p>
            <a:pPr>
              <a:buNone/>
            </a:pPr>
            <a:r>
              <a:rPr lang="en-US" sz="1200" dirty="0" smtClean="0">
                <a:latin typeface="Tahoma" pitchFamily="34" charset="0"/>
                <a:ea typeface="Tahoma" pitchFamily="34" charset="0"/>
                <a:cs typeface="Tahoma" pitchFamily="34" charset="0"/>
              </a:rPr>
              <a:t>	ID</a:t>
            </a:r>
            <a:r>
              <a:rPr lang="en-US" sz="1200" baseline="-25000" dirty="0" smtClean="0">
                <a:latin typeface="Tahoma" pitchFamily="34" charset="0"/>
                <a:ea typeface="Tahoma" pitchFamily="34" charset="0"/>
                <a:cs typeface="Tahoma" pitchFamily="34" charset="0"/>
              </a:rPr>
              <a:t>TGS </a:t>
            </a:r>
            <a:r>
              <a:rPr lang="en-US" sz="1200" dirty="0" smtClean="0">
                <a:latin typeface="Tahoma" pitchFamily="34" charset="0"/>
                <a:ea typeface="Tahoma" pitchFamily="34" charset="0"/>
                <a:cs typeface="Tahoma" pitchFamily="34" charset="0"/>
              </a:rPr>
              <a:t>= Identifier of the TGS</a:t>
            </a:r>
          </a:p>
          <a:p>
            <a:pPr>
              <a:buNone/>
            </a:pPr>
            <a:r>
              <a:rPr lang="en-US" sz="1200" dirty="0" smtClean="0">
                <a:latin typeface="Tahoma" pitchFamily="34" charset="0"/>
                <a:ea typeface="Tahoma" pitchFamily="34" charset="0"/>
                <a:cs typeface="Tahoma" pitchFamily="34" charset="0"/>
              </a:rPr>
              <a:t>	</a:t>
            </a:r>
            <a:r>
              <a:rPr lang="en-US" sz="1200" dirty="0" err="1" smtClean="0">
                <a:latin typeface="Tahoma" pitchFamily="34" charset="0"/>
                <a:ea typeface="Tahoma" pitchFamily="34" charset="0"/>
                <a:cs typeface="Tahoma" pitchFamily="34" charset="0"/>
              </a:rPr>
              <a:t>Ticket</a:t>
            </a:r>
            <a:r>
              <a:rPr lang="en-US" sz="1200" baseline="-25000" dirty="0" err="1" smtClean="0">
                <a:latin typeface="Tahoma" pitchFamily="34" charset="0"/>
                <a:ea typeface="Tahoma" pitchFamily="34" charset="0"/>
                <a:cs typeface="Tahoma" pitchFamily="34" charset="0"/>
              </a:rPr>
              <a:t>TGS</a:t>
            </a:r>
            <a:r>
              <a:rPr lang="en-US" sz="1200" dirty="0" smtClean="0">
                <a:latin typeface="Tahoma" pitchFamily="34" charset="0"/>
                <a:ea typeface="Tahoma" pitchFamily="34" charset="0"/>
                <a:cs typeface="Tahoma" pitchFamily="34" charset="0"/>
              </a:rPr>
              <a:t> = </a:t>
            </a:r>
            <a:r>
              <a:rPr lang="en-US" sz="1200" i="1" dirty="0" smtClean="0">
                <a:latin typeface="Tahoma" pitchFamily="34" charset="0"/>
                <a:ea typeface="Tahoma" pitchFamily="34" charset="0"/>
                <a:cs typeface="Tahoma" pitchFamily="34" charset="0"/>
              </a:rPr>
              <a:t>Ticket-granting ticket or TGT</a:t>
            </a:r>
          </a:p>
          <a:p>
            <a:pPr>
              <a:buNone/>
            </a:pPr>
            <a:r>
              <a:rPr lang="en-US" sz="1200" dirty="0" smtClean="0">
                <a:latin typeface="Tahoma" pitchFamily="34" charset="0"/>
                <a:ea typeface="Tahoma" pitchFamily="34" charset="0"/>
                <a:cs typeface="Tahoma" pitchFamily="34" charset="0"/>
              </a:rPr>
              <a:t>	TS</a:t>
            </a:r>
            <a:r>
              <a:rPr lang="en-US" sz="1200" baseline="-25000" dirty="0" smtClean="0">
                <a:latin typeface="Tahoma" pitchFamily="34" charset="0"/>
                <a:ea typeface="Tahoma" pitchFamily="34" charset="0"/>
                <a:cs typeface="Tahoma" pitchFamily="34" charset="0"/>
              </a:rPr>
              <a:t>1</a:t>
            </a:r>
            <a:r>
              <a:rPr lang="en-US" sz="1200" dirty="0" smtClean="0">
                <a:latin typeface="Tahoma" pitchFamily="34" charset="0"/>
                <a:ea typeface="Tahoma" pitchFamily="34" charset="0"/>
                <a:cs typeface="Tahoma" pitchFamily="34" charset="0"/>
              </a:rPr>
              <a:t> = timestamp</a:t>
            </a:r>
          </a:p>
          <a:p>
            <a:pPr>
              <a:buNone/>
            </a:pPr>
            <a:r>
              <a:rPr lang="en-US" sz="1200" dirty="0" smtClean="0">
                <a:latin typeface="Tahoma" pitchFamily="34" charset="0"/>
                <a:ea typeface="Tahoma" pitchFamily="34" charset="0"/>
                <a:cs typeface="Tahoma" pitchFamily="34" charset="0"/>
              </a:rPr>
              <a:t>	Lifetime</a:t>
            </a:r>
            <a:r>
              <a:rPr lang="en-US" sz="1200" baseline="-25000" dirty="0" smtClean="0">
                <a:latin typeface="Tahoma" pitchFamily="34" charset="0"/>
                <a:ea typeface="Tahoma" pitchFamily="34" charset="0"/>
                <a:cs typeface="Tahoma" pitchFamily="34" charset="0"/>
              </a:rPr>
              <a:t>1 </a:t>
            </a:r>
            <a:r>
              <a:rPr lang="en-US" sz="1200" dirty="0" smtClean="0">
                <a:latin typeface="Tahoma" pitchFamily="34" charset="0"/>
                <a:ea typeface="Tahoma" pitchFamily="34" charset="0"/>
                <a:cs typeface="Tahoma" pitchFamily="34" charset="0"/>
              </a:rPr>
              <a:t>= lifetime for the TGT</a:t>
            </a:r>
          </a:p>
          <a:p>
            <a:pPr>
              <a:buNone/>
            </a:pPr>
            <a:r>
              <a:rPr lang="en-US" sz="1200" dirty="0" smtClean="0">
                <a:latin typeface="Tahoma" pitchFamily="34" charset="0"/>
                <a:ea typeface="Tahoma" pitchFamily="34" charset="0"/>
                <a:cs typeface="Tahoma" pitchFamily="34" charset="0"/>
              </a:rPr>
              <a:t>	K </a:t>
            </a:r>
            <a:r>
              <a:rPr lang="en-US" sz="1200" baseline="-25000" dirty="0" smtClean="0">
                <a:latin typeface="Tahoma" pitchFamily="34" charset="0"/>
                <a:ea typeface="Tahoma" pitchFamily="34" charset="0"/>
                <a:cs typeface="Tahoma" pitchFamily="34" charset="0"/>
              </a:rPr>
              <a:t>(C)</a:t>
            </a:r>
            <a:r>
              <a:rPr lang="en-US" sz="1200" dirty="0" smtClean="0">
                <a:latin typeface="Tahoma" pitchFamily="34" charset="0"/>
                <a:ea typeface="Tahoma" pitchFamily="34" charset="0"/>
                <a:cs typeface="Tahoma" pitchFamily="34" charset="0"/>
              </a:rPr>
              <a:t> = key derived from user’s password</a:t>
            </a:r>
          </a:p>
          <a:p>
            <a:r>
              <a:rPr lang="en-US" sz="1200" b="1" dirty="0" smtClean="0">
                <a:latin typeface="Tahoma" pitchFamily="34" charset="0"/>
                <a:ea typeface="Tahoma" pitchFamily="34" charset="0"/>
                <a:cs typeface="Tahoma" pitchFamily="34" charset="0"/>
              </a:rPr>
              <a:t>Once per type of service</a:t>
            </a:r>
          </a:p>
          <a:p>
            <a:pPr>
              <a:buNone/>
            </a:pPr>
            <a:r>
              <a:rPr lang="en-US" sz="1200" dirty="0" smtClean="0">
                <a:latin typeface="Tahoma" pitchFamily="34" charset="0"/>
                <a:ea typeface="Tahoma" pitchFamily="34" charset="0"/>
                <a:cs typeface="Tahoma" pitchFamily="34" charset="0"/>
              </a:rPr>
              <a:t>	(3) C -&gt; TGS: ID</a:t>
            </a:r>
            <a:r>
              <a:rPr lang="en-US" sz="1200" baseline="-25000" dirty="0" smtClean="0">
                <a:latin typeface="Tahoma" pitchFamily="34" charset="0"/>
                <a:ea typeface="Tahoma" pitchFamily="34" charset="0"/>
                <a:cs typeface="Tahoma" pitchFamily="34" charset="0"/>
              </a:rPr>
              <a:t>C </a:t>
            </a:r>
            <a:r>
              <a:rPr lang="en-US" sz="1200" dirty="0" smtClean="0">
                <a:latin typeface="Tahoma" pitchFamily="34" charset="0"/>
                <a:ea typeface="Tahoma" pitchFamily="34" charset="0"/>
                <a:cs typeface="Tahoma" pitchFamily="34" charset="0"/>
              </a:rPr>
              <a:t>|| ID</a:t>
            </a:r>
            <a:r>
              <a:rPr lang="en-US" sz="1200" baseline="-25000" dirty="0" smtClean="0">
                <a:latin typeface="Tahoma" pitchFamily="34" charset="0"/>
                <a:ea typeface="Tahoma" pitchFamily="34" charset="0"/>
                <a:cs typeface="Tahoma" pitchFamily="34" charset="0"/>
              </a:rPr>
              <a:t>V</a:t>
            </a:r>
            <a:r>
              <a:rPr lang="en-US" sz="1200" dirty="0" smtClean="0">
                <a:latin typeface="Tahoma" pitchFamily="34" charset="0"/>
                <a:ea typeface="Tahoma" pitchFamily="34" charset="0"/>
                <a:cs typeface="Tahoma" pitchFamily="34" charset="0"/>
              </a:rPr>
              <a:t> || </a:t>
            </a:r>
            <a:r>
              <a:rPr lang="en-US" sz="1200" dirty="0" err="1" smtClean="0">
                <a:latin typeface="Tahoma" pitchFamily="34" charset="0"/>
                <a:ea typeface="Tahoma" pitchFamily="34" charset="0"/>
                <a:cs typeface="Tahoma" pitchFamily="34" charset="0"/>
              </a:rPr>
              <a:t>Ticket</a:t>
            </a:r>
            <a:r>
              <a:rPr lang="en-US" sz="1200" baseline="-25000" dirty="0" err="1" smtClean="0">
                <a:latin typeface="Tahoma" pitchFamily="34" charset="0"/>
                <a:ea typeface="Tahoma" pitchFamily="34" charset="0"/>
                <a:cs typeface="Tahoma" pitchFamily="34" charset="0"/>
              </a:rPr>
              <a:t>TGS</a:t>
            </a:r>
            <a:endParaRPr lang="en-US" sz="1200" baseline="-25000" dirty="0" smtClean="0">
              <a:latin typeface="Tahoma" pitchFamily="34" charset="0"/>
              <a:ea typeface="Tahoma" pitchFamily="34" charset="0"/>
              <a:cs typeface="Tahoma" pitchFamily="34" charset="0"/>
            </a:endParaRPr>
          </a:p>
          <a:p>
            <a:pPr>
              <a:buNone/>
            </a:pPr>
            <a:r>
              <a:rPr lang="en-US" sz="1200" dirty="0" smtClean="0">
                <a:latin typeface="Tahoma" pitchFamily="34" charset="0"/>
                <a:ea typeface="Tahoma" pitchFamily="34" charset="0"/>
                <a:cs typeface="Tahoma" pitchFamily="34" charset="0"/>
              </a:rPr>
              <a:t>	(4) TGS -&gt; C : </a:t>
            </a:r>
            <a:r>
              <a:rPr lang="en-US" sz="1200" dirty="0" err="1" smtClean="0">
                <a:latin typeface="Tahoma" pitchFamily="34" charset="0"/>
                <a:ea typeface="Tahoma" pitchFamily="34" charset="0"/>
                <a:cs typeface="Tahoma" pitchFamily="34" charset="0"/>
              </a:rPr>
              <a:t>Ticket</a:t>
            </a:r>
            <a:r>
              <a:rPr lang="en-US" sz="1200" baseline="-25000" dirty="0" err="1" smtClean="0">
                <a:latin typeface="Tahoma" pitchFamily="34" charset="0"/>
                <a:ea typeface="Tahoma" pitchFamily="34" charset="0"/>
                <a:cs typeface="Tahoma" pitchFamily="34" charset="0"/>
              </a:rPr>
              <a:t>V</a:t>
            </a:r>
            <a:endParaRPr lang="en-US" sz="1200" baseline="-25000" dirty="0" smtClean="0">
              <a:latin typeface="Tahoma" pitchFamily="34" charset="0"/>
              <a:ea typeface="Tahoma" pitchFamily="34" charset="0"/>
              <a:cs typeface="Tahoma" pitchFamily="34" charset="0"/>
            </a:endParaRPr>
          </a:p>
          <a:p>
            <a:pPr>
              <a:buNone/>
            </a:pPr>
            <a:r>
              <a:rPr lang="en-US" sz="1200" dirty="0" smtClean="0">
                <a:latin typeface="Tahoma" pitchFamily="34" charset="0"/>
                <a:ea typeface="Tahoma" pitchFamily="34" charset="0"/>
                <a:cs typeface="Tahoma" pitchFamily="34" charset="0"/>
              </a:rPr>
              <a:t>	</a:t>
            </a:r>
            <a:r>
              <a:rPr lang="en-US" sz="1200" dirty="0" err="1" smtClean="0">
                <a:latin typeface="Tahoma" pitchFamily="34" charset="0"/>
                <a:ea typeface="Tahoma" pitchFamily="34" charset="0"/>
                <a:cs typeface="Tahoma" pitchFamily="34" charset="0"/>
              </a:rPr>
              <a:t>Ticket</a:t>
            </a:r>
            <a:r>
              <a:rPr lang="en-US" sz="1200" baseline="-25000" dirty="0" err="1" smtClean="0">
                <a:latin typeface="Tahoma" pitchFamily="34" charset="0"/>
                <a:ea typeface="Tahoma" pitchFamily="34" charset="0"/>
                <a:cs typeface="Tahoma" pitchFamily="34" charset="0"/>
              </a:rPr>
              <a:t>V</a:t>
            </a:r>
            <a:r>
              <a:rPr lang="en-US" sz="1200" dirty="0" smtClean="0">
                <a:latin typeface="Tahoma" pitchFamily="34" charset="0"/>
                <a:ea typeface="Tahoma" pitchFamily="34" charset="0"/>
                <a:cs typeface="Tahoma" pitchFamily="34" charset="0"/>
              </a:rPr>
              <a:t> is equal to</a:t>
            </a:r>
          </a:p>
          <a:p>
            <a:pPr lvl="1">
              <a:lnSpc>
                <a:spcPct val="150000"/>
              </a:lnSpc>
              <a:spcBef>
                <a:spcPts val="0"/>
              </a:spcBef>
              <a:buNone/>
            </a:pPr>
            <a:r>
              <a:rPr lang="en-US" dirty="0" smtClean="0">
                <a:latin typeface="Tahoma" pitchFamily="34" charset="0"/>
                <a:ea typeface="Tahoma" pitchFamily="34" charset="0"/>
                <a:cs typeface="Tahoma" pitchFamily="34" charset="0"/>
              </a:rPr>
              <a:t>E </a:t>
            </a:r>
            <a:r>
              <a:rPr lang="en-US" baseline="-25000" dirty="0" smtClean="0">
                <a:latin typeface="Tahoma" pitchFamily="34" charset="0"/>
                <a:ea typeface="Tahoma" pitchFamily="34" charset="0"/>
                <a:cs typeface="Tahoma" pitchFamily="34" charset="0"/>
              </a:rPr>
              <a:t>K(V)</a:t>
            </a:r>
            <a:r>
              <a:rPr lang="en-US" dirty="0" smtClean="0">
                <a:latin typeface="Tahoma" pitchFamily="34" charset="0"/>
                <a:ea typeface="Tahoma" pitchFamily="34" charset="0"/>
                <a:cs typeface="Tahoma" pitchFamily="34" charset="0"/>
              </a:rPr>
              <a:t> [ ID</a:t>
            </a:r>
            <a:r>
              <a:rPr lang="en-US" baseline="-25000" dirty="0" smtClean="0">
                <a:latin typeface="Tahoma" pitchFamily="34" charset="0"/>
                <a:ea typeface="Tahoma" pitchFamily="34" charset="0"/>
                <a:cs typeface="Tahoma" pitchFamily="34" charset="0"/>
              </a:rPr>
              <a:t>C </a:t>
            </a:r>
            <a:r>
              <a:rPr lang="en-US" dirty="0" smtClean="0">
                <a:latin typeface="Tahoma" pitchFamily="34" charset="0"/>
                <a:ea typeface="Tahoma" pitchFamily="34" charset="0"/>
                <a:cs typeface="Tahoma" pitchFamily="34" charset="0"/>
              </a:rPr>
              <a:t>|| AD</a:t>
            </a:r>
            <a:r>
              <a:rPr lang="en-US" baseline="-25000" dirty="0" smtClean="0">
                <a:latin typeface="Tahoma" pitchFamily="34" charset="0"/>
                <a:ea typeface="Tahoma" pitchFamily="34" charset="0"/>
                <a:cs typeface="Tahoma" pitchFamily="34" charset="0"/>
              </a:rPr>
              <a:t>C</a:t>
            </a:r>
            <a:r>
              <a:rPr lang="en-US" dirty="0" smtClean="0">
                <a:latin typeface="Tahoma" pitchFamily="34" charset="0"/>
                <a:ea typeface="Tahoma" pitchFamily="34" charset="0"/>
                <a:cs typeface="Tahoma" pitchFamily="34" charset="0"/>
              </a:rPr>
              <a:t> || ID</a:t>
            </a:r>
            <a:r>
              <a:rPr lang="en-US" baseline="-25000" dirty="0" smtClean="0">
                <a:latin typeface="Tahoma" pitchFamily="34" charset="0"/>
                <a:ea typeface="Tahoma" pitchFamily="34" charset="0"/>
                <a:cs typeface="Tahoma" pitchFamily="34" charset="0"/>
              </a:rPr>
              <a:t>V </a:t>
            </a:r>
            <a:r>
              <a:rPr lang="en-US" dirty="0" smtClean="0">
                <a:latin typeface="Tahoma" pitchFamily="34" charset="0"/>
                <a:ea typeface="Tahoma" pitchFamily="34" charset="0"/>
                <a:cs typeface="Tahoma" pitchFamily="34" charset="0"/>
              </a:rPr>
              <a:t>||  TS</a:t>
            </a:r>
            <a:r>
              <a:rPr lang="en-US" baseline="-25000" dirty="0" smtClean="0">
                <a:latin typeface="Tahoma" pitchFamily="34" charset="0"/>
                <a:ea typeface="Tahoma" pitchFamily="34" charset="0"/>
                <a:cs typeface="Tahoma" pitchFamily="34" charset="0"/>
              </a:rPr>
              <a:t>2</a:t>
            </a:r>
            <a:r>
              <a:rPr lang="en-US" dirty="0" smtClean="0">
                <a:latin typeface="Tahoma" pitchFamily="34" charset="0"/>
                <a:ea typeface="Tahoma" pitchFamily="34" charset="0"/>
                <a:cs typeface="Tahoma" pitchFamily="34" charset="0"/>
              </a:rPr>
              <a:t> || Lifetime</a:t>
            </a:r>
            <a:r>
              <a:rPr lang="en-US" baseline="-25000" dirty="0" smtClean="0">
                <a:latin typeface="Tahoma" pitchFamily="34" charset="0"/>
                <a:ea typeface="Tahoma" pitchFamily="34" charset="0"/>
                <a:cs typeface="Tahoma" pitchFamily="34" charset="0"/>
              </a:rPr>
              <a:t>2</a:t>
            </a:r>
            <a:r>
              <a:rPr lang="en-US" dirty="0" smtClean="0">
                <a:latin typeface="Tahoma" pitchFamily="34" charset="0"/>
                <a:ea typeface="Tahoma" pitchFamily="34" charset="0"/>
                <a:cs typeface="Tahoma" pitchFamily="34" charset="0"/>
              </a:rPr>
              <a:t> ]</a:t>
            </a:r>
          </a:p>
          <a:p>
            <a:pPr lvl="1">
              <a:lnSpc>
                <a:spcPct val="150000"/>
              </a:lnSpc>
              <a:spcBef>
                <a:spcPts val="0"/>
              </a:spcBef>
              <a:buNone/>
            </a:pPr>
            <a:r>
              <a:rPr lang="en-US" dirty="0" smtClean="0">
                <a:latin typeface="Tahoma" pitchFamily="34" charset="0"/>
                <a:ea typeface="Tahoma" pitchFamily="34" charset="0"/>
                <a:cs typeface="Tahoma" pitchFamily="34" charset="0"/>
              </a:rPr>
              <a:t>Where,</a:t>
            </a:r>
          </a:p>
          <a:p>
            <a:pPr lvl="1">
              <a:lnSpc>
                <a:spcPct val="150000"/>
              </a:lnSpc>
              <a:spcBef>
                <a:spcPts val="0"/>
              </a:spcBef>
              <a:buNone/>
            </a:pPr>
            <a:r>
              <a:rPr lang="en-US" dirty="0" smtClean="0">
                <a:latin typeface="Tahoma" pitchFamily="34" charset="0"/>
                <a:ea typeface="Tahoma" pitchFamily="34" charset="0"/>
                <a:cs typeface="Tahoma" pitchFamily="34" charset="0"/>
              </a:rPr>
              <a:t>K(V): key shared between V and </a:t>
            </a:r>
          </a:p>
          <a:p>
            <a:pPr lvl="1">
              <a:lnSpc>
                <a:spcPct val="150000"/>
              </a:lnSpc>
              <a:spcBef>
                <a:spcPts val="0"/>
              </a:spcBef>
              <a:buNone/>
            </a:pPr>
            <a:r>
              <a:rPr lang="en-US" dirty="0" smtClean="0">
                <a:latin typeface="Tahoma" pitchFamily="34" charset="0"/>
                <a:ea typeface="Tahoma" pitchFamily="34" charset="0"/>
                <a:cs typeface="Tahoma" pitchFamily="34" charset="0"/>
              </a:rPr>
              <a:t>TGS is called the service-granting ticket (SGT)</a:t>
            </a:r>
          </a:p>
          <a:p>
            <a:pPr>
              <a:buNone/>
            </a:pPr>
            <a:endParaRPr lang="en-US" sz="1200" baseline="-25000" dirty="0" smtClean="0">
              <a:latin typeface="Tahoma" pitchFamily="34" charset="0"/>
              <a:ea typeface="Tahoma" pitchFamily="34" charset="0"/>
              <a:cs typeface="Tahoma" pitchFamily="34" charset="0"/>
            </a:endParaRPr>
          </a:p>
          <a:p>
            <a:r>
              <a:rPr lang="en-US" sz="1200" b="1" dirty="0" smtClean="0">
                <a:latin typeface="Tahoma" pitchFamily="34" charset="0"/>
                <a:ea typeface="Tahoma" pitchFamily="34" charset="0"/>
                <a:cs typeface="Tahoma" pitchFamily="34" charset="0"/>
              </a:rPr>
              <a:t>Once per service session</a:t>
            </a:r>
          </a:p>
          <a:p>
            <a:pPr>
              <a:buNone/>
            </a:pPr>
            <a:r>
              <a:rPr lang="en-US" sz="1200" dirty="0" smtClean="0">
                <a:latin typeface="Tahoma" pitchFamily="34" charset="0"/>
                <a:ea typeface="Tahoma" pitchFamily="34" charset="0"/>
                <a:cs typeface="Tahoma" pitchFamily="34" charset="0"/>
              </a:rPr>
              <a:t>    (5) C -&gt; V: ID</a:t>
            </a:r>
            <a:r>
              <a:rPr lang="en-US" sz="1200" baseline="-25000" dirty="0" smtClean="0">
                <a:latin typeface="Tahoma" pitchFamily="34" charset="0"/>
                <a:ea typeface="Tahoma" pitchFamily="34" charset="0"/>
                <a:cs typeface="Tahoma" pitchFamily="34" charset="0"/>
              </a:rPr>
              <a:t>C</a:t>
            </a:r>
            <a:r>
              <a:rPr lang="en-US" sz="1200" dirty="0" smtClean="0">
                <a:latin typeface="Tahoma" pitchFamily="34" charset="0"/>
                <a:ea typeface="Tahoma" pitchFamily="34" charset="0"/>
                <a:cs typeface="Tahoma" pitchFamily="34" charset="0"/>
              </a:rPr>
              <a:t> || </a:t>
            </a:r>
            <a:r>
              <a:rPr lang="en-US" sz="1200" dirty="0" err="1" smtClean="0">
                <a:latin typeface="Tahoma" pitchFamily="34" charset="0"/>
                <a:ea typeface="Tahoma" pitchFamily="34" charset="0"/>
                <a:cs typeface="Tahoma" pitchFamily="34" charset="0"/>
              </a:rPr>
              <a:t>Ticket</a:t>
            </a:r>
            <a:r>
              <a:rPr lang="en-US" sz="1200" baseline="-25000" dirty="0" err="1" smtClean="0">
                <a:latin typeface="Tahoma" pitchFamily="34" charset="0"/>
                <a:ea typeface="Tahoma" pitchFamily="34" charset="0"/>
                <a:cs typeface="Tahoma" pitchFamily="34" charset="0"/>
              </a:rPr>
              <a:t>V</a:t>
            </a:r>
            <a:endParaRPr lang="en-US" sz="1200" baseline="-25000" dirty="0" smtClean="0">
              <a:latin typeface="Tahoma" pitchFamily="34" charset="0"/>
              <a:ea typeface="Tahoma" pitchFamily="34" charset="0"/>
              <a:cs typeface="Tahoma" pitchFamily="34" charset="0"/>
            </a:endParaRPr>
          </a:p>
          <a:p>
            <a:pPr>
              <a:buNone/>
            </a:pPr>
            <a:r>
              <a:rPr lang="en-US" sz="1200" dirty="0" smtClean="0">
                <a:latin typeface="Tahoma" pitchFamily="34" charset="0"/>
                <a:ea typeface="Tahoma" pitchFamily="34" charset="0"/>
                <a:cs typeface="Tahoma" pitchFamily="34" charset="0"/>
              </a:rPr>
              <a:t>    C says to V “I am ID</a:t>
            </a:r>
            <a:r>
              <a:rPr lang="en-US" sz="1200" baseline="-25000" dirty="0" smtClean="0">
                <a:latin typeface="Tahoma" pitchFamily="34" charset="0"/>
                <a:ea typeface="Tahoma" pitchFamily="34" charset="0"/>
                <a:cs typeface="Tahoma" pitchFamily="34" charset="0"/>
              </a:rPr>
              <a:t>C </a:t>
            </a:r>
            <a:r>
              <a:rPr lang="en-US" sz="1200" dirty="0" smtClean="0">
                <a:latin typeface="Tahoma" pitchFamily="34" charset="0"/>
                <a:ea typeface="Tahoma" pitchFamily="34" charset="0"/>
                <a:cs typeface="Tahoma" pitchFamily="34" charset="0"/>
              </a:rPr>
              <a:t>and have a ticket from the TGS” . Let me in!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pPr>
              <a:buNone/>
            </a:pPr>
            <a:r>
              <a:rPr lang="en-US" dirty="0" smtClean="0">
                <a:latin typeface="Tahoma" pitchFamily="34" charset="0"/>
                <a:ea typeface="Tahoma" pitchFamily="34" charset="0"/>
                <a:cs typeface="Tahoma" pitchFamily="34" charset="0"/>
              </a:rPr>
              <a:t>     </a:t>
            </a:r>
            <a:r>
              <a:rPr lang="en-US" sz="1200" dirty="0" smtClean="0">
                <a:latin typeface="Tahoma" pitchFamily="34" charset="0"/>
                <a:ea typeface="Tahoma" pitchFamily="34" charset="0"/>
                <a:cs typeface="Tahoma" pitchFamily="34" charset="0"/>
              </a:rPr>
              <a:t>Figure 4: Traffic Analysis</a:t>
            </a:r>
          </a:p>
          <a:p>
            <a:pPr>
              <a:buNone/>
            </a:pPr>
            <a:endParaRPr lang="en-US" sz="1200" dirty="0" smtClean="0">
              <a:latin typeface="Tahoma" pitchFamily="34" charset="0"/>
              <a:ea typeface="Tahoma" pitchFamily="34" charset="0"/>
              <a:cs typeface="Tahoma" pitchFamily="34" charset="0"/>
            </a:endParaRPr>
          </a:p>
          <a:p>
            <a:pPr>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pPr>
            <a:r>
              <a:rPr lang="en-US" sz="1400" b="1" dirty="0" smtClean="0">
                <a:latin typeface="Tahoma" pitchFamily="34" charset="0"/>
                <a:ea typeface="Tahoma" pitchFamily="34" charset="0"/>
                <a:cs typeface="Tahoma" pitchFamily="34" charset="0"/>
              </a:rPr>
              <a:t>Active attacks</a:t>
            </a:r>
            <a:r>
              <a:rPr lang="en-US" sz="1400" dirty="0" smtClean="0">
                <a:latin typeface="Tahoma" pitchFamily="34" charset="0"/>
                <a:ea typeface="Tahoma" pitchFamily="34" charset="0"/>
                <a:cs typeface="Tahoma" pitchFamily="34" charset="0"/>
              </a:rPr>
              <a:t>:</a:t>
            </a:r>
          </a:p>
          <a:p>
            <a:pPr algn="just">
              <a:lnSpc>
                <a:spcPct val="150000"/>
              </a:lnSpc>
              <a:spcBef>
                <a:spcPts val="0"/>
              </a:spcBef>
              <a:buNone/>
            </a:pPr>
            <a:r>
              <a:rPr lang="en-US" sz="1200" dirty="0" smtClean="0">
                <a:latin typeface="Tahoma" pitchFamily="34" charset="0"/>
                <a:ea typeface="Tahoma" pitchFamily="34" charset="0"/>
                <a:cs typeface="Tahoma" pitchFamily="34" charset="0"/>
              </a:rPr>
              <a:t>    These attacks involve some modification of the data stream or the creation of a false stream. It is quite difficult to prevent active attacks absolutely, because to do so would require physical protection of all communication facilities and paths at all times. Instead, the goal is to detect them and to recover from any disruption or delays caused by them. </a:t>
            </a:r>
          </a:p>
          <a:p>
            <a:pPr algn="just">
              <a:lnSpc>
                <a:spcPct val="150000"/>
              </a:lnSpc>
              <a:spcBef>
                <a:spcPts val="0"/>
              </a:spcBef>
              <a:buNone/>
            </a:pPr>
            <a:r>
              <a:rPr lang="en-US" sz="1200" dirty="0" smtClean="0">
                <a:latin typeface="Tahoma" pitchFamily="34" charset="0"/>
                <a:ea typeface="Tahoma" pitchFamily="34" charset="0"/>
                <a:cs typeface="Tahoma" pitchFamily="34" charset="0"/>
              </a:rPr>
              <a:t>   These attacks can be classified in to four categories:</a:t>
            </a:r>
          </a:p>
          <a:p>
            <a:pPr marL="228600" indent="-228600" algn="just">
              <a:lnSpc>
                <a:spcPct val="150000"/>
              </a:lnSpc>
              <a:spcBef>
                <a:spcPts val="0"/>
              </a:spcBef>
              <a:buAutoNum type="arabicParenR"/>
            </a:pPr>
            <a:r>
              <a:rPr lang="en-US" sz="1200" b="1" dirty="0" smtClean="0">
                <a:latin typeface="Tahoma" pitchFamily="34" charset="0"/>
                <a:ea typeface="Tahoma" pitchFamily="34" charset="0"/>
                <a:cs typeface="Tahoma" pitchFamily="34" charset="0"/>
              </a:rPr>
              <a:t>Masquerade (Fabrication)</a:t>
            </a:r>
            <a:r>
              <a:rPr lang="en-US" sz="1200" dirty="0" smtClean="0">
                <a:latin typeface="Tahoma" pitchFamily="34" charset="0"/>
                <a:ea typeface="Tahoma" pitchFamily="34" charset="0"/>
                <a:cs typeface="Tahoma" pitchFamily="34" charset="0"/>
              </a:rPr>
              <a:t> – One entity pretends to be a different entity.</a:t>
            </a:r>
          </a:p>
          <a:p>
            <a:pPr marL="228600" indent="-228600" algn="just">
              <a:lnSpc>
                <a:spcPct val="150000"/>
              </a:lnSpc>
              <a:spcBef>
                <a:spcPts val="0"/>
              </a:spcBef>
              <a:buAutoNum type="arabicParenR"/>
            </a:pPr>
            <a:endParaRPr lang="en-US" sz="1200" dirty="0" smtClean="0">
              <a:latin typeface="Tahoma" pitchFamily="34" charset="0"/>
              <a:ea typeface="Tahoma" pitchFamily="34" charset="0"/>
              <a:cs typeface="Tahoma" pitchFamily="34" charset="0"/>
            </a:endParaRPr>
          </a:p>
          <a:p>
            <a:pPr marL="228600" indent="-228600" algn="just">
              <a:lnSpc>
                <a:spcPct val="150000"/>
              </a:lnSpc>
              <a:spcBef>
                <a:spcPts val="0"/>
              </a:spcBef>
              <a:buAutoNum type="arabicParenR"/>
            </a:pPr>
            <a:endParaRPr lang="en-US" sz="1200" dirty="0" smtClean="0">
              <a:latin typeface="Tahoma" pitchFamily="34" charset="0"/>
              <a:ea typeface="Tahoma" pitchFamily="34" charset="0"/>
              <a:cs typeface="Tahoma" pitchFamily="34" charset="0"/>
            </a:endParaRPr>
          </a:p>
          <a:p>
            <a:pPr marL="228600" indent="-228600" algn="just">
              <a:lnSpc>
                <a:spcPct val="150000"/>
              </a:lnSpc>
              <a:spcBef>
                <a:spcPts val="0"/>
              </a:spcBef>
              <a:buAutoNum type="arabicParenR"/>
            </a:pPr>
            <a:endParaRPr lang="en-US" sz="1200" dirty="0" smtClean="0">
              <a:latin typeface="Tahoma" pitchFamily="34" charset="0"/>
              <a:ea typeface="Tahoma" pitchFamily="34" charset="0"/>
              <a:cs typeface="Tahoma" pitchFamily="34" charset="0"/>
            </a:endParaRPr>
          </a:p>
          <a:p>
            <a:pPr marL="228600" indent="-228600" algn="just">
              <a:lnSpc>
                <a:spcPct val="150000"/>
              </a:lnSpc>
              <a:spcBef>
                <a:spcPts val="0"/>
              </a:spcBef>
              <a:buAutoNum type="arabicParenR"/>
            </a:pPr>
            <a:endParaRPr lang="en-US" sz="1200" dirty="0" smtClean="0">
              <a:latin typeface="Tahoma" pitchFamily="34" charset="0"/>
              <a:ea typeface="Tahoma" pitchFamily="34" charset="0"/>
              <a:cs typeface="Tahoma" pitchFamily="34" charset="0"/>
            </a:endParaRPr>
          </a:p>
          <a:p>
            <a:pPr marL="228600" indent="-228600" algn="just">
              <a:lnSpc>
                <a:spcPct val="150000"/>
              </a:lnSpc>
              <a:spcBef>
                <a:spcPts val="0"/>
              </a:spcBef>
              <a:buAutoNum type="arabicParenR"/>
            </a:pPr>
            <a:endParaRPr lang="en-US" sz="1200" dirty="0" smtClean="0">
              <a:latin typeface="Tahoma" pitchFamily="34" charset="0"/>
              <a:ea typeface="Tahoma" pitchFamily="34" charset="0"/>
              <a:cs typeface="Tahoma" pitchFamily="34" charset="0"/>
            </a:endParaRPr>
          </a:p>
          <a:p>
            <a:pPr marL="228600" indent="-228600" algn="just">
              <a:lnSpc>
                <a:spcPct val="150000"/>
              </a:lnSpc>
              <a:spcBef>
                <a:spcPts val="0"/>
              </a:spcBef>
              <a:buAutoNum type="arabicParenR"/>
            </a:pPr>
            <a:endParaRPr lang="en-US" sz="1200" dirty="0" smtClean="0">
              <a:latin typeface="Tahoma" pitchFamily="34" charset="0"/>
              <a:ea typeface="Tahoma" pitchFamily="34" charset="0"/>
              <a:cs typeface="Tahoma" pitchFamily="34" charset="0"/>
            </a:endParaRPr>
          </a:p>
          <a:p>
            <a:pPr marL="228600" indent="-228600" algn="just">
              <a:lnSpc>
                <a:spcPct val="150000"/>
              </a:lnSpc>
              <a:spcBef>
                <a:spcPts val="0"/>
              </a:spcBef>
              <a:buAutoNum type="arabicParenR"/>
            </a:pPr>
            <a:endParaRPr lang="en-US" sz="1200" dirty="0" smtClean="0">
              <a:latin typeface="Tahoma" pitchFamily="34" charset="0"/>
              <a:ea typeface="Tahoma" pitchFamily="34" charset="0"/>
              <a:cs typeface="Tahoma" pitchFamily="34" charset="0"/>
            </a:endParaRPr>
          </a:p>
          <a:p>
            <a:pPr marL="228600" indent="-228600" algn="just">
              <a:lnSpc>
                <a:spcPct val="150000"/>
              </a:lnSpc>
              <a:spcBef>
                <a:spcPts val="0"/>
              </a:spcBef>
              <a:buAutoNum type="arabicParenR"/>
            </a:pPr>
            <a:endParaRPr lang="en-US" sz="1200" dirty="0" smtClean="0">
              <a:latin typeface="Tahoma" pitchFamily="34" charset="0"/>
              <a:ea typeface="Tahoma" pitchFamily="34" charset="0"/>
              <a:cs typeface="Tahoma" pitchFamily="34" charset="0"/>
            </a:endParaRPr>
          </a:p>
          <a:p>
            <a:pPr marL="228600" indent="-228600" algn="just">
              <a:lnSpc>
                <a:spcPct val="150000"/>
              </a:lnSpc>
              <a:spcBef>
                <a:spcPts val="0"/>
              </a:spcBef>
              <a:buAutoNum type="arabicParenR"/>
            </a:pPr>
            <a:endParaRPr lang="en-US" sz="1200" dirty="0" smtClean="0">
              <a:latin typeface="Tahoma" pitchFamily="34" charset="0"/>
              <a:ea typeface="Tahoma" pitchFamily="34" charset="0"/>
              <a:cs typeface="Tahoma" pitchFamily="34" charset="0"/>
            </a:endParaRPr>
          </a:p>
          <a:p>
            <a:pPr marL="228600" indent="-228600" algn="just">
              <a:lnSpc>
                <a:spcPct val="150000"/>
              </a:lnSpc>
              <a:spcBef>
                <a:spcPts val="0"/>
              </a:spcBef>
              <a:buNone/>
            </a:pPr>
            <a:r>
              <a:rPr lang="en-US" sz="1200" dirty="0" smtClean="0">
                <a:latin typeface="Tahoma" pitchFamily="34" charset="0"/>
                <a:ea typeface="Tahoma" pitchFamily="34" charset="0"/>
                <a:cs typeface="Tahoma" pitchFamily="34" charset="0"/>
              </a:rPr>
              <a:t>        Figure 5: Masquerade</a:t>
            </a:r>
          </a:p>
          <a:p>
            <a:endParaRPr lang="en-US" dirty="0"/>
          </a:p>
        </p:txBody>
      </p:sp>
      <p:pic>
        <p:nvPicPr>
          <p:cNvPr id="4" name="Content Placeholder 3"/>
          <p:cNvPicPr>
            <a:picLocks/>
          </p:cNvPicPr>
          <p:nvPr/>
        </p:nvPicPr>
        <p:blipFill>
          <a:blip r:embed="rId2"/>
          <a:srcRect/>
          <a:stretch>
            <a:fillRect/>
          </a:stretch>
        </p:blipFill>
        <p:spPr bwMode="auto">
          <a:xfrm>
            <a:off x="1312113" y="1031695"/>
            <a:ext cx="3619048" cy="1971950"/>
          </a:xfrm>
          <a:prstGeom prst="rect">
            <a:avLst/>
          </a:prstGeom>
          <a:noFill/>
          <a:ln w="9525">
            <a:noFill/>
            <a:miter lim="800000"/>
            <a:headEnd/>
            <a:tailEnd/>
          </a:ln>
        </p:spPr>
      </p:pic>
      <p:pic>
        <p:nvPicPr>
          <p:cNvPr id="5" name="Picture 4"/>
          <p:cNvPicPr/>
          <p:nvPr/>
        </p:nvPicPr>
        <p:blipFill>
          <a:blip r:embed="rId3"/>
          <a:srcRect/>
          <a:stretch>
            <a:fillRect/>
          </a:stretch>
        </p:blipFill>
        <p:spPr bwMode="auto">
          <a:xfrm>
            <a:off x="1329950" y="6004508"/>
            <a:ext cx="4351782" cy="190804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1200" dirty="0" smtClean="0">
                <a:latin typeface="Tahoma" pitchFamily="34" charset="0"/>
                <a:ea typeface="Tahoma" pitchFamily="34" charset="0"/>
                <a:cs typeface="Tahoma" pitchFamily="34" charset="0"/>
              </a:rPr>
              <a:t>The details  of the scheme is as follows:</a:t>
            </a:r>
          </a:p>
          <a:p>
            <a:pPr>
              <a:buNone/>
            </a:pPr>
            <a:r>
              <a:rPr lang="en-US" sz="1200" dirty="0" smtClean="0">
                <a:latin typeface="Tahoma" pitchFamily="34" charset="0"/>
                <a:ea typeface="Tahoma" pitchFamily="34" charset="0"/>
                <a:cs typeface="Tahoma" pitchFamily="34" charset="0"/>
              </a:rPr>
              <a:t>1. The client requests a ticket-granting ticket on behalf of the user by sending its</a:t>
            </a:r>
          </a:p>
          <a:p>
            <a:pPr>
              <a:buNone/>
            </a:pPr>
            <a:r>
              <a:rPr lang="en-US" sz="1200" dirty="0" smtClean="0">
                <a:latin typeface="Tahoma" pitchFamily="34" charset="0"/>
                <a:ea typeface="Tahoma" pitchFamily="34" charset="0"/>
                <a:cs typeface="Tahoma" pitchFamily="34" charset="0"/>
              </a:rPr>
              <a:t>     user’s ID to the AS, together with the TGS ID, indicating a request to use the</a:t>
            </a:r>
          </a:p>
          <a:p>
            <a:pPr>
              <a:buNone/>
            </a:pPr>
            <a:r>
              <a:rPr lang="en-US" sz="1200" dirty="0" smtClean="0">
                <a:latin typeface="Tahoma" pitchFamily="34" charset="0"/>
                <a:ea typeface="Tahoma" pitchFamily="34" charset="0"/>
                <a:cs typeface="Tahoma" pitchFamily="34" charset="0"/>
              </a:rPr>
              <a:t>     TGS service.</a:t>
            </a:r>
          </a:p>
          <a:p>
            <a:pPr algn="just">
              <a:lnSpc>
                <a:spcPct val="150000"/>
              </a:lnSpc>
              <a:spcBef>
                <a:spcPts val="0"/>
              </a:spcBef>
              <a:buNone/>
            </a:pPr>
            <a:r>
              <a:rPr lang="en-US" sz="1200" dirty="0" smtClean="0">
                <a:latin typeface="Tahoma" pitchFamily="34" charset="0"/>
                <a:ea typeface="Tahoma" pitchFamily="34" charset="0"/>
                <a:cs typeface="Tahoma" pitchFamily="34" charset="0"/>
              </a:rPr>
              <a:t>2. The AS responds with a ticket that is encrypted with a key that is derived from</a:t>
            </a:r>
          </a:p>
          <a:p>
            <a:pPr algn="just">
              <a:lnSpc>
                <a:spcPct val="150000"/>
              </a:lnSpc>
              <a:spcBef>
                <a:spcPts val="0"/>
              </a:spcBef>
              <a:buNone/>
            </a:pPr>
            <a:r>
              <a:rPr lang="en-US" sz="1200" dirty="0" smtClean="0">
                <a:latin typeface="Tahoma" pitchFamily="34" charset="0"/>
                <a:ea typeface="Tahoma" pitchFamily="34" charset="0"/>
                <a:cs typeface="Tahoma" pitchFamily="34" charset="0"/>
              </a:rPr>
              <a:t>    the user’s password ( ), which is already stored at the </a:t>
            </a:r>
            <a:r>
              <a:rPr lang="en-US" sz="1200" dirty="0" err="1" smtClean="0">
                <a:latin typeface="Tahoma" pitchFamily="34" charset="0"/>
                <a:ea typeface="Tahoma" pitchFamily="34" charset="0"/>
                <a:cs typeface="Tahoma" pitchFamily="34" charset="0"/>
              </a:rPr>
              <a:t>AS.When</a:t>
            </a:r>
            <a:r>
              <a:rPr lang="en-US" sz="1200" dirty="0" smtClean="0">
                <a:latin typeface="Tahoma" pitchFamily="34" charset="0"/>
                <a:ea typeface="Tahoma" pitchFamily="34" charset="0"/>
                <a:cs typeface="Tahoma" pitchFamily="34" charset="0"/>
              </a:rPr>
              <a:t> this response</a:t>
            </a:r>
          </a:p>
          <a:p>
            <a:pPr algn="just">
              <a:lnSpc>
                <a:spcPct val="150000"/>
              </a:lnSpc>
              <a:spcBef>
                <a:spcPts val="0"/>
              </a:spcBef>
              <a:buNone/>
            </a:pPr>
            <a:r>
              <a:rPr lang="en-US" sz="1200" dirty="0" smtClean="0">
                <a:latin typeface="Tahoma" pitchFamily="34" charset="0"/>
                <a:ea typeface="Tahoma" pitchFamily="34" charset="0"/>
                <a:cs typeface="Tahoma" pitchFamily="34" charset="0"/>
              </a:rPr>
              <a:t>    arrives at the client, the client prompts the user for his or her password, generates the key, and attempts to decrypt the incoming message. If the correct password is supplied, the ticket is successfully recovered.</a:t>
            </a:r>
          </a:p>
          <a:p>
            <a:r>
              <a:rPr lang="en-US" sz="1200" dirty="0" smtClean="0">
                <a:latin typeface="Tahoma" pitchFamily="34" charset="0"/>
                <a:ea typeface="Tahoma" pitchFamily="34" charset="0"/>
                <a:cs typeface="Tahoma" pitchFamily="34" charset="0"/>
              </a:rPr>
              <a:t>Now that the client has a ticket-granting ticket, access to any server can be</a:t>
            </a:r>
          </a:p>
          <a:p>
            <a:pPr>
              <a:buNone/>
            </a:pPr>
            <a:r>
              <a:rPr lang="en-US" sz="1200" dirty="0" smtClean="0">
                <a:latin typeface="Tahoma" pitchFamily="34" charset="0"/>
                <a:ea typeface="Tahoma" pitchFamily="34" charset="0"/>
                <a:cs typeface="Tahoma" pitchFamily="34" charset="0"/>
              </a:rPr>
              <a:t>    obtained with steps 3 and 4.</a:t>
            </a:r>
          </a:p>
          <a:p>
            <a:pPr algn="just">
              <a:lnSpc>
                <a:spcPct val="150000"/>
              </a:lnSpc>
              <a:spcBef>
                <a:spcPts val="0"/>
              </a:spcBef>
              <a:buNone/>
            </a:pPr>
            <a:r>
              <a:rPr lang="en-US" sz="1200" b="1" dirty="0" smtClean="0">
                <a:latin typeface="Tahoma" pitchFamily="34" charset="0"/>
                <a:ea typeface="Tahoma" pitchFamily="34" charset="0"/>
                <a:cs typeface="Tahoma" pitchFamily="34" charset="0"/>
              </a:rPr>
              <a:t>3. </a:t>
            </a:r>
            <a:r>
              <a:rPr lang="en-US" sz="1200" dirty="0" smtClean="0">
                <a:latin typeface="Tahoma" pitchFamily="34" charset="0"/>
                <a:ea typeface="Tahoma" pitchFamily="34" charset="0"/>
                <a:cs typeface="Tahoma" pitchFamily="34" charset="0"/>
              </a:rPr>
              <a:t>The client requests a service-granting ticket on behalf of the user. For this purpose, the client transmits a message to the TGS containing the user’s ID, the  ID of the desired service, and the ticket-granting ticket.</a:t>
            </a:r>
          </a:p>
          <a:p>
            <a:pPr algn="just">
              <a:lnSpc>
                <a:spcPct val="150000"/>
              </a:lnSpc>
              <a:spcBef>
                <a:spcPts val="0"/>
              </a:spcBef>
            </a:pPr>
            <a:r>
              <a:rPr lang="en-US" sz="1200" dirty="0" smtClean="0">
                <a:latin typeface="Tahoma" pitchFamily="34" charset="0"/>
                <a:ea typeface="Tahoma" pitchFamily="34" charset="0"/>
                <a:cs typeface="Tahoma" pitchFamily="34" charset="0"/>
              </a:rPr>
              <a:t>4. The TGS decrypts the incoming ticket using a key shared only by the AS and the TGS (</a:t>
            </a:r>
            <a:r>
              <a:rPr lang="en-US" sz="1200" dirty="0" err="1" smtClean="0">
                <a:latin typeface="Tahoma" pitchFamily="34" charset="0"/>
                <a:ea typeface="Tahoma" pitchFamily="34" charset="0"/>
                <a:cs typeface="Tahoma" pitchFamily="34" charset="0"/>
              </a:rPr>
              <a:t>K</a:t>
            </a:r>
            <a:r>
              <a:rPr lang="en-US" sz="1200" baseline="-25000" dirty="0" err="1" smtClean="0">
                <a:latin typeface="Tahoma" pitchFamily="34" charset="0"/>
                <a:ea typeface="Tahoma" pitchFamily="34" charset="0"/>
                <a:cs typeface="Tahoma" pitchFamily="34" charset="0"/>
              </a:rPr>
              <a:t>tgs</a:t>
            </a:r>
            <a:r>
              <a:rPr lang="en-US" sz="1200" dirty="0" smtClean="0">
                <a:latin typeface="Tahoma" pitchFamily="34" charset="0"/>
                <a:ea typeface="Tahoma" pitchFamily="34" charset="0"/>
                <a:cs typeface="Tahoma" pitchFamily="34" charset="0"/>
              </a:rPr>
              <a:t>) and verifies the success of the decryption by the presence of its ID. It checks to make sure that the lifetime has not </a:t>
            </a:r>
            <a:r>
              <a:rPr lang="en-US" sz="1200" dirty="0" err="1" smtClean="0">
                <a:latin typeface="Tahoma" pitchFamily="34" charset="0"/>
                <a:ea typeface="Tahoma" pitchFamily="34" charset="0"/>
                <a:cs typeface="Tahoma" pitchFamily="34" charset="0"/>
              </a:rPr>
              <a:t>expired.Then</a:t>
            </a:r>
            <a:r>
              <a:rPr lang="en-US" sz="1200" dirty="0" smtClean="0">
                <a:latin typeface="Tahoma" pitchFamily="34" charset="0"/>
                <a:ea typeface="Tahoma" pitchFamily="34" charset="0"/>
                <a:cs typeface="Tahoma" pitchFamily="34" charset="0"/>
              </a:rPr>
              <a:t> it compares the user ID and network address with the incoming information to authenticate the user. If the user is permitted access to the server V, the TGS issues a ticket to grant access to the requested service.</a:t>
            </a:r>
          </a:p>
          <a:p>
            <a:r>
              <a:rPr lang="en-US" sz="1200" dirty="0" smtClean="0">
                <a:latin typeface="Tahoma" pitchFamily="34" charset="0"/>
                <a:ea typeface="Tahoma" pitchFamily="34" charset="0"/>
                <a:cs typeface="Tahoma" pitchFamily="34" charset="0"/>
              </a:rPr>
              <a:t>Finally, with a particular service-granting ticket, the client can gain access to</a:t>
            </a:r>
          </a:p>
          <a:p>
            <a:pPr>
              <a:buNone/>
            </a:pPr>
            <a:r>
              <a:rPr lang="en-US" sz="1200" dirty="0" smtClean="0">
                <a:latin typeface="Tahoma" pitchFamily="34" charset="0"/>
                <a:ea typeface="Tahoma" pitchFamily="34" charset="0"/>
                <a:cs typeface="Tahoma" pitchFamily="34" charset="0"/>
              </a:rPr>
              <a:t>    the corresponding service with step 5.</a:t>
            </a:r>
          </a:p>
          <a:p>
            <a:pPr algn="just">
              <a:lnSpc>
                <a:spcPct val="150000"/>
              </a:lnSpc>
              <a:spcBef>
                <a:spcPts val="0"/>
              </a:spcBef>
              <a:buNone/>
            </a:pPr>
            <a:r>
              <a:rPr lang="en-US" sz="1200" dirty="0" smtClean="0">
                <a:latin typeface="Tahoma" pitchFamily="34" charset="0"/>
                <a:ea typeface="Tahoma" pitchFamily="34" charset="0"/>
                <a:cs typeface="Tahoma" pitchFamily="34" charset="0"/>
              </a:rPr>
              <a:t>5. The client requests access to a service on behalf of the user. For this purpose, the client transmits a message to the server containing the user’s ID and the service-granting ticket. The server authenticates by using the contents of </a:t>
            </a:r>
            <a:r>
              <a:rPr lang="en-US" sz="1200" dirty="0" err="1" smtClean="0">
                <a:latin typeface="Tahoma" pitchFamily="34" charset="0"/>
                <a:ea typeface="Tahoma" pitchFamily="34" charset="0"/>
                <a:cs typeface="Tahoma" pitchFamily="34" charset="0"/>
              </a:rPr>
              <a:t>th</a:t>
            </a:r>
            <a:r>
              <a:rPr lang="en-US" sz="1200" dirty="0" smtClean="0">
                <a:latin typeface="Tahoma" pitchFamily="34" charset="0"/>
                <a:ea typeface="Tahoma" pitchFamily="34" charset="0"/>
                <a:cs typeface="Tahoma" pitchFamily="34" charset="0"/>
              </a:rPr>
              <a:t> ticket.</a:t>
            </a:r>
          </a:p>
          <a:p>
            <a:pPr algn="just">
              <a:lnSpc>
                <a:spcPct val="150000"/>
              </a:lnSpc>
              <a:spcBef>
                <a:spcPts val="0"/>
              </a:spcBef>
              <a:buNone/>
            </a:pPr>
            <a:r>
              <a:rPr lang="en-US" sz="1200" dirty="0" smtClean="0">
                <a:latin typeface="Tahoma" pitchFamily="34" charset="0"/>
                <a:ea typeface="Tahoma" pitchFamily="34" charset="0"/>
                <a:cs typeface="Tahoma" pitchFamily="34" charset="0"/>
              </a:rPr>
              <a:t>    This new scenario satisfies the two requirements of only one password query per user session and protection of the user password.</a:t>
            </a:r>
            <a:endParaRPr lang="en-US" sz="1200" dirty="0">
              <a:latin typeface="Tahoma" pitchFamily="34" charset="0"/>
              <a:ea typeface="Tahoma" pitchFamily="34" charset="0"/>
              <a:cs typeface="Tahoma" pitchFamily="34" charset="0"/>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buNone/>
            </a:pPr>
            <a:r>
              <a:rPr lang="en-US" sz="1200" b="1" dirty="0" smtClean="0">
                <a:latin typeface="Tahoma" pitchFamily="34" charset="0"/>
                <a:ea typeface="Tahoma" pitchFamily="34" charset="0"/>
                <a:cs typeface="Tahoma" pitchFamily="34" charset="0"/>
              </a:rPr>
              <a:t>   KERBEROS REALMS AND MULTIPLE KERBERI </a:t>
            </a:r>
          </a:p>
          <a:p>
            <a:pPr algn="just">
              <a:lnSpc>
                <a:spcPct val="150000"/>
              </a:lnSpc>
              <a:spcBef>
                <a:spcPts val="0"/>
              </a:spcBef>
            </a:pPr>
            <a:r>
              <a:rPr lang="en-US" sz="1200" dirty="0" smtClean="0">
                <a:latin typeface="Tahoma" pitchFamily="34" charset="0"/>
                <a:ea typeface="Tahoma" pitchFamily="34" charset="0"/>
                <a:cs typeface="Tahoma" pitchFamily="34" charset="0"/>
              </a:rPr>
              <a:t>A full-service Kerberos environment consisting of a Kerberos server, a number of clients, and a number of application servers requires the following:</a:t>
            </a:r>
          </a:p>
          <a:p>
            <a:pPr algn="just">
              <a:lnSpc>
                <a:spcPct val="150000"/>
              </a:lnSpc>
              <a:spcBef>
                <a:spcPts val="0"/>
              </a:spcBef>
              <a:buNone/>
            </a:pPr>
            <a:r>
              <a:rPr lang="en-US" sz="1200" dirty="0" smtClean="0">
                <a:latin typeface="Tahoma" pitchFamily="34" charset="0"/>
                <a:ea typeface="Tahoma" pitchFamily="34" charset="0"/>
                <a:cs typeface="Tahoma" pitchFamily="34" charset="0"/>
              </a:rPr>
              <a:t>1. The Kerberos server must have the user ID and hashed passwords of all participating users in its database. All users are registered with the Kerberos server.</a:t>
            </a:r>
          </a:p>
          <a:p>
            <a:pPr algn="just">
              <a:lnSpc>
                <a:spcPct val="150000"/>
              </a:lnSpc>
              <a:spcBef>
                <a:spcPts val="0"/>
              </a:spcBef>
              <a:buNone/>
            </a:pPr>
            <a:r>
              <a:rPr lang="en-US" sz="1200" dirty="0" smtClean="0">
                <a:latin typeface="Tahoma" pitchFamily="34" charset="0"/>
                <a:ea typeface="Tahoma" pitchFamily="34" charset="0"/>
                <a:cs typeface="Tahoma" pitchFamily="34" charset="0"/>
              </a:rPr>
              <a:t>2. The Kerberos server must share a secret key with each server. All servers are registered with the Kerberos server.</a:t>
            </a:r>
          </a:p>
          <a:p>
            <a:pPr algn="just">
              <a:lnSpc>
                <a:spcPct val="150000"/>
              </a:lnSpc>
              <a:spcBef>
                <a:spcPts val="0"/>
              </a:spcBef>
              <a:buNone/>
            </a:pPr>
            <a:r>
              <a:rPr lang="en-US" sz="1200" dirty="0" smtClean="0">
                <a:latin typeface="Tahoma" pitchFamily="34" charset="0"/>
                <a:ea typeface="Tahoma" pitchFamily="34" charset="0"/>
                <a:cs typeface="Tahoma" pitchFamily="34" charset="0"/>
              </a:rPr>
              <a:t>Such an environment is referred to as a Kerberos realm.</a:t>
            </a:r>
          </a:p>
          <a:p>
            <a:pPr algn="just">
              <a:lnSpc>
                <a:spcPct val="150000"/>
              </a:lnSpc>
              <a:spcBef>
                <a:spcPts val="0"/>
              </a:spcBef>
              <a:buNone/>
            </a:pPr>
            <a:r>
              <a:rPr lang="en-US" sz="1200" dirty="0" smtClean="0">
                <a:latin typeface="Tahoma" pitchFamily="34" charset="0"/>
                <a:ea typeface="Tahoma" pitchFamily="34" charset="0"/>
                <a:cs typeface="Tahoma" pitchFamily="34" charset="0"/>
              </a:rPr>
              <a:t>3. The Kerberos server in each interoperating realm shares a secret key with the server in the other </a:t>
            </a:r>
            <a:r>
              <a:rPr lang="en-US" sz="1200" dirty="0" err="1" smtClean="0">
                <a:latin typeface="Tahoma" pitchFamily="34" charset="0"/>
                <a:ea typeface="Tahoma" pitchFamily="34" charset="0"/>
                <a:cs typeface="Tahoma" pitchFamily="34" charset="0"/>
              </a:rPr>
              <a:t>realm.The</a:t>
            </a:r>
            <a:r>
              <a:rPr lang="en-US" sz="1200" dirty="0" smtClean="0">
                <a:latin typeface="Tahoma" pitchFamily="34" charset="0"/>
                <a:ea typeface="Tahoma" pitchFamily="34" charset="0"/>
                <a:cs typeface="Tahoma" pitchFamily="34" charset="0"/>
              </a:rPr>
              <a:t> two Kerberos servers are registered with each other.</a:t>
            </a: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r>
              <a:rPr lang="en-US" sz="1200" dirty="0" smtClean="0">
                <a:latin typeface="Tahoma" pitchFamily="34" charset="0"/>
                <a:ea typeface="Tahoma" pitchFamily="34" charset="0"/>
                <a:cs typeface="Tahoma" pitchFamily="34" charset="0"/>
              </a:rPr>
              <a:t>Figure: Overview of Kerberos</a:t>
            </a: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endParaRPr lang="en-US" sz="1200" dirty="0">
              <a:latin typeface="Tahoma" pitchFamily="34" charset="0"/>
              <a:ea typeface="Tahoma" pitchFamily="34" charset="0"/>
              <a:cs typeface="Tahoma" pitchFamily="34" charset="0"/>
            </a:endParaRPr>
          </a:p>
        </p:txBody>
      </p:sp>
      <p:pic>
        <p:nvPicPr>
          <p:cNvPr id="5" name="Picture 2"/>
          <p:cNvPicPr>
            <a:picLocks noChangeAspect="1" noChangeArrowheads="1"/>
          </p:cNvPicPr>
          <p:nvPr/>
        </p:nvPicPr>
        <p:blipFill>
          <a:blip r:embed="rId2"/>
          <a:srcRect/>
          <a:stretch>
            <a:fillRect/>
          </a:stretch>
        </p:blipFill>
        <p:spPr bwMode="auto">
          <a:xfrm>
            <a:off x="764655" y="4327695"/>
            <a:ext cx="5112634" cy="3762303"/>
          </a:xfrm>
          <a:prstGeom prst="rect">
            <a:avLst/>
          </a:prstGeom>
          <a:noFill/>
          <a:ln w="9525">
            <a:noFill/>
            <a:miter lim="800000"/>
            <a:headEnd/>
            <a:tailEnd/>
          </a:ln>
          <a:effectLst/>
        </p:spPr>
      </p:pic>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lnSpc>
                <a:spcPct val="150000"/>
              </a:lnSpc>
              <a:spcBef>
                <a:spcPts val="0"/>
              </a:spcBef>
            </a:pPr>
            <a:r>
              <a:rPr lang="en-US" sz="1200" dirty="0" smtClean="0">
                <a:latin typeface="Tahoma" pitchFamily="34" charset="0"/>
                <a:ea typeface="Tahoma" pitchFamily="34" charset="0"/>
                <a:cs typeface="Tahoma" pitchFamily="34" charset="0"/>
              </a:rPr>
              <a:t>The concept of realm can be explained as follows. A Kerberos realm is a set of managed nodes that share the same Kerberos database. The Kerberos database resides on the Kerberos master computer system, which should be kept in a physically secure room. A read-only copy of the Kerberos database might also reside on other Kerberos computer systems. However, all changes to the database must be made on the master computer system. Changing or accessing the contents of a Kerberos database requires the Kerberos master password. A related concept is that of a Kerberos principal, which is a service or user that is known to the Kerberos system. Each Kerberos principal is identified by its principal name. Principal names consist of three parts: a service or user name, an instance name, and a realm name</a:t>
            </a:r>
          </a:p>
          <a:p>
            <a:pPr algn="just">
              <a:lnSpc>
                <a:spcPct val="150000"/>
              </a:lnSpc>
              <a:spcBef>
                <a:spcPts val="0"/>
              </a:spcBef>
            </a:pPr>
            <a:r>
              <a:rPr lang="en-US" sz="1200" dirty="0" smtClean="0">
                <a:latin typeface="Tahoma" pitchFamily="34" charset="0"/>
                <a:ea typeface="Tahoma" pitchFamily="34" charset="0"/>
                <a:cs typeface="Tahoma" pitchFamily="34" charset="0"/>
              </a:rPr>
              <a:t>A user wishing service on a server in another realm needs a ticket for that server. The user’s client follows the usual procedures to gain access to the local TGS and then requests a ticket-granting ticket for a remote TGS (TGS in another realm).The client can then apply to the remote TGS for a service-granting ticket for the desired server in the realm of the remote TGS. The details of the exchanges illustrated below:</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r>
              <a:rPr lang="en-US" sz="1200" dirty="0" smtClean="0">
                <a:latin typeface="Tahoma" pitchFamily="34" charset="0"/>
                <a:ea typeface="Tahoma" pitchFamily="34" charset="0"/>
                <a:cs typeface="Tahoma" pitchFamily="34" charset="0"/>
              </a:rPr>
              <a:t>The ticket presented to the remote server (</a:t>
            </a:r>
            <a:r>
              <a:rPr lang="en-US" sz="1200" dirty="0" err="1" smtClean="0">
                <a:latin typeface="Tahoma" pitchFamily="34" charset="0"/>
                <a:ea typeface="Tahoma" pitchFamily="34" charset="0"/>
                <a:cs typeface="Tahoma" pitchFamily="34" charset="0"/>
              </a:rPr>
              <a:t>Vrem</a:t>
            </a:r>
            <a:r>
              <a:rPr lang="en-US" sz="1200" dirty="0" smtClean="0">
                <a:latin typeface="Tahoma" pitchFamily="34" charset="0"/>
                <a:ea typeface="Tahoma" pitchFamily="34" charset="0"/>
                <a:cs typeface="Tahoma" pitchFamily="34" charset="0"/>
              </a:rPr>
              <a:t>:) indicates the realm in which the user was originally authenticated. The server chooses whether to honor the remote request.</a:t>
            </a:r>
          </a:p>
          <a:p>
            <a:pPr algn="just">
              <a:lnSpc>
                <a:spcPct val="150000"/>
              </a:lnSpc>
              <a:spcBef>
                <a:spcPts val="0"/>
              </a:spcBef>
            </a:pPr>
            <a:endParaRPr lang="en-US" sz="1200" dirty="0">
              <a:latin typeface="Tahoma" pitchFamily="34" charset="0"/>
              <a:ea typeface="Tahoma" pitchFamily="34" charset="0"/>
              <a:cs typeface="Tahoma" pitchFamily="34" charset="0"/>
            </a:endParaRPr>
          </a:p>
        </p:txBody>
      </p:sp>
      <p:pic>
        <p:nvPicPr>
          <p:cNvPr id="6" name="Picture 2"/>
          <p:cNvPicPr>
            <a:picLocks noChangeAspect="1" noChangeArrowheads="1"/>
          </p:cNvPicPr>
          <p:nvPr/>
        </p:nvPicPr>
        <p:blipFill>
          <a:blip r:embed="rId2"/>
          <a:srcRect/>
          <a:stretch>
            <a:fillRect/>
          </a:stretch>
        </p:blipFill>
        <p:spPr bwMode="auto">
          <a:xfrm>
            <a:off x="1230107" y="5911941"/>
            <a:ext cx="4605301" cy="1731326"/>
          </a:xfrm>
          <a:prstGeom prst="rect">
            <a:avLst/>
          </a:prstGeom>
          <a:noFill/>
          <a:ln w="9525">
            <a:noFill/>
            <a:miter lim="800000"/>
            <a:headEnd/>
            <a:tailEnd/>
          </a:ln>
          <a:effectLst/>
        </p:spPr>
      </p:pic>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nSpc>
                <a:spcPct val="150000"/>
              </a:lnSpc>
              <a:spcBef>
                <a:spcPts val="0"/>
              </a:spcBef>
            </a:pPr>
            <a:r>
              <a:rPr lang="en-US" sz="1200" b="1" dirty="0" smtClean="0">
                <a:latin typeface="Tahoma" pitchFamily="34" charset="0"/>
                <a:ea typeface="Tahoma" pitchFamily="34" charset="0"/>
                <a:cs typeface="Tahoma" pitchFamily="34" charset="0"/>
              </a:rPr>
              <a:t> </a:t>
            </a: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r>
              <a:rPr lang="en-US" sz="1200" b="1" dirty="0" smtClean="0">
                <a:latin typeface="Tahoma" pitchFamily="34" charset="0"/>
                <a:ea typeface="Tahoma" pitchFamily="34" charset="0"/>
                <a:cs typeface="Tahoma" pitchFamily="34" charset="0"/>
              </a:rPr>
              <a:t>Kerberos Version 5</a:t>
            </a:r>
          </a:p>
          <a:p>
            <a:pPr>
              <a:lnSpc>
                <a:spcPct val="150000"/>
              </a:lnSpc>
              <a:spcBef>
                <a:spcPts val="0"/>
              </a:spcBef>
            </a:pPr>
            <a:r>
              <a:rPr lang="en-US" sz="1200" dirty="0" smtClean="0">
                <a:latin typeface="Tahoma" pitchFamily="34" charset="0"/>
                <a:ea typeface="Tahoma" pitchFamily="34" charset="0"/>
                <a:cs typeface="Tahoma" pitchFamily="34" charset="0"/>
              </a:rPr>
              <a:t>Kerberos version 5 is specified in RFC 4120 and provides a number of improvements over version 4 . </a:t>
            </a:r>
          </a:p>
          <a:p>
            <a:pPr>
              <a:lnSpc>
                <a:spcPct val="150000"/>
              </a:lnSpc>
              <a:spcBef>
                <a:spcPts val="0"/>
              </a:spcBef>
            </a:pPr>
            <a:r>
              <a:rPr lang="en-US" sz="1200" dirty="0" smtClean="0">
                <a:latin typeface="Tahoma" pitchFamily="34" charset="0"/>
                <a:ea typeface="Tahoma" pitchFamily="34" charset="0"/>
                <a:cs typeface="Tahoma" pitchFamily="34" charset="0"/>
              </a:rPr>
              <a:t>THE VERSION 5 AUTHENTICATION DIALOGUE</a:t>
            </a:r>
          </a:p>
          <a:p>
            <a:pPr>
              <a:lnSpc>
                <a:spcPct val="150000"/>
              </a:lnSpc>
              <a:spcBef>
                <a:spcPts val="0"/>
              </a:spcBef>
              <a:buNone/>
            </a:pPr>
            <a:r>
              <a:rPr lang="en-US" sz="1200" dirty="0" smtClean="0">
                <a:latin typeface="Tahoma" pitchFamily="34" charset="0"/>
                <a:ea typeface="Tahoma" pitchFamily="34" charset="0"/>
                <a:cs typeface="Tahoma" pitchFamily="34" charset="0"/>
              </a:rPr>
              <a:t>(a) Authentication Service Exchange to obtain ticket-granting ticket</a:t>
            </a:r>
          </a:p>
          <a:p>
            <a:pPr>
              <a:buNone/>
            </a:pPr>
            <a:r>
              <a:rPr lang="en-US" sz="1200" dirty="0" smtClean="0">
                <a:latin typeface="Tahoma" pitchFamily="34" charset="0"/>
                <a:ea typeface="Tahoma" pitchFamily="34" charset="0"/>
                <a:cs typeface="Tahoma" pitchFamily="34" charset="0"/>
              </a:rPr>
              <a:t>(1) C: AS      Options || </a:t>
            </a:r>
            <a:r>
              <a:rPr lang="en-US" sz="1200" dirty="0" err="1" smtClean="0">
                <a:latin typeface="Tahoma" pitchFamily="34" charset="0"/>
                <a:ea typeface="Tahoma" pitchFamily="34" charset="0"/>
                <a:cs typeface="Tahoma" pitchFamily="34" charset="0"/>
              </a:rPr>
              <a:t>IDc</a:t>
            </a:r>
            <a:r>
              <a:rPr lang="en-US" sz="1200" dirty="0" smtClean="0">
                <a:latin typeface="Tahoma" pitchFamily="34" charset="0"/>
                <a:ea typeface="Tahoma" pitchFamily="34" charset="0"/>
                <a:cs typeface="Tahoma" pitchFamily="34" charset="0"/>
              </a:rPr>
              <a:t> || </a:t>
            </a:r>
            <a:r>
              <a:rPr lang="en-US" sz="1200" dirty="0" err="1" smtClean="0">
                <a:latin typeface="Tahoma" pitchFamily="34" charset="0"/>
                <a:ea typeface="Tahoma" pitchFamily="34" charset="0"/>
                <a:cs typeface="Tahoma" pitchFamily="34" charset="0"/>
              </a:rPr>
              <a:t>Realmc</a:t>
            </a:r>
            <a:r>
              <a:rPr lang="en-US" sz="1200" dirty="0" smtClean="0">
                <a:latin typeface="Tahoma" pitchFamily="34" charset="0"/>
                <a:ea typeface="Tahoma" pitchFamily="34" charset="0"/>
                <a:cs typeface="Tahoma" pitchFamily="34" charset="0"/>
              </a:rPr>
              <a:t> || </a:t>
            </a:r>
            <a:r>
              <a:rPr lang="en-US" sz="1200" dirty="0" err="1" smtClean="0">
                <a:latin typeface="Tahoma" pitchFamily="34" charset="0"/>
                <a:ea typeface="Tahoma" pitchFamily="34" charset="0"/>
                <a:cs typeface="Tahoma" pitchFamily="34" charset="0"/>
              </a:rPr>
              <a:t>IDtgs</a:t>
            </a:r>
            <a:r>
              <a:rPr lang="en-US" sz="1200" dirty="0" smtClean="0">
                <a:latin typeface="Tahoma" pitchFamily="34" charset="0"/>
                <a:ea typeface="Tahoma" pitchFamily="34" charset="0"/>
                <a:cs typeface="Tahoma" pitchFamily="34" charset="0"/>
              </a:rPr>
              <a:t> || Times || Nonce1</a:t>
            </a:r>
          </a:p>
          <a:p>
            <a:pPr>
              <a:buNone/>
            </a:pPr>
            <a:r>
              <a:rPr lang="en-US" sz="1200" dirty="0" smtClean="0">
                <a:latin typeface="Tahoma" pitchFamily="34" charset="0"/>
                <a:ea typeface="Tahoma" pitchFamily="34" charset="0"/>
                <a:cs typeface="Tahoma" pitchFamily="34" charset="0"/>
              </a:rPr>
              <a:t>(2) AS: C       </a:t>
            </a:r>
            <a:r>
              <a:rPr lang="en-US" sz="1200" dirty="0" err="1" smtClean="0">
                <a:latin typeface="Tahoma" pitchFamily="34" charset="0"/>
                <a:ea typeface="Tahoma" pitchFamily="34" charset="0"/>
                <a:cs typeface="Tahoma" pitchFamily="34" charset="0"/>
              </a:rPr>
              <a:t>RealmC</a:t>
            </a:r>
            <a:r>
              <a:rPr lang="en-US" sz="1200" dirty="0" smtClean="0">
                <a:latin typeface="Tahoma" pitchFamily="34" charset="0"/>
                <a:ea typeface="Tahoma" pitchFamily="34" charset="0"/>
                <a:cs typeface="Tahoma" pitchFamily="34" charset="0"/>
              </a:rPr>
              <a:t> || IDC || </a:t>
            </a:r>
            <a:r>
              <a:rPr lang="en-US" sz="1200" dirty="0" err="1" smtClean="0">
                <a:latin typeface="Tahoma" pitchFamily="34" charset="0"/>
                <a:ea typeface="Tahoma" pitchFamily="34" charset="0"/>
                <a:cs typeface="Tahoma" pitchFamily="34" charset="0"/>
              </a:rPr>
              <a:t>Tickettgs</a:t>
            </a:r>
            <a:r>
              <a:rPr lang="en-US" sz="1200" dirty="0" smtClean="0">
                <a:latin typeface="Tahoma" pitchFamily="34" charset="0"/>
                <a:ea typeface="Tahoma" pitchFamily="34" charset="0"/>
                <a:cs typeface="Tahoma" pitchFamily="34" charset="0"/>
              </a:rPr>
              <a:t> || E(</a:t>
            </a:r>
            <a:r>
              <a:rPr lang="en-US" sz="1200" dirty="0" err="1" smtClean="0">
                <a:latin typeface="Tahoma" pitchFamily="34" charset="0"/>
                <a:ea typeface="Tahoma" pitchFamily="34" charset="0"/>
                <a:cs typeface="Tahoma" pitchFamily="34" charset="0"/>
              </a:rPr>
              <a:t>Kc</a:t>
            </a:r>
            <a:r>
              <a:rPr lang="en-US" sz="1200" dirty="0" smtClean="0">
                <a:latin typeface="Tahoma" pitchFamily="34" charset="0"/>
                <a:ea typeface="Tahoma" pitchFamily="34" charset="0"/>
                <a:cs typeface="Tahoma" pitchFamily="34" charset="0"/>
              </a:rPr>
              <a:t>, [</a:t>
            </a:r>
            <a:r>
              <a:rPr lang="en-US" sz="1200" dirty="0" err="1" smtClean="0">
                <a:latin typeface="Tahoma" pitchFamily="34" charset="0"/>
                <a:ea typeface="Tahoma" pitchFamily="34" charset="0"/>
                <a:cs typeface="Tahoma" pitchFamily="34" charset="0"/>
              </a:rPr>
              <a:t>Kc,tgs</a:t>
            </a:r>
            <a:r>
              <a:rPr lang="en-US" sz="1200" dirty="0" smtClean="0">
                <a:latin typeface="Tahoma" pitchFamily="34" charset="0"/>
                <a:ea typeface="Tahoma" pitchFamily="34" charset="0"/>
                <a:cs typeface="Tahoma" pitchFamily="34" charset="0"/>
              </a:rPr>
              <a:t> || Times || Nonce1 ||          </a:t>
            </a:r>
          </a:p>
          <a:p>
            <a:pPr>
              <a:buNone/>
            </a:pPr>
            <a:r>
              <a:rPr lang="en-US" sz="1200" dirty="0" smtClean="0">
                <a:latin typeface="Tahoma" pitchFamily="34" charset="0"/>
                <a:ea typeface="Tahoma" pitchFamily="34" charset="0"/>
                <a:cs typeface="Tahoma" pitchFamily="34" charset="0"/>
              </a:rPr>
              <a:t>                    </a:t>
            </a:r>
            <a:r>
              <a:rPr lang="en-US" sz="1200" dirty="0" err="1" smtClean="0">
                <a:latin typeface="Tahoma" pitchFamily="34" charset="0"/>
                <a:ea typeface="Tahoma" pitchFamily="34" charset="0"/>
                <a:cs typeface="Tahoma" pitchFamily="34" charset="0"/>
              </a:rPr>
              <a:t>Realmtgs</a:t>
            </a:r>
            <a:r>
              <a:rPr lang="en-US" sz="1200" dirty="0" smtClean="0">
                <a:latin typeface="Tahoma" pitchFamily="34" charset="0"/>
                <a:ea typeface="Tahoma" pitchFamily="34" charset="0"/>
                <a:cs typeface="Tahoma" pitchFamily="34" charset="0"/>
              </a:rPr>
              <a:t> ||   </a:t>
            </a:r>
            <a:r>
              <a:rPr lang="en-US" sz="1200" dirty="0" err="1" smtClean="0">
                <a:latin typeface="Tahoma" pitchFamily="34" charset="0"/>
                <a:ea typeface="Tahoma" pitchFamily="34" charset="0"/>
                <a:cs typeface="Tahoma" pitchFamily="34" charset="0"/>
              </a:rPr>
              <a:t>IDtgs</a:t>
            </a:r>
            <a:r>
              <a:rPr lang="en-US" sz="1200" dirty="0" smtClean="0">
                <a:latin typeface="Tahoma" pitchFamily="34" charset="0"/>
                <a:ea typeface="Tahoma" pitchFamily="34" charset="0"/>
                <a:cs typeface="Tahoma" pitchFamily="34" charset="0"/>
              </a:rPr>
              <a:t>])</a:t>
            </a:r>
          </a:p>
          <a:p>
            <a:pPr>
              <a:buNone/>
            </a:pPr>
            <a:r>
              <a:rPr lang="en-US" sz="1200" i="1" dirty="0" smtClean="0">
                <a:latin typeface="Tahoma" pitchFamily="34" charset="0"/>
                <a:ea typeface="Tahoma" pitchFamily="34" charset="0"/>
                <a:cs typeface="Tahoma" pitchFamily="34" charset="0"/>
              </a:rPr>
              <a:t>                   </a:t>
            </a:r>
            <a:r>
              <a:rPr lang="en-US" sz="1200" i="1" dirty="0" err="1" smtClean="0">
                <a:latin typeface="Tahoma" pitchFamily="34" charset="0"/>
                <a:ea typeface="Tahoma" pitchFamily="34" charset="0"/>
                <a:cs typeface="Tahoma" pitchFamily="34" charset="0"/>
              </a:rPr>
              <a:t>Tickettgs</a:t>
            </a:r>
            <a:r>
              <a:rPr lang="en-US" sz="1200" i="1" dirty="0" smtClean="0">
                <a:latin typeface="Tahoma" pitchFamily="34" charset="0"/>
                <a:ea typeface="Tahoma" pitchFamily="34" charset="0"/>
                <a:cs typeface="Tahoma" pitchFamily="34" charset="0"/>
              </a:rPr>
              <a:t> = E1Ktgs, [Flags || </a:t>
            </a:r>
            <a:r>
              <a:rPr lang="en-US" sz="1200" i="1" dirty="0" err="1" smtClean="0">
                <a:latin typeface="Tahoma" pitchFamily="34" charset="0"/>
                <a:ea typeface="Tahoma" pitchFamily="34" charset="0"/>
                <a:cs typeface="Tahoma" pitchFamily="34" charset="0"/>
              </a:rPr>
              <a:t>Kc,tgs</a:t>
            </a:r>
            <a:r>
              <a:rPr lang="en-US" sz="1200" i="1" dirty="0" smtClean="0">
                <a:latin typeface="Tahoma" pitchFamily="34" charset="0"/>
                <a:ea typeface="Tahoma" pitchFamily="34" charset="0"/>
                <a:cs typeface="Tahoma" pitchFamily="34" charset="0"/>
              </a:rPr>
              <a:t> || </a:t>
            </a:r>
            <a:r>
              <a:rPr lang="en-US" sz="1200" i="1" dirty="0" err="1" smtClean="0">
                <a:latin typeface="Tahoma" pitchFamily="34" charset="0"/>
                <a:ea typeface="Tahoma" pitchFamily="34" charset="0"/>
                <a:cs typeface="Tahoma" pitchFamily="34" charset="0"/>
              </a:rPr>
              <a:t>Realmc</a:t>
            </a:r>
            <a:r>
              <a:rPr lang="en-US" sz="1200" i="1" dirty="0" smtClean="0">
                <a:latin typeface="Tahoma" pitchFamily="34" charset="0"/>
                <a:ea typeface="Tahoma" pitchFamily="34" charset="0"/>
                <a:cs typeface="Tahoma" pitchFamily="34" charset="0"/>
              </a:rPr>
              <a:t> || IDC || ADC || Times]</a:t>
            </a:r>
          </a:p>
          <a:p>
            <a:pPr>
              <a:buNone/>
            </a:pPr>
            <a:r>
              <a:rPr lang="en-US" sz="1200" dirty="0" smtClean="0">
                <a:latin typeface="Tahoma" pitchFamily="34" charset="0"/>
                <a:ea typeface="Tahoma" pitchFamily="34" charset="0"/>
                <a:cs typeface="Tahoma" pitchFamily="34" charset="0"/>
              </a:rPr>
              <a:t>(b) Ticket-Granting Service Exchange to obtain service-granting ticket</a:t>
            </a:r>
          </a:p>
          <a:p>
            <a:pPr>
              <a:buNone/>
            </a:pPr>
            <a:r>
              <a:rPr lang="en-US" sz="1200" dirty="0" smtClean="0">
                <a:latin typeface="Tahoma" pitchFamily="34" charset="0"/>
                <a:ea typeface="Tahoma" pitchFamily="34" charset="0"/>
                <a:cs typeface="Tahoma" pitchFamily="34" charset="0"/>
              </a:rPr>
              <a:t>(3) C: TGS     Options </a:t>
            </a:r>
            <a:r>
              <a:rPr lang="en-US" sz="1200" dirty="0" smtClean="0">
                <a:latin typeface="TimesTen-Roman"/>
              </a:rPr>
              <a:t>|| </a:t>
            </a:r>
            <a:r>
              <a:rPr lang="en-US" sz="1200" i="1" dirty="0" err="1" smtClean="0">
                <a:latin typeface="TimesTen-Italic"/>
              </a:rPr>
              <a:t>ID</a:t>
            </a:r>
            <a:r>
              <a:rPr lang="en-US" sz="800" i="1" dirty="0" err="1" smtClean="0">
                <a:latin typeface="TimesTen-Italic"/>
              </a:rPr>
              <a:t>v</a:t>
            </a:r>
            <a:r>
              <a:rPr lang="en-US" sz="800" i="1" dirty="0" smtClean="0">
                <a:latin typeface="TimesTen-Italic"/>
              </a:rPr>
              <a:t> </a:t>
            </a:r>
            <a:r>
              <a:rPr lang="en-US" sz="1200" i="1" dirty="0" smtClean="0">
                <a:latin typeface="TimesTen-Roman"/>
              </a:rPr>
              <a:t>|| </a:t>
            </a:r>
            <a:r>
              <a:rPr lang="en-US" sz="1200" i="1" dirty="0" smtClean="0">
                <a:latin typeface="TimesTen-Italic"/>
              </a:rPr>
              <a:t>Times </a:t>
            </a:r>
            <a:r>
              <a:rPr lang="en-US" sz="1200" i="1" dirty="0" smtClean="0">
                <a:latin typeface="TimesTen-Roman"/>
              </a:rPr>
              <a:t>|| </a:t>
            </a:r>
            <a:r>
              <a:rPr lang="en-US" sz="1200" i="1" dirty="0" smtClean="0">
                <a:latin typeface="TimesTen-Italic"/>
              </a:rPr>
              <a:t>Nonce</a:t>
            </a:r>
            <a:r>
              <a:rPr lang="en-US" sz="800" i="1" dirty="0" smtClean="0">
                <a:latin typeface="TimesTen-Roman"/>
              </a:rPr>
              <a:t>2 </a:t>
            </a:r>
            <a:r>
              <a:rPr lang="en-US" sz="1200" i="1" dirty="0" smtClean="0">
                <a:latin typeface="TimesTen-Roman"/>
              </a:rPr>
              <a:t>|| </a:t>
            </a:r>
            <a:r>
              <a:rPr lang="en-US" sz="1200" i="1" dirty="0" err="1" smtClean="0">
                <a:latin typeface="TimesTen-Italic"/>
              </a:rPr>
              <a:t>Ticket</a:t>
            </a:r>
            <a:r>
              <a:rPr lang="en-US" sz="800" i="1" dirty="0" err="1" smtClean="0">
                <a:latin typeface="TimesTen-Italic"/>
              </a:rPr>
              <a:t>tgs</a:t>
            </a:r>
            <a:r>
              <a:rPr lang="en-US" sz="800" i="1" dirty="0" smtClean="0">
                <a:latin typeface="TimesTen-Italic"/>
              </a:rPr>
              <a:t> </a:t>
            </a:r>
            <a:r>
              <a:rPr lang="en-US" sz="1200" i="1" dirty="0" smtClean="0">
                <a:latin typeface="TimesTen-Roman"/>
              </a:rPr>
              <a:t>|| </a:t>
            </a:r>
            <a:r>
              <a:rPr lang="en-US" sz="1200" i="1" dirty="0" err="1" smtClean="0">
                <a:latin typeface="TimesTen-Italic"/>
              </a:rPr>
              <a:t>Authenticator</a:t>
            </a:r>
            <a:r>
              <a:rPr lang="en-US" sz="800" i="1" dirty="0" err="1" smtClean="0">
                <a:latin typeface="TimesTen-Italic"/>
              </a:rPr>
              <a:t>c</a:t>
            </a:r>
            <a:endParaRPr lang="en-US" sz="800" i="1" dirty="0" smtClean="0">
              <a:latin typeface="TimesTen-Italic"/>
            </a:endParaRPr>
          </a:p>
          <a:p>
            <a:pPr>
              <a:buNone/>
            </a:pPr>
            <a:r>
              <a:rPr lang="en-US" sz="1200" dirty="0" smtClean="0">
                <a:latin typeface="Tahoma" pitchFamily="34" charset="0"/>
                <a:ea typeface="Tahoma" pitchFamily="34" charset="0"/>
                <a:cs typeface="Tahoma" pitchFamily="34" charset="0"/>
              </a:rPr>
              <a:t>(4)</a:t>
            </a:r>
            <a:r>
              <a:rPr lang="en-US" sz="1200" dirty="0" smtClean="0">
                <a:latin typeface="TimesTen-Bold"/>
              </a:rPr>
              <a:t> </a:t>
            </a:r>
            <a:r>
              <a:rPr lang="en-US" sz="1200" dirty="0" smtClean="0">
                <a:latin typeface="Tahoma" pitchFamily="34" charset="0"/>
                <a:ea typeface="Tahoma" pitchFamily="34" charset="0"/>
                <a:cs typeface="Tahoma" pitchFamily="34" charset="0"/>
              </a:rPr>
              <a:t>TGS: C     </a:t>
            </a:r>
            <a:r>
              <a:rPr lang="en-US" sz="1200" i="1" dirty="0" err="1" smtClean="0">
                <a:latin typeface="TimesTen-Italic"/>
              </a:rPr>
              <a:t>Realm</a:t>
            </a:r>
            <a:r>
              <a:rPr lang="en-US" sz="800" i="1" dirty="0" err="1" smtClean="0">
                <a:latin typeface="TimesTen-Italic"/>
              </a:rPr>
              <a:t>c</a:t>
            </a:r>
            <a:r>
              <a:rPr lang="en-US" sz="800" i="1" dirty="0" smtClean="0">
                <a:latin typeface="TimesTen-Italic"/>
              </a:rPr>
              <a:t> </a:t>
            </a:r>
            <a:r>
              <a:rPr lang="en-US" sz="1200" i="1" dirty="0" smtClean="0">
                <a:latin typeface="TimesTen-Roman"/>
              </a:rPr>
              <a:t>|| </a:t>
            </a:r>
            <a:r>
              <a:rPr lang="en-US" sz="1200" i="1" dirty="0" smtClean="0">
                <a:latin typeface="TimesTen-Italic"/>
              </a:rPr>
              <a:t>ID</a:t>
            </a:r>
            <a:r>
              <a:rPr lang="en-US" sz="800" i="1" dirty="0" smtClean="0">
                <a:latin typeface="TimesTen-Italic"/>
              </a:rPr>
              <a:t>C </a:t>
            </a:r>
            <a:r>
              <a:rPr lang="en-US" sz="1200" i="1" dirty="0" smtClean="0">
                <a:latin typeface="TimesTen-Roman"/>
              </a:rPr>
              <a:t>|| </a:t>
            </a:r>
            <a:r>
              <a:rPr lang="en-US" sz="1200" i="1" dirty="0" err="1" smtClean="0">
                <a:latin typeface="TimesTen-Italic"/>
              </a:rPr>
              <a:t>Ticket</a:t>
            </a:r>
            <a:r>
              <a:rPr lang="en-US" sz="800" i="1" dirty="0" err="1" smtClean="0">
                <a:latin typeface="TimesTen-Italic"/>
              </a:rPr>
              <a:t>v</a:t>
            </a:r>
            <a:r>
              <a:rPr lang="en-US" sz="800" i="1" dirty="0" smtClean="0">
                <a:latin typeface="TimesTen-Italic"/>
              </a:rPr>
              <a:t> </a:t>
            </a:r>
            <a:r>
              <a:rPr lang="en-US" sz="1200" i="1" dirty="0" smtClean="0">
                <a:latin typeface="TimesTen-Roman"/>
              </a:rPr>
              <a:t>|| E(</a:t>
            </a:r>
            <a:r>
              <a:rPr lang="en-US" sz="1200" i="1" dirty="0" err="1" smtClean="0">
                <a:latin typeface="TimesTen-Italic"/>
              </a:rPr>
              <a:t>K</a:t>
            </a:r>
            <a:r>
              <a:rPr lang="en-US" sz="800" i="1" dirty="0" err="1" smtClean="0">
                <a:latin typeface="TimesTen-Italic"/>
              </a:rPr>
              <a:t>c</a:t>
            </a:r>
            <a:r>
              <a:rPr lang="en-US" sz="800" i="1" dirty="0" err="1" smtClean="0">
                <a:latin typeface="TimesTen-Roman"/>
              </a:rPr>
              <a:t>,</a:t>
            </a:r>
            <a:r>
              <a:rPr lang="en-US" sz="800" i="1" dirty="0" err="1" smtClean="0">
                <a:latin typeface="TimesTen-Italic"/>
              </a:rPr>
              <a:t>tgs</a:t>
            </a:r>
            <a:r>
              <a:rPr lang="en-US" sz="1200" i="1" dirty="0" smtClean="0">
                <a:latin typeface="TimesTen-Roman"/>
              </a:rPr>
              <a:t>, [</a:t>
            </a:r>
            <a:r>
              <a:rPr lang="en-US" sz="1200" i="1" dirty="0" err="1" smtClean="0">
                <a:latin typeface="TimesTen-Italic"/>
              </a:rPr>
              <a:t>K</a:t>
            </a:r>
            <a:r>
              <a:rPr lang="en-US" sz="800" i="1" dirty="0" err="1" smtClean="0">
                <a:latin typeface="TimesTen-Italic"/>
              </a:rPr>
              <a:t>c</a:t>
            </a:r>
            <a:r>
              <a:rPr lang="en-US" sz="800" i="1" dirty="0" err="1" smtClean="0">
                <a:latin typeface="TimesTen-Roman"/>
              </a:rPr>
              <a:t>,</a:t>
            </a:r>
            <a:r>
              <a:rPr lang="en-US" sz="800" i="1" dirty="0" err="1" smtClean="0">
                <a:latin typeface="TimesTen-Italic"/>
              </a:rPr>
              <a:t>v</a:t>
            </a:r>
            <a:r>
              <a:rPr lang="en-US" sz="800" i="1" dirty="0" smtClean="0">
                <a:latin typeface="TimesTen-Italic"/>
              </a:rPr>
              <a:t> </a:t>
            </a:r>
            <a:r>
              <a:rPr lang="en-US" sz="1200" i="1" dirty="0" smtClean="0">
                <a:latin typeface="TimesTen-Roman"/>
              </a:rPr>
              <a:t>|| </a:t>
            </a:r>
            <a:r>
              <a:rPr lang="en-US" sz="1200" i="1" dirty="0" smtClean="0">
                <a:latin typeface="TimesTen-Italic"/>
              </a:rPr>
              <a:t>Times </a:t>
            </a:r>
            <a:r>
              <a:rPr lang="en-US" sz="1200" i="1" dirty="0" smtClean="0">
                <a:latin typeface="TimesTen-Roman"/>
              </a:rPr>
              <a:t>|| </a:t>
            </a:r>
            <a:r>
              <a:rPr lang="en-US" sz="1200" i="1" dirty="0" smtClean="0">
                <a:latin typeface="TimesTen-Italic"/>
              </a:rPr>
              <a:t>Nonce</a:t>
            </a:r>
            <a:r>
              <a:rPr lang="en-US" sz="800" i="1" dirty="0" smtClean="0">
                <a:latin typeface="TimesTen-Roman"/>
              </a:rPr>
              <a:t>2 </a:t>
            </a:r>
            <a:r>
              <a:rPr lang="en-US" sz="1200" i="1" dirty="0" smtClean="0">
                <a:latin typeface="TimesTen-Roman"/>
              </a:rPr>
              <a:t>|| </a:t>
            </a:r>
            <a:r>
              <a:rPr lang="en-US" sz="1200" i="1" dirty="0" err="1" smtClean="0">
                <a:latin typeface="TimesTen-Italic"/>
              </a:rPr>
              <a:t>Realm</a:t>
            </a:r>
            <a:r>
              <a:rPr lang="en-US" sz="800" i="1" dirty="0" err="1" smtClean="0">
                <a:latin typeface="TimesTen-Italic"/>
              </a:rPr>
              <a:t>v</a:t>
            </a:r>
            <a:r>
              <a:rPr lang="en-US" sz="800" i="1" dirty="0" smtClean="0">
                <a:latin typeface="TimesTen-Italic"/>
              </a:rPr>
              <a:t> </a:t>
            </a:r>
            <a:r>
              <a:rPr lang="en-US" sz="1200" i="1" dirty="0" smtClean="0">
                <a:latin typeface="TimesTen-Roman"/>
              </a:rPr>
              <a:t>|| </a:t>
            </a:r>
          </a:p>
          <a:p>
            <a:pPr>
              <a:buNone/>
            </a:pPr>
            <a:r>
              <a:rPr lang="en-US" sz="1200" i="1" dirty="0" smtClean="0">
                <a:latin typeface="TimesTen-Roman"/>
              </a:rPr>
              <a:t>                      </a:t>
            </a:r>
            <a:r>
              <a:rPr lang="en-US" sz="1200" i="1" dirty="0" err="1" smtClean="0">
                <a:latin typeface="TimesTen-Italic"/>
              </a:rPr>
              <a:t>ID</a:t>
            </a:r>
            <a:r>
              <a:rPr lang="en-US" sz="800" i="1" dirty="0" err="1" smtClean="0">
                <a:latin typeface="TimesTen-Italic"/>
              </a:rPr>
              <a:t>v</a:t>
            </a:r>
            <a:r>
              <a:rPr lang="en-US" sz="1200" i="1" dirty="0" smtClean="0">
                <a:latin typeface="TimesTen-Roman"/>
              </a:rPr>
              <a:t>])</a:t>
            </a:r>
          </a:p>
          <a:p>
            <a:pPr>
              <a:buNone/>
            </a:pPr>
            <a:r>
              <a:rPr lang="en-US" sz="1200" i="1" dirty="0" smtClean="0">
                <a:latin typeface="TimesTen-Italic"/>
              </a:rPr>
              <a:t>                      </a:t>
            </a:r>
            <a:r>
              <a:rPr lang="en-US" sz="1200" i="1" dirty="0" err="1" smtClean="0">
                <a:latin typeface="TimesTen-Italic"/>
              </a:rPr>
              <a:t>Ticket</a:t>
            </a:r>
            <a:r>
              <a:rPr lang="en-US" sz="800" i="1" dirty="0" err="1" smtClean="0">
                <a:latin typeface="TimesTen-Italic"/>
              </a:rPr>
              <a:t>tgs</a:t>
            </a:r>
            <a:r>
              <a:rPr lang="en-US" sz="800" i="1" dirty="0" smtClean="0">
                <a:latin typeface="TimesTen-Italic"/>
              </a:rPr>
              <a:t> </a:t>
            </a:r>
            <a:r>
              <a:rPr lang="en-US" sz="1200" i="1" dirty="0" smtClean="0">
                <a:latin typeface="Optr2k"/>
              </a:rPr>
              <a:t>= </a:t>
            </a:r>
            <a:r>
              <a:rPr lang="en-US" sz="1200" i="1" dirty="0" smtClean="0">
                <a:latin typeface="TimesTen-Roman"/>
              </a:rPr>
              <a:t>E</a:t>
            </a:r>
            <a:r>
              <a:rPr lang="en-US" sz="1200" i="1" dirty="0" smtClean="0">
                <a:latin typeface="PBB2k"/>
              </a:rPr>
              <a:t>1</a:t>
            </a:r>
            <a:r>
              <a:rPr lang="en-US" sz="1200" i="1" dirty="0" smtClean="0">
                <a:latin typeface="TimesTen-Italic"/>
              </a:rPr>
              <a:t>K</a:t>
            </a:r>
            <a:r>
              <a:rPr lang="en-US" sz="800" i="1" dirty="0" smtClean="0">
                <a:latin typeface="TimesTen-Italic"/>
              </a:rPr>
              <a:t>tgs</a:t>
            </a:r>
            <a:r>
              <a:rPr lang="en-US" sz="1200" i="1" dirty="0" smtClean="0">
                <a:latin typeface="TimesTen-Roman"/>
              </a:rPr>
              <a:t>, [</a:t>
            </a:r>
            <a:r>
              <a:rPr lang="en-US" sz="1200" i="1" dirty="0" smtClean="0">
                <a:latin typeface="TimesTen-Italic"/>
              </a:rPr>
              <a:t>Flags </a:t>
            </a:r>
            <a:r>
              <a:rPr lang="en-US" sz="1200" i="1" dirty="0" smtClean="0">
                <a:latin typeface="TimesTen-Roman"/>
              </a:rPr>
              <a:t>|| </a:t>
            </a:r>
            <a:r>
              <a:rPr lang="en-US" sz="1200" i="1" dirty="0" err="1" smtClean="0">
                <a:latin typeface="TimesTen-Italic"/>
              </a:rPr>
              <a:t>K</a:t>
            </a:r>
            <a:r>
              <a:rPr lang="en-US" sz="800" i="1" dirty="0" err="1" smtClean="0">
                <a:latin typeface="TimesTen-Italic"/>
              </a:rPr>
              <a:t>c</a:t>
            </a:r>
            <a:r>
              <a:rPr lang="en-US" sz="800" i="1" dirty="0" err="1" smtClean="0">
                <a:latin typeface="TimesTen-Roman"/>
              </a:rPr>
              <a:t>,</a:t>
            </a:r>
            <a:r>
              <a:rPr lang="en-US" sz="800" i="1" dirty="0" err="1" smtClean="0">
                <a:latin typeface="TimesTen-Italic"/>
              </a:rPr>
              <a:t>tgs</a:t>
            </a:r>
            <a:r>
              <a:rPr lang="en-US" sz="800" i="1" dirty="0" smtClean="0">
                <a:latin typeface="TimesTen-Italic"/>
              </a:rPr>
              <a:t> </a:t>
            </a:r>
            <a:r>
              <a:rPr lang="en-US" sz="1200" i="1" dirty="0" smtClean="0">
                <a:latin typeface="TimesTen-Roman"/>
              </a:rPr>
              <a:t>|| </a:t>
            </a:r>
            <a:r>
              <a:rPr lang="en-US" sz="1200" i="1" dirty="0" err="1" smtClean="0">
                <a:latin typeface="TimesTen-Italic"/>
              </a:rPr>
              <a:t>Realm</a:t>
            </a:r>
            <a:r>
              <a:rPr lang="en-US" sz="800" i="1" dirty="0" err="1" smtClean="0">
                <a:latin typeface="TimesTen-Italic"/>
              </a:rPr>
              <a:t>c</a:t>
            </a:r>
            <a:r>
              <a:rPr lang="en-US" sz="800" i="1" dirty="0" smtClean="0">
                <a:latin typeface="TimesTen-Italic"/>
              </a:rPr>
              <a:t> </a:t>
            </a:r>
            <a:r>
              <a:rPr lang="en-US" sz="1200" i="1" dirty="0" smtClean="0">
                <a:latin typeface="TimesTen-Roman"/>
              </a:rPr>
              <a:t>|| </a:t>
            </a:r>
            <a:r>
              <a:rPr lang="en-US" sz="1200" i="1" dirty="0" smtClean="0">
                <a:latin typeface="TimesTen-Italic"/>
              </a:rPr>
              <a:t>ID</a:t>
            </a:r>
            <a:r>
              <a:rPr lang="en-US" sz="800" i="1" dirty="0" smtClean="0">
                <a:latin typeface="TimesTen-Italic"/>
              </a:rPr>
              <a:t>C </a:t>
            </a:r>
            <a:r>
              <a:rPr lang="en-US" sz="1200" i="1" dirty="0" smtClean="0">
                <a:latin typeface="TimesTen-Roman"/>
              </a:rPr>
              <a:t>|| </a:t>
            </a:r>
            <a:r>
              <a:rPr lang="en-US" sz="1200" i="1" dirty="0" smtClean="0">
                <a:latin typeface="TimesTen-Italic"/>
              </a:rPr>
              <a:t>AD</a:t>
            </a:r>
            <a:r>
              <a:rPr lang="en-US" sz="800" i="1" dirty="0" smtClean="0">
                <a:latin typeface="TimesTen-Italic"/>
              </a:rPr>
              <a:t>C </a:t>
            </a:r>
            <a:r>
              <a:rPr lang="en-US" sz="1200" i="1" dirty="0" smtClean="0">
                <a:latin typeface="TimesTen-Roman"/>
              </a:rPr>
              <a:t>|| </a:t>
            </a:r>
            <a:r>
              <a:rPr lang="en-US" sz="1200" i="1" dirty="0" smtClean="0">
                <a:latin typeface="TimesTen-Italic"/>
              </a:rPr>
              <a:t>Times</a:t>
            </a:r>
            <a:r>
              <a:rPr lang="en-US" sz="1200" i="1" dirty="0" smtClean="0">
                <a:latin typeface="TimesTen-Roman"/>
              </a:rPr>
              <a:t>]</a:t>
            </a:r>
            <a:r>
              <a:rPr lang="en-US" sz="1200" i="1" dirty="0" smtClean="0">
                <a:latin typeface="PBB2k"/>
              </a:rPr>
              <a:t>2</a:t>
            </a:r>
          </a:p>
          <a:p>
            <a:pPr>
              <a:buNone/>
            </a:pPr>
            <a:r>
              <a:rPr lang="en-US" sz="1200" i="1" dirty="0" smtClean="0">
                <a:latin typeface="TimesTen-Italic"/>
              </a:rPr>
              <a:t>                      </a:t>
            </a:r>
            <a:r>
              <a:rPr lang="en-US" sz="1200" i="1" dirty="0" err="1" smtClean="0">
                <a:latin typeface="TimesTen-Italic"/>
              </a:rPr>
              <a:t>Ticket</a:t>
            </a:r>
            <a:r>
              <a:rPr lang="en-US" sz="800" i="1" dirty="0" err="1" smtClean="0">
                <a:latin typeface="TimesTen-Italic"/>
              </a:rPr>
              <a:t>v</a:t>
            </a:r>
            <a:r>
              <a:rPr lang="en-US" sz="800" i="1" dirty="0" smtClean="0">
                <a:latin typeface="TimesTen-Italic"/>
              </a:rPr>
              <a:t> </a:t>
            </a:r>
            <a:r>
              <a:rPr lang="en-US" sz="1200" i="1" dirty="0" smtClean="0">
                <a:latin typeface="Optr2k"/>
              </a:rPr>
              <a:t>= </a:t>
            </a:r>
            <a:r>
              <a:rPr lang="en-US" sz="1200" i="1" dirty="0" smtClean="0">
                <a:latin typeface="TimesTen-Roman"/>
              </a:rPr>
              <a:t>E</a:t>
            </a:r>
            <a:r>
              <a:rPr lang="en-US" sz="1200" i="1" dirty="0" smtClean="0">
                <a:latin typeface="PBB2k"/>
              </a:rPr>
              <a:t>1</a:t>
            </a:r>
            <a:r>
              <a:rPr lang="en-US" sz="1200" i="1" dirty="0" smtClean="0">
                <a:latin typeface="TimesTen-Roman"/>
              </a:rPr>
              <a:t>K</a:t>
            </a:r>
            <a:r>
              <a:rPr lang="en-US" sz="800" i="1" dirty="0" smtClean="0">
                <a:latin typeface="TimesTen-Italic"/>
              </a:rPr>
              <a:t>v</a:t>
            </a:r>
            <a:r>
              <a:rPr lang="en-US" sz="1200" i="1" dirty="0" smtClean="0">
                <a:latin typeface="TimesTen-Roman"/>
              </a:rPr>
              <a:t>, [Flags || </a:t>
            </a:r>
            <a:r>
              <a:rPr lang="en-US" sz="1200" i="1" dirty="0" err="1" smtClean="0">
                <a:latin typeface="TimesTen-Roman"/>
              </a:rPr>
              <a:t>K</a:t>
            </a:r>
            <a:r>
              <a:rPr lang="en-US" sz="800" i="1" dirty="0" err="1" smtClean="0">
                <a:latin typeface="TimesTen-Italic"/>
              </a:rPr>
              <a:t>c</a:t>
            </a:r>
            <a:r>
              <a:rPr lang="en-US" sz="800" i="1" dirty="0" err="1" smtClean="0">
                <a:latin typeface="TimesTen-Roman"/>
              </a:rPr>
              <a:t>,</a:t>
            </a:r>
            <a:r>
              <a:rPr lang="en-US" sz="800" i="1" dirty="0" err="1" smtClean="0">
                <a:latin typeface="TimesTen-Italic"/>
              </a:rPr>
              <a:t>v</a:t>
            </a:r>
            <a:r>
              <a:rPr lang="en-US" sz="800" i="1" dirty="0" smtClean="0">
                <a:latin typeface="TimesTen-Italic"/>
              </a:rPr>
              <a:t> </a:t>
            </a:r>
            <a:r>
              <a:rPr lang="en-US" sz="1200" i="1" dirty="0" smtClean="0">
                <a:latin typeface="TimesTen-Roman"/>
              </a:rPr>
              <a:t>|| </a:t>
            </a:r>
            <a:r>
              <a:rPr lang="en-US" sz="1200" i="1" dirty="0" err="1" smtClean="0">
                <a:latin typeface="TimesTen-Roman"/>
              </a:rPr>
              <a:t>Realm</a:t>
            </a:r>
            <a:r>
              <a:rPr lang="en-US" sz="800" i="1" dirty="0" err="1" smtClean="0">
                <a:latin typeface="TimesTen-Italic"/>
              </a:rPr>
              <a:t>c</a:t>
            </a:r>
            <a:r>
              <a:rPr lang="en-US" sz="800" i="1" dirty="0" smtClean="0">
                <a:latin typeface="TimesTen-Italic"/>
              </a:rPr>
              <a:t> </a:t>
            </a:r>
            <a:r>
              <a:rPr lang="en-US" sz="1200" i="1" dirty="0" smtClean="0">
                <a:latin typeface="TimesTen-Roman"/>
              </a:rPr>
              <a:t>|| ID</a:t>
            </a:r>
            <a:r>
              <a:rPr lang="en-US" sz="800" i="1" dirty="0" smtClean="0">
                <a:latin typeface="TimesTen-Italic"/>
              </a:rPr>
              <a:t>C </a:t>
            </a:r>
            <a:r>
              <a:rPr lang="en-US" sz="1200" i="1" dirty="0" smtClean="0">
                <a:latin typeface="TimesTen-Roman"/>
              </a:rPr>
              <a:t>|| AD</a:t>
            </a:r>
            <a:r>
              <a:rPr lang="en-US" sz="800" i="1" dirty="0" smtClean="0">
                <a:latin typeface="TimesTen-Italic"/>
              </a:rPr>
              <a:t>C </a:t>
            </a:r>
            <a:r>
              <a:rPr lang="en-US" sz="1200" i="1" dirty="0" smtClean="0">
                <a:latin typeface="TimesTen-Roman"/>
              </a:rPr>
              <a:t>|| Times]</a:t>
            </a:r>
            <a:r>
              <a:rPr lang="en-US" sz="1200" i="1" dirty="0" smtClean="0">
                <a:latin typeface="PBB2k"/>
              </a:rPr>
              <a:t>2</a:t>
            </a:r>
          </a:p>
          <a:p>
            <a:pPr>
              <a:buNone/>
            </a:pPr>
            <a:r>
              <a:rPr lang="en-US" sz="1200" i="1" dirty="0" smtClean="0">
                <a:latin typeface="TimesTen-Italic"/>
              </a:rPr>
              <a:t>                       </a:t>
            </a:r>
            <a:r>
              <a:rPr lang="en-US" sz="1200" i="1" dirty="0" err="1" smtClean="0">
                <a:latin typeface="TimesTen-Italic"/>
              </a:rPr>
              <a:t>Authenticator</a:t>
            </a:r>
            <a:r>
              <a:rPr lang="en-US" sz="800" i="1" dirty="0" err="1" smtClean="0">
                <a:latin typeface="TimesTen-Italic"/>
              </a:rPr>
              <a:t>c</a:t>
            </a:r>
            <a:r>
              <a:rPr lang="en-US" sz="800" i="1" dirty="0" smtClean="0">
                <a:latin typeface="TimesTen-Italic"/>
              </a:rPr>
              <a:t> </a:t>
            </a:r>
            <a:r>
              <a:rPr lang="en-US" sz="1200" i="1" dirty="0" smtClean="0">
                <a:latin typeface="Optr2k"/>
              </a:rPr>
              <a:t>= </a:t>
            </a:r>
            <a:r>
              <a:rPr lang="en-US" sz="1200" i="1" dirty="0" smtClean="0">
                <a:latin typeface="TimesTen-Roman"/>
              </a:rPr>
              <a:t>E(</a:t>
            </a:r>
            <a:r>
              <a:rPr lang="en-US" sz="1200" i="1" dirty="0" err="1" smtClean="0">
                <a:latin typeface="TimesTen-Italic"/>
              </a:rPr>
              <a:t>K</a:t>
            </a:r>
            <a:r>
              <a:rPr lang="en-US" sz="800" i="1" dirty="0" err="1" smtClean="0">
                <a:latin typeface="TimesTen-Italic"/>
              </a:rPr>
              <a:t>c</a:t>
            </a:r>
            <a:r>
              <a:rPr lang="en-US" sz="800" i="1" dirty="0" err="1" smtClean="0">
                <a:latin typeface="TimesTen-Roman"/>
              </a:rPr>
              <a:t>,</a:t>
            </a:r>
            <a:r>
              <a:rPr lang="en-US" sz="800" i="1" dirty="0" err="1" smtClean="0">
                <a:latin typeface="TimesTen-Italic"/>
              </a:rPr>
              <a:t>tgs</a:t>
            </a:r>
            <a:r>
              <a:rPr lang="en-US" sz="1200" i="1" dirty="0" smtClean="0">
                <a:latin typeface="TimesTen-Roman"/>
              </a:rPr>
              <a:t>, [</a:t>
            </a:r>
            <a:r>
              <a:rPr lang="en-US" sz="1200" i="1" dirty="0" smtClean="0">
                <a:latin typeface="TimesTen-Italic"/>
              </a:rPr>
              <a:t>ID</a:t>
            </a:r>
            <a:r>
              <a:rPr lang="en-US" sz="800" i="1" dirty="0" smtClean="0">
                <a:latin typeface="TimesTen-Italic"/>
              </a:rPr>
              <a:t>C </a:t>
            </a:r>
            <a:r>
              <a:rPr lang="en-US" sz="1200" i="1" dirty="0" smtClean="0">
                <a:latin typeface="TimesTen-Roman"/>
              </a:rPr>
              <a:t>|| </a:t>
            </a:r>
            <a:r>
              <a:rPr lang="en-US" sz="1200" i="1" dirty="0" err="1" smtClean="0">
                <a:latin typeface="TimesTen-Italic"/>
              </a:rPr>
              <a:t>Realm</a:t>
            </a:r>
            <a:r>
              <a:rPr lang="en-US" sz="800" i="1" dirty="0" err="1" smtClean="0">
                <a:latin typeface="TimesTen-Italic"/>
              </a:rPr>
              <a:t>c</a:t>
            </a:r>
            <a:r>
              <a:rPr lang="en-US" sz="800" i="1" dirty="0" smtClean="0">
                <a:latin typeface="TimesTen-Italic"/>
              </a:rPr>
              <a:t> </a:t>
            </a:r>
            <a:r>
              <a:rPr lang="en-US" sz="1200" i="1" dirty="0" smtClean="0">
                <a:latin typeface="TimesTen-Roman"/>
              </a:rPr>
              <a:t>|| </a:t>
            </a:r>
            <a:r>
              <a:rPr lang="en-US" sz="1200" i="1" dirty="0" smtClean="0">
                <a:latin typeface="TimesTen-Italic"/>
              </a:rPr>
              <a:t>TS</a:t>
            </a:r>
            <a:r>
              <a:rPr lang="en-US" sz="800" i="1" dirty="0" smtClean="0">
                <a:latin typeface="TimesTen-Roman"/>
              </a:rPr>
              <a:t>1</a:t>
            </a:r>
            <a:r>
              <a:rPr lang="en-US" sz="1200" i="1" dirty="0" smtClean="0">
                <a:latin typeface="TimesTen-Roman"/>
              </a:rPr>
              <a:t>])</a:t>
            </a:r>
          </a:p>
          <a:p>
            <a:pPr>
              <a:buNone/>
            </a:pPr>
            <a:r>
              <a:rPr lang="en-US" sz="1200" dirty="0" smtClean="0">
                <a:latin typeface="Tahoma" pitchFamily="34" charset="0"/>
                <a:ea typeface="Tahoma" pitchFamily="34" charset="0"/>
                <a:cs typeface="Tahoma" pitchFamily="34" charset="0"/>
              </a:rPr>
              <a:t>(c) Client/Server Authentication Exchange to obtain service</a:t>
            </a:r>
          </a:p>
          <a:p>
            <a:pPr>
              <a:buNone/>
            </a:pPr>
            <a:r>
              <a:rPr lang="en-US" sz="1200" b="1" dirty="0" smtClean="0">
                <a:latin typeface="TimesTen-Bold"/>
              </a:rPr>
              <a:t>(</a:t>
            </a:r>
            <a:r>
              <a:rPr lang="en-US" sz="1200" dirty="0" smtClean="0">
                <a:latin typeface="Tahoma" pitchFamily="34" charset="0"/>
                <a:ea typeface="Tahoma" pitchFamily="34" charset="0"/>
                <a:cs typeface="Tahoma" pitchFamily="34" charset="0"/>
              </a:rPr>
              <a:t>5) C: V         Options </a:t>
            </a:r>
            <a:r>
              <a:rPr lang="en-US" sz="1200" b="1" dirty="0" smtClean="0">
                <a:latin typeface="TimesTen-Roman"/>
              </a:rPr>
              <a:t>|| </a:t>
            </a:r>
            <a:r>
              <a:rPr lang="en-US" sz="1200" b="1" dirty="0" err="1" smtClean="0">
                <a:latin typeface="TimesTen-Roman"/>
              </a:rPr>
              <a:t>Ticket</a:t>
            </a:r>
            <a:r>
              <a:rPr lang="en-US" sz="800" b="1" i="1" dirty="0" err="1" smtClean="0">
                <a:latin typeface="TimesTen-Italic"/>
              </a:rPr>
              <a:t>v</a:t>
            </a:r>
            <a:r>
              <a:rPr lang="en-US" sz="800" b="1" i="1" dirty="0" smtClean="0">
                <a:latin typeface="TimesTen-Italic"/>
              </a:rPr>
              <a:t> </a:t>
            </a:r>
            <a:r>
              <a:rPr lang="en-US" sz="1200" b="1" i="1" dirty="0" smtClean="0">
                <a:latin typeface="TimesTen-Roman"/>
              </a:rPr>
              <a:t>|| </a:t>
            </a:r>
            <a:r>
              <a:rPr lang="en-US" sz="1200" b="1" i="1" dirty="0" err="1" smtClean="0">
                <a:latin typeface="TimesTen-Roman"/>
              </a:rPr>
              <a:t>Authenticator</a:t>
            </a:r>
            <a:r>
              <a:rPr lang="en-US" sz="800" b="1" i="1" dirty="0" err="1" smtClean="0">
                <a:latin typeface="TimesTen-Roman"/>
              </a:rPr>
              <a:t>c</a:t>
            </a:r>
            <a:endParaRPr lang="en-US" sz="800" b="1" i="1" dirty="0" smtClean="0">
              <a:latin typeface="TimesTen-Roman"/>
            </a:endParaRPr>
          </a:p>
          <a:p>
            <a:pPr>
              <a:buNone/>
            </a:pPr>
            <a:r>
              <a:rPr lang="en-US" sz="1200" b="1" dirty="0" smtClean="0">
                <a:latin typeface="TimesTen-Bold"/>
              </a:rPr>
              <a:t>(</a:t>
            </a:r>
            <a:r>
              <a:rPr lang="en-US" sz="1200" dirty="0" smtClean="0">
                <a:latin typeface="Tahoma" pitchFamily="34" charset="0"/>
                <a:ea typeface="Tahoma" pitchFamily="34" charset="0"/>
                <a:cs typeface="Tahoma" pitchFamily="34" charset="0"/>
              </a:rPr>
              <a:t>6) V: C          </a:t>
            </a:r>
            <a:r>
              <a:rPr lang="en-US" sz="1200" b="1" dirty="0" err="1" smtClean="0">
                <a:latin typeface="TimesTen-Roman"/>
              </a:rPr>
              <a:t>E</a:t>
            </a:r>
            <a:r>
              <a:rPr lang="en-US" sz="800" b="1" i="1" dirty="0" err="1" smtClean="0">
                <a:latin typeface="TimesTen-Italic"/>
              </a:rPr>
              <a:t>Kc</a:t>
            </a:r>
            <a:r>
              <a:rPr lang="en-US" sz="800" b="1" i="1" dirty="0" err="1" smtClean="0">
                <a:latin typeface="TimesTen-Roman"/>
              </a:rPr>
              <a:t>,</a:t>
            </a:r>
            <a:r>
              <a:rPr lang="en-US" sz="800" b="1" i="1" dirty="0" err="1" smtClean="0">
                <a:latin typeface="TimesTen-Italic"/>
              </a:rPr>
              <a:t>v</a:t>
            </a:r>
            <a:r>
              <a:rPr lang="en-US" sz="800" b="1" i="1" dirty="0" smtClean="0">
                <a:latin typeface="TimesTen-Italic"/>
              </a:rPr>
              <a:t> </a:t>
            </a:r>
            <a:r>
              <a:rPr lang="en-US" sz="1200" b="1" i="1" dirty="0" smtClean="0">
                <a:latin typeface="TimesTen-Roman"/>
              </a:rPr>
              <a:t>[TS</a:t>
            </a:r>
            <a:r>
              <a:rPr lang="en-US" sz="800" b="1" i="1" dirty="0" smtClean="0">
                <a:latin typeface="TimesTen-Roman"/>
              </a:rPr>
              <a:t>2 </a:t>
            </a:r>
            <a:r>
              <a:rPr lang="en-US" sz="1200" b="1" i="1" dirty="0" smtClean="0">
                <a:latin typeface="TimesTen-Roman"/>
              </a:rPr>
              <a:t>|| </a:t>
            </a:r>
            <a:r>
              <a:rPr lang="en-US" sz="1200" b="1" i="1" dirty="0" err="1" smtClean="0">
                <a:latin typeface="TimesTen-Roman"/>
              </a:rPr>
              <a:t>Subkey</a:t>
            </a:r>
            <a:r>
              <a:rPr lang="en-US" sz="1200" b="1" i="1" dirty="0" smtClean="0">
                <a:latin typeface="TimesTen-Roman"/>
              </a:rPr>
              <a:t> || </a:t>
            </a:r>
            <a:r>
              <a:rPr lang="en-US" sz="1200" b="1" i="1" dirty="0" err="1" smtClean="0">
                <a:latin typeface="TimesTen-Roman"/>
              </a:rPr>
              <a:t>Seq</a:t>
            </a:r>
            <a:r>
              <a:rPr lang="en-US" sz="1200" b="1" i="1" dirty="0" err="1" smtClean="0">
                <a:latin typeface="Optr2k"/>
              </a:rPr>
              <a:t>Z</a:t>
            </a:r>
            <a:r>
              <a:rPr lang="en-US" sz="1200" b="1" i="1" dirty="0" smtClean="0">
                <a:latin typeface="TimesTen-Roman"/>
              </a:rPr>
              <a:t>]</a:t>
            </a:r>
          </a:p>
          <a:p>
            <a:pPr>
              <a:buNone/>
            </a:pPr>
            <a:r>
              <a:rPr lang="en-US" sz="1200" dirty="0" smtClean="0">
                <a:latin typeface="TimesTen-Roman"/>
              </a:rPr>
              <a:t>                       </a:t>
            </a:r>
            <a:r>
              <a:rPr lang="en-US" sz="1200" dirty="0" err="1" smtClean="0">
                <a:latin typeface="TimesTen-Roman"/>
              </a:rPr>
              <a:t>Ticket</a:t>
            </a:r>
            <a:r>
              <a:rPr lang="en-US" sz="800" i="1" dirty="0" err="1" smtClean="0">
                <a:latin typeface="TimesTen-Italic"/>
              </a:rPr>
              <a:t>v</a:t>
            </a:r>
            <a:r>
              <a:rPr lang="en-US" sz="800" i="1" dirty="0" smtClean="0">
                <a:latin typeface="TimesTen-Italic"/>
              </a:rPr>
              <a:t> </a:t>
            </a:r>
            <a:r>
              <a:rPr lang="en-US" sz="1200" i="1" dirty="0" smtClean="0">
                <a:latin typeface="Optr2k"/>
              </a:rPr>
              <a:t>= </a:t>
            </a:r>
            <a:r>
              <a:rPr lang="en-US" sz="1200" i="1" dirty="0" smtClean="0">
                <a:latin typeface="TimesTen-Roman"/>
              </a:rPr>
              <a:t>E(</a:t>
            </a:r>
            <a:r>
              <a:rPr lang="en-US" sz="1200" i="1" dirty="0" err="1" smtClean="0">
                <a:latin typeface="TimesTen-Roman"/>
              </a:rPr>
              <a:t>K</a:t>
            </a:r>
            <a:r>
              <a:rPr lang="en-US" sz="800" i="1" dirty="0" err="1" smtClean="0">
                <a:latin typeface="TimesTen-Italic"/>
              </a:rPr>
              <a:t>v</a:t>
            </a:r>
            <a:r>
              <a:rPr lang="en-US" sz="1200" i="1" dirty="0" smtClean="0">
                <a:latin typeface="TimesTen-Roman"/>
              </a:rPr>
              <a:t>, [Flag || </a:t>
            </a:r>
            <a:r>
              <a:rPr lang="en-US" sz="1200" i="1" dirty="0" err="1" smtClean="0">
                <a:latin typeface="TimesTen-Roman"/>
              </a:rPr>
              <a:t>K</a:t>
            </a:r>
            <a:r>
              <a:rPr lang="en-US" sz="800" i="1" dirty="0" err="1" smtClean="0">
                <a:latin typeface="TimesTen-Italic"/>
              </a:rPr>
              <a:t>c</a:t>
            </a:r>
            <a:r>
              <a:rPr lang="en-US" sz="800" i="1" dirty="0" err="1" smtClean="0">
                <a:latin typeface="TimesTen-Roman"/>
              </a:rPr>
              <a:t>,</a:t>
            </a:r>
            <a:r>
              <a:rPr lang="en-US" sz="800" i="1" dirty="0" err="1" smtClean="0">
                <a:latin typeface="TimesTen-Italic"/>
              </a:rPr>
              <a:t>v</a:t>
            </a:r>
            <a:r>
              <a:rPr lang="en-US" sz="800" i="1" dirty="0" smtClean="0">
                <a:latin typeface="TimesTen-Italic"/>
              </a:rPr>
              <a:t> </a:t>
            </a:r>
            <a:r>
              <a:rPr lang="en-US" sz="1200" i="1" dirty="0" smtClean="0">
                <a:latin typeface="TimesTen-Roman"/>
              </a:rPr>
              <a:t>|| </a:t>
            </a:r>
            <a:r>
              <a:rPr lang="en-US" sz="1200" i="1" dirty="0" err="1" smtClean="0">
                <a:latin typeface="TimesTen-Roman"/>
              </a:rPr>
              <a:t>Realm</a:t>
            </a:r>
            <a:r>
              <a:rPr lang="en-US" sz="800" i="1" dirty="0" err="1" smtClean="0">
                <a:latin typeface="TimesTen-Italic"/>
              </a:rPr>
              <a:t>c</a:t>
            </a:r>
            <a:r>
              <a:rPr lang="en-US" sz="800" i="1" dirty="0" smtClean="0">
                <a:latin typeface="TimesTen-Italic"/>
              </a:rPr>
              <a:t> </a:t>
            </a:r>
            <a:r>
              <a:rPr lang="en-US" sz="1200" i="1" dirty="0" smtClean="0">
                <a:latin typeface="TimesTen-Roman"/>
              </a:rPr>
              <a:t>|| ID</a:t>
            </a:r>
            <a:r>
              <a:rPr lang="en-US" sz="800" i="1" dirty="0" smtClean="0">
                <a:latin typeface="TimesTen-Italic"/>
              </a:rPr>
              <a:t>C </a:t>
            </a:r>
            <a:r>
              <a:rPr lang="en-US" sz="1200" i="1" dirty="0" smtClean="0">
                <a:latin typeface="TimesTen-Roman"/>
              </a:rPr>
              <a:t>|| AD</a:t>
            </a:r>
            <a:r>
              <a:rPr lang="en-US" sz="800" i="1" dirty="0" smtClean="0">
                <a:latin typeface="TimesTen-Italic"/>
              </a:rPr>
              <a:t>C</a:t>
            </a:r>
            <a:r>
              <a:rPr lang="en-US" sz="1200" i="1" dirty="0" smtClean="0">
                <a:latin typeface="TimesTen-Roman"/>
              </a:rPr>
              <a:t>|| Times])</a:t>
            </a:r>
          </a:p>
          <a:p>
            <a:pPr>
              <a:buNone/>
            </a:pPr>
            <a:r>
              <a:rPr lang="en-US" sz="1200" i="1" dirty="0" smtClean="0">
                <a:latin typeface="TimesTen-Italic"/>
              </a:rPr>
              <a:t>                       </a:t>
            </a:r>
            <a:r>
              <a:rPr lang="en-US" sz="1200" i="1" dirty="0" err="1" smtClean="0">
                <a:latin typeface="TimesTen-Italic"/>
              </a:rPr>
              <a:t>Authenticator</a:t>
            </a:r>
            <a:r>
              <a:rPr lang="en-US" sz="800" i="1" dirty="0" err="1" smtClean="0">
                <a:latin typeface="TimesTen-Italic"/>
              </a:rPr>
              <a:t>c</a:t>
            </a:r>
            <a:r>
              <a:rPr lang="en-US" sz="800" i="1" dirty="0" smtClean="0">
                <a:latin typeface="TimesTen-Italic"/>
              </a:rPr>
              <a:t> </a:t>
            </a:r>
            <a:r>
              <a:rPr lang="en-US" sz="1200" i="1" dirty="0" smtClean="0">
                <a:latin typeface="Optr2k"/>
              </a:rPr>
              <a:t>= </a:t>
            </a:r>
            <a:r>
              <a:rPr lang="en-US" sz="1200" i="1" dirty="0" smtClean="0">
                <a:latin typeface="TimesTen-Roman"/>
              </a:rPr>
              <a:t>E</a:t>
            </a:r>
            <a:r>
              <a:rPr lang="en-US" sz="1200" i="1" dirty="0" smtClean="0">
                <a:latin typeface="PBB2k"/>
              </a:rPr>
              <a:t>1</a:t>
            </a:r>
            <a:r>
              <a:rPr lang="en-US" sz="1200" i="1" dirty="0" smtClean="0">
                <a:latin typeface="TimesTen-Italic"/>
              </a:rPr>
              <a:t>K</a:t>
            </a:r>
            <a:r>
              <a:rPr lang="en-US" sz="800" i="1" dirty="0" smtClean="0">
                <a:latin typeface="TimesTen-Italic"/>
              </a:rPr>
              <a:t>c</a:t>
            </a:r>
            <a:r>
              <a:rPr lang="en-US" sz="800" i="1" dirty="0" smtClean="0">
                <a:latin typeface="TimesTen-Roman"/>
              </a:rPr>
              <a:t>,</a:t>
            </a:r>
            <a:r>
              <a:rPr lang="en-US" sz="800" i="1" dirty="0" smtClean="0">
                <a:latin typeface="TimesTen-Italic"/>
              </a:rPr>
              <a:t>v</a:t>
            </a:r>
            <a:r>
              <a:rPr lang="en-US" sz="1200" i="1" dirty="0" smtClean="0">
                <a:latin typeface="TimesTen-Roman"/>
              </a:rPr>
              <a:t>, [</a:t>
            </a:r>
            <a:r>
              <a:rPr lang="en-US" sz="1200" i="1" dirty="0" smtClean="0">
                <a:latin typeface="TimesTen-Italic"/>
              </a:rPr>
              <a:t>ID</a:t>
            </a:r>
            <a:r>
              <a:rPr lang="en-US" sz="800" i="1" dirty="0" smtClean="0">
                <a:latin typeface="TimesTen-Italic"/>
              </a:rPr>
              <a:t>C </a:t>
            </a:r>
            <a:r>
              <a:rPr lang="en-US" sz="1200" i="1" dirty="0" smtClean="0">
                <a:latin typeface="TimesTen-Roman"/>
              </a:rPr>
              <a:t>|| </a:t>
            </a:r>
            <a:r>
              <a:rPr lang="en-US" sz="1200" i="1" dirty="0" err="1" smtClean="0">
                <a:latin typeface="TimesTen-Italic"/>
              </a:rPr>
              <a:t>Relam</a:t>
            </a:r>
            <a:r>
              <a:rPr lang="en-US" sz="800" i="1" dirty="0" err="1" smtClean="0">
                <a:latin typeface="TimesTen-Italic"/>
              </a:rPr>
              <a:t>c</a:t>
            </a:r>
            <a:r>
              <a:rPr lang="en-US" sz="800" i="1" dirty="0" smtClean="0">
                <a:latin typeface="TimesTen-Italic"/>
              </a:rPr>
              <a:t> </a:t>
            </a:r>
            <a:r>
              <a:rPr lang="en-US" sz="1200" i="1" dirty="0" smtClean="0">
                <a:latin typeface="TimesTen-Roman"/>
              </a:rPr>
              <a:t>|| </a:t>
            </a:r>
            <a:r>
              <a:rPr lang="en-US" sz="1200" i="1" dirty="0" smtClean="0">
                <a:latin typeface="TimesTen-Italic"/>
              </a:rPr>
              <a:t>TS</a:t>
            </a:r>
            <a:r>
              <a:rPr lang="en-US" sz="800" i="1" dirty="0" smtClean="0">
                <a:latin typeface="TimesTen-Roman"/>
              </a:rPr>
              <a:t>2 </a:t>
            </a:r>
            <a:r>
              <a:rPr lang="en-US" sz="1200" i="1" dirty="0" smtClean="0">
                <a:latin typeface="TimesTen-Roman"/>
              </a:rPr>
              <a:t>|| </a:t>
            </a:r>
            <a:r>
              <a:rPr lang="en-US" sz="1200" i="1" dirty="0" err="1" smtClean="0">
                <a:latin typeface="TimesTen-Italic"/>
              </a:rPr>
              <a:t>Subkey</a:t>
            </a:r>
            <a:r>
              <a:rPr lang="en-US" sz="1200" i="1" dirty="0" smtClean="0">
                <a:latin typeface="TimesTen-Italic"/>
              </a:rPr>
              <a:t> </a:t>
            </a:r>
            <a:r>
              <a:rPr lang="en-US" sz="1200" i="1" dirty="0" smtClean="0">
                <a:latin typeface="TimesTen-Roman"/>
              </a:rPr>
              <a:t>|| </a:t>
            </a:r>
            <a:r>
              <a:rPr lang="en-US" sz="1200" i="1" dirty="0" err="1" smtClean="0">
                <a:latin typeface="TimesTen-Italic"/>
              </a:rPr>
              <a:t>Seq</a:t>
            </a:r>
            <a:r>
              <a:rPr lang="en-US" sz="1200" i="1" dirty="0" err="1" smtClean="0">
                <a:latin typeface="Optr2k"/>
              </a:rPr>
              <a:t>Z</a:t>
            </a:r>
            <a:r>
              <a:rPr lang="en-US" sz="1200" i="1" dirty="0" smtClean="0">
                <a:latin typeface="TimesTen-Roman"/>
              </a:rPr>
              <a:t>]</a:t>
            </a:r>
          </a:p>
          <a:p>
            <a:pPr>
              <a:buNone/>
            </a:pPr>
            <a:endParaRPr lang="en-US" sz="1200" i="1" dirty="0" smtClean="0">
              <a:latin typeface="PBB2k"/>
            </a:endParaRPr>
          </a:p>
          <a:p>
            <a:pPr algn="just">
              <a:lnSpc>
                <a:spcPct val="150000"/>
              </a:lnSpc>
              <a:spcBef>
                <a:spcPts val="0"/>
              </a:spcBef>
            </a:pPr>
            <a:r>
              <a:rPr lang="en-US" sz="1200" dirty="0" smtClean="0">
                <a:latin typeface="Tahoma" pitchFamily="34" charset="0"/>
                <a:ea typeface="Tahoma" pitchFamily="34" charset="0"/>
                <a:cs typeface="Tahoma" pitchFamily="34" charset="0"/>
              </a:rPr>
              <a:t>First, consider the authentication service exchange. Message (1) is a client  request for a ticket-granting ticket. As before, it includes the ID of the user and the TGS.</a:t>
            </a:r>
          </a:p>
          <a:p>
            <a:pPr>
              <a:buNone/>
            </a:pPr>
            <a:endParaRPr lang="en-US" sz="1200" dirty="0" smtClean="0">
              <a:latin typeface="Tahoma" pitchFamily="34" charset="0"/>
              <a:ea typeface="Tahoma" pitchFamily="34" charset="0"/>
              <a:cs typeface="Tahoma" pitchFamily="34" charset="0"/>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lnSpc>
                <a:spcPct val="150000"/>
              </a:lnSpc>
              <a:spcBef>
                <a:spcPts val="0"/>
              </a:spcBef>
            </a:pPr>
            <a:r>
              <a:rPr lang="en-US" sz="1200" dirty="0" smtClean="0">
                <a:latin typeface="Tahoma" pitchFamily="34" charset="0"/>
                <a:ea typeface="Tahoma" pitchFamily="34" charset="0"/>
                <a:cs typeface="Tahoma" pitchFamily="34" charset="0"/>
              </a:rPr>
              <a:t>The following new elements are added:</a:t>
            </a:r>
          </a:p>
          <a:p>
            <a:pPr algn="just">
              <a:lnSpc>
                <a:spcPct val="150000"/>
              </a:lnSpc>
              <a:spcBef>
                <a:spcPts val="0"/>
              </a:spcBef>
              <a:buNone/>
            </a:pPr>
            <a:r>
              <a:rPr lang="en-US" sz="1200" dirty="0" smtClean="0">
                <a:latin typeface="Tahoma" pitchFamily="34" charset="0"/>
                <a:ea typeface="Tahoma" pitchFamily="34" charset="0"/>
                <a:cs typeface="Tahoma" pitchFamily="34" charset="0"/>
              </a:rPr>
              <a:t>	• Realm: Indicates realm of user</a:t>
            </a:r>
          </a:p>
          <a:p>
            <a:pPr algn="just">
              <a:lnSpc>
                <a:spcPct val="150000"/>
              </a:lnSpc>
              <a:spcBef>
                <a:spcPts val="0"/>
              </a:spcBef>
              <a:buNone/>
            </a:pPr>
            <a:r>
              <a:rPr lang="en-US" sz="1200" dirty="0" smtClean="0">
                <a:latin typeface="Tahoma" pitchFamily="34" charset="0"/>
                <a:ea typeface="Tahoma" pitchFamily="34" charset="0"/>
                <a:cs typeface="Tahoma" pitchFamily="34" charset="0"/>
              </a:rPr>
              <a:t>	• Options: Used to request that certain flags be set in the returned ticket</a:t>
            </a:r>
          </a:p>
          <a:p>
            <a:pPr algn="just">
              <a:lnSpc>
                <a:spcPct val="150000"/>
              </a:lnSpc>
              <a:spcBef>
                <a:spcPts val="0"/>
              </a:spcBef>
              <a:buNone/>
            </a:pPr>
            <a:r>
              <a:rPr lang="en-US" sz="1200" dirty="0" smtClean="0">
                <a:latin typeface="Tahoma" pitchFamily="34" charset="0"/>
                <a:ea typeface="Tahoma" pitchFamily="34" charset="0"/>
                <a:cs typeface="Tahoma" pitchFamily="34" charset="0"/>
              </a:rPr>
              <a:t>	• Times: Used by the client to request the following time settings in the ticket:</a:t>
            </a:r>
          </a:p>
          <a:p>
            <a:pPr algn="just">
              <a:lnSpc>
                <a:spcPct val="150000"/>
              </a:lnSpc>
              <a:spcBef>
                <a:spcPts val="0"/>
              </a:spcBef>
              <a:buNone/>
            </a:pPr>
            <a:r>
              <a:rPr lang="en-US" sz="1200" dirty="0" smtClean="0">
                <a:latin typeface="Tahoma" pitchFamily="34" charset="0"/>
                <a:ea typeface="Tahoma" pitchFamily="34" charset="0"/>
                <a:cs typeface="Tahoma" pitchFamily="34" charset="0"/>
              </a:rPr>
              <a:t>	    —from: the desired start time for the requested ticket</a:t>
            </a:r>
          </a:p>
          <a:p>
            <a:pPr algn="just">
              <a:lnSpc>
                <a:spcPct val="150000"/>
              </a:lnSpc>
              <a:spcBef>
                <a:spcPts val="0"/>
              </a:spcBef>
              <a:buNone/>
            </a:pPr>
            <a:r>
              <a:rPr lang="en-US" sz="1200" dirty="0" smtClean="0">
                <a:latin typeface="Tahoma" pitchFamily="34" charset="0"/>
                <a:ea typeface="Tahoma" pitchFamily="34" charset="0"/>
                <a:cs typeface="Tahoma" pitchFamily="34" charset="0"/>
              </a:rPr>
              <a:t>        —till: the requested expiration time for the requested ticket</a:t>
            </a:r>
          </a:p>
          <a:p>
            <a:pPr algn="just">
              <a:lnSpc>
                <a:spcPct val="150000"/>
              </a:lnSpc>
              <a:spcBef>
                <a:spcPts val="0"/>
              </a:spcBef>
              <a:buNone/>
            </a:pPr>
            <a:r>
              <a:rPr lang="en-US" sz="1200" dirty="0" smtClean="0">
                <a:latin typeface="Tahoma" pitchFamily="34" charset="0"/>
                <a:ea typeface="Tahoma" pitchFamily="34" charset="0"/>
                <a:cs typeface="Tahoma" pitchFamily="34" charset="0"/>
              </a:rPr>
              <a:t>        —</a:t>
            </a:r>
            <a:r>
              <a:rPr lang="en-US" sz="1200" dirty="0" err="1" smtClean="0">
                <a:latin typeface="Tahoma" pitchFamily="34" charset="0"/>
                <a:ea typeface="Tahoma" pitchFamily="34" charset="0"/>
                <a:cs typeface="Tahoma" pitchFamily="34" charset="0"/>
              </a:rPr>
              <a:t>rtime</a:t>
            </a:r>
            <a:r>
              <a:rPr lang="en-US" sz="1200" dirty="0" smtClean="0">
                <a:latin typeface="Tahoma" pitchFamily="34" charset="0"/>
                <a:ea typeface="Tahoma" pitchFamily="34" charset="0"/>
                <a:cs typeface="Tahoma" pitchFamily="34" charset="0"/>
              </a:rPr>
              <a:t>: requested renew-till time</a:t>
            </a:r>
          </a:p>
          <a:p>
            <a:pPr algn="just">
              <a:lnSpc>
                <a:spcPct val="150000"/>
              </a:lnSpc>
              <a:spcBef>
                <a:spcPts val="0"/>
              </a:spcBef>
              <a:buNone/>
            </a:pPr>
            <a:r>
              <a:rPr lang="en-US" sz="1200" dirty="0" smtClean="0">
                <a:latin typeface="Tahoma" pitchFamily="34" charset="0"/>
                <a:ea typeface="Tahoma" pitchFamily="34" charset="0"/>
                <a:cs typeface="Tahoma" pitchFamily="34" charset="0"/>
              </a:rPr>
              <a:t>    • Nonce: A random value to be repeated in message (2) to assure that the response is fresh and has not been replayed by an opponent</a:t>
            </a:r>
          </a:p>
          <a:p>
            <a:pPr algn="just">
              <a:lnSpc>
                <a:spcPct val="150000"/>
              </a:lnSpc>
              <a:spcBef>
                <a:spcPts val="0"/>
              </a:spcBef>
            </a:pPr>
            <a:r>
              <a:rPr lang="en-US" sz="1200" dirty="0" smtClean="0">
                <a:latin typeface="Tahoma" pitchFamily="34" charset="0"/>
                <a:ea typeface="Tahoma" pitchFamily="34" charset="0"/>
                <a:cs typeface="Tahoma" pitchFamily="34" charset="0"/>
              </a:rPr>
              <a:t>Message (2) returns a ticket-granting ticket, identifying information for the client, and a block encrypted using the encryption key based on the user’s password. This block includes the session key to be used between the client and the TGS, times specified in message (1), the nonce from message (1), and TGS identifying information. The ticket itself includes the session key, identifying information for the client, the requested time values, and flags that reflect the status of this ticket and the requested options. These flags introduce significant new functionality to version 5.</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r>
              <a:rPr lang="en-US" sz="1200" b="1" dirty="0" smtClean="0">
                <a:latin typeface="Tahoma" pitchFamily="34" charset="0"/>
                <a:ea typeface="Tahoma" pitchFamily="34" charset="0"/>
                <a:cs typeface="Tahoma" pitchFamily="34" charset="0"/>
              </a:rPr>
              <a:t>Kerberos Version 5 Flags</a:t>
            </a:r>
          </a:p>
          <a:p>
            <a:pPr algn="just">
              <a:lnSpc>
                <a:spcPct val="150000"/>
              </a:lnSpc>
              <a:spcBef>
                <a:spcPts val="0"/>
              </a:spcBef>
              <a:buNone/>
            </a:pPr>
            <a:r>
              <a:rPr lang="en-US" sz="1200" b="1" dirty="0" smtClean="0">
                <a:latin typeface="Tahoma" pitchFamily="34" charset="0"/>
                <a:ea typeface="Tahoma" pitchFamily="34" charset="0"/>
                <a:cs typeface="Tahoma" pitchFamily="34" charset="0"/>
              </a:rPr>
              <a:t>INITIAL</a:t>
            </a:r>
            <a:r>
              <a:rPr lang="en-US" sz="1200" dirty="0" smtClean="0">
                <a:latin typeface="Tahoma" pitchFamily="34" charset="0"/>
                <a:ea typeface="Tahoma" pitchFamily="34" charset="0"/>
                <a:cs typeface="Tahoma" pitchFamily="34" charset="0"/>
              </a:rPr>
              <a:t>  - This ticket was issued using the AS protocol and not issued based on a     </a:t>
            </a:r>
          </a:p>
          <a:p>
            <a:pPr algn="just">
              <a:lnSpc>
                <a:spcPct val="150000"/>
              </a:lnSpc>
              <a:spcBef>
                <a:spcPts val="0"/>
              </a:spcBef>
              <a:buNone/>
            </a:pPr>
            <a:r>
              <a:rPr lang="en-US" sz="1200" dirty="0" smtClean="0">
                <a:latin typeface="Tahoma" pitchFamily="34" charset="0"/>
                <a:ea typeface="Tahoma" pitchFamily="34" charset="0"/>
                <a:cs typeface="Tahoma" pitchFamily="34" charset="0"/>
              </a:rPr>
              <a:t>ticket granting ticket.</a:t>
            </a:r>
          </a:p>
          <a:p>
            <a:pPr algn="just">
              <a:lnSpc>
                <a:spcPct val="150000"/>
              </a:lnSpc>
              <a:spcBef>
                <a:spcPts val="0"/>
              </a:spcBef>
              <a:buNone/>
            </a:pPr>
            <a:r>
              <a:rPr lang="en-US" sz="1200" b="1" dirty="0" smtClean="0">
                <a:latin typeface="Tahoma" pitchFamily="34" charset="0"/>
                <a:ea typeface="Tahoma" pitchFamily="34" charset="0"/>
                <a:cs typeface="Tahoma" pitchFamily="34" charset="0"/>
              </a:rPr>
              <a:t>PRE-AUTHEN</a:t>
            </a:r>
            <a:r>
              <a:rPr lang="en-US" sz="1200" dirty="0" smtClean="0">
                <a:latin typeface="Tahoma" pitchFamily="34" charset="0"/>
                <a:ea typeface="Tahoma" pitchFamily="34" charset="0"/>
                <a:cs typeface="Tahoma" pitchFamily="34" charset="0"/>
              </a:rPr>
              <a:t>T - During initial authentication, the client was authenticated by the </a:t>
            </a:r>
          </a:p>
          <a:p>
            <a:pPr algn="just">
              <a:lnSpc>
                <a:spcPct val="150000"/>
              </a:lnSpc>
              <a:spcBef>
                <a:spcPts val="0"/>
              </a:spcBef>
              <a:buNone/>
            </a:pPr>
            <a:r>
              <a:rPr lang="en-US" sz="1200" dirty="0" smtClean="0">
                <a:latin typeface="Tahoma" pitchFamily="34" charset="0"/>
                <a:ea typeface="Tahoma" pitchFamily="34" charset="0"/>
                <a:cs typeface="Tahoma" pitchFamily="34" charset="0"/>
              </a:rPr>
              <a:t>KDC before a ticket was issued.</a:t>
            </a:r>
          </a:p>
          <a:p>
            <a:pPr algn="just">
              <a:lnSpc>
                <a:spcPct val="150000"/>
              </a:lnSpc>
              <a:spcBef>
                <a:spcPts val="0"/>
              </a:spcBef>
              <a:buNone/>
            </a:pPr>
            <a:r>
              <a:rPr lang="en-US" sz="1200" b="1" dirty="0" smtClean="0">
                <a:latin typeface="Tahoma" pitchFamily="34" charset="0"/>
                <a:ea typeface="Tahoma" pitchFamily="34" charset="0"/>
                <a:cs typeface="Tahoma" pitchFamily="34" charset="0"/>
              </a:rPr>
              <a:t>HW-AUTHENT</a:t>
            </a:r>
            <a:r>
              <a:rPr lang="en-US" sz="1200" dirty="0" smtClean="0">
                <a:latin typeface="Tahoma" pitchFamily="34" charset="0"/>
                <a:ea typeface="Tahoma" pitchFamily="34" charset="0"/>
                <a:cs typeface="Tahoma" pitchFamily="34" charset="0"/>
              </a:rPr>
              <a:t> - The protocol employed for initial authentication required the use </a:t>
            </a:r>
          </a:p>
          <a:p>
            <a:pPr algn="just">
              <a:lnSpc>
                <a:spcPct val="150000"/>
              </a:lnSpc>
              <a:spcBef>
                <a:spcPts val="0"/>
              </a:spcBef>
              <a:buNone/>
            </a:pPr>
            <a:r>
              <a:rPr lang="en-US" sz="1200" dirty="0" smtClean="0">
                <a:latin typeface="Tahoma" pitchFamily="34" charset="0"/>
                <a:ea typeface="Tahoma" pitchFamily="34" charset="0"/>
                <a:cs typeface="Tahoma" pitchFamily="34" charset="0"/>
              </a:rPr>
              <a:t>of  hardware expected to be possessed solely by the named client.</a:t>
            </a:r>
          </a:p>
          <a:p>
            <a:pPr algn="just">
              <a:lnSpc>
                <a:spcPct val="150000"/>
              </a:lnSpc>
              <a:spcBef>
                <a:spcPts val="0"/>
              </a:spcBef>
              <a:buNone/>
            </a:pPr>
            <a:r>
              <a:rPr lang="en-US" sz="1200" b="1" dirty="0" smtClean="0">
                <a:latin typeface="Tahoma" pitchFamily="34" charset="0"/>
                <a:ea typeface="Tahoma" pitchFamily="34" charset="0"/>
                <a:cs typeface="Tahoma" pitchFamily="34" charset="0"/>
              </a:rPr>
              <a:t>RENEWABLE </a:t>
            </a:r>
            <a:r>
              <a:rPr lang="en-US" sz="1200" dirty="0" smtClean="0">
                <a:latin typeface="Tahoma" pitchFamily="34" charset="0"/>
                <a:ea typeface="Tahoma" pitchFamily="34" charset="0"/>
                <a:cs typeface="Tahoma" pitchFamily="34" charset="0"/>
              </a:rPr>
              <a:t> - Tells TGS that this ticket can be used to obtain a replacement ticket </a:t>
            </a:r>
          </a:p>
          <a:p>
            <a:pPr algn="just">
              <a:lnSpc>
                <a:spcPct val="150000"/>
              </a:lnSpc>
              <a:spcBef>
                <a:spcPts val="0"/>
              </a:spcBef>
              <a:buNone/>
            </a:pPr>
            <a:r>
              <a:rPr lang="en-US" sz="1200" dirty="0" smtClean="0">
                <a:latin typeface="Tahoma" pitchFamily="34" charset="0"/>
                <a:ea typeface="Tahoma" pitchFamily="34" charset="0"/>
                <a:cs typeface="Tahoma" pitchFamily="34" charset="0"/>
              </a:rPr>
              <a:t> that expires at a later date.</a:t>
            </a: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a:latin typeface="Tahoma" pitchFamily="34" charset="0"/>
              <a:ea typeface="Tahoma" pitchFamily="34" charset="0"/>
              <a:cs typeface="Tahoma" pitchFamily="34" charset="0"/>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lnSpc>
                <a:spcPct val="150000"/>
              </a:lnSpc>
              <a:spcBef>
                <a:spcPts val="0"/>
              </a:spcBef>
              <a:buNone/>
            </a:pPr>
            <a:r>
              <a:rPr lang="en-US" sz="1200" b="1" dirty="0" smtClean="0">
                <a:latin typeface="Tahoma" pitchFamily="34" charset="0"/>
                <a:ea typeface="Tahoma" pitchFamily="34" charset="0"/>
                <a:cs typeface="Tahoma" pitchFamily="34" charset="0"/>
              </a:rPr>
              <a:t>MAY-POSTDATE</a:t>
            </a:r>
            <a:r>
              <a:rPr lang="en-US" sz="1200" dirty="0" smtClean="0">
                <a:latin typeface="Tahoma" pitchFamily="34" charset="0"/>
                <a:ea typeface="Tahoma" pitchFamily="34" charset="0"/>
                <a:cs typeface="Tahoma" pitchFamily="34" charset="0"/>
              </a:rPr>
              <a:t> -  Tells TGS that a postdated ticket may be issued based on this </a:t>
            </a:r>
          </a:p>
          <a:p>
            <a:pPr algn="just">
              <a:lnSpc>
                <a:spcPct val="150000"/>
              </a:lnSpc>
              <a:spcBef>
                <a:spcPts val="0"/>
              </a:spcBef>
              <a:buNone/>
            </a:pPr>
            <a:r>
              <a:rPr lang="en-US" sz="1200" dirty="0" smtClean="0">
                <a:latin typeface="Tahoma" pitchFamily="34" charset="0"/>
                <a:ea typeface="Tahoma" pitchFamily="34" charset="0"/>
                <a:cs typeface="Tahoma" pitchFamily="34" charset="0"/>
              </a:rPr>
              <a:t>ticket-granting ticket.</a:t>
            </a:r>
          </a:p>
          <a:p>
            <a:pPr algn="just">
              <a:lnSpc>
                <a:spcPct val="150000"/>
              </a:lnSpc>
              <a:spcBef>
                <a:spcPts val="0"/>
              </a:spcBef>
              <a:buNone/>
            </a:pPr>
            <a:r>
              <a:rPr lang="en-US" sz="1200" b="1" dirty="0" smtClean="0">
                <a:latin typeface="Tahoma" pitchFamily="34" charset="0"/>
                <a:ea typeface="Tahoma" pitchFamily="34" charset="0"/>
                <a:cs typeface="Tahoma" pitchFamily="34" charset="0"/>
              </a:rPr>
              <a:t>POSTDATED </a:t>
            </a:r>
            <a:r>
              <a:rPr lang="en-US" sz="1200" dirty="0" smtClean="0">
                <a:latin typeface="Tahoma" pitchFamily="34" charset="0"/>
                <a:ea typeface="Tahoma" pitchFamily="34" charset="0"/>
                <a:cs typeface="Tahoma" pitchFamily="34" charset="0"/>
              </a:rPr>
              <a:t>-  Indicates that this ticket has been postdated; the end server can </a:t>
            </a:r>
          </a:p>
          <a:p>
            <a:pPr algn="just">
              <a:lnSpc>
                <a:spcPct val="150000"/>
              </a:lnSpc>
              <a:spcBef>
                <a:spcPts val="0"/>
              </a:spcBef>
              <a:buNone/>
            </a:pPr>
            <a:r>
              <a:rPr lang="en-US" sz="1200" dirty="0" smtClean="0">
                <a:latin typeface="Tahoma" pitchFamily="34" charset="0"/>
                <a:ea typeface="Tahoma" pitchFamily="34" charset="0"/>
                <a:cs typeface="Tahoma" pitchFamily="34" charset="0"/>
              </a:rPr>
              <a:t>check the </a:t>
            </a:r>
            <a:r>
              <a:rPr lang="en-US" sz="1200" dirty="0" err="1" smtClean="0">
                <a:latin typeface="Tahoma" pitchFamily="34" charset="0"/>
                <a:ea typeface="Tahoma" pitchFamily="34" charset="0"/>
                <a:cs typeface="Tahoma" pitchFamily="34" charset="0"/>
              </a:rPr>
              <a:t>authtime</a:t>
            </a:r>
            <a:r>
              <a:rPr lang="en-US" sz="1200" dirty="0" smtClean="0">
                <a:latin typeface="Tahoma" pitchFamily="34" charset="0"/>
                <a:ea typeface="Tahoma" pitchFamily="34" charset="0"/>
                <a:cs typeface="Tahoma" pitchFamily="34" charset="0"/>
              </a:rPr>
              <a:t> field to see when the original authentication occurred.</a:t>
            </a:r>
          </a:p>
          <a:p>
            <a:pPr algn="just">
              <a:lnSpc>
                <a:spcPct val="150000"/>
              </a:lnSpc>
              <a:spcBef>
                <a:spcPts val="0"/>
              </a:spcBef>
              <a:buNone/>
            </a:pPr>
            <a:r>
              <a:rPr lang="en-US" sz="1200" b="1" dirty="0" smtClean="0">
                <a:latin typeface="Tahoma" pitchFamily="34" charset="0"/>
                <a:ea typeface="Tahoma" pitchFamily="34" charset="0"/>
                <a:cs typeface="Tahoma" pitchFamily="34" charset="0"/>
              </a:rPr>
              <a:t>INVALID</a:t>
            </a:r>
            <a:r>
              <a:rPr lang="en-US" sz="1200" dirty="0" smtClean="0">
                <a:latin typeface="Tahoma" pitchFamily="34" charset="0"/>
                <a:ea typeface="Tahoma" pitchFamily="34" charset="0"/>
                <a:cs typeface="Tahoma" pitchFamily="34" charset="0"/>
              </a:rPr>
              <a:t> -  This ticket is invalid and must be validated by the KDC before use.</a:t>
            </a:r>
          </a:p>
          <a:p>
            <a:pPr algn="just">
              <a:lnSpc>
                <a:spcPct val="150000"/>
              </a:lnSpc>
              <a:spcBef>
                <a:spcPts val="0"/>
              </a:spcBef>
              <a:buNone/>
            </a:pPr>
            <a:r>
              <a:rPr lang="en-US" sz="1200" b="1" dirty="0" smtClean="0">
                <a:latin typeface="Tahoma" pitchFamily="34" charset="0"/>
                <a:ea typeface="Tahoma" pitchFamily="34" charset="0"/>
                <a:cs typeface="Tahoma" pitchFamily="34" charset="0"/>
              </a:rPr>
              <a:t>PROXIABLE</a:t>
            </a:r>
            <a:r>
              <a:rPr lang="en-US" sz="1200" dirty="0" smtClean="0">
                <a:latin typeface="Tahoma" pitchFamily="34" charset="0"/>
                <a:ea typeface="Tahoma" pitchFamily="34" charset="0"/>
                <a:cs typeface="Tahoma" pitchFamily="34" charset="0"/>
              </a:rPr>
              <a:t>  - Tells TGS that a new service-granting ticket with a different network </a:t>
            </a:r>
          </a:p>
          <a:p>
            <a:pPr algn="just">
              <a:lnSpc>
                <a:spcPct val="150000"/>
              </a:lnSpc>
              <a:spcBef>
                <a:spcPts val="0"/>
              </a:spcBef>
              <a:buNone/>
            </a:pPr>
            <a:r>
              <a:rPr lang="en-US" sz="1200" dirty="0" smtClean="0">
                <a:latin typeface="Tahoma" pitchFamily="34" charset="0"/>
                <a:ea typeface="Tahoma" pitchFamily="34" charset="0"/>
                <a:cs typeface="Tahoma" pitchFamily="34" charset="0"/>
              </a:rPr>
              <a:t>Address may be issued based on the presented ticket.</a:t>
            </a:r>
          </a:p>
          <a:p>
            <a:pPr algn="just">
              <a:lnSpc>
                <a:spcPct val="150000"/>
              </a:lnSpc>
              <a:spcBef>
                <a:spcPts val="0"/>
              </a:spcBef>
              <a:buNone/>
            </a:pPr>
            <a:r>
              <a:rPr lang="en-US" sz="1200" b="1" dirty="0" smtClean="0">
                <a:latin typeface="Tahoma" pitchFamily="34" charset="0"/>
                <a:ea typeface="Tahoma" pitchFamily="34" charset="0"/>
                <a:cs typeface="Tahoma" pitchFamily="34" charset="0"/>
              </a:rPr>
              <a:t>PROXY</a:t>
            </a:r>
            <a:r>
              <a:rPr lang="en-US" sz="1200" dirty="0" smtClean="0">
                <a:latin typeface="Tahoma" pitchFamily="34" charset="0"/>
                <a:ea typeface="Tahoma" pitchFamily="34" charset="0"/>
                <a:cs typeface="Tahoma" pitchFamily="34" charset="0"/>
              </a:rPr>
              <a:t>  - Indicates that this ticket is a proxy.</a:t>
            </a:r>
          </a:p>
          <a:p>
            <a:pPr algn="just">
              <a:lnSpc>
                <a:spcPct val="150000"/>
              </a:lnSpc>
              <a:spcBef>
                <a:spcPts val="0"/>
              </a:spcBef>
              <a:buNone/>
            </a:pPr>
            <a:r>
              <a:rPr lang="en-US" sz="1200" b="1" dirty="0" smtClean="0">
                <a:latin typeface="Tahoma" pitchFamily="34" charset="0"/>
                <a:ea typeface="Tahoma" pitchFamily="34" charset="0"/>
                <a:cs typeface="Tahoma" pitchFamily="34" charset="0"/>
              </a:rPr>
              <a:t>FORWARDABLE</a:t>
            </a:r>
            <a:r>
              <a:rPr lang="en-US" sz="1200" dirty="0" smtClean="0">
                <a:latin typeface="Tahoma" pitchFamily="34" charset="0"/>
                <a:ea typeface="Tahoma" pitchFamily="34" charset="0"/>
                <a:cs typeface="Tahoma" pitchFamily="34" charset="0"/>
              </a:rPr>
              <a:t>  - Tells TGS that a new ticket-granting ticket with a different </a:t>
            </a:r>
          </a:p>
          <a:p>
            <a:pPr algn="just">
              <a:lnSpc>
                <a:spcPct val="150000"/>
              </a:lnSpc>
              <a:spcBef>
                <a:spcPts val="0"/>
              </a:spcBef>
              <a:buNone/>
            </a:pPr>
            <a:r>
              <a:rPr lang="en-US" sz="1200" dirty="0" smtClean="0">
                <a:latin typeface="Tahoma" pitchFamily="34" charset="0"/>
                <a:ea typeface="Tahoma" pitchFamily="34" charset="0"/>
                <a:cs typeface="Tahoma" pitchFamily="34" charset="0"/>
              </a:rPr>
              <a:t>network . Address may be issued based on this ticket-granting ticket.</a:t>
            </a:r>
          </a:p>
          <a:p>
            <a:pPr algn="just">
              <a:lnSpc>
                <a:spcPct val="150000"/>
              </a:lnSpc>
              <a:spcBef>
                <a:spcPts val="0"/>
              </a:spcBef>
              <a:buNone/>
            </a:pPr>
            <a:r>
              <a:rPr lang="en-US" sz="1200" b="1" dirty="0" smtClean="0">
                <a:latin typeface="Tahoma" pitchFamily="34" charset="0"/>
                <a:ea typeface="Tahoma" pitchFamily="34" charset="0"/>
                <a:cs typeface="Tahoma" pitchFamily="34" charset="0"/>
              </a:rPr>
              <a:t>FORWARDED</a:t>
            </a:r>
            <a:r>
              <a:rPr lang="en-US" sz="1200" dirty="0" smtClean="0">
                <a:latin typeface="Tahoma" pitchFamily="34" charset="0"/>
                <a:ea typeface="Tahoma" pitchFamily="34" charset="0"/>
                <a:cs typeface="Tahoma" pitchFamily="34" charset="0"/>
              </a:rPr>
              <a:t> - Indicates that this ticket has either been forwarded or was issued </a:t>
            </a:r>
          </a:p>
          <a:p>
            <a:pPr algn="just">
              <a:lnSpc>
                <a:spcPct val="150000"/>
              </a:lnSpc>
              <a:spcBef>
                <a:spcPts val="0"/>
              </a:spcBef>
              <a:buNone/>
            </a:pPr>
            <a:r>
              <a:rPr lang="en-US" sz="1200" dirty="0" smtClean="0">
                <a:latin typeface="Tahoma" pitchFamily="34" charset="0"/>
                <a:ea typeface="Tahoma" pitchFamily="34" charset="0"/>
                <a:cs typeface="Tahoma" pitchFamily="34" charset="0"/>
              </a:rPr>
              <a:t>based on authentication involving a forwarded ticket-granting ticket.</a:t>
            </a: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r>
              <a:rPr lang="en-US" sz="1400" b="1" dirty="0" smtClean="0">
                <a:latin typeface="Tahoma" pitchFamily="34" charset="0"/>
                <a:ea typeface="Tahoma" pitchFamily="34" charset="0"/>
                <a:cs typeface="Tahoma" pitchFamily="34" charset="0"/>
              </a:rPr>
              <a:t>X.509 CERTIFICATES</a:t>
            </a:r>
          </a:p>
          <a:p>
            <a:pPr algn="just">
              <a:lnSpc>
                <a:spcPct val="150000"/>
              </a:lnSpc>
              <a:spcBef>
                <a:spcPts val="0"/>
              </a:spcBef>
            </a:pPr>
            <a:r>
              <a:rPr lang="en-US" sz="1200" dirty="0" smtClean="0">
                <a:latin typeface="Tahoma" pitchFamily="34" charset="0"/>
                <a:ea typeface="Tahoma" pitchFamily="34" charset="0"/>
                <a:cs typeface="Tahoma" pitchFamily="34" charset="0"/>
              </a:rPr>
              <a:t>X.509 defines a framework for the provision of authentication services by the X.500 directory to its users. The directory may serve as a repository of public-key certificates. X.509 is based on the use of public-key cryptography and digital signatures.</a:t>
            </a:r>
          </a:p>
          <a:p>
            <a:pPr algn="just">
              <a:lnSpc>
                <a:spcPct val="150000"/>
              </a:lnSpc>
              <a:spcBef>
                <a:spcPts val="0"/>
              </a:spcBef>
              <a:buNone/>
            </a:pPr>
            <a:r>
              <a:rPr lang="en-US" sz="1200" b="1" dirty="0" smtClean="0">
                <a:latin typeface="Tahoma" pitchFamily="34" charset="0"/>
                <a:ea typeface="Tahoma" pitchFamily="34" charset="0"/>
                <a:cs typeface="Tahoma" pitchFamily="34" charset="0"/>
              </a:rPr>
              <a:t> Certificates</a:t>
            </a:r>
          </a:p>
          <a:p>
            <a:pPr algn="just">
              <a:lnSpc>
                <a:spcPct val="150000"/>
              </a:lnSpc>
              <a:spcBef>
                <a:spcPts val="0"/>
              </a:spcBef>
            </a:pPr>
            <a:r>
              <a:rPr lang="en-US" sz="1200" dirty="0" smtClean="0">
                <a:latin typeface="Tahoma" pitchFamily="34" charset="0"/>
                <a:ea typeface="Tahoma" pitchFamily="34" charset="0"/>
                <a:cs typeface="Tahoma" pitchFamily="34" charset="0"/>
              </a:rPr>
              <a:t>The heart of the X.509 scheme is the public-key certificate associated with each</a:t>
            </a:r>
          </a:p>
          <a:p>
            <a:pPr algn="just">
              <a:lnSpc>
                <a:spcPct val="150000"/>
              </a:lnSpc>
              <a:spcBef>
                <a:spcPts val="0"/>
              </a:spcBef>
              <a:buNone/>
            </a:pPr>
            <a:r>
              <a:rPr lang="en-US" sz="1200" dirty="0" smtClean="0">
                <a:latin typeface="Tahoma" pitchFamily="34" charset="0"/>
                <a:ea typeface="Tahoma" pitchFamily="34" charset="0"/>
                <a:cs typeface="Tahoma" pitchFamily="34" charset="0"/>
              </a:rPr>
              <a:t>    user. These user certificates are assumed to be created by some trusted certification authority (CA) and placed in the directory by the CA or by the user.</a:t>
            </a:r>
            <a:endParaRPr lang="en-US" sz="1200" dirty="0">
              <a:latin typeface="Tahoma" pitchFamily="34" charset="0"/>
              <a:ea typeface="Tahoma" pitchFamily="34" charset="0"/>
              <a:cs typeface="Tahoma" pitchFamily="34" charset="0"/>
            </a:endParaRP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1200" dirty="0" smtClean="0">
                <a:latin typeface="Tahoma" pitchFamily="34" charset="0"/>
                <a:ea typeface="Tahoma" pitchFamily="34" charset="0"/>
                <a:cs typeface="Tahoma" pitchFamily="34" charset="0"/>
              </a:rPr>
              <a:t>Figure below illustrates the generation of a public-key certificate.</a:t>
            </a:r>
          </a:p>
          <a:p>
            <a:endParaRPr lang="en-US" sz="1200" dirty="0" smtClean="0">
              <a:latin typeface="Tahoma" pitchFamily="34" charset="0"/>
              <a:ea typeface="Tahoma" pitchFamily="34" charset="0"/>
              <a:cs typeface="Tahoma" pitchFamily="34" charset="0"/>
            </a:endParaRPr>
          </a:p>
          <a:p>
            <a:endParaRPr lang="en-US" sz="1200" dirty="0" smtClean="0">
              <a:latin typeface="Tahoma" pitchFamily="34" charset="0"/>
              <a:ea typeface="Tahoma" pitchFamily="34" charset="0"/>
              <a:cs typeface="Tahoma" pitchFamily="34" charset="0"/>
            </a:endParaRPr>
          </a:p>
          <a:p>
            <a:endParaRPr lang="en-US" sz="1200" dirty="0" smtClean="0">
              <a:latin typeface="Tahoma" pitchFamily="34" charset="0"/>
              <a:ea typeface="Tahoma" pitchFamily="34" charset="0"/>
              <a:cs typeface="Tahoma" pitchFamily="34" charset="0"/>
            </a:endParaRPr>
          </a:p>
          <a:p>
            <a:endParaRPr lang="en-US" sz="1200" dirty="0" smtClean="0">
              <a:latin typeface="Tahoma" pitchFamily="34" charset="0"/>
              <a:ea typeface="Tahoma" pitchFamily="34" charset="0"/>
              <a:cs typeface="Tahoma" pitchFamily="34" charset="0"/>
            </a:endParaRPr>
          </a:p>
          <a:p>
            <a:endParaRPr lang="en-US" sz="1200" dirty="0" smtClean="0">
              <a:latin typeface="Tahoma" pitchFamily="34" charset="0"/>
              <a:ea typeface="Tahoma" pitchFamily="34" charset="0"/>
              <a:cs typeface="Tahoma" pitchFamily="34" charset="0"/>
            </a:endParaRPr>
          </a:p>
          <a:p>
            <a:endParaRPr lang="en-US" sz="1200" dirty="0" smtClean="0">
              <a:latin typeface="Tahoma" pitchFamily="34" charset="0"/>
              <a:ea typeface="Tahoma" pitchFamily="34" charset="0"/>
              <a:cs typeface="Tahoma" pitchFamily="34" charset="0"/>
            </a:endParaRPr>
          </a:p>
          <a:p>
            <a:endParaRPr lang="en-US" sz="1200" dirty="0" smtClean="0">
              <a:latin typeface="Tahoma" pitchFamily="34" charset="0"/>
              <a:ea typeface="Tahoma" pitchFamily="34" charset="0"/>
              <a:cs typeface="Tahoma" pitchFamily="34" charset="0"/>
            </a:endParaRPr>
          </a:p>
          <a:p>
            <a:endParaRPr lang="en-US" sz="1200" dirty="0" smtClean="0">
              <a:latin typeface="Tahoma" pitchFamily="34" charset="0"/>
              <a:ea typeface="Tahoma" pitchFamily="34" charset="0"/>
              <a:cs typeface="Tahoma" pitchFamily="34" charset="0"/>
            </a:endParaRPr>
          </a:p>
          <a:p>
            <a:endParaRPr lang="en-US" sz="1200" dirty="0" smtClean="0">
              <a:latin typeface="Tahoma" pitchFamily="34" charset="0"/>
              <a:ea typeface="Tahoma" pitchFamily="34" charset="0"/>
              <a:cs typeface="Tahoma" pitchFamily="34" charset="0"/>
            </a:endParaRPr>
          </a:p>
          <a:p>
            <a:endParaRPr lang="en-US" sz="1200" dirty="0" smtClean="0">
              <a:latin typeface="Tahoma" pitchFamily="34" charset="0"/>
              <a:ea typeface="Tahoma" pitchFamily="34" charset="0"/>
              <a:cs typeface="Tahoma" pitchFamily="34" charset="0"/>
            </a:endParaRPr>
          </a:p>
          <a:p>
            <a:endParaRPr lang="en-US" sz="1200" dirty="0" smtClean="0">
              <a:latin typeface="Tahoma" pitchFamily="34" charset="0"/>
              <a:ea typeface="Tahoma" pitchFamily="34" charset="0"/>
              <a:cs typeface="Tahoma" pitchFamily="34" charset="0"/>
            </a:endParaRPr>
          </a:p>
          <a:p>
            <a:endParaRPr lang="en-US" sz="1200" dirty="0" smtClean="0">
              <a:latin typeface="Tahoma" pitchFamily="34" charset="0"/>
              <a:ea typeface="Tahoma" pitchFamily="34" charset="0"/>
              <a:cs typeface="Tahoma" pitchFamily="34" charset="0"/>
            </a:endParaRPr>
          </a:p>
          <a:p>
            <a:r>
              <a:rPr lang="en-US" sz="1200" dirty="0" smtClean="0">
                <a:latin typeface="Tahoma" pitchFamily="34" charset="0"/>
                <a:ea typeface="Tahoma" pitchFamily="34" charset="0"/>
                <a:cs typeface="Tahoma" pitchFamily="34" charset="0"/>
              </a:rPr>
              <a:t>Figure below illustrates the X.509 Formats</a:t>
            </a:r>
          </a:p>
          <a:p>
            <a:endParaRPr lang="en-US" sz="1200" dirty="0" smtClean="0">
              <a:latin typeface="Tahoma" pitchFamily="34" charset="0"/>
              <a:ea typeface="Tahoma" pitchFamily="34" charset="0"/>
              <a:cs typeface="Tahoma" pitchFamily="34" charset="0"/>
            </a:endParaRPr>
          </a:p>
          <a:p>
            <a:endParaRPr lang="en-US" sz="1200" dirty="0" smtClean="0">
              <a:latin typeface="Tahoma" pitchFamily="34" charset="0"/>
              <a:ea typeface="Tahoma" pitchFamily="34" charset="0"/>
              <a:cs typeface="Tahoma" pitchFamily="34" charset="0"/>
            </a:endParaRPr>
          </a:p>
          <a:p>
            <a:endParaRPr lang="en-US" sz="1200" dirty="0" smtClean="0">
              <a:latin typeface="Tahoma" pitchFamily="34" charset="0"/>
              <a:ea typeface="Tahoma" pitchFamily="34" charset="0"/>
              <a:cs typeface="Tahoma" pitchFamily="34" charset="0"/>
            </a:endParaRPr>
          </a:p>
          <a:p>
            <a:endParaRPr lang="en-US" sz="1200" dirty="0" smtClean="0">
              <a:latin typeface="Tahoma" pitchFamily="34" charset="0"/>
              <a:ea typeface="Tahoma" pitchFamily="34" charset="0"/>
              <a:cs typeface="Tahoma" pitchFamily="34" charset="0"/>
            </a:endParaRPr>
          </a:p>
          <a:p>
            <a:endParaRPr lang="en-US" sz="1200" dirty="0">
              <a:latin typeface="Tahoma" pitchFamily="34" charset="0"/>
              <a:ea typeface="Tahoma" pitchFamily="34" charset="0"/>
              <a:cs typeface="Tahoma" pitchFamily="34" charset="0"/>
            </a:endParaRPr>
          </a:p>
        </p:txBody>
      </p:sp>
      <p:pic>
        <p:nvPicPr>
          <p:cNvPr id="5" name="Picture 2"/>
          <p:cNvPicPr>
            <a:picLocks noChangeAspect="1" noChangeArrowheads="1"/>
          </p:cNvPicPr>
          <p:nvPr/>
        </p:nvPicPr>
        <p:blipFill>
          <a:blip r:embed="rId2"/>
          <a:srcRect/>
          <a:stretch>
            <a:fillRect/>
          </a:stretch>
        </p:blipFill>
        <p:spPr bwMode="auto">
          <a:xfrm>
            <a:off x="1078763" y="1382266"/>
            <a:ext cx="4086552" cy="3036170"/>
          </a:xfrm>
          <a:prstGeom prst="rect">
            <a:avLst/>
          </a:prstGeom>
          <a:noFill/>
          <a:ln w="9525">
            <a:noFill/>
            <a:miter lim="800000"/>
            <a:headEnd/>
            <a:tailEnd/>
          </a:ln>
          <a:effectLst/>
        </p:spPr>
      </p:pic>
      <p:pic>
        <p:nvPicPr>
          <p:cNvPr id="6" name="Picture 3"/>
          <p:cNvPicPr>
            <a:picLocks noChangeAspect="1" noChangeArrowheads="1"/>
          </p:cNvPicPr>
          <p:nvPr/>
        </p:nvPicPr>
        <p:blipFill>
          <a:blip r:embed="rId3"/>
          <a:srcRect/>
          <a:stretch>
            <a:fillRect/>
          </a:stretch>
        </p:blipFill>
        <p:spPr bwMode="auto">
          <a:xfrm>
            <a:off x="537472" y="4774425"/>
            <a:ext cx="4927989" cy="4290644"/>
          </a:xfrm>
          <a:prstGeom prst="rect">
            <a:avLst/>
          </a:prstGeom>
          <a:noFill/>
          <a:ln w="9525">
            <a:noFill/>
            <a:miter lim="800000"/>
            <a:headEnd/>
            <a:tailEnd/>
          </a:ln>
          <a:effectLst/>
        </p:spPr>
      </p:pic>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7" name="Content Placeholder 6"/>
          <p:cNvSpPr>
            <a:spLocks noGrp="1"/>
          </p:cNvSpPr>
          <p:nvPr>
            <p:ph idx="1"/>
          </p:nvPr>
        </p:nvSpPr>
        <p:spPr/>
        <p:txBody>
          <a:bodyPr>
            <a:normAutofit/>
          </a:bodyPr>
          <a:lstStyle/>
          <a:p>
            <a:pPr>
              <a:lnSpc>
                <a:spcPct val="150000"/>
              </a:lnSpc>
              <a:spcBef>
                <a:spcPts val="0"/>
              </a:spcBef>
            </a:pPr>
            <a:r>
              <a:rPr lang="en-US" sz="1200" dirty="0" smtClean="0">
                <a:latin typeface="Tahoma" pitchFamily="34" charset="0"/>
                <a:ea typeface="Tahoma" pitchFamily="34" charset="0"/>
                <a:cs typeface="Tahoma" pitchFamily="34" charset="0"/>
              </a:rPr>
              <a:t>Version: Differentiates among successive versions of the certificate format; the</a:t>
            </a:r>
          </a:p>
          <a:p>
            <a:pPr>
              <a:lnSpc>
                <a:spcPct val="150000"/>
              </a:lnSpc>
              <a:spcBef>
                <a:spcPts val="0"/>
              </a:spcBef>
              <a:buNone/>
            </a:pPr>
            <a:r>
              <a:rPr lang="en-US" sz="1200" dirty="0" smtClean="0">
                <a:latin typeface="Tahoma" pitchFamily="34" charset="0"/>
                <a:ea typeface="Tahoma" pitchFamily="34" charset="0"/>
                <a:cs typeface="Tahoma" pitchFamily="34" charset="0"/>
              </a:rPr>
              <a:t>   default is version 1. If the issuer unique identifier or subject unique identifier are present, the value must be version 2. If one or more extensions are present, the version must be version 3.</a:t>
            </a:r>
          </a:p>
          <a:p>
            <a:pPr>
              <a:lnSpc>
                <a:spcPct val="150000"/>
              </a:lnSpc>
              <a:spcBef>
                <a:spcPts val="0"/>
              </a:spcBef>
            </a:pPr>
            <a:r>
              <a:rPr lang="en-US" sz="1200" dirty="0" smtClean="0">
                <a:latin typeface="Tahoma" pitchFamily="34" charset="0"/>
                <a:ea typeface="Tahoma" pitchFamily="34" charset="0"/>
                <a:cs typeface="Tahoma" pitchFamily="34" charset="0"/>
              </a:rPr>
              <a:t> Serial number: An integer value unique within the issuing CA that is unambiguously associated with this certificate.</a:t>
            </a:r>
          </a:p>
          <a:p>
            <a:pPr>
              <a:lnSpc>
                <a:spcPct val="150000"/>
              </a:lnSpc>
              <a:spcBef>
                <a:spcPts val="0"/>
              </a:spcBef>
            </a:pPr>
            <a:r>
              <a:rPr lang="en-US" sz="1200" dirty="0" smtClean="0">
                <a:latin typeface="Tahoma" pitchFamily="34" charset="0"/>
                <a:ea typeface="Tahoma" pitchFamily="34" charset="0"/>
                <a:cs typeface="Tahoma" pitchFamily="34" charset="0"/>
              </a:rPr>
              <a:t> Signature algorithm identifier: The algorithm used to sign the certificate together with any associated parameters. Because this information is repeated in the signature field at the end of the certificate, this field has little, if any, utility.</a:t>
            </a:r>
          </a:p>
          <a:p>
            <a:pPr>
              <a:lnSpc>
                <a:spcPct val="150000"/>
              </a:lnSpc>
              <a:spcBef>
                <a:spcPts val="0"/>
              </a:spcBef>
            </a:pPr>
            <a:r>
              <a:rPr lang="en-US" sz="1200" dirty="0" smtClean="0">
                <a:latin typeface="Tahoma" pitchFamily="34" charset="0"/>
                <a:ea typeface="Tahoma" pitchFamily="34" charset="0"/>
                <a:cs typeface="Tahoma" pitchFamily="34" charset="0"/>
              </a:rPr>
              <a:t> Issuer name: X.500 is the name of the CA that created and signed this certificate.</a:t>
            </a:r>
          </a:p>
          <a:p>
            <a:pPr>
              <a:lnSpc>
                <a:spcPct val="150000"/>
              </a:lnSpc>
              <a:spcBef>
                <a:spcPts val="0"/>
              </a:spcBef>
            </a:pPr>
            <a:r>
              <a:rPr lang="en-US" sz="1200" dirty="0" smtClean="0">
                <a:latin typeface="Tahoma" pitchFamily="34" charset="0"/>
                <a:ea typeface="Tahoma" pitchFamily="34" charset="0"/>
                <a:cs typeface="Tahoma" pitchFamily="34" charset="0"/>
              </a:rPr>
              <a:t> Period of validity: Consists of two dates: the first and last on which the certificate is valid.</a:t>
            </a:r>
          </a:p>
          <a:p>
            <a:pPr>
              <a:lnSpc>
                <a:spcPct val="150000"/>
              </a:lnSpc>
              <a:spcBef>
                <a:spcPts val="0"/>
              </a:spcBef>
            </a:pPr>
            <a:r>
              <a:rPr lang="en-US" sz="1200" dirty="0" smtClean="0">
                <a:latin typeface="Tahoma" pitchFamily="34" charset="0"/>
                <a:ea typeface="Tahoma" pitchFamily="34" charset="0"/>
                <a:cs typeface="Tahoma" pitchFamily="34" charset="0"/>
              </a:rPr>
              <a:t> Subject name: The name of the user to whom this certificate </a:t>
            </a:r>
            <a:r>
              <a:rPr lang="en-US" sz="1200" dirty="0" err="1" smtClean="0">
                <a:latin typeface="Tahoma" pitchFamily="34" charset="0"/>
                <a:ea typeface="Tahoma" pitchFamily="34" charset="0"/>
                <a:cs typeface="Tahoma" pitchFamily="34" charset="0"/>
              </a:rPr>
              <a:t>refers.That</a:t>
            </a:r>
            <a:r>
              <a:rPr lang="en-US" sz="1200" dirty="0" smtClean="0">
                <a:latin typeface="Tahoma" pitchFamily="34" charset="0"/>
                <a:ea typeface="Tahoma" pitchFamily="34" charset="0"/>
                <a:cs typeface="Tahoma" pitchFamily="34" charset="0"/>
              </a:rPr>
              <a:t> is, this certificate certifies the public key of the subject who holds the corresponding private key.</a:t>
            </a:r>
          </a:p>
          <a:p>
            <a:pPr>
              <a:lnSpc>
                <a:spcPct val="150000"/>
              </a:lnSpc>
              <a:spcBef>
                <a:spcPts val="0"/>
              </a:spcBef>
            </a:pPr>
            <a:r>
              <a:rPr lang="en-US" sz="1200" dirty="0" smtClean="0">
                <a:latin typeface="Tahoma" pitchFamily="34" charset="0"/>
                <a:ea typeface="Tahoma" pitchFamily="34" charset="0"/>
                <a:cs typeface="Tahoma" pitchFamily="34" charset="0"/>
              </a:rPr>
              <a:t> Subject’s public-key information: The public key of the subject, plus an identifier of the algorithm for which this key is to be used, together with any associated parameters.</a:t>
            </a:r>
          </a:p>
          <a:p>
            <a:pPr>
              <a:lnSpc>
                <a:spcPct val="150000"/>
              </a:lnSpc>
              <a:spcBef>
                <a:spcPts val="0"/>
              </a:spcBef>
            </a:pPr>
            <a:r>
              <a:rPr lang="en-US" sz="1200" dirty="0" smtClean="0">
                <a:latin typeface="Tahoma" pitchFamily="34" charset="0"/>
                <a:ea typeface="Tahoma" pitchFamily="34" charset="0"/>
                <a:cs typeface="Tahoma" pitchFamily="34" charset="0"/>
              </a:rPr>
              <a:t> Issuer unique identifier: An optional-bit string field used to identify uniquely the issuing CA in the event the X.500 name has been reused for different entities</a:t>
            </a:r>
          </a:p>
          <a:p>
            <a:pPr>
              <a:lnSpc>
                <a:spcPct val="150000"/>
              </a:lnSpc>
              <a:spcBef>
                <a:spcPts val="0"/>
              </a:spcBef>
            </a:pPr>
            <a:r>
              <a:rPr lang="en-US" sz="1200" dirty="0" smtClean="0">
                <a:latin typeface="Tahoma" pitchFamily="34" charset="0"/>
                <a:ea typeface="Tahoma" pitchFamily="34" charset="0"/>
                <a:cs typeface="Tahoma" pitchFamily="34" charset="0"/>
              </a:rPr>
              <a:t>Subject unique identifier: An optional-bit string field used to identify </a:t>
            </a:r>
            <a:r>
              <a:rPr lang="en-US" sz="1200" dirty="0" err="1" smtClean="0">
                <a:latin typeface="Tahoma" pitchFamily="34" charset="0"/>
                <a:ea typeface="Tahoma" pitchFamily="34" charset="0"/>
                <a:cs typeface="Tahoma" pitchFamily="34" charset="0"/>
              </a:rPr>
              <a:t>uniquelythe</a:t>
            </a:r>
            <a:r>
              <a:rPr lang="en-US" sz="1200" dirty="0" smtClean="0">
                <a:latin typeface="Tahoma" pitchFamily="34" charset="0"/>
                <a:ea typeface="Tahoma" pitchFamily="34" charset="0"/>
                <a:cs typeface="Tahoma" pitchFamily="34" charset="0"/>
              </a:rPr>
              <a:t> subject in the event the X.500 name has been reused for different entities.</a:t>
            </a:r>
          </a:p>
          <a:p>
            <a:pPr>
              <a:lnSpc>
                <a:spcPct val="150000"/>
              </a:lnSpc>
              <a:spcBef>
                <a:spcPts val="0"/>
              </a:spcBef>
            </a:pPr>
            <a:r>
              <a:rPr lang="en-US" sz="1200" dirty="0" smtClean="0">
                <a:latin typeface="Tahoma" pitchFamily="34" charset="0"/>
                <a:ea typeface="Tahoma" pitchFamily="34" charset="0"/>
                <a:cs typeface="Tahoma" pitchFamily="34" charset="0"/>
              </a:rPr>
              <a:t> Extensions: A set of one or more extension fields. Extensions were added in version 3 and are discussed later in this section.</a:t>
            </a:r>
          </a:p>
          <a:p>
            <a:pPr>
              <a:lnSpc>
                <a:spcPct val="150000"/>
              </a:lnSpc>
              <a:spcBef>
                <a:spcPts val="0"/>
              </a:spcBef>
            </a:pPr>
            <a:r>
              <a:rPr lang="en-US" sz="1200" dirty="0" smtClean="0">
                <a:latin typeface="Tahoma" pitchFamily="34" charset="0"/>
                <a:ea typeface="Tahoma" pitchFamily="34" charset="0"/>
                <a:cs typeface="Tahoma" pitchFamily="34" charset="0"/>
              </a:rPr>
              <a:t> Signature: Covers all of the other fields of the certificate; it contains the hash code of the other fields encrypted with the CA’s private </a:t>
            </a:r>
            <a:r>
              <a:rPr lang="en-US" sz="1200" dirty="0" err="1" smtClean="0">
                <a:latin typeface="Tahoma" pitchFamily="34" charset="0"/>
                <a:ea typeface="Tahoma" pitchFamily="34" charset="0"/>
                <a:cs typeface="Tahoma" pitchFamily="34" charset="0"/>
              </a:rPr>
              <a:t>key.This</a:t>
            </a:r>
            <a:r>
              <a:rPr lang="en-US" sz="1200" dirty="0" smtClean="0">
                <a:latin typeface="Tahoma" pitchFamily="34" charset="0"/>
                <a:ea typeface="Tahoma" pitchFamily="34" charset="0"/>
                <a:cs typeface="Tahoma" pitchFamily="34" charset="0"/>
              </a:rPr>
              <a:t> field includes the signature algorithm identifier.</a:t>
            </a:r>
            <a:endParaRPr lang="en-US" sz="1200" dirty="0">
              <a:latin typeface="Tahoma" pitchFamily="34" charset="0"/>
              <a:ea typeface="Tahoma" pitchFamily="34" charset="0"/>
              <a:cs typeface="Tahoma" pitchFamily="34" charset="0"/>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1200" dirty="0" smtClean="0">
                <a:latin typeface="Tahoma" pitchFamily="34" charset="0"/>
                <a:ea typeface="Tahoma" pitchFamily="34" charset="0"/>
                <a:cs typeface="Tahoma" pitchFamily="34" charset="0"/>
              </a:rPr>
              <a:t>The standard uses the following notation to define a certificate:</a:t>
            </a:r>
          </a:p>
          <a:p>
            <a:endParaRPr lang="en-US" sz="1200" dirty="0" smtClean="0">
              <a:latin typeface="Tahoma" pitchFamily="34" charset="0"/>
              <a:ea typeface="Tahoma" pitchFamily="34" charset="0"/>
              <a:cs typeface="Tahoma" pitchFamily="34" charset="0"/>
            </a:endParaRPr>
          </a:p>
          <a:p>
            <a:pPr>
              <a:buNone/>
            </a:pPr>
            <a:r>
              <a:rPr lang="en-US" sz="1200" dirty="0" smtClean="0">
                <a:latin typeface="Tahoma" pitchFamily="34" charset="0"/>
                <a:ea typeface="Tahoma" pitchFamily="34" charset="0"/>
                <a:cs typeface="Tahoma" pitchFamily="34" charset="0"/>
              </a:rPr>
              <a:t>  where</a:t>
            </a:r>
          </a:p>
          <a:p>
            <a:pPr>
              <a:buNone/>
            </a:pPr>
            <a:r>
              <a:rPr lang="en-US" sz="1200" dirty="0" smtClean="0">
                <a:latin typeface="Tahoma" pitchFamily="34" charset="0"/>
                <a:ea typeface="Tahoma" pitchFamily="34" charset="0"/>
                <a:cs typeface="Tahoma" pitchFamily="34" charset="0"/>
              </a:rPr>
              <a:t>               =  the certificate of user X issued by certification authority Y</a:t>
            </a:r>
          </a:p>
          <a:p>
            <a:pPr>
              <a:buNone/>
            </a:pPr>
            <a:r>
              <a:rPr lang="en-US" sz="1200" dirty="0" smtClean="0">
                <a:latin typeface="Tahoma" pitchFamily="34" charset="0"/>
                <a:ea typeface="Tahoma" pitchFamily="34" charset="0"/>
                <a:cs typeface="Tahoma" pitchFamily="34" charset="0"/>
              </a:rPr>
              <a:t>               =  the signing of I by Y. It consists of I with an encrypted hash code </a:t>
            </a:r>
          </a:p>
          <a:p>
            <a:pPr>
              <a:buNone/>
            </a:pPr>
            <a:r>
              <a:rPr lang="en-US" sz="1200" dirty="0" smtClean="0">
                <a:latin typeface="Tahoma" pitchFamily="34" charset="0"/>
                <a:ea typeface="Tahoma" pitchFamily="34" charset="0"/>
                <a:cs typeface="Tahoma" pitchFamily="34" charset="0"/>
              </a:rPr>
              <a:t>                    appended</a:t>
            </a:r>
          </a:p>
          <a:p>
            <a:pPr>
              <a:buNone/>
            </a:pPr>
            <a:r>
              <a:rPr lang="en-US" sz="1200" dirty="0" smtClean="0">
                <a:latin typeface="Tahoma" pitchFamily="34" charset="0"/>
                <a:ea typeface="Tahoma" pitchFamily="34" charset="0"/>
                <a:cs typeface="Tahoma" pitchFamily="34" charset="0"/>
              </a:rPr>
              <a:t>V = version of the certificate</a:t>
            </a:r>
          </a:p>
          <a:p>
            <a:pPr>
              <a:buNone/>
            </a:pPr>
            <a:r>
              <a:rPr lang="en-US" sz="1200" dirty="0" smtClean="0">
                <a:latin typeface="Tahoma" pitchFamily="34" charset="0"/>
                <a:ea typeface="Tahoma" pitchFamily="34" charset="0"/>
                <a:cs typeface="Tahoma" pitchFamily="34" charset="0"/>
              </a:rPr>
              <a:t>SN = serial number of the certificate</a:t>
            </a:r>
          </a:p>
          <a:p>
            <a:pPr>
              <a:buNone/>
            </a:pPr>
            <a:r>
              <a:rPr lang="en-US" sz="1200" dirty="0" smtClean="0">
                <a:latin typeface="Tahoma" pitchFamily="34" charset="0"/>
                <a:ea typeface="Tahoma" pitchFamily="34" charset="0"/>
                <a:cs typeface="Tahoma" pitchFamily="34" charset="0"/>
              </a:rPr>
              <a:t>AI = identifier of the algorithm used to sign the certificate</a:t>
            </a:r>
          </a:p>
          <a:p>
            <a:pPr>
              <a:buNone/>
            </a:pPr>
            <a:r>
              <a:rPr lang="en-US" sz="1200" dirty="0" smtClean="0">
                <a:latin typeface="Tahoma" pitchFamily="34" charset="0"/>
                <a:ea typeface="Tahoma" pitchFamily="34" charset="0"/>
                <a:cs typeface="Tahoma" pitchFamily="34" charset="0"/>
              </a:rPr>
              <a:t>CA = name of certificate authority</a:t>
            </a:r>
          </a:p>
          <a:p>
            <a:pPr>
              <a:buNone/>
            </a:pPr>
            <a:r>
              <a:rPr lang="en-US" sz="1200" dirty="0" smtClean="0">
                <a:latin typeface="Tahoma" pitchFamily="34" charset="0"/>
                <a:ea typeface="Tahoma" pitchFamily="34" charset="0"/>
                <a:cs typeface="Tahoma" pitchFamily="34" charset="0"/>
              </a:rPr>
              <a:t>UCA = optional unique identifier of the CA</a:t>
            </a:r>
          </a:p>
          <a:p>
            <a:pPr>
              <a:buNone/>
            </a:pPr>
            <a:r>
              <a:rPr lang="en-US" sz="1200" dirty="0" smtClean="0">
                <a:latin typeface="Tahoma" pitchFamily="34" charset="0"/>
                <a:ea typeface="Tahoma" pitchFamily="34" charset="0"/>
                <a:cs typeface="Tahoma" pitchFamily="34" charset="0"/>
              </a:rPr>
              <a:t>A = name of user A</a:t>
            </a:r>
          </a:p>
          <a:p>
            <a:pPr>
              <a:buNone/>
            </a:pPr>
            <a:r>
              <a:rPr lang="en-US" sz="1200" dirty="0" smtClean="0">
                <a:latin typeface="Tahoma" pitchFamily="34" charset="0"/>
                <a:ea typeface="Tahoma" pitchFamily="34" charset="0"/>
                <a:cs typeface="Tahoma" pitchFamily="34" charset="0"/>
              </a:rPr>
              <a:t>UA = optional unique identifier of the user A</a:t>
            </a:r>
          </a:p>
          <a:p>
            <a:pPr>
              <a:buNone/>
            </a:pPr>
            <a:r>
              <a:rPr lang="en-US" sz="1200" dirty="0" smtClean="0">
                <a:latin typeface="Tahoma" pitchFamily="34" charset="0"/>
                <a:ea typeface="Tahoma" pitchFamily="34" charset="0"/>
                <a:cs typeface="Tahoma" pitchFamily="34" charset="0"/>
              </a:rPr>
              <a:t>      =  public key of user A</a:t>
            </a:r>
          </a:p>
          <a:p>
            <a:pPr>
              <a:buNone/>
            </a:pPr>
            <a:r>
              <a:rPr lang="en-US" sz="1200" dirty="0" smtClean="0">
                <a:latin typeface="Tahoma" pitchFamily="34" charset="0"/>
                <a:ea typeface="Tahoma" pitchFamily="34" charset="0"/>
                <a:cs typeface="Tahoma" pitchFamily="34" charset="0"/>
              </a:rPr>
              <a:t>       = period of validity of the certificate</a:t>
            </a: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r>
              <a:rPr lang="en-US" sz="1200" dirty="0" smtClean="0">
                <a:latin typeface="Tahoma" pitchFamily="34" charset="0"/>
                <a:ea typeface="Tahoma" pitchFamily="34" charset="0"/>
                <a:cs typeface="Tahoma" pitchFamily="34" charset="0"/>
              </a:rPr>
              <a:t>The CA signs the certificate with its private key. If the corresponding public key is known to a user, then that user can verify that a certificate signed by the CA</a:t>
            </a:r>
          </a:p>
          <a:p>
            <a:pPr algn="just">
              <a:lnSpc>
                <a:spcPct val="150000"/>
              </a:lnSpc>
              <a:spcBef>
                <a:spcPts val="0"/>
              </a:spcBef>
              <a:buNone/>
            </a:pPr>
            <a:r>
              <a:rPr lang="en-US" sz="1200" dirty="0" smtClean="0">
                <a:latin typeface="Tahoma" pitchFamily="34" charset="0"/>
                <a:ea typeface="Tahoma" pitchFamily="34" charset="0"/>
                <a:cs typeface="Tahoma" pitchFamily="34" charset="0"/>
              </a:rPr>
              <a:t>    is valid.</a:t>
            </a: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r>
              <a:rPr lang="en-US" sz="1200" b="1" dirty="0" smtClean="0">
                <a:latin typeface="Tahoma" pitchFamily="34" charset="0"/>
                <a:ea typeface="Tahoma" pitchFamily="34" charset="0"/>
                <a:cs typeface="Tahoma" pitchFamily="34" charset="0"/>
              </a:rPr>
              <a:t>OBTAINING A USER’S CERTIFICATE </a:t>
            </a:r>
          </a:p>
          <a:p>
            <a:pPr algn="just">
              <a:lnSpc>
                <a:spcPct val="150000"/>
              </a:lnSpc>
              <a:spcBef>
                <a:spcPts val="0"/>
              </a:spcBef>
              <a:buNone/>
            </a:pPr>
            <a:r>
              <a:rPr lang="en-US" sz="1200" dirty="0" smtClean="0">
                <a:latin typeface="Tahoma" pitchFamily="34" charset="0"/>
                <a:ea typeface="Tahoma" pitchFamily="34" charset="0"/>
                <a:cs typeface="Tahoma" pitchFamily="34" charset="0"/>
              </a:rPr>
              <a:t>User certificates generated by a CA have the following characteristics:</a:t>
            </a:r>
          </a:p>
          <a:p>
            <a:pPr algn="just">
              <a:lnSpc>
                <a:spcPct val="150000"/>
              </a:lnSpc>
              <a:spcBef>
                <a:spcPts val="0"/>
              </a:spcBef>
              <a:buNone/>
            </a:pPr>
            <a:r>
              <a:rPr lang="en-US" sz="1200" dirty="0" smtClean="0">
                <a:latin typeface="Tahoma" pitchFamily="34" charset="0"/>
                <a:ea typeface="Tahoma" pitchFamily="34" charset="0"/>
                <a:cs typeface="Tahoma" pitchFamily="34" charset="0"/>
              </a:rPr>
              <a:t>• Any user with access to the public key of the CA can verify the user public key</a:t>
            </a:r>
          </a:p>
          <a:p>
            <a:pPr algn="just">
              <a:lnSpc>
                <a:spcPct val="150000"/>
              </a:lnSpc>
              <a:spcBef>
                <a:spcPts val="0"/>
              </a:spcBef>
              <a:buNone/>
            </a:pPr>
            <a:r>
              <a:rPr lang="en-US" sz="1200" dirty="0" smtClean="0">
                <a:latin typeface="Tahoma" pitchFamily="34" charset="0"/>
                <a:ea typeface="Tahoma" pitchFamily="34" charset="0"/>
                <a:cs typeface="Tahoma" pitchFamily="34" charset="0"/>
              </a:rPr>
              <a:t>that was certified.</a:t>
            </a:r>
          </a:p>
          <a:p>
            <a:pPr algn="just">
              <a:lnSpc>
                <a:spcPct val="150000"/>
              </a:lnSpc>
              <a:spcBef>
                <a:spcPts val="0"/>
              </a:spcBef>
              <a:buNone/>
            </a:pPr>
            <a:r>
              <a:rPr lang="en-US" sz="1200" dirty="0" smtClean="0">
                <a:latin typeface="Tahoma" pitchFamily="34" charset="0"/>
                <a:ea typeface="Tahoma" pitchFamily="34" charset="0"/>
                <a:cs typeface="Tahoma" pitchFamily="34" charset="0"/>
              </a:rPr>
              <a:t>• No party other than the certification authority can modify the certificate without</a:t>
            </a:r>
          </a:p>
          <a:p>
            <a:pPr algn="just">
              <a:lnSpc>
                <a:spcPct val="150000"/>
              </a:lnSpc>
              <a:spcBef>
                <a:spcPts val="0"/>
              </a:spcBef>
              <a:buNone/>
            </a:pPr>
            <a:r>
              <a:rPr lang="en-US" sz="1200" dirty="0" smtClean="0">
                <a:latin typeface="Tahoma" pitchFamily="34" charset="0"/>
                <a:ea typeface="Tahoma" pitchFamily="34" charset="0"/>
                <a:cs typeface="Tahoma" pitchFamily="34" charset="0"/>
              </a:rPr>
              <a:t>this being detected.</a:t>
            </a:r>
            <a:endParaRPr lang="en-US" sz="1200" dirty="0">
              <a:latin typeface="Tahoma" pitchFamily="34" charset="0"/>
              <a:ea typeface="Tahoma" pitchFamily="34" charset="0"/>
              <a:cs typeface="Tahoma" pitchFamily="34" charset="0"/>
            </a:endParaRPr>
          </a:p>
        </p:txBody>
      </p:sp>
      <p:pic>
        <p:nvPicPr>
          <p:cNvPr id="5" name="Picture 2"/>
          <p:cNvPicPr>
            <a:picLocks noChangeAspect="1" noChangeArrowheads="1"/>
          </p:cNvPicPr>
          <p:nvPr/>
        </p:nvPicPr>
        <p:blipFill>
          <a:blip r:embed="rId2"/>
          <a:srcRect/>
          <a:stretch>
            <a:fillRect/>
          </a:stretch>
        </p:blipFill>
        <p:spPr bwMode="auto">
          <a:xfrm>
            <a:off x="855396" y="1274845"/>
            <a:ext cx="4540262" cy="316630"/>
          </a:xfrm>
          <a:prstGeom prst="rect">
            <a:avLst/>
          </a:prstGeom>
          <a:noFill/>
          <a:ln w="9525">
            <a:noFill/>
            <a:miter lim="800000"/>
            <a:headEnd/>
            <a:tailEnd/>
          </a:ln>
          <a:effectLst/>
        </p:spPr>
      </p:pic>
      <p:pic>
        <p:nvPicPr>
          <p:cNvPr id="7" name="Picture 3"/>
          <p:cNvPicPr>
            <a:picLocks noChangeAspect="1" noChangeArrowheads="1"/>
          </p:cNvPicPr>
          <p:nvPr/>
        </p:nvPicPr>
        <p:blipFill>
          <a:blip r:embed="rId3"/>
          <a:srcRect/>
          <a:stretch>
            <a:fillRect/>
          </a:stretch>
        </p:blipFill>
        <p:spPr bwMode="auto">
          <a:xfrm>
            <a:off x="587059" y="1872905"/>
            <a:ext cx="620506" cy="151339"/>
          </a:xfrm>
          <a:prstGeom prst="rect">
            <a:avLst/>
          </a:prstGeom>
          <a:noFill/>
          <a:ln w="9525">
            <a:noFill/>
            <a:miter lim="800000"/>
            <a:headEnd/>
            <a:tailEnd/>
          </a:ln>
          <a:effectLst/>
        </p:spPr>
      </p:pic>
      <p:pic>
        <p:nvPicPr>
          <p:cNvPr id="8" name="Picture 4"/>
          <p:cNvPicPr>
            <a:picLocks noChangeAspect="1" noChangeArrowheads="1"/>
          </p:cNvPicPr>
          <p:nvPr/>
        </p:nvPicPr>
        <p:blipFill>
          <a:blip r:embed="rId4"/>
          <a:srcRect/>
          <a:stretch>
            <a:fillRect/>
          </a:stretch>
        </p:blipFill>
        <p:spPr bwMode="auto">
          <a:xfrm>
            <a:off x="599931" y="2084202"/>
            <a:ext cx="440113" cy="177370"/>
          </a:xfrm>
          <a:prstGeom prst="rect">
            <a:avLst/>
          </a:prstGeom>
          <a:noFill/>
          <a:ln w="9525">
            <a:noFill/>
            <a:miter lim="800000"/>
            <a:headEnd/>
            <a:tailEnd/>
          </a:ln>
          <a:effectLst/>
        </p:spPr>
      </p:pic>
      <p:pic>
        <p:nvPicPr>
          <p:cNvPr id="9" name="Picture 5"/>
          <p:cNvPicPr>
            <a:picLocks noChangeAspect="1" noChangeArrowheads="1"/>
          </p:cNvPicPr>
          <p:nvPr/>
        </p:nvPicPr>
        <p:blipFill>
          <a:blip r:embed="rId5"/>
          <a:srcRect/>
          <a:stretch>
            <a:fillRect/>
          </a:stretch>
        </p:blipFill>
        <p:spPr bwMode="auto">
          <a:xfrm>
            <a:off x="548270" y="4528236"/>
            <a:ext cx="268407" cy="176388"/>
          </a:xfrm>
          <a:prstGeom prst="rect">
            <a:avLst/>
          </a:prstGeom>
          <a:noFill/>
          <a:ln w="9525">
            <a:noFill/>
            <a:miter lim="800000"/>
            <a:headEnd/>
            <a:tailEnd/>
          </a:ln>
          <a:effectLst/>
        </p:spPr>
      </p:pic>
      <p:pic>
        <p:nvPicPr>
          <p:cNvPr id="10" name="Picture 6"/>
          <p:cNvPicPr>
            <a:picLocks noChangeAspect="1" noChangeArrowheads="1"/>
          </p:cNvPicPr>
          <p:nvPr/>
        </p:nvPicPr>
        <p:blipFill>
          <a:blip r:embed="rId6"/>
          <a:srcRect/>
          <a:stretch>
            <a:fillRect/>
          </a:stretch>
        </p:blipFill>
        <p:spPr bwMode="auto">
          <a:xfrm>
            <a:off x="492429" y="4797915"/>
            <a:ext cx="352170" cy="171953"/>
          </a:xfrm>
          <a:prstGeom prst="rect">
            <a:avLst/>
          </a:prstGeom>
          <a:noFill/>
          <a:ln w="9525">
            <a:noFill/>
            <a:miter lim="800000"/>
            <a:headEnd/>
            <a:tailEnd/>
          </a:ln>
          <a:effectLst/>
        </p:spPr>
      </p:pic>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13" name="Content Placeholder 12"/>
          <p:cNvSpPr>
            <a:spLocks noGrp="1"/>
          </p:cNvSpPr>
          <p:nvPr>
            <p:ph idx="1"/>
          </p:nvPr>
        </p:nvSpPr>
        <p:spPr/>
        <p:txBody>
          <a:bodyPr>
            <a:normAutofit/>
          </a:bodyPr>
          <a:lstStyle/>
          <a:p>
            <a:pPr algn="just">
              <a:lnSpc>
                <a:spcPct val="150000"/>
              </a:lnSpc>
              <a:spcBef>
                <a:spcPts val="0"/>
              </a:spcBef>
            </a:pPr>
            <a:r>
              <a:rPr lang="en-US" sz="1200" dirty="0" smtClean="0">
                <a:latin typeface="Tahoma" pitchFamily="34" charset="0"/>
                <a:ea typeface="Tahoma" pitchFamily="34" charset="0"/>
                <a:cs typeface="Tahoma" pitchFamily="34" charset="0"/>
              </a:rPr>
              <a:t>Now suppose that A has obtained a certificate from certification authority and B has obtained a certificate from CA X2. If A does not securely know the public key of X2, then B’s certificate, issued by X2, is useless to A.A can read B’s certificate,  but A cannot verify the signature. However, if the two CAs have securely  exchanged their own public keys, the following procedure will enable A to obtain B’s public key.</a:t>
            </a:r>
          </a:p>
          <a:p>
            <a:pPr algn="just">
              <a:lnSpc>
                <a:spcPct val="150000"/>
              </a:lnSpc>
              <a:spcBef>
                <a:spcPts val="0"/>
              </a:spcBef>
            </a:pPr>
            <a:r>
              <a:rPr lang="en-US" sz="1200" dirty="0" smtClean="0">
                <a:latin typeface="Tahoma" pitchFamily="34" charset="0"/>
                <a:ea typeface="Tahoma" pitchFamily="34" charset="0"/>
                <a:cs typeface="Tahoma" pitchFamily="34" charset="0"/>
              </a:rPr>
              <a:t>Step 1 A obtains from the directory the certificate of X2 signed by X1. Because A securely knows X1’s public </a:t>
            </a:r>
            <a:r>
              <a:rPr lang="en-US" sz="1200" dirty="0" err="1" smtClean="0">
                <a:latin typeface="Tahoma" pitchFamily="34" charset="0"/>
                <a:ea typeface="Tahoma" pitchFamily="34" charset="0"/>
                <a:cs typeface="Tahoma" pitchFamily="34" charset="0"/>
              </a:rPr>
              <a:t>key,A</a:t>
            </a:r>
            <a:r>
              <a:rPr lang="en-US" sz="1200" dirty="0" smtClean="0">
                <a:latin typeface="Tahoma" pitchFamily="34" charset="0"/>
                <a:ea typeface="Tahoma" pitchFamily="34" charset="0"/>
                <a:cs typeface="Tahoma" pitchFamily="34" charset="0"/>
              </a:rPr>
              <a:t> can obtain X2’s public key from its certificate and verify it by means of X1’s signature on the certificate.</a:t>
            </a:r>
          </a:p>
          <a:p>
            <a:pPr algn="just">
              <a:lnSpc>
                <a:spcPct val="150000"/>
              </a:lnSpc>
              <a:spcBef>
                <a:spcPts val="0"/>
              </a:spcBef>
            </a:pPr>
            <a:r>
              <a:rPr lang="en-US" sz="1200" dirty="0" smtClean="0">
                <a:latin typeface="Tahoma" pitchFamily="34" charset="0"/>
                <a:ea typeface="Tahoma" pitchFamily="34" charset="0"/>
                <a:cs typeface="Tahoma" pitchFamily="34" charset="0"/>
              </a:rPr>
              <a:t>Step 2 A then goes back to the directory and obtains the certificate of B signed by X2. Because A now has a trusted copy of X2’s public </a:t>
            </a:r>
            <a:r>
              <a:rPr lang="en-US" sz="1200" dirty="0" err="1" smtClean="0">
                <a:latin typeface="Tahoma" pitchFamily="34" charset="0"/>
                <a:ea typeface="Tahoma" pitchFamily="34" charset="0"/>
                <a:cs typeface="Tahoma" pitchFamily="34" charset="0"/>
              </a:rPr>
              <a:t>key,A</a:t>
            </a:r>
            <a:r>
              <a:rPr lang="en-US" sz="1200" dirty="0" smtClean="0">
                <a:latin typeface="Tahoma" pitchFamily="34" charset="0"/>
                <a:ea typeface="Tahoma" pitchFamily="34" charset="0"/>
                <a:cs typeface="Tahoma" pitchFamily="34" charset="0"/>
              </a:rPr>
              <a:t> can verify the signature and securely obtain B’s public key.  A has used a chain of certificates to obtain B’s public key. In the notation of</a:t>
            </a:r>
          </a:p>
          <a:p>
            <a:pPr algn="just">
              <a:lnSpc>
                <a:spcPct val="150000"/>
              </a:lnSpc>
              <a:spcBef>
                <a:spcPts val="0"/>
              </a:spcBef>
            </a:pPr>
            <a:r>
              <a:rPr lang="en-US" sz="1200" dirty="0" smtClean="0">
                <a:latin typeface="Tahoma" pitchFamily="34" charset="0"/>
                <a:ea typeface="Tahoma" pitchFamily="34" charset="0"/>
                <a:cs typeface="Tahoma" pitchFamily="34" charset="0"/>
              </a:rPr>
              <a:t>X.509, this chain is expressed as</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r>
              <a:rPr lang="en-US" sz="1200" dirty="0" smtClean="0">
                <a:latin typeface="Tahoma" pitchFamily="34" charset="0"/>
                <a:ea typeface="Tahoma" pitchFamily="34" charset="0"/>
                <a:cs typeface="Tahoma" pitchFamily="34" charset="0"/>
              </a:rPr>
              <a:t>In the same fashion, B can obtain A’s public key with the reverse chain: </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r>
              <a:rPr lang="en-US" sz="1200" dirty="0" smtClean="0">
                <a:latin typeface="Tahoma" pitchFamily="34" charset="0"/>
                <a:ea typeface="Tahoma" pitchFamily="34" charset="0"/>
                <a:cs typeface="Tahoma" pitchFamily="34" charset="0"/>
              </a:rPr>
              <a:t>This scheme need not be limited to a chain of two certificates. An arbitrarily long path of CAs can be followed to produce a chain. A chain with N elements would be expressed as</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r>
              <a:rPr lang="en-US" sz="1200" dirty="0" smtClean="0">
                <a:latin typeface="Tahoma" pitchFamily="34" charset="0"/>
                <a:ea typeface="Tahoma" pitchFamily="34" charset="0"/>
                <a:cs typeface="Tahoma" pitchFamily="34" charset="0"/>
              </a:rPr>
              <a:t> The directory entry for each CA includes two types of certificates:</a:t>
            </a:r>
          </a:p>
          <a:p>
            <a:pPr algn="just">
              <a:lnSpc>
                <a:spcPct val="150000"/>
              </a:lnSpc>
              <a:spcBef>
                <a:spcPts val="0"/>
              </a:spcBef>
              <a:buNone/>
            </a:pPr>
            <a:r>
              <a:rPr lang="en-US" sz="1200" dirty="0" smtClean="0">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 Forward certificates</a:t>
            </a:r>
            <a:r>
              <a:rPr lang="en-US" sz="1200" dirty="0" smtClean="0">
                <a:latin typeface="Tahoma" pitchFamily="34" charset="0"/>
                <a:ea typeface="Tahoma" pitchFamily="34" charset="0"/>
                <a:cs typeface="Tahoma" pitchFamily="34" charset="0"/>
              </a:rPr>
              <a:t>: Certificates of X generated by other CAs</a:t>
            </a:r>
          </a:p>
          <a:p>
            <a:pPr algn="just">
              <a:lnSpc>
                <a:spcPct val="150000"/>
              </a:lnSpc>
              <a:spcBef>
                <a:spcPts val="0"/>
              </a:spcBef>
              <a:buNone/>
            </a:pPr>
            <a:r>
              <a:rPr lang="en-US" sz="1200" dirty="0" smtClean="0">
                <a:latin typeface="Tahoma" pitchFamily="34" charset="0"/>
                <a:ea typeface="Tahoma" pitchFamily="34" charset="0"/>
                <a:cs typeface="Tahoma" pitchFamily="34" charset="0"/>
              </a:rPr>
              <a:t>  • </a:t>
            </a:r>
            <a:r>
              <a:rPr lang="en-US" sz="1200" b="1" dirty="0" smtClean="0">
                <a:latin typeface="Tahoma" pitchFamily="34" charset="0"/>
                <a:ea typeface="Tahoma" pitchFamily="34" charset="0"/>
                <a:cs typeface="Tahoma" pitchFamily="34" charset="0"/>
              </a:rPr>
              <a:t>Reverse certificates</a:t>
            </a:r>
            <a:r>
              <a:rPr lang="en-US" sz="1200" dirty="0" smtClean="0">
                <a:latin typeface="Tahoma" pitchFamily="34" charset="0"/>
                <a:ea typeface="Tahoma" pitchFamily="34" charset="0"/>
                <a:cs typeface="Tahoma" pitchFamily="34" charset="0"/>
              </a:rPr>
              <a:t>: Certificates generated by X that are the certificates of other CAs</a:t>
            </a:r>
            <a:endParaRPr lang="en-US" sz="1200" dirty="0">
              <a:latin typeface="Tahoma" pitchFamily="34" charset="0"/>
              <a:ea typeface="Tahoma" pitchFamily="34" charset="0"/>
              <a:cs typeface="Tahoma" pitchFamily="34" charset="0"/>
            </a:endParaRPr>
          </a:p>
        </p:txBody>
      </p:sp>
      <p:pic>
        <p:nvPicPr>
          <p:cNvPr id="14" name="Picture 2"/>
          <p:cNvPicPr>
            <a:picLocks noChangeAspect="1" noChangeArrowheads="1"/>
          </p:cNvPicPr>
          <p:nvPr/>
        </p:nvPicPr>
        <p:blipFill>
          <a:blip r:embed="rId2"/>
          <a:srcRect/>
          <a:stretch>
            <a:fillRect/>
          </a:stretch>
        </p:blipFill>
        <p:spPr bwMode="auto">
          <a:xfrm>
            <a:off x="1812986" y="4955916"/>
            <a:ext cx="1537487" cy="239165"/>
          </a:xfrm>
          <a:prstGeom prst="rect">
            <a:avLst/>
          </a:prstGeom>
          <a:noFill/>
          <a:ln w="9525">
            <a:noFill/>
            <a:miter lim="800000"/>
            <a:headEnd/>
            <a:tailEnd/>
          </a:ln>
          <a:effectLst/>
        </p:spPr>
      </p:pic>
      <p:pic>
        <p:nvPicPr>
          <p:cNvPr id="16" name="Picture 3"/>
          <p:cNvPicPr>
            <a:picLocks noChangeAspect="1" noChangeArrowheads="1"/>
          </p:cNvPicPr>
          <p:nvPr/>
        </p:nvPicPr>
        <p:blipFill>
          <a:blip r:embed="rId3"/>
          <a:srcRect/>
          <a:stretch>
            <a:fillRect/>
          </a:stretch>
        </p:blipFill>
        <p:spPr bwMode="auto">
          <a:xfrm>
            <a:off x="1746965" y="5498149"/>
            <a:ext cx="1880701" cy="190675"/>
          </a:xfrm>
          <a:prstGeom prst="rect">
            <a:avLst/>
          </a:prstGeom>
          <a:noFill/>
          <a:ln w="9525">
            <a:noFill/>
            <a:miter lim="800000"/>
            <a:headEnd/>
            <a:tailEnd/>
          </a:ln>
          <a:effectLst/>
        </p:spPr>
      </p:pic>
      <p:pic>
        <p:nvPicPr>
          <p:cNvPr id="17" name="Picture 4"/>
          <p:cNvPicPr>
            <a:picLocks noChangeAspect="1" noChangeArrowheads="1"/>
          </p:cNvPicPr>
          <p:nvPr/>
        </p:nvPicPr>
        <p:blipFill>
          <a:blip r:embed="rId4"/>
          <a:srcRect/>
          <a:stretch>
            <a:fillRect/>
          </a:stretch>
        </p:blipFill>
        <p:spPr bwMode="auto">
          <a:xfrm>
            <a:off x="1545923" y="6638787"/>
            <a:ext cx="2642169" cy="195966"/>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5" name="Content Placeholder 4"/>
          <p:cNvSpPr>
            <a:spLocks noGrp="1"/>
          </p:cNvSpPr>
          <p:nvPr>
            <p:ph idx="1"/>
          </p:nvPr>
        </p:nvSpPr>
        <p:spPr/>
        <p:txBody>
          <a:bodyPr>
            <a:normAutofit/>
          </a:bodyPr>
          <a:lstStyle/>
          <a:p>
            <a:pPr>
              <a:lnSpc>
                <a:spcPct val="150000"/>
              </a:lnSpc>
              <a:spcBef>
                <a:spcPts val="0"/>
              </a:spcBef>
              <a:buNone/>
            </a:pPr>
            <a:r>
              <a:rPr lang="en-US" sz="1200" b="1" dirty="0" smtClean="0">
                <a:latin typeface="Tahoma" pitchFamily="34" charset="0"/>
                <a:ea typeface="Tahoma" pitchFamily="34" charset="0"/>
                <a:cs typeface="Tahoma" pitchFamily="34" charset="0"/>
              </a:rPr>
              <a:t>2) Replay </a:t>
            </a:r>
            <a:r>
              <a:rPr lang="en-US" sz="1200" dirty="0" smtClean="0">
                <a:latin typeface="Tahoma" pitchFamily="34" charset="0"/>
                <a:ea typeface="Tahoma" pitchFamily="34" charset="0"/>
                <a:cs typeface="Tahoma" pitchFamily="34" charset="0"/>
              </a:rPr>
              <a:t>– involves passive capture of a data unit and its subsequent transmission to produce an unauthorized effect.</a:t>
            </a: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r>
              <a:rPr lang="en-US" sz="1200" dirty="0" smtClean="0">
                <a:latin typeface="Tahoma" pitchFamily="34" charset="0"/>
                <a:ea typeface="Tahoma" pitchFamily="34" charset="0"/>
                <a:cs typeface="Tahoma" pitchFamily="34" charset="0"/>
              </a:rPr>
              <a:t> Figure 6: Replay</a:t>
            </a:r>
          </a:p>
          <a:p>
            <a:pPr>
              <a:lnSpc>
                <a:spcPct val="150000"/>
              </a:lnSpc>
              <a:spcBef>
                <a:spcPts val="0"/>
              </a:spcBef>
              <a:buNone/>
            </a:pPr>
            <a:r>
              <a:rPr lang="en-US" sz="1200" b="1" dirty="0" smtClean="0">
                <a:latin typeface="Tahoma" pitchFamily="34" charset="0"/>
                <a:ea typeface="Tahoma" pitchFamily="34" charset="0"/>
                <a:cs typeface="Tahoma" pitchFamily="34" charset="0"/>
              </a:rPr>
              <a:t>3) Modification </a:t>
            </a:r>
            <a:r>
              <a:rPr lang="en-US" sz="1200" dirty="0" smtClean="0">
                <a:latin typeface="Tahoma" pitchFamily="34" charset="0"/>
                <a:ea typeface="Tahoma" pitchFamily="34" charset="0"/>
                <a:cs typeface="Tahoma" pitchFamily="34" charset="0"/>
              </a:rPr>
              <a:t>– Some portion of message is altered or the messages are delayed or recorded, to produce an unauthorized effect.</a:t>
            </a: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r>
              <a:rPr lang="en-US" sz="1200" dirty="0" smtClean="0">
                <a:latin typeface="Tahoma" pitchFamily="34" charset="0"/>
                <a:ea typeface="Tahoma" pitchFamily="34" charset="0"/>
                <a:cs typeface="Tahoma" pitchFamily="34" charset="0"/>
              </a:rPr>
              <a:t>  Figure 7: Modification</a:t>
            </a: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r>
              <a:rPr lang="en-US" sz="1200" b="1" dirty="0" smtClean="0">
                <a:latin typeface="Tahoma" pitchFamily="34" charset="0"/>
                <a:ea typeface="Tahoma" pitchFamily="34" charset="0"/>
                <a:cs typeface="Tahoma" pitchFamily="34" charset="0"/>
              </a:rPr>
              <a:t>4) Denial of service</a:t>
            </a:r>
            <a:r>
              <a:rPr lang="en-US" sz="1200" dirty="0" smtClean="0">
                <a:latin typeface="Tahoma" pitchFamily="34" charset="0"/>
                <a:ea typeface="Tahoma" pitchFamily="34" charset="0"/>
                <a:cs typeface="Tahoma" pitchFamily="34" charset="0"/>
              </a:rPr>
              <a:t> – Prevents or inhibits the normal use or management of communication facilities. Another form of service denial is the disruption of an entire network, either by disabling the network or overloading it with messages so as to degrade performance.</a:t>
            </a: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a:latin typeface="Tahoma" pitchFamily="34" charset="0"/>
              <a:ea typeface="Tahoma" pitchFamily="34" charset="0"/>
              <a:cs typeface="Tahoma" pitchFamily="34" charset="0"/>
            </a:endParaRPr>
          </a:p>
        </p:txBody>
      </p:sp>
      <p:pic>
        <p:nvPicPr>
          <p:cNvPr id="6" name="Picture 5"/>
          <p:cNvPicPr/>
          <p:nvPr/>
        </p:nvPicPr>
        <p:blipFill>
          <a:blip r:embed="rId2"/>
          <a:srcRect/>
          <a:stretch>
            <a:fillRect/>
          </a:stretch>
        </p:blipFill>
        <p:spPr bwMode="auto">
          <a:xfrm>
            <a:off x="982708" y="1853594"/>
            <a:ext cx="4370070" cy="1727166"/>
          </a:xfrm>
          <a:prstGeom prst="rect">
            <a:avLst/>
          </a:prstGeom>
          <a:noFill/>
          <a:ln w="9525">
            <a:noFill/>
            <a:miter lim="800000"/>
            <a:headEnd/>
            <a:tailEnd/>
          </a:ln>
        </p:spPr>
      </p:pic>
      <p:pic>
        <p:nvPicPr>
          <p:cNvPr id="7" name="Picture 6"/>
          <p:cNvPicPr/>
          <p:nvPr/>
        </p:nvPicPr>
        <p:blipFill>
          <a:blip r:embed="rId3"/>
          <a:srcRect/>
          <a:stretch>
            <a:fillRect/>
          </a:stretch>
        </p:blipFill>
        <p:spPr bwMode="auto">
          <a:xfrm>
            <a:off x="1134929" y="4729651"/>
            <a:ext cx="4388358" cy="170688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9" name="Content Placeholder 8"/>
          <p:cNvSpPr>
            <a:spLocks noGrp="1"/>
          </p:cNvSpPr>
          <p:nvPr>
            <p:ph idx="1"/>
          </p:nvPr>
        </p:nvSpPr>
        <p:spPr/>
        <p:txBody>
          <a:bodyPr>
            <a:normAutofit/>
          </a:bodyPr>
          <a:lstStyle/>
          <a:p>
            <a:r>
              <a:rPr lang="en-US" sz="1200" dirty="0" smtClean="0">
                <a:latin typeface="Tahoma" pitchFamily="34" charset="0"/>
                <a:ea typeface="Tahoma" pitchFamily="34" charset="0"/>
                <a:cs typeface="Tahoma" pitchFamily="34" charset="0"/>
              </a:rPr>
              <a:t>X.509 suggests that CAs be arranged in a hierarchy as shown below</a:t>
            </a:r>
          </a:p>
          <a:p>
            <a:endParaRPr lang="en-US" sz="1200" dirty="0" smtClean="0">
              <a:latin typeface="Tahoma" pitchFamily="34" charset="0"/>
              <a:ea typeface="Tahoma" pitchFamily="34" charset="0"/>
              <a:cs typeface="Tahoma" pitchFamily="34" charset="0"/>
            </a:endParaRPr>
          </a:p>
          <a:p>
            <a:endParaRPr lang="en-US" sz="1200" dirty="0" smtClean="0">
              <a:latin typeface="Tahoma" pitchFamily="34" charset="0"/>
              <a:ea typeface="Tahoma" pitchFamily="34" charset="0"/>
              <a:cs typeface="Tahoma" pitchFamily="34" charset="0"/>
            </a:endParaRPr>
          </a:p>
          <a:p>
            <a:endParaRPr lang="en-US" sz="1200" dirty="0" smtClean="0">
              <a:latin typeface="Tahoma" pitchFamily="34" charset="0"/>
              <a:ea typeface="Tahoma" pitchFamily="34" charset="0"/>
              <a:cs typeface="Tahoma" pitchFamily="34" charset="0"/>
            </a:endParaRPr>
          </a:p>
          <a:p>
            <a:endParaRPr lang="en-US" sz="1200" dirty="0" smtClean="0">
              <a:latin typeface="Tahoma" pitchFamily="34" charset="0"/>
              <a:ea typeface="Tahoma" pitchFamily="34" charset="0"/>
              <a:cs typeface="Tahoma" pitchFamily="34" charset="0"/>
            </a:endParaRPr>
          </a:p>
          <a:p>
            <a:endParaRPr lang="en-US" sz="1200" dirty="0" smtClean="0">
              <a:latin typeface="Tahoma" pitchFamily="34" charset="0"/>
              <a:ea typeface="Tahoma" pitchFamily="34" charset="0"/>
              <a:cs typeface="Tahoma" pitchFamily="34" charset="0"/>
            </a:endParaRPr>
          </a:p>
          <a:p>
            <a:endParaRPr lang="en-US" sz="1200" dirty="0" smtClean="0">
              <a:latin typeface="Tahoma" pitchFamily="34" charset="0"/>
              <a:ea typeface="Tahoma" pitchFamily="34" charset="0"/>
              <a:cs typeface="Tahoma" pitchFamily="34" charset="0"/>
            </a:endParaRPr>
          </a:p>
          <a:p>
            <a:endParaRPr lang="en-US" sz="1200" dirty="0" smtClean="0">
              <a:latin typeface="Tahoma" pitchFamily="34" charset="0"/>
              <a:ea typeface="Tahoma" pitchFamily="34" charset="0"/>
              <a:cs typeface="Tahoma" pitchFamily="34" charset="0"/>
            </a:endParaRPr>
          </a:p>
          <a:p>
            <a:endParaRPr lang="en-US" sz="1200" dirty="0" smtClean="0">
              <a:latin typeface="Tahoma" pitchFamily="34" charset="0"/>
              <a:ea typeface="Tahoma" pitchFamily="34" charset="0"/>
              <a:cs typeface="Tahoma" pitchFamily="34" charset="0"/>
            </a:endParaRPr>
          </a:p>
          <a:p>
            <a:endParaRPr lang="en-US" sz="1200" dirty="0" smtClean="0">
              <a:latin typeface="Tahoma" pitchFamily="34" charset="0"/>
              <a:ea typeface="Tahoma" pitchFamily="34" charset="0"/>
              <a:cs typeface="Tahoma" pitchFamily="34" charset="0"/>
            </a:endParaRPr>
          </a:p>
          <a:p>
            <a:endParaRPr lang="en-US" sz="1200" dirty="0" smtClean="0">
              <a:latin typeface="Tahoma" pitchFamily="34" charset="0"/>
              <a:ea typeface="Tahoma" pitchFamily="34" charset="0"/>
              <a:cs typeface="Tahoma" pitchFamily="34" charset="0"/>
            </a:endParaRPr>
          </a:p>
          <a:p>
            <a:endParaRPr lang="en-US" sz="1200" dirty="0" smtClean="0">
              <a:latin typeface="Tahoma" pitchFamily="34" charset="0"/>
              <a:ea typeface="Tahoma" pitchFamily="34" charset="0"/>
              <a:cs typeface="Tahoma" pitchFamily="34" charset="0"/>
            </a:endParaRPr>
          </a:p>
          <a:p>
            <a:endParaRPr lang="en-US" sz="1200" dirty="0" smtClean="0">
              <a:latin typeface="Tahoma" pitchFamily="34" charset="0"/>
              <a:ea typeface="Tahoma" pitchFamily="34" charset="0"/>
              <a:cs typeface="Tahoma" pitchFamily="34" charset="0"/>
            </a:endParaRPr>
          </a:p>
          <a:p>
            <a:endParaRPr lang="en-US" sz="1200" dirty="0" smtClean="0">
              <a:latin typeface="Tahoma" pitchFamily="34" charset="0"/>
              <a:ea typeface="Tahoma" pitchFamily="34" charset="0"/>
              <a:cs typeface="Tahoma" pitchFamily="34" charset="0"/>
            </a:endParaRPr>
          </a:p>
          <a:p>
            <a:endParaRPr lang="en-US" sz="1200" dirty="0" smtClean="0">
              <a:latin typeface="Tahoma" pitchFamily="34" charset="0"/>
              <a:ea typeface="Tahoma" pitchFamily="34" charset="0"/>
              <a:cs typeface="Tahoma" pitchFamily="34" charset="0"/>
            </a:endParaRPr>
          </a:p>
          <a:p>
            <a:pPr>
              <a:lnSpc>
                <a:spcPct val="150000"/>
              </a:lnSpc>
              <a:spcBef>
                <a:spcPts val="0"/>
              </a:spcBef>
            </a:pPr>
            <a:r>
              <a:rPr lang="en-US" sz="1200" dirty="0" smtClean="0">
                <a:latin typeface="Tahoma" pitchFamily="34" charset="0"/>
                <a:ea typeface="Tahoma" pitchFamily="34" charset="0"/>
                <a:cs typeface="Tahoma" pitchFamily="34" charset="0"/>
              </a:rPr>
              <a:t>In the above  example, user A can acquire the following certificates from the directory to establish a certification path to B.</a:t>
            </a: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pPr>
            <a:r>
              <a:rPr lang="en-US" sz="1200" b="1" dirty="0" smtClean="0">
                <a:latin typeface="Tahoma" pitchFamily="34" charset="0"/>
                <a:ea typeface="Tahoma" pitchFamily="34" charset="0"/>
                <a:cs typeface="Tahoma" pitchFamily="34" charset="0"/>
              </a:rPr>
              <a:t>REVOCATION OF CERTIFICATES</a:t>
            </a:r>
          </a:p>
          <a:p>
            <a:pPr>
              <a:lnSpc>
                <a:spcPct val="150000"/>
              </a:lnSpc>
              <a:spcBef>
                <a:spcPts val="0"/>
              </a:spcBef>
              <a:buNone/>
            </a:pPr>
            <a:r>
              <a:rPr lang="en-US" sz="1200" dirty="0" smtClean="0">
                <a:latin typeface="Tahoma" pitchFamily="34" charset="0"/>
                <a:ea typeface="Tahoma" pitchFamily="34" charset="0"/>
                <a:cs typeface="Tahoma" pitchFamily="34" charset="0"/>
              </a:rPr>
              <a:t>   It may be desirable on occasion to revoke a certificate before it expires, for one of the following reasons.</a:t>
            </a:r>
          </a:p>
          <a:p>
            <a:pPr>
              <a:lnSpc>
                <a:spcPct val="150000"/>
              </a:lnSpc>
              <a:spcBef>
                <a:spcPts val="0"/>
              </a:spcBef>
              <a:buNone/>
            </a:pPr>
            <a:r>
              <a:rPr lang="en-US" sz="1200" dirty="0" smtClean="0">
                <a:latin typeface="Tahoma" pitchFamily="34" charset="0"/>
                <a:ea typeface="Tahoma" pitchFamily="34" charset="0"/>
                <a:cs typeface="Tahoma" pitchFamily="34" charset="0"/>
              </a:rPr>
              <a:t>1. The user’s private key is assumed to be compromised.</a:t>
            </a:r>
          </a:p>
          <a:p>
            <a:pPr>
              <a:lnSpc>
                <a:spcPct val="150000"/>
              </a:lnSpc>
              <a:spcBef>
                <a:spcPts val="0"/>
              </a:spcBef>
              <a:buNone/>
            </a:pPr>
            <a:r>
              <a:rPr lang="en-US" sz="1200" dirty="0" smtClean="0">
                <a:latin typeface="Tahoma" pitchFamily="34" charset="0"/>
                <a:ea typeface="Tahoma" pitchFamily="34" charset="0"/>
                <a:cs typeface="Tahoma" pitchFamily="34" charset="0"/>
              </a:rPr>
              <a:t>2. The user is no longer certified by this CA. Reasons for this include that the subject’s name has changed, the certificate is superseded, or the certificate was not issued in conformance with the CA’s policies.</a:t>
            </a:r>
          </a:p>
          <a:p>
            <a:pPr>
              <a:lnSpc>
                <a:spcPct val="150000"/>
              </a:lnSpc>
              <a:spcBef>
                <a:spcPts val="0"/>
              </a:spcBef>
              <a:buNone/>
            </a:pPr>
            <a:r>
              <a:rPr lang="en-US" sz="1200" dirty="0" smtClean="0">
                <a:latin typeface="Tahoma" pitchFamily="34" charset="0"/>
                <a:ea typeface="Tahoma" pitchFamily="34" charset="0"/>
                <a:cs typeface="Tahoma" pitchFamily="34" charset="0"/>
              </a:rPr>
              <a:t>3. The CA’s certificate is assumed to be compromised.</a:t>
            </a:r>
          </a:p>
          <a:p>
            <a:pPr>
              <a:lnSpc>
                <a:spcPct val="150000"/>
              </a:lnSpc>
              <a:spcBef>
                <a:spcPts val="0"/>
              </a:spcBef>
              <a:buNone/>
            </a:pPr>
            <a:r>
              <a:rPr lang="en-US" sz="1200" dirty="0" smtClean="0">
                <a:latin typeface="Tahoma" pitchFamily="34" charset="0"/>
                <a:ea typeface="Tahoma" pitchFamily="34" charset="0"/>
                <a:cs typeface="Tahoma" pitchFamily="34" charset="0"/>
              </a:rPr>
              <a:t>    Each CA must maintain a list consisting of all revoked but not expired certificates issued by that CA, including both those issued to users and to other CAs. These lists should also be posted on the directory.</a:t>
            </a:r>
            <a:endParaRPr lang="en-US" sz="1200" dirty="0">
              <a:latin typeface="Tahoma" pitchFamily="34" charset="0"/>
              <a:ea typeface="Tahoma" pitchFamily="34" charset="0"/>
              <a:cs typeface="Tahoma" pitchFamily="34" charset="0"/>
            </a:endParaRPr>
          </a:p>
        </p:txBody>
      </p:sp>
      <p:pic>
        <p:nvPicPr>
          <p:cNvPr id="10" name="Picture 2"/>
          <p:cNvPicPr>
            <a:picLocks noChangeAspect="1" noChangeArrowheads="1"/>
          </p:cNvPicPr>
          <p:nvPr/>
        </p:nvPicPr>
        <p:blipFill>
          <a:blip r:embed="rId2"/>
          <a:srcRect/>
          <a:stretch>
            <a:fillRect/>
          </a:stretch>
        </p:blipFill>
        <p:spPr bwMode="auto">
          <a:xfrm>
            <a:off x="1312270" y="1382148"/>
            <a:ext cx="3643639" cy="3524899"/>
          </a:xfrm>
          <a:prstGeom prst="rect">
            <a:avLst/>
          </a:prstGeom>
          <a:noFill/>
          <a:ln w="9525">
            <a:noFill/>
            <a:miter lim="800000"/>
            <a:headEnd/>
            <a:tailEnd/>
          </a:ln>
          <a:effectLst/>
        </p:spPr>
      </p:pic>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1400" b="1" dirty="0" smtClean="0">
                <a:latin typeface="Tahoma" pitchFamily="34" charset="0"/>
                <a:ea typeface="Tahoma" pitchFamily="34" charset="0"/>
                <a:cs typeface="Tahoma" pitchFamily="34" charset="0"/>
              </a:rPr>
              <a:t>ASSIGNMENTS</a:t>
            </a:r>
          </a:p>
          <a:p>
            <a:endParaRPr lang="en-US" sz="1400" dirty="0" smtClean="0"/>
          </a:p>
          <a:p>
            <a:pPr algn="just">
              <a:lnSpc>
                <a:spcPct val="150000"/>
              </a:lnSpc>
              <a:spcBef>
                <a:spcPts val="0"/>
              </a:spcBef>
              <a:buNone/>
            </a:pPr>
            <a:r>
              <a:rPr lang="en-US" sz="1400" dirty="0" smtClean="0">
                <a:latin typeface="Tahoma" pitchFamily="34" charset="0"/>
                <a:ea typeface="Tahoma" pitchFamily="34" charset="0"/>
                <a:cs typeface="Tahoma" pitchFamily="34" charset="0"/>
              </a:rPr>
              <a:t>1) Assume that two companies A and B have deployed Kerberos-based systems to secure internal communications inside their respective boundaries (e.g. each company maintains its own independent Kerberos realm). Let KDCA and KDCB be the central Key Distribution Centers for A and B, respectively. Now assume that A and B decide to collaborate on a new product and want to link their two Kerberos networks together so that a Client CA in company A can get Kerberos tickets to a Server SB in company B, and similarly a client CB in company B can get Kerberos tickets to talk to a Server SA in company A. (You may assume that A and B have linked their computer networks so that every client in either A or B has access to the KDC, TGS and Servers of both companies.) Note that only KDCA (respectively KDCB) can authenticate company A (respectively, B) Clients. </a:t>
            </a:r>
          </a:p>
          <a:p>
            <a:pPr algn="just">
              <a:lnSpc>
                <a:spcPct val="150000"/>
              </a:lnSpc>
              <a:spcBef>
                <a:spcPts val="0"/>
              </a:spcBef>
              <a:buNone/>
            </a:pPr>
            <a:r>
              <a:rPr lang="en-US" sz="1400" dirty="0" smtClean="0">
                <a:latin typeface="Tahoma" pitchFamily="34" charset="0"/>
                <a:ea typeface="Tahoma" pitchFamily="34" charset="0"/>
                <a:cs typeface="Tahoma" pitchFamily="34" charset="0"/>
              </a:rPr>
              <a:t>     Assume that the two companies have exchanged a shared secret key KAB out-of-band and that this key is known only to each company’s KDC. Describe how you would enhance or modify the Kerberos scheme in order to support cross-realm trust. </a:t>
            </a:r>
            <a:endParaRPr lang="en-US" sz="1400" b="1" dirty="0">
              <a:latin typeface="Tahoma" pitchFamily="34" charset="0"/>
              <a:ea typeface="Tahoma" pitchFamily="34" charset="0"/>
              <a:cs typeface="Tahoma" pitchFamily="34" charset="0"/>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z="1400" dirty="0" smtClean="0">
                <a:latin typeface="Tahoma" panose="020B0604030504040204" pitchFamily="34" charset="0"/>
                <a:ea typeface="Tahoma" panose="020B0604030504040204" pitchFamily="34" charset="0"/>
                <a:cs typeface="Tahoma" panose="020B0604030504040204" pitchFamily="34" charset="0"/>
              </a:rPr>
              <a:t>PART -A</a:t>
            </a:r>
            <a:endParaRPr lang="en-IN" sz="1400" dirty="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p:txBody>
          <a:bodyPr>
            <a:normAutofit lnSpcReduction="10000"/>
          </a:bodyPr>
          <a:lstStyle/>
          <a:p>
            <a:pPr marL="0" lvl="1" indent="0">
              <a:lnSpc>
                <a:spcPct val="150000"/>
              </a:lnSpc>
              <a:buFont typeface="+mj-lt"/>
              <a:buAutoNum type="arabicPeriod"/>
            </a:pPr>
            <a:r>
              <a:rPr lang="en-IN" b="1" dirty="0" smtClean="0">
                <a:latin typeface="Tahoma" panose="020B0604030504040204" pitchFamily="34" charset="0"/>
                <a:ea typeface="Tahoma" panose="020B0604030504040204" pitchFamily="34" charset="0"/>
                <a:cs typeface="Tahoma" panose="020B0604030504040204" pitchFamily="34" charset="0"/>
              </a:rPr>
              <a:t>Define </a:t>
            </a:r>
            <a:r>
              <a:rPr lang="en-IN" b="1" dirty="0">
                <a:latin typeface="Tahoma" panose="020B0604030504040204" pitchFamily="34" charset="0"/>
                <a:ea typeface="Tahoma" panose="020B0604030504040204" pitchFamily="34" charset="0"/>
                <a:cs typeface="Tahoma" panose="020B0604030504040204" pitchFamily="34" charset="0"/>
              </a:rPr>
              <a:t>Authentication (or) What  is message </a:t>
            </a:r>
            <a:r>
              <a:rPr lang="en-IN" b="1" dirty="0" smtClean="0">
                <a:latin typeface="Tahoma" panose="020B0604030504040204" pitchFamily="34" charset="0"/>
                <a:ea typeface="Tahoma" panose="020B0604030504040204" pitchFamily="34" charset="0"/>
                <a:cs typeface="Tahoma" panose="020B0604030504040204" pitchFamily="34" charset="0"/>
              </a:rPr>
              <a:t>Authentication?</a:t>
            </a:r>
            <a:endParaRPr lang="en-IN" dirty="0">
              <a:latin typeface="Tahoma" panose="020B0604030504040204" pitchFamily="34" charset="0"/>
              <a:ea typeface="Tahoma" panose="020B0604030504040204" pitchFamily="34" charset="0"/>
              <a:cs typeface="Tahoma" panose="020B0604030504040204" pitchFamily="34" charset="0"/>
            </a:endParaRPr>
          </a:p>
          <a:p>
            <a:pPr marL="0" lvl="1" indent="0">
              <a:lnSpc>
                <a:spcPct val="150000"/>
              </a:lnSpc>
              <a:buNone/>
            </a:pPr>
            <a:r>
              <a:rPr lang="en-IN" dirty="0" smtClean="0">
                <a:latin typeface="Tahoma" panose="020B0604030504040204" pitchFamily="34" charset="0"/>
                <a:ea typeface="Tahoma" panose="020B0604030504040204" pitchFamily="34" charset="0"/>
                <a:cs typeface="Tahoma" panose="020B0604030504040204" pitchFamily="34" charset="0"/>
              </a:rPr>
              <a:t>It </a:t>
            </a:r>
            <a:r>
              <a:rPr lang="en-IN" dirty="0">
                <a:latin typeface="Tahoma" panose="020B0604030504040204" pitchFamily="34" charset="0"/>
                <a:ea typeface="Tahoma" panose="020B0604030504040204" pitchFamily="34" charset="0"/>
                <a:cs typeface="Tahoma" panose="020B0604030504040204" pitchFamily="34" charset="0"/>
              </a:rPr>
              <a:t>is a procedure that verifies whether the received message comes from assigned source has not been </a:t>
            </a:r>
            <a:r>
              <a:rPr lang="en-IN" dirty="0" err="1">
                <a:latin typeface="Tahoma" panose="020B0604030504040204" pitchFamily="34" charset="0"/>
                <a:ea typeface="Tahoma" panose="020B0604030504040204" pitchFamily="34" charset="0"/>
                <a:cs typeface="Tahoma" panose="020B0604030504040204" pitchFamily="34" charset="0"/>
              </a:rPr>
              <a:t>altered.It</a:t>
            </a:r>
            <a:r>
              <a:rPr lang="en-IN" dirty="0">
                <a:latin typeface="Tahoma" panose="020B0604030504040204" pitchFamily="34" charset="0"/>
                <a:ea typeface="Tahoma" panose="020B0604030504040204" pitchFamily="34" charset="0"/>
                <a:cs typeface="Tahoma" panose="020B0604030504040204" pitchFamily="34" charset="0"/>
              </a:rPr>
              <a:t> uses message authentication codes, hash algorithms to authenticate the message.</a:t>
            </a:r>
          </a:p>
          <a:p>
            <a:pPr marL="0" lvl="1" indent="0">
              <a:lnSpc>
                <a:spcPct val="150000"/>
              </a:lnSpc>
              <a:buNone/>
            </a:pPr>
            <a:r>
              <a:rPr lang="en-IN" b="1" dirty="0" smtClean="0">
                <a:latin typeface="Tahoma" panose="020B0604030504040204" pitchFamily="34" charset="0"/>
                <a:ea typeface="Tahoma" panose="020B0604030504040204" pitchFamily="34" charset="0"/>
                <a:cs typeface="Tahoma" panose="020B0604030504040204" pitchFamily="34" charset="0"/>
              </a:rPr>
              <a:t>2. List </a:t>
            </a:r>
            <a:r>
              <a:rPr lang="en-IN" b="1" dirty="0">
                <a:latin typeface="Tahoma" panose="020B0604030504040204" pitchFamily="34" charset="0"/>
                <a:ea typeface="Tahoma" panose="020B0604030504040204" pitchFamily="34" charset="0"/>
                <a:cs typeface="Tahoma" panose="020B0604030504040204" pitchFamily="34" charset="0"/>
              </a:rPr>
              <a:t>the authentication requirements</a:t>
            </a:r>
            <a:r>
              <a:rPr lang="en-IN" dirty="0">
                <a:latin typeface="Tahoma" panose="020B0604030504040204" pitchFamily="34" charset="0"/>
                <a:ea typeface="Tahoma" panose="020B0604030504040204" pitchFamily="34" charset="0"/>
                <a:cs typeface="Tahoma" panose="020B0604030504040204" pitchFamily="34" charset="0"/>
              </a:rPr>
              <a:t>.</a:t>
            </a:r>
          </a:p>
          <a:p>
            <a:pPr marL="0" lvl="1" indent="0">
              <a:lnSpc>
                <a:spcPct val="150000"/>
              </a:lnSpc>
              <a:buNone/>
            </a:pPr>
            <a:r>
              <a:rPr lang="en-IN" b="1" dirty="0">
                <a:latin typeface="Tahoma" panose="020B0604030504040204" pitchFamily="34" charset="0"/>
                <a:ea typeface="Tahoma" panose="020B0604030504040204" pitchFamily="34" charset="0"/>
                <a:cs typeface="Tahoma" panose="020B0604030504040204" pitchFamily="34" charset="0"/>
              </a:rPr>
              <a:t>Disclosure </a:t>
            </a:r>
            <a:r>
              <a:rPr lang="en-IN" dirty="0">
                <a:latin typeface="Tahoma" panose="020B0604030504040204" pitchFamily="34" charset="0"/>
                <a:ea typeface="Tahoma" panose="020B0604030504040204" pitchFamily="34" charset="0"/>
                <a:cs typeface="Tahoma" panose="020B0604030504040204" pitchFamily="34" charset="0"/>
              </a:rPr>
              <a:t>– releases of message contents to any person or process not possessing the appropriate cryptographic key.</a:t>
            </a:r>
          </a:p>
          <a:p>
            <a:pPr marL="0" lvl="1" indent="0">
              <a:lnSpc>
                <a:spcPct val="150000"/>
              </a:lnSpc>
              <a:buNone/>
            </a:pPr>
            <a:r>
              <a:rPr lang="en-IN" b="1" dirty="0">
                <a:latin typeface="Tahoma" panose="020B0604030504040204" pitchFamily="34" charset="0"/>
                <a:ea typeface="Tahoma" panose="020B0604030504040204" pitchFamily="34" charset="0"/>
                <a:cs typeface="Tahoma" panose="020B0604030504040204" pitchFamily="34" charset="0"/>
              </a:rPr>
              <a:t>Traffic analysis</a:t>
            </a:r>
            <a:r>
              <a:rPr lang="en-IN" dirty="0">
                <a:latin typeface="Tahoma" panose="020B0604030504040204" pitchFamily="34" charset="0"/>
                <a:ea typeface="Tahoma" panose="020B0604030504040204" pitchFamily="34" charset="0"/>
                <a:cs typeface="Tahoma" panose="020B0604030504040204" pitchFamily="34" charset="0"/>
              </a:rPr>
              <a:t> – discovery of the pattern of traffic between parties.</a:t>
            </a:r>
          </a:p>
          <a:p>
            <a:pPr marL="0" lvl="1" indent="0">
              <a:lnSpc>
                <a:spcPct val="150000"/>
              </a:lnSpc>
              <a:buNone/>
            </a:pPr>
            <a:r>
              <a:rPr lang="en-IN" b="1" dirty="0">
                <a:latin typeface="Tahoma" panose="020B0604030504040204" pitchFamily="34" charset="0"/>
                <a:ea typeface="Tahoma" panose="020B0604030504040204" pitchFamily="34" charset="0"/>
                <a:cs typeface="Tahoma" panose="020B0604030504040204" pitchFamily="34" charset="0"/>
              </a:rPr>
              <a:t>Masquerade</a:t>
            </a:r>
            <a:r>
              <a:rPr lang="en-IN" dirty="0">
                <a:latin typeface="Tahoma" panose="020B0604030504040204" pitchFamily="34" charset="0"/>
                <a:ea typeface="Tahoma" panose="020B0604030504040204" pitchFamily="34" charset="0"/>
                <a:cs typeface="Tahoma" panose="020B0604030504040204" pitchFamily="34" charset="0"/>
              </a:rPr>
              <a:t> – insertion of messages into the network fraudulent source.</a:t>
            </a:r>
          </a:p>
          <a:p>
            <a:pPr marL="0" lvl="1" indent="0">
              <a:lnSpc>
                <a:spcPct val="150000"/>
              </a:lnSpc>
              <a:buNone/>
            </a:pPr>
            <a:r>
              <a:rPr lang="en-IN" b="1" dirty="0">
                <a:latin typeface="Tahoma" panose="020B0604030504040204" pitchFamily="34" charset="0"/>
                <a:ea typeface="Tahoma" panose="020B0604030504040204" pitchFamily="34" charset="0"/>
                <a:cs typeface="Tahoma" panose="020B0604030504040204" pitchFamily="34" charset="0"/>
              </a:rPr>
              <a:t>Timing modification</a:t>
            </a:r>
            <a:r>
              <a:rPr lang="en-IN" dirty="0">
                <a:latin typeface="Tahoma" panose="020B0604030504040204" pitchFamily="34" charset="0"/>
                <a:ea typeface="Tahoma" panose="020B0604030504040204" pitchFamily="34" charset="0"/>
                <a:cs typeface="Tahoma" panose="020B0604030504040204" pitchFamily="34" charset="0"/>
              </a:rPr>
              <a:t> – delay or replay of messages.</a:t>
            </a:r>
          </a:p>
          <a:p>
            <a:pPr marL="0" lvl="1" indent="0">
              <a:lnSpc>
                <a:spcPct val="150000"/>
              </a:lnSpc>
              <a:buNone/>
            </a:pPr>
            <a:r>
              <a:rPr lang="en-IN" b="1" dirty="0">
                <a:latin typeface="Tahoma" panose="020B0604030504040204" pitchFamily="34" charset="0"/>
                <a:ea typeface="Tahoma" panose="020B0604030504040204" pitchFamily="34" charset="0"/>
                <a:cs typeface="Tahoma" panose="020B0604030504040204" pitchFamily="34" charset="0"/>
              </a:rPr>
              <a:t>Source repudiation</a:t>
            </a:r>
            <a:r>
              <a:rPr lang="en-IN" dirty="0">
                <a:latin typeface="Tahoma" panose="020B0604030504040204" pitchFamily="34" charset="0"/>
                <a:ea typeface="Tahoma" panose="020B0604030504040204" pitchFamily="34" charset="0"/>
                <a:cs typeface="Tahoma" panose="020B0604030504040204" pitchFamily="34" charset="0"/>
              </a:rPr>
              <a:t> – denial of transmission of message by source.</a:t>
            </a:r>
          </a:p>
          <a:p>
            <a:pPr marL="0" lvl="1" indent="0">
              <a:lnSpc>
                <a:spcPct val="150000"/>
              </a:lnSpc>
              <a:buNone/>
            </a:pPr>
            <a:r>
              <a:rPr lang="en-IN" b="1" dirty="0">
                <a:latin typeface="Tahoma" panose="020B0604030504040204" pitchFamily="34" charset="0"/>
                <a:ea typeface="Tahoma" panose="020B0604030504040204" pitchFamily="34" charset="0"/>
                <a:cs typeface="Tahoma" panose="020B0604030504040204" pitchFamily="34" charset="0"/>
              </a:rPr>
              <a:t>Destination repudiation</a:t>
            </a:r>
            <a:r>
              <a:rPr lang="en-IN" dirty="0">
                <a:latin typeface="Tahoma" panose="020B0604030504040204" pitchFamily="34" charset="0"/>
                <a:ea typeface="Tahoma" panose="020B0604030504040204" pitchFamily="34" charset="0"/>
                <a:cs typeface="Tahoma" panose="020B0604030504040204" pitchFamily="34" charset="0"/>
              </a:rPr>
              <a:t> – denial of transmission of message by destination.</a:t>
            </a:r>
          </a:p>
          <a:p>
            <a:pPr marL="0" lvl="1" indent="0">
              <a:lnSpc>
                <a:spcPct val="150000"/>
              </a:lnSpc>
              <a:buNone/>
            </a:pPr>
            <a:r>
              <a:rPr lang="en-IN" b="1" dirty="0" smtClean="0">
                <a:latin typeface="Tahoma" panose="020B0604030504040204" pitchFamily="34" charset="0"/>
                <a:ea typeface="Tahoma" panose="020B0604030504040204" pitchFamily="34" charset="0"/>
                <a:cs typeface="Tahoma" panose="020B0604030504040204" pitchFamily="34" charset="0"/>
              </a:rPr>
              <a:t>3. List </a:t>
            </a:r>
            <a:r>
              <a:rPr lang="en-IN" b="1" dirty="0">
                <a:latin typeface="Tahoma" panose="020B0604030504040204" pitchFamily="34" charset="0"/>
                <a:ea typeface="Tahoma" panose="020B0604030504040204" pitchFamily="34" charset="0"/>
                <a:cs typeface="Tahoma" panose="020B0604030504040204" pitchFamily="34" charset="0"/>
              </a:rPr>
              <a:t>the three types of authentication functions.</a:t>
            </a:r>
            <a:endParaRPr lang="en-IN" dirty="0">
              <a:latin typeface="Tahoma" panose="020B0604030504040204" pitchFamily="34" charset="0"/>
              <a:ea typeface="Tahoma" panose="020B0604030504040204" pitchFamily="34" charset="0"/>
              <a:cs typeface="Tahoma" panose="020B0604030504040204" pitchFamily="34" charset="0"/>
            </a:endParaRPr>
          </a:p>
          <a:p>
            <a:pPr marL="0" lvl="1" indent="0">
              <a:lnSpc>
                <a:spcPct val="150000"/>
              </a:lnSpc>
              <a:buNone/>
            </a:pPr>
            <a:r>
              <a:rPr lang="en-IN" b="1" dirty="0">
                <a:latin typeface="Tahoma" panose="020B0604030504040204" pitchFamily="34" charset="0"/>
                <a:ea typeface="Tahoma" panose="020B0604030504040204" pitchFamily="34" charset="0"/>
                <a:cs typeface="Tahoma" panose="020B0604030504040204" pitchFamily="34" charset="0"/>
              </a:rPr>
              <a:t>The different types of functions</a:t>
            </a:r>
            <a:r>
              <a:rPr lang="en-IN" dirty="0">
                <a:latin typeface="Tahoma" panose="020B0604030504040204" pitchFamily="34" charset="0"/>
                <a:ea typeface="Tahoma" panose="020B0604030504040204" pitchFamily="34" charset="0"/>
                <a:cs typeface="Tahoma" panose="020B0604030504040204" pitchFamily="34" charset="0"/>
              </a:rPr>
              <a:t> that may be used to produce an </a:t>
            </a:r>
            <a:r>
              <a:rPr lang="en-IN" b="1" dirty="0">
                <a:latin typeface="Tahoma" panose="020B0604030504040204" pitchFamily="34" charset="0"/>
                <a:ea typeface="Tahoma" panose="020B0604030504040204" pitchFamily="34" charset="0"/>
                <a:cs typeface="Tahoma" panose="020B0604030504040204" pitchFamily="34" charset="0"/>
              </a:rPr>
              <a:t>authenticator</a:t>
            </a:r>
            <a:r>
              <a:rPr lang="en-IN" dirty="0">
                <a:latin typeface="Tahoma" panose="020B0604030504040204" pitchFamily="34" charset="0"/>
                <a:ea typeface="Tahoma" panose="020B0604030504040204" pitchFamily="34" charset="0"/>
                <a:cs typeface="Tahoma" panose="020B0604030504040204" pitchFamily="34" charset="0"/>
              </a:rPr>
              <a:t> are as follows:</a:t>
            </a:r>
          </a:p>
          <a:p>
            <a:pPr marL="0" lvl="1" indent="0">
              <a:lnSpc>
                <a:spcPct val="150000"/>
              </a:lnSpc>
              <a:buNone/>
            </a:pPr>
            <a:r>
              <a:rPr lang="en-IN" b="1" dirty="0">
                <a:latin typeface="Tahoma" panose="020B0604030504040204" pitchFamily="34" charset="0"/>
                <a:ea typeface="Tahoma" panose="020B0604030504040204" pitchFamily="34" charset="0"/>
                <a:cs typeface="Tahoma" panose="020B0604030504040204" pitchFamily="34" charset="0"/>
              </a:rPr>
              <a:t>Message encryption</a:t>
            </a:r>
            <a:r>
              <a:rPr lang="en-IN" dirty="0">
                <a:latin typeface="Tahoma" panose="020B0604030504040204" pitchFamily="34" charset="0"/>
                <a:ea typeface="Tahoma" panose="020B0604030504040204" pitchFamily="34" charset="0"/>
                <a:cs typeface="Tahoma" panose="020B0604030504040204" pitchFamily="34" charset="0"/>
              </a:rPr>
              <a:t> – the cipher text of the entire message serves as its authenticator.</a:t>
            </a:r>
          </a:p>
          <a:p>
            <a:pPr marL="0" lvl="1" indent="0">
              <a:lnSpc>
                <a:spcPct val="150000"/>
              </a:lnSpc>
              <a:buNone/>
            </a:pPr>
            <a:r>
              <a:rPr lang="en-IN" b="1" dirty="0">
                <a:latin typeface="Tahoma" panose="020B0604030504040204" pitchFamily="34" charset="0"/>
                <a:ea typeface="Tahoma" panose="020B0604030504040204" pitchFamily="34" charset="0"/>
                <a:cs typeface="Tahoma" panose="020B0604030504040204" pitchFamily="34" charset="0"/>
              </a:rPr>
              <a:t>Message authentication code (MAC)</a:t>
            </a:r>
            <a:r>
              <a:rPr lang="en-IN" dirty="0">
                <a:latin typeface="Tahoma" panose="020B0604030504040204" pitchFamily="34" charset="0"/>
                <a:ea typeface="Tahoma" panose="020B0604030504040204" pitchFamily="34" charset="0"/>
                <a:cs typeface="Tahoma" panose="020B0604030504040204" pitchFamily="34" charset="0"/>
              </a:rPr>
              <a:t> – a public function of the message and a secret key that produces a fixed length value serves as the authenticator.</a:t>
            </a:r>
          </a:p>
          <a:p>
            <a:pPr marL="0" lvl="1" indent="0">
              <a:lnSpc>
                <a:spcPct val="150000"/>
              </a:lnSpc>
              <a:buNone/>
            </a:pPr>
            <a:r>
              <a:rPr lang="en-IN" b="1" dirty="0" smtClean="0">
                <a:latin typeface="Tahoma" panose="020B0604030504040204" pitchFamily="34" charset="0"/>
                <a:ea typeface="Tahoma" panose="020B0604030504040204" pitchFamily="34" charset="0"/>
                <a:cs typeface="Tahoma" panose="020B0604030504040204" pitchFamily="34" charset="0"/>
              </a:rPr>
              <a:t>Hash </a:t>
            </a:r>
            <a:r>
              <a:rPr lang="en-IN" b="1" dirty="0">
                <a:latin typeface="Tahoma" panose="020B0604030504040204" pitchFamily="34" charset="0"/>
                <a:ea typeface="Tahoma" panose="020B0604030504040204" pitchFamily="34" charset="0"/>
                <a:cs typeface="Tahoma" panose="020B0604030504040204" pitchFamily="34" charset="0"/>
              </a:rPr>
              <a:t>function</a:t>
            </a:r>
            <a:r>
              <a:rPr lang="en-IN" dirty="0">
                <a:latin typeface="Tahoma" panose="020B0604030504040204" pitchFamily="34" charset="0"/>
                <a:ea typeface="Tahoma" panose="020B0604030504040204" pitchFamily="34" charset="0"/>
                <a:cs typeface="Tahoma" panose="020B0604030504040204" pitchFamily="34" charset="0"/>
              </a:rPr>
              <a:t> – a public function that maps a message of any length into a fixed length hash value, which serves as the authenticator</a:t>
            </a:r>
          </a:p>
          <a:p>
            <a:pPr>
              <a:lnSpc>
                <a:spcPct val="150000"/>
              </a:lnSpc>
              <a:buNone/>
            </a:pPr>
            <a:r>
              <a:rPr lang="en-IN" sz="1200" b="1" dirty="0">
                <a:latin typeface="Tahoma" panose="020B0604030504040204" pitchFamily="34" charset="0"/>
                <a:ea typeface="Tahoma" panose="020B0604030504040204" pitchFamily="34" charset="0"/>
                <a:cs typeface="Tahoma" panose="020B0604030504040204" pitchFamily="34" charset="0"/>
              </a:rPr>
              <a:t>4</a:t>
            </a:r>
            <a:r>
              <a:rPr lang="en-IN" sz="1200" dirty="0">
                <a:latin typeface="Tahoma" panose="020B0604030504040204" pitchFamily="34" charset="0"/>
                <a:ea typeface="Tahoma" panose="020B0604030504040204" pitchFamily="34" charset="0"/>
                <a:cs typeface="Tahoma" panose="020B0604030504040204" pitchFamily="34" charset="0"/>
              </a:rPr>
              <a:t>.</a:t>
            </a:r>
            <a:r>
              <a:rPr lang="en-IN" sz="1200" b="1" dirty="0">
                <a:latin typeface="Tahoma" panose="020B0604030504040204" pitchFamily="34" charset="0"/>
                <a:ea typeface="Tahoma" panose="020B0604030504040204" pitchFamily="34" charset="0"/>
                <a:cs typeface="Tahoma" panose="020B0604030504040204" pitchFamily="34" charset="0"/>
              </a:rPr>
              <a:t>What is confidentiality? How it differs from authentication</a:t>
            </a:r>
            <a:r>
              <a:rPr lang="en-IN" sz="1200" dirty="0">
                <a:latin typeface="Tahoma" panose="020B0604030504040204" pitchFamily="34" charset="0"/>
                <a:ea typeface="Tahoma" panose="020B0604030504040204" pitchFamily="34" charset="0"/>
                <a:cs typeface="Tahoma" panose="020B0604030504040204" pitchFamily="34" charset="0"/>
              </a:rPr>
              <a:t> .</a:t>
            </a:r>
          </a:p>
          <a:p>
            <a:pPr>
              <a:lnSpc>
                <a:spcPct val="150000"/>
              </a:lnSpc>
            </a:pPr>
            <a:r>
              <a:rPr lang="en-IN" sz="1200" dirty="0">
                <a:latin typeface="Tahoma" panose="020B0604030504040204" pitchFamily="34" charset="0"/>
                <a:ea typeface="Tahoma" panose="020B0604030504040204" pitchFamily="34" charset="0"/>
                <a:cs typeface="Tahoma" panose="020B0604030504040204" pitchFamily="34" charset="0"/>
              </a:rPr>
              <a:t>Confidentiality is a set of rules or a promise that limits access or places restrictions on certain types of information.</a:t>
            </a:r>
          </a:p>
          <a:p>
            <a:pPr>
              <a:lnSpc>
                <a:spcPct val="150000"/>
              </a:lnSpc>
            </a:pPr>
            <a:r>
              <a:rPr lang="en-IN" sz="1200" dirty="0">
                <a:latin typeface="Tahoma" panose="020B0604030504040204" pitchFamily="34" charset="0"/>
                <a:ea typeface="Tahoma" panose="020B0604030504040204" pitchFamily="34" charset="0"/>
                <a:cs typeface="Tahoma" panose="020B0604030504040204" pitchFamily="34" charset="0"/>
              </a:rPr>
              <a:t>Authentication is the process of ensuring or confirming your own identity.</a:t>
            </a:r>
          </a:p>
          <a:p>
            <a:pPr marL="0" lvl="1" indent="0">
              <a:lnSpc>
                <a:spcPct val="150000"/>
              </a:lnSpc>
            </a:pPr>
            <a:endParaRPr lang="en-IN"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 xmlns:p14="http://schemas.microsoft.com/office/powerpoint/2010/main" val="49979112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1488" y="486383"/>
            <a:ext cx="5915025" cy="8435897"/>
          </a:xfrm>
        </p:spPr>
        <p:txBody>
          <a:bodyPr>
            <a:normAutofit lnSpcReduction="10000"/>
          </a:bodyPr>
          <a:lstStyle/>
          <a:p>
            <a:pPr mar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5</a:t>
            </a:r>
            <a:r>
              <a:rPr lang="en-IN" sz="1200" b="1" dirty="0">
                <a:latin typeface="Tahoma" panose="020B0604030504040204" pitchFamily="34" charset="0"/>
                <a:ea typeface="Tahoma" panose="020B0604030504040204" pitchFamily="34" charset="0"/>
                <a:cs typeface="Tahoma" panose="020B0604030504040204" pitchFamily="34" charset="0"/>
              </a:rPr>
              <a:t>.Define MAC (or) What is message authentication?</a:t>
            </a:r>
            <a:endParaRPr lang="en-IN" sz="1200"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MAC stands for Message Authentication Code.</a:t>
            </a:r>
          </a:p>
          <a:p>
            <a:pPr mar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MAC involves the use of secret key to generate a small fixed size block of data, known as cryptographic checksum or MAC that is appended to the message. This technique assumes that two communication parties say A and B, share a common secret key ‘k’. When A has to send a message to B, it calculates the MAC as a function of the message and the key.</a:t>
            </a:r>
          </a:p>
          <a:p>
            <a:pPr marL="0" indent="0">
              <a:lnSpc>
                <a:spcPct val="150000"/>
              </a:lnSpc>
              <a:buNone/>
            </a:pPr>
            <a:r>
              <a:rPr lang="en-IN" sz="1200" dirty="0" smtClean="0">
                <a:latin typeface="Tahoma" panose="020B0604030504040204" pitchFamily="34" charset="0"/>
                <a:ea typeface="Tahoma" panose="020B0604030504040204" pitchFamily="34" charset="0"/>
                <a:cs typeface="Tahoma" panose="020B0604030504040204" pitchFamily="34" charset="0"/>
              </a:rPr>
              <a:t>	MAC </a:t>
            </a:r>
            <a:r>
              <a:rPr lang="en-IN" sz="1200" dirty="0">
                <a:latin typeface="Tahoma" panose="020B0604030504040204" pitchFamily="34" charset="0"/>
                <a:ea typeface="Tahoma" panose="020B0604030504040204" pitchFamily="34" charset="0"/>
                <a:cs typeface="Tahoma" panose="020B0604030504040204" pitchFamily="34" charset="0"/>
              </a:rPr>
              <a:t>= C(K,M</a:t>
            </a:r>
            <a:r>
              <a:rPr lang="en-IN" sz="1200" dirty="0" smtClean="0">
                <a:latin typeface="Tahoma" panose="020B0604030504040204" pitchFamily="34" charset="0"/>
                <a:ea typeface="Tahoma" panose="020B0604030504040204" pitchFamily="34" charset="0"/>
                <a:cs typeface="Tahoma" panose="020B0604030504040204" pitchFamily="34" charset="0"/>
              </a:rPr>
              <a:t>)</a:t>
            </a:r>
          </a:p>
          <a:p>
            <a:pPr marL="0" indent="0">
              <a:lnSpc>
                <a:spcPct val="150000"/>
              </a:lnSpc>
              <a:buNone/>
            </a:pPr>
            <a:r>
              <a:rPr lang="en-IN" sz="1200" dirty="0" smtClean="0">
                <a:latin typeface="Tahoma" panose="020B0604030504040204" pitchFamily="34" charset="0"/>
                <a:ea typeface="Tahoma" panose="020B0604030504040204" pitchFamily="34" charset="0"/>
                <a:cs typeface="Tahoma" panose="020B0604030504040204" pitchFamily="34" charset="0"/>
              </a:rPr>
              <a:t>   </a:t>
            </a:r>
            <a:r>
              <a:rPr lang="en-IN" sz="1200" dirty="0">
                <a:latin typeface="Tahoma" panose="020B0604030504040204" pitchFamily="34" charset="0"/>
                <a:ea typeface="Tahoma" panose="020B0604030504040204" pitchFamily="34" charset="0"/>
                <a:cs typeface="Tahoma" panose="020B0604030504040204" pitchFamily="34" charset="0"/>
              </a:rPr>
              <a:t>Where	M – input message</a:t>
            </a:r>
          </a:p>
          <a:p>
            <a:pPr mar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	C – MAC function </a:t>
            </a:r>
          </a:p>
          <a:p>
            <a:pPr mar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	</a:t>
            </a:r>
            <a:r>
              <a:rPr lang="en-IN" sz="1200" dirty="0" smtClean="0">
                <a:latin typeface="Tahoma" panose="020B0604030504040204" pitchFamily="34" charset="0"/>
                <a:ea typeface="Tahoma" panose="020B0604030504040204" pitchFamily="34" charset="0"/>
                <a:cs typeface="Tahoma" panose="020B0604030504040204" pitchFamily="34" charset="0"/>
              </a:rPr>
              <a:t>K </a:t>
            </a:r>
            <a:r>
              <a:rPr lang="en-IN" sz="1200" dirty="0">
                <a:latin typeface="Tahoma" panose="020B0604030504040204" pitchFamily="34" charset="0"/>
                <a:ea typeface="Tahoma" panose="020B0604030504040204" pitchFamily="34" charset="0"/>
                <a:cs typeface="Tahoma" panose="020B0604030504040204" pitchFamily="34" charset="0"/>
              </a:rPr>
              <a:t>– Shared secret key</a:t>
            </a:r>
          </a:p>
          <a:p>
            <a:pPr mar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	MAC - Message Authentication Code</a:t>
            </a:r>
          </a:p>
          <a:p>
            <a:pPr mar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6.</a:t>
            </a:r>
            <a:r>
              <a:rPr lang="en-IN" sz="1200" b="1" dirty="0">
                <a:latin typeface="Tahoma" panose="020B0604030504040204" pitchFamily="34" charset="0"/>
                <a:ea typeface="Tahoma" panose="020B0604030504040204" pitchFamily="34" charset="0"/>
                <a:cs typeface="Tahoma" panose="020B0604030504040204" pitchFamily="34" charset="0"/>
              </a:rPr>
              <a:t>Define hash function</a:t>
            </a:r>
            <a:endParaRPr lang="en-IN"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A </a:t>
            </a:r>
            <a:r>
              <a:rPr lang="en-IN" sz="1200" b="1" dirty="0">
                <a:latin typeface="Tahoma" panose="020B0604030504040204" pitchFamily="34" charset="0"/>
                <a:ea typeface="Tahoma" panose="020B0604030504040204" pitchFamily="34" charset="0"/>
                <a:cs typeface="Tahoma" panose="020B0604030504040204" pitchFamily="34" charset="0"/>
              </a:rPr>
              <a:t>hash function </a:t>
            </a:r>
            <a:r>
              <a:rPr lang="en-IN" sz="1200" dirty="0">
                <a:latin typeface="Tahoma" panose="020B0604030504040204" pitchFamily="34" charset="0"/>
                <a:ea typeface="Tahoma" panose="020B0604030504040204" pitchFamily="34" charset="0"/>
                <a:cs typeface="Tahoma" panose="020B0604030504040204" pitchFamily="34" charset="0"/>
              </a:rPr>
              <a:t>H accepts a variable-length block of data as input and </a:t>
            </a:r>
            <a:r>
              <a:rPr lang="en-IN" sz="1200" dirty="0" err="1">
                <a:latin typeface="Tahoma" panose="020B0604030504040204" pitchFamily="34" charset="0"/>
                <a:ea typeface="Tahoma" panose="020B0604030504040204" pitchFamily="34" charset="0"/>
                <a:cs typeface="Tahoma" panose="020B0604030504040204" pitchFamily="34" charset="0"/>
              </a:rPr>
              <a:t>producesa</a:t>
            </a:r>
            <a:r>
              <a:rPr lang="en-IN" sz="1200" dirty="0">
                <a:latin typeface="Tahoma" panose="020B0604030504040204" pitchFamily="34" charset="0"/>
                <a:ea typeface="Tahoma" panose="020B0604030504040204" pitchFamily="34" charset="0"/>
                <a:cs typeface="Tahoma" panose="020B0604030504040204" pitchFamily="34" charset="0"/>
              </a:rPr>
              <a:t> fixed-size hash value h=H(M) .A “good” hash function has the property that </a:t>
            </a:r>
            <a:r>
              <a:rPr lang="en-IN" sz="1200" dirty="0" smtClean="0">
                <a:latin typeface="Tahoma" panose="020B0604030504040204" pitchFamily="34" charset="0"/>
                <a:ea typeface="Tahoma" panose="020B0604030504040204" pitchFamily="34" charset="0"/>
                <a:cs typeface="Tahoma" panose="020B0604030504040204" pitchFamily="34" charset="0"/>
              </a:rPr>
              <a:t>the results </a:t>
            </a:r>
            <a:r>
              <a:rPr lang="en-IN" sz="1200" dirty="0">
                <a:latin typeface="Tahoma" panose="020B0604030504040204" pitchFamily="34" charset="0"/>
                <a:ea typeface="Tahoma" panose="020B0604030504040204" pitchFamily="34" charset="0"/>
                <a:cs typeface="Tahoma" panose="020B0604030504040204" pitchFamily="34" charset="0"/>
              </a:rPr>
              <a:t>of applying the function to a large set of inputs will produce outputs that </a:t>
            </a:r>
            <a:r>
              <a:rPr lang="en-IN" sz="1200" dirty="0" smtClean="0">
                <a:latin typeface="Tahoma" panose="020B0604030504040204" pitchFamily="34" charset="0"/>
                <a:ea typeface="Tahoma" panose="020B0604030504040204" pitchFamily="34" charset="0"/>
                <a:cs typeface="Tahoma" panose="020B0604030504040204" pitchFamily="34" charset="0"/>
              </a:rPr>
              <a:t>are evenly </a:t>
            </a:r>
            <a:r>
              <a:rPr lang="en-IN" sz="1200" dirty="0">
                <a:latin typeface="Tahoma" panose="020B0604030504040204" pitchFamily="34" charset="0"/>
                <a:ea typeface="Tahoma" panose="020B0604030504040204" pitchFamily="34" charset="0"/>
                <a:cs typeface="Tahoma" panose="020B0604030504040204" pitchFamily="34" charset="0"/>
              </a:rPr>
              <a:t>distributed and apparently random.</a:t>
            </a:r>
          </a:p>
          <a:p>
            <a:pPr marL="0" indent="0" algn="just">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The kind of hash function needed for security applications is referred to as </a:t>
            </a:r>
            <a:r>
              <a:rPr lang="en-IN" sz="1200" dirty="0" smtClean="0">
                <a:latin typeface="Tahoma" panose="020B0604030504040204" pitchFamily="34" charset="0"/>
                <a:ea typeface="Tahoma" panose="020B0604030504040204" pitchFamily="34" charset="0"/>
                <a:cs typeface="Tahoma" panose="020B0604030504040204" pitchFamily="34" charset="0"/>
              </a:rPr>
              <a:t>a </a:t>
            </a:r>
            <a:r>
              <a:rPr lang="en-IN" sz="1200" b="1" dirty="0" smtClean="0">
                <a:latin typeface="Tahoma" panose="020B0604030504040204" pitchFamily="34" charset="0"/>
                <a:ea typeface="Tahoma" panose="020B0604030504040204" pitchFamily="34" charset="0"/>
                <a:cs typeface="Tahoma" panose="020B0604030504040204" pitchFamily="34" charset="0"/>
              </a:rPr>
              <a:t>cryptographic </a:t>
            </a:r>
            <a:r>
              <a:rPr lang="en-IN" sz="1200" b="1" dirty="0">
                <a:latin typeface="Tahoma" panose="020B0604030504040204" pitchFamily="34" charset="0"/>
                <a:ea typeface="Tahoma" panose="020B0604030504040204" pitchFamily="34" charset="0"/>
                <a:cs typeface="Tahoma" panose="020B0604030504040204" pitchFamily="34" charset="0"/>
              </a:rPr>
              <a:t>hash function.</a:t>
            </a:r>
            <a:endParaRPr lang="en-IN" sz="1200"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buNone/>
            </a:pPr>
            <a:r>
              <a:rPr lang="en-IN" sz="1200" b="1" dirty="0">
                <a:latin typeface="Tahoma" panose="020B0604030504040204" pitchFamily="34" charset="0"/>
                <a:ea typeface="Tahoma" panose="020B0604030504040204" pitchFamily="34" charset="0"/>
                <a:cs typeface="Tahoma" panose="020B0604030504040204" pitchFamily="34" charset="0"/>
              </a:rPr>
              <a:t> </a:t>
            </a:r>
            <a:r>
              <a:rPr lang="en-IN" sz="1200" b="1" dirty="0" smtClean="0">
                <a:latin typeface="Tahoma" panose="020B0604030504040204" pitchFamily="34" charset="0"/>
                <a:ea typeface="Tahoma" panose="020B0604030504040204" pitchFamily="34" charset="0"/>
                <a:cs typeface="Tahoma" panose="020B0604030504040204" pitchFamily="34" charset="0"/>
              </a:rPr>
              <a:t>7</a:t>
            </a:r>
            <a:r>
              <a:rPr lang="en-IN" sz="1200" b="1" dirty="0">
                <a:latin typeface="Tahoma" panose="020B0604030504040204" pitchFamily="34" charset="0"/>
                <a:ea typeface="Tahoma" panose="020B0604030504040204" pitchFamily="34" charset="0"/>
                <a:cs typeface="Tahoma" panose="020B0604030504040204" pitchFamily="34" charset="0"/>
              </a:rPr>
              <a:t>. Define Weak-collision resistance.</a:t>
            </a:r>
            <a:endParaRPr lang="en-IN" sz="1200"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For any given block x, it is computationally infeasible to find y!=x(not equal) with  H(y)=H(x).</a:t>
            </a:r>
          </a:p>
          <a:p>
            <a:pPr mar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It is proportional to 2</a:t>
            </a:r>
            <a:r>
              <a:rPr lang="en-IN" sz="1200" baseline="30000" dirty="0">
                <a:latin typeface="Tahoma" panose="020B0604030504040204" pitchFamily="34" charset="0"/>
                <a:ea typeface="Tahoma" panose="020B0604030504040204" pitchFamily="34" charset="0"/>
                <a:cs typeface="Tahoma" panose="020B0604030504040204" pitchFamily="34" charset="0"/>
              </a:rPr>
              <a:t>n</a:t>
            </a:r>
            <a:endParaRPr lang="en-IN" sz="1200"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buNone/>
            </a:pPr>
            <a:r>
              <a:rPr lang="en-IN" sz="1200" b="1" dirty="0">
                <a:latin typeface="Tahoma" panose="020B0604030504040204" pitchFamily="34" charset="0"/>
                <a:ea typeface="Tahoma" panose="020B0604030504040204" pitchFamily="34" charset="0"/>
                <a:cs typeface="Tahoma" panose="020B0604030504040204" pitchFamily="34" charset="0"/>
              </a:rPr>
              <a:t>8.Define Weak-collision resistance.</a:t>
            </a:r>
            <a:endParaRPr lang="en-IN" sz="1200"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It is computationally infeasible to find any pair (</a:t>
            </a:r>
            <a:r>
              <a:rPr lang="en-IN" sz="1200" dirty="0" err="1">
                <a:latin typeface="Tahoma" panose="020B0604030504040204" pitchFamily="34" charset="0"/>
                <a:ea typeface="Tahoma" panose="020B0604030504040204" pitchFamily="34" charset="0"/>
                <a:cs typeface="Tahoma" panose="020B0604030504040204" pitchFamily="34" charset="0"/>
              </a:rPr>
              <a:t>x,Y</a:t>
            </a:r>
            <a:r>
              <a:rPr lang="en-IN" sz="1200" dirty="0">
                <a:latin typeface="Tahoma" panose="020B0604030504040204" pitchFamily="34" charset="0"/>
                <a:ea typeface="Tahoma" panose="020B0604030504040204" pitchFamily="34" charset="0"/>
                <a:cs typeface="Tahoma" panose="020B0604030504040204" pitchFamily="34" charset="0"/>
              </a:rPr>
              <a:t>) such that H(y)=H(x).</a:t>
            </a:r>
          </a:p>
          <a:p>
            <a:pPr mar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It is proportional to 2</a:t>
            </a:r>
            <a:r>
              <a:rPr lang="en-IN" sz="1200" baseline="30000" dirty="0">
                <a:latin typeface="Tahoma" panose="020B0604030504040204" pitchFamily="34" charset="0"/>
                <a:ea typeface="Tahoma" panose="020B0604030504040204" pitchFamily="34" charset="0"/>
                <a:cs typeface="Tahoma" panose="020B0604030504040204" pitchFamily="34" charset="0"/>
              </a:rPr>
              <a:t>n/ 2</a:t>
            </a:r>
            <a:endParaRPr lang="en-IN" sz="1200"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buNone/>
            </a:pPr>
            <a:endParaRPr lang="en-IN" sz="1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 xmlns:p14="http://schemas.microsoft.com/office/powerpoint/2010/main" val="109413338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1488" y="194553"/>
            <a:ext cx="5915025" cy="8727727"/>
          </a:xfrm>
        </p:spPr>
        <p:txBody>
          <a:bodyPr>
            <a:noAutofit/>
          </a:bodyPr>
          <a:lstStyle/>
          <a:p>
            <a:pPr mar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9. </a:t>
            </a:r>
            <a:r>
              <a:rPr lang="en-IN" sz="1200" b="1" dirty="0">
                <a:latin typeface="Tahoma" panose="020B0604030504040204" pitchFamily="34" charset="0"/>
                <a:ea typeface="Tahoma" panose="020B0604030504040204" pitchFamily="34" charset="0"/>
                <a:cs typeface="Tahoma" panose="020B0604030504040204" pitchFamily="34" charset="0"/>
              </a:rPr>
              <a:t>Define one way property of hash function.</a:t>
            </a:r>
            <a:endParaRPr lang="en-IN" sz="1200"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The one way property of a hash function states that for any given hash code h, , it is computationally infeasible to find y= x with  H(y)=H(x).</a:t>
            </a:r>
          </a:p>
          <a:p>
            <a:pPr mar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10. </a:t>
            </a:r>
            <a:r>
              <a:rPr lang="en-IN" sz="1200" b="1" dirty="0">
                <a:latin typeface="Tahoma" panose="020B0604030504040204" pitchFamily="34" charset="0"/>
                <a:ea typeface="Tahoma" panose="020B0604030504040204" pitchFamily="34" charset="0"/>
                <a:cs typeface="Tahoma" panose="020B0604030504040204" pitchFamily="34" charset="0"/>
              </a:rPr>
              <a:t>Specify the properties of hash function.</a:t>
            </a:r>
            <a:endParaRPr lang="en-IN" sz="1200"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Hash function H have the following  properties:</a:t>
            </a:r>
          </a:p>
          <a:p>
            <a:pPr mar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H can be applied to a block of data of any size</a:t>
            </a:r>
          </a:p>
          <a:p>
            <a:pPr mar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H produces a fixed length output</a:t>
            </a:r>
          </a:p>
          <a:p>
            <a:pPr mar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H(x) is relatively easy to compute for any given </a:t>
            </a:r>
            <a:r>
              <a:rPr lang="en-IN" sz="1200" dirty="0" err="1">
                <a:latin typeface="Tahoma" panose="020B0604030504040204" pitchFamily="34" charset="0"/>
                <a:ea typeface="Tahoma" panose="020B0604030504040204" pitchFamily="34" charset="0"/>
                <a:cs typeface="Tahoma" panose="020B0604030504040204" pitchFamily="34" charset="0"/>
              </a:rPr>
              <a:t>x,making</a:t>
            </a:r>
            <a:r>
              <a:rPr lang="en-IN" sz="1200" dirty="0">
                <a:latin typeface="Tahoma" panose="020B0604030504040204" pitchFamily="34" charset="0"/>
                <a:ea typeface="Tahoma" panose="020B0604030504040204" pitchFamily="34" charset="0"/>
                <a:cs typeface="Tahoma" panose="020B0604030504040204" pitchFamily="34" charset="0"/>
              </a:rPr>
              <a:t> both  hardware and software implementations practical.</a:t>
            </a:r>
          </a:p>
          <a:p>
            <a:pPr mar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11.</a:t>
            </a:r>
            <a:r>
              <a:rPr lang="en-IN" sz="1200" b="1" dirty="0">
                <a:latin typeface="Tahoma" panose="020B0604030504040204" pitchFamily="34" charset="0"/>
                <a:ea typeface="Tahoma" panose="020B0604030504040204" pitchFamily="34" charset="0"/>
                <a:cs typeface="Tahoma" panose="020B0604030504040204" pitchFamily="34" charset="0"/>
              </a:rPr>
              <a:t>Difference between MAC and one way hash function.</a:t>
            </a:r>
            <a:endParaRPr lang="en-IN" sz="1200"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MAC involves the use of secret key to generate a small fixed size block of data, known as cryptographic checksum or MAC that is appended to the message. This technique assumes that two communication parties say A and B, share a common secret key ‘k’. When A has to send a message to B, it calculates the MAC as a function of the message and the key.</a:t>
            </a:r>
          </a:p>
          <a:p>
            <a:pPr mar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MAC = C(K,M)           Where	M – input message</a:t>
            </a:r>
          </a:p>
          <a:p>
            <a:pPr marL="0" indent="0">
              <a:lnSpc>
                <a:spcPct val="150000"/>
              </a:lnSpc>
              <a:buNone/>
            </a:pPr>
            <a:r>
              <a:rPr lang="en-IN" sz="1200" dirty="0" smtClean="0">
                <a:latin typeface="Tahoma" panose="020B0604030504040204" pitchFamily="34" charset="0"/>
                <a:ea typeface="Tahoma" panose="020B0604030504040204" pitchFamily="34" charset="0"/>
                <a:cs typeface="Tahoma" panose="020B0604030504040204" pitchFamily="34" charset="0"/>
              </a:rPr>
              <a:t>	C </a:t>
            </a:r>
            <a:r>
              <a:rPr lang="en-IN" sz="1200" dirty="0">
                <a:latin typeface="Tahoma" panose="020B0604030504040204" pitchFamily="34" charset="0"/>
                <a:ea typeface="Tahoma" panose="020B0604030504040204" pitchFamily="34" charset="0"/>
                <a:cs typeface="Tahoma" panose="020B0604030504040204" pitchFamily="34" charset="0"/>
              </a:rPr>
              <a:t>– MAC function </a:t>
            </a:r>
          </a:p>
          <a:p>
            <a:pPr mar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	K – Shared secret key</a:t>
            </a:r>
          </a:p>
          <a:p>
            <a:pPr mar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	MAC - Message Authentication Code</a:t>
            </a:r>
          </a:p>
          <a:p>
            <a:pPr mar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 </a:t>
            </a:r>
            <a:r>
              <a:rPr lang="en-IN" sz="1200" dirty="0" smtClean="0">
                <a:latin typeface="Tahoma" panose="020B0604030504040204" pitchFamily="34" charset="0"/>
                <a:ea typeface="Tahoma" panose="020B0604030504040204" pitchFamily="34" charset="0"/>
                <a:cs typeface="Tahoma" panose="020B0604030504040204" pitchFamily="34" charset="0"/>
              </a:rPr>
              <a:t>The </a:t>
            </a:r>
            <a:r>
              <a:rPr lang="en-IN" sz="1200" dirty="0">
                <a:latin typeface="Tahoma" panose="020B0604030504040204" pitchFamily="34" charset="0"/>
                <a:ea typeface="Tahoma" panose="020B0604030504040204" pitchFamily="34" charset="0"/>
                <a:cs typeface="Tahoma" panose="020B0604030504040204" pitchFamily="34" charset="0"/>
              </a:rPr>
              <a:t>one way property of a hash function states that for any given hash code h, , it is computationally infeasible to find y= x with  H(y)=H(x).</a:t>
            </a:r>
          </a:p>
          <a:p>
            <a:pPr marL="0" indent="0">
              <a:lnSpc>
                <a:spcPct val="150000"/>
              </a:lnSpc>
              <a:buNone/>
            </a:pPr>
            <a:endParaRPr lang="en-IN" sz="1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 xmlns:p14="http://schemas.microsoft.com/office/powerpoint/2010/main" val="82603731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1488" y="369651"/>
            <a:ext cx="5915025" cy="8552629"/>
          </a:xfrm>
        </p:spPr>
        <p:txBody>
          <a:bodyPr>
            <a:normAutofit/>
          </a:bodyPr>
          <a:lstStyle/>
          <a:p>
            <a:pPr>
              <a:lnSpc>
                <a:spcPct val="150000"/>
              </a:lnSpc>
            </a:pPr>
            <a:r>
              <a:rPr lang="en-IN" sz="1200" dirty="0">
                <a:latin typeface="Tahoma" panose="020B0604030504040204" pitchFamily="34" charset="0"/>
                <a:ea typeface="Tahoma" panose="020B0604030504040204" pitchFamily="34" charset="0"/>
                <a:cs typeface="Tahoma" panose="020B0604030504040204" pitchFamily="34" charset="0"/>
              </a:rPr>
              <a:t>12. </a:t>
            </a:r>
            <a:r>
              <a:rPr lang="en-IN" sz="1200" b="1" dirty="0">
                <a:latin typeface="Tahoma" panose="020B0604030504040204" pitchFamily="34" charset="0"/>
                <a:ea typeface="Tahoma" panose="020B0604030504040204" pitchFamily="34" charset="0"/>
                <a:cs typeface="Tahoma" panose="020B0604030504040204" pitchFamily="34" charset="0"/>
              </a:rPr>
              <a:t>Difference between direct digital signature and arbitrated digital signature.</a:t>
            </a:r>
            <a:endParaRPr lang="en-IN"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IN" sz="1200" dirty="0">
                <a:latin typeface="Tahoma" panose="020B0604030504040204" pitchFamily="34" charset="0"/>
                <a:ea typeface="Tahoma" panose="020B0604030504040204" pitchFamily="34" charset="0"/>
                <a:cs typeface="Tahoma" panose="020B0604030504040204" pitchFamily="34" charset="0"/>
              </a:rPr>
              <a:t>The direct digital signature involves only the communicating parties (source, destination). It is assumed that the destination knows the public key of the source. A digital signature may be formed by encrypting the entire message with the sender's private key or by encrypting a hash code of the message with the sender's private key.</a:t>
            </a:r>
          </a:p>
          <a:p>
            <a:pPr>
              <a:lnSpc>
                <a:spcPct val="150000"/>
              </a:lnSpc>
            </a:pPr>
            <a:r>
              <a:rPr lang="en-IN" sz="1200" dirty="0">
                <a:latin typeface="Tahoma" panose="020B0604030504040204" pitchFamily="34" charset="0"/>
                <a:ea typeface="Tahoma" panose="020B0604030504040204" pitchFamily="34" charset="0"/>
                <a:cs typeface="Tahoma" panose="020B0604030504040204" pitchFamily="34" charset="0"/>
              </a:rPr>
              <a:t>Every signed message from a sender X to a receiver Y goes first to an arbiter A, who subjects the message and its signature to a number of tests to check its origin and content. The message is then sent to Y with an indication that it has been verified to the satisfaction of the arbiter. The presence of A solves the problem faced by direct signature schemes: that X might disown the </a:t>
            </a:r>
            <a:r>
              <a:rPr lang="en-IN" sz="1200" dirty="0" err="1">
                <a:latin typeface="Tahoma" panose="020B0604030504040204" pitchFamily="34" charset="0"/>
                <a:ea typeface="Tahoma" panose="020B0604030504040204" pitchFamily="34" charset="0"/>
                <a:cs typeface="Tahoma" panose="020B0604030504040204" pitchFamily="34" charset="0"/>
              </a:rPr>
              <a:t>message.The</a:t>
            </a:r>
            <a:r>
              <a:rPr lang="en-IN" sz="1200" dirty="0">
                <a:latin typeface="Tahoma" panose="020B0604030504040204" pitchFamily="34" charset="0"/>
                <a:ea typeface="Tahoma" panose="020B0604030504040204" pitchFamily="34" charset="0"/>
                <a:cs typeface="Tahoma" panose="020B0604030504040204" pitchFamily="34" charset="0"/>
              </a:rPr>
              <a:t> arbiter plays a sensitive and crucial role in this sort of scheme, and all parties must have a great deal of trust that the arbitration mechanism is working properly</a:t>
            </a:r>
          </a:p>
          <a:p>
            <a:pPr mar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13. </a:t>
            </a:r>
            <a:r>
              <a:rPr lang="en-IN" sz="1200" b="1" dirty="0">
                <a:latin typeface="Tahoma" panose="020B0604030504040204" pitchFamily="34" charset="0"/>
                <a:ea typeface="Tahoma" panose="020B0604030504040204" pitchFamily="34" charset="0"/>
                <a:cs typeface="Tahoma" panose="020B0604030504040204" pitchFamily="34" charset="0"/>
              </a:rPr>
              <a:t>What is block size of MD5 and message digest  size of SHA-1?</a:t>
            </a:r>
            <a:endParaRPr lang="en-IN" sz="1200"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block size of MD5 = 128 bit</a:t>
            </a:r>
          </a:p>
          <a:p>
            <a:pPr mar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message digest  size of SHA-1 = 160 bits.</a:t>
            </a:r>
          </a:p>
          <a:p>
            <a:pPr mar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14</a:t>
            </a:r>
            <a:r>
              <a:rPr lang="en-IN" sz="1200" b="1" dirty="0">
                <a:latin typeface="Tahoma" panose="020B0604030504040204" pitchFamily="34" charset="0"/>
                <a:ea typeface="Tahoma" panose="020B0604030504040204" pitchFamily="34" charset="0"/>
                <a:cs typeface="Tahoma" panose="020B0604030504040204" pitchFamily="34" charset="0"/>
              </a:rPr>
              <a:t>. what is message digest ?</a:t>
            </a:r>
            <a:endParaRPr lang="en-IN" sz="1200"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A message digest is a cryptographic hash function </a:t>
            </a:r>
            <a:r>
              <a:rPr lang="en-IN" sz="1200" dirty="0" err="1">
                <a:latin typeface="Tahoma" panose="020B0604030504040204" pitchFamily="34" charset="0"/>
                <a:ea typeface="Tahoma" panose="020B0604030504040204" pitchFamily="34" charset="0"/>
                <a:cs typeface="Tahoma" panose="020B0604030504040204" pitchFamily="34" charset="0"/>
              </a:rPr>
              <a:t>cntainig</a:t>
            </a:r>
            <a:r>
              <a:rPr lang="en-IN" sz="1200" dirty="0">
                <a:latin typeface="Tahoma" panose="020B0604030504040204" pitchFamily="34" charset="0"/>
                <a:ea typeface="Tahoma" panose="020B0604030504040204" pitchFamily="34" charset="0"/>
                <a:cs typeface="Tahoma" panose="020B0604030504040204" pitchFamily="34" charset="0"/>
              </a:rPr>
              <a:t> a string of digits created by a one way hashing formula.</a:t>
            </a:r>
          </a:p>
          <a:p>
            <a:pPr mar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Message  digest  hash numbers represent specific files containing the protected works.</a:t>
            </a:r>
          </a:p>
          <a:p>
            <a:pPr marL="0" indent="0">
              <a:lnSpc>
                <a:spcPct val="150000"/>
              </a:lnSpc>
              <a:buNone/>
            </a:pPr>
            <a:r>
              <a:rPr lang="en-IN" sz="1200" dirty="0" smtClean="0">
                <a:latin typeface="Tahoma" panose="020B0604030504040204" pitchFamily="34" charset="0"/>
                <a:ea typeface="Tahoma" panose="020B0604030504040204" pitchFamily="34" charset="0"/>
                <a:cs typeface="Tahoma" panose="020B0604030504040204" pitchFamily="34" charset="0"/>
              </a:rPr>
              <a:t>15.</a:t>
            </a:r>
            <a:r>
              <a:rPr lang="en-IN" sz="1200" b="1" dirty="0" smtClean="0">
                <a:latin typeface="Tahoma" panose="020B0604030504040204" pitchFamily="34" charset="0"/>
                <a:ea typeface="Tahoma" panose="020B0604030504040204" pitchFamily="34" charset="0"/>
                <a:cs typeface="Tahoma" panose="020B0604030504040204" pitchFamily="34" charset="0"/>
              </a:rPr>
              <a:t>Mention </a:t>
            </a:r>
            <a:r>
              <a:rPr lang="en-IN" sz="1200" b="1" dirty="0">
                <a:latin typeface="Tahoma" panose="020B0604030504040204" pitchFamily="34" charset="0"/>
                <a:ea typeface="Tahoma" panose="020B0604030504040204" pitchFamily="34" charset="0"/>
                <a:cs typeface="Tahoma" panose="020B0604030504040204" pitchFamily="34" charset="0"/>
              </a:rPr>
              <a:t>the importance of compression function  MD5  algorithm</a:t>
            </a:r>
            <a:r>
              <a:rPr lang="en-IN" sz="1200" dirty="0">
                <a:latin typeface="Tahoma" panose="020B0604030504040204" pitchFamily="34" charset="0"/>
                <a:ea typeface="Tahoma" panose="020B0604030504040204" pitchFamily="34" charset="0"/>
                <a:cs typeface="Tahoma" panose="020B0604030504040204" pitchFamily="34" charset="0"/>
              </a:rPr>
              <a:t>.</a:t>
            </a:r>
          </a:p>
          <a:p>
            <a:pPr>
              <a:lnSpc>
                <a:spcPct val="150000"/>
              </a:lnSpc>
            </a:pPr>
            <a:r>
              <a:rPr lang="en-IN" sz="1200" dirty="0">
                <a:latin typeface="Tahoma" panose="020B0604030504040204" pitchFamily="34" charset="0"/>
                <a:ea typeface="Tahoma" panose="020B0604030504040204" pitchFamily="34" charset="0"/>
                <a:cs typeface="Tahoma" panose="020B0604030504040204" pitchFamily="34" charset="0"/>
              </a:rPr>
              <a:t>Compression  function mixes two fixed length inputs and produces a single fixed length output of the same size as one of the inputs.</a:t>
            </a:r>
          </a:p>
          <a:p>
            <a:pPr>
              <a:lnSpc>
                <a:spcPct val="150000"/>
              </a:lnSpc>
            </a:pPr>
            <a:endParaRPr lang="en-IN" sz="1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 xmlns:p14="http://schemas.microsoft.com/office/powerpoint/2010/main" val="85040967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1488" y="272374"/>
            <a:ext cx="5915025" cy="9633626"/>
          </a:xfrm>
        </p:spPr>
        <p:txBody>
          <a:bodyPr>
            <a:normAutofit/>
          </a:bodyPr>
          <a:lstStyle/>
          <a:p>
            <a:pPr mar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16.</a:t>
            </a:r>
            <a:r>
              <a:rPr lang="en-IN" sz="1200" b="1" dirty="0">
                <a:latin typeface="Tahoma" panose="020B0604030504040204" pitchFamily="34" charset="0"/>
                <a:ea typeface="Tahoma" panose="020B0604030504040204" pitchFamily="34" charset="0"/>
                <a:cs typeface="Tahoma" panose="020B0604030504040204" pitchFamily="34" charset="0"/>
              </a:rPr>
              <a:t>Mention  any two message digest algorithms and its features</a:t>
            </a:r>
            <a:r>
              <a:rPr lang="en-IN" sz="1200" dirty="0">
                <a:latin typeface="Tahoma" panose="020B0604030504040204" pitchFamily="34" charset="0"/>
                <a:ea typeface="Tahoma" panose="020B0604030504040204" pitchFamily="34" charset="0"/>
                <a:cs typeface="Tahoma" panose="020B0604030504040204" pitchFamily="34" charset="0"/>
              </a:rPr>
              <a:t>.</a:t>
            </a:r>
          </a:p>
          <a:p>
            <a:pPr mar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1.MD5  algorithm </a:t>
            </a:r>
          </a:p>
          <a:p>
            <a:pPr mar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It produces 128 bit message digests.</a:t>
            </a:r>
          </a:p>
          <a:p>
            <a:pPr mar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Maximum message size = infinity</a:t>
            </a:r>
          </a:p>
          <a:p>
            <a:pPr mar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Its quite fast.</a:t>
            </a:r>
          </a:p>
          <a:p>
            <a:pPr mar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2.SHA algorithm</a:t>
            </a:r>
          </a:p>
          <a:p>
            <a:pPr mar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Basic unit of processing = 512 bits.</a:t>
            </a:r>
          </a:p>
          <a:p>
            <a:pPr mar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Maximum message size= 2</a:t>
            </a:r>
            <a:r>
              <a:rPr lang="en-IN" sz="1200" baseline="30000" dirty="0">
                <a:latin typeface="Tahoma" panose="020B0604030504040204" pitchFamily="34" charset="0"/>
                <a:ea typeface="Tahoma" panose="020B0604030504040204" pitchFamily="34" charset="0"/>
                <a:cs typeface="Tahoma" panose="020B0604030504040204" pitchFamily="34" charset="0"/>
              </a:rPr>
              <a:t>64</a:t>
            </a:r>
            <a:r>
              <a:rPr lang="en-IN" sz="1200" dirty="0">
                <a:latin typeface="Tahoma" panose="020B0604030504040204" pitchFamily="34" charset="0"/>
                <a:ea typeface="Tahoma" panose="020B0604030504040204" pitchFamily="34" charset="0"/>
                <a:cs typeface="Tahoma" panose="020B0604030504040204" pitchFamily="34" charset="0"/>
              </a:rPr>
              <a:t>-1 bits.</a:t>
            </a:r>
          </a:p>
          <a:p>
            <a:pPr mar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Digest length = 160 its.</a:t>
            </a:r>
          </a:p>
          <a:p>
            <a:pPr mar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17. </a:t>
            </a:r>
            <a:r>
              <a:rPr lang="en-IN" sz="1200" b="1" dirty="0">
                <a:latin typeface="Tahoma" panose="020B0604030504040204" pitchFamily="34" charset="0"/>
                <a:ea typeface="Tahoma" panose="020B0604030504040204" pitchFamily="34" charset="0"/>
                <a:cs typeface="Tahoma" panose="020B0604030504040204" pitchFamily="34" charset="0"/>
              </a:rPr>
              <a:t>Mention the importance of compression function SHA algorithm.</a:t>
            </a:r>
            <a:endParaRPr lang="en-IN" sz="1200"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It takes a fixed length input and returns a shorter and fixed length output.</a:t>
            </a:r>
          </a:p>
          <a:p>
            <a:pPr mar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18.</a:t>
            </a:r>
            <a:r>
              <a:rPr lang="en-IN" sz="1200" b="1" dirty="0">
                <a:latin typeface="Tahoma" panose="020B0604030504040204" pitchFamily="34" charset="0"/>
                <a:ea typeface="Tahoma" panose="020B0604030504040204" pitchFamily="34" charset="0"/>
                <a:cs typeface="Tahoma" panose="020B0604030504040204" pitchFamily="34" charset="0"/>
              </a:rPr>
              <a:t>Define Digital signature.</a:t>
            </a:r>
            <a:endParaRPr lang="en-IN" sz="1200"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The digital signature is an authentication  mechanism that enables the  creator of message to attach a code that acts as signature.</a:t>
            </a:r>
          </a:p>
          <a:p>
            <a:pPr mar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It can be formed by taking the hash value of the message and encrypting the message with creator’s private key.</a:t>
            </a:r>
          </a:p>
          <a:p>
            <a:pPr mar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19.</a:t>
            </a:r>
            <a:r>
              <a:rPr lang="en-IN" sz="1200" b="1" dirty="0">
                <a:latin typeface="Tahoma" panose="020B0604030504040204" pitchFamily="34" charset="0"/>
                <a:ea typeface="Tahoma" panose="020B0604030504040204" pitchFamily="34" charset="0"/>
                <a:cs typeface="Tahoma" panose="020B0604030504040204" pitchFamily="34" charset="0"/>
              </a:rPr>
              <a:t>How encryption differs from digital signature</a:t>
            </a:r>
            <a:r>
              <a:rPr lang="en-IN" sz="1200" dirty="0">
                <a:latin typeface="Tahoma" panose="020B0604030504040204" pitchFamily="34" charset="0"/>
                <a:ea typeface="Tahoma" panose="020B0604030504040204" pitchFamily="34" charset="0"/>
                <a:cs typeface="Tahoma" panose="020B0604030504040204" pitchFamily="34" charset="0"/>
              </a:rPr>
              <a:t>.</a:t>
            </a:r>
          </a:p>
          <a:p>
            <a:pPr mar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Digital  signature is an authentication  mechanism that enables the  creator of message to attach a code that acts as signature.</a:t>
            </a:r>
          </a:p>
          <a:p>
            <a:pPr marL="0" indent="0">
              <a:lnSpc>
                <a:spcPct val="150000"/>
              </a:lnSpc>
              <a:buNone/>
            </a:pPr>
            <a:r>
              <a:rPr lang="en-IN" sz="1200" dirty="0">
                <a:latin typeface="Tahoma" panose="020B0604030504040204" pitchFamily="34" charset="0"/>
                <a:ea typeface="Tahoma" panose="020B0604030504040204" pitchFamily="34" charset="0"/>
                <a:cs typeface="Tahoma" panose="020B0604030504040204" pitchFamily="34" charset="0"/>
              </a:rPr>
              <a:t>Encryption is in which a message is encrypted with a recipient’s public key. It provides confidentiality.</a:t>
            </a:r>
          </a:p>
          <a:p>
            <a:r>
              <a:rPr lang="en-IN" sz="1200" dirty="0">
                <a:latin typeface="Tahoma" panose="020B0604030504040204" pitchFamily="34" charset="0"/>
                <a:ea typeface="Tahoma" panose="020B0604030504040204" pitchFamily="34" charset="0"/>
                <a:cs typeface="Tahoma" panose="020B0604030504040204" pitchFamily="34" charset="0"/>
              </a:rPr>
              <a:t>20.</a:t>
            </a:r>
            <a:r>
              <a:rPr lang="en-IN" sz="1200" b="1" dirty="0">
                <a:latin typeface="Tahoma" panose="020B0604030504040204" pitchFamily="34" charset="0"/>
                <a:ea typeface="Tahoma" panose="020B0604030504040204" pitchFamily="34" charset="0"/>
                <a:cs typeface="Tahoma" panose="020B0604030504040204" pitchFamily="34" charset="0"/>
              </a:rPr>
              <a:t>Specify the parameters of </a:t>
            </a:r>
            <a:r>
              <a:rPr lang="en-IN" sz="1200" b="1" dirty="0" err="1">
                <a:latin typeface="Tahoma" panose="020B0604030504040204" pitchFamily="34" charset="0"/>
                <a:ea typeface="Tahoma" panose="020B0604030504040204" pitchFamily="34" charset="0"/>
                <a:cs typeface="Tahoma" panose="020B0604030504040204" pitchFamily="34" charset="0"/>
              </a:rPr>
              <a:t>Elgamal</a:t>
            </a:r>
            <a:r>
              <a:rPr lang="en-IN" sz="1200" b="1" dirty="0">
                <a:latin typeface="Tahoma" panose="020B0604030504040204" pitchFamily="34" charset="0"/>
                <a:ea typeface="Tahoma" panose="020B0604030504040204" pitchFamily="34" charset="0"/>
                <a:cs typeface="Tahoma" panose="020B0604030504040204" pitchFamily="34" charset="0"/>
              </a:rPr>
              <a:t> Digital signature algorithm</a:t>
            </a:r>
            <a:r>
              <a:rPr lang="en-IN" sz="1200" dirty="0">
                <a:latin typeface="Tahoma" panose="020B0604030504040204" pitchFamily="34" charset="0"/>
                <a:ea typeface="Tahoma" panose="020B0604030504040204" pitchFamily="34" charset="0"/>
                <a:cs typeface="Tahoma" panose="020B0604030504040204" pitchFamily="34" charset="0"/>
              </a:rPr>
              <a:t>.</a:t>
            </a:r>
          </a:p>
          <a:p>
            <a:r>
              <a:rPr lang="en-IN" sz="1200" dirty="0">
                <a:latin typeface="Tahoma" panose="020B0604030504040204" pitchFamily="34" charset="0"/>
                <a:ea typeface="Tahoma" panose="020B0604030504040204" pitchFamily="34" charset="0"/>
                <a:cs typeface="Tahoma" panose="020B0604030504040204" pitchFamily="34" charset="0"/>
              </a:rPr>
              <a:t>H-collision resistance hash function.</a:t>
            </a:r>
          </a:p>
          <a:p>
            <a:r>
              <a:rPr lang="en-IN" sz="1200" dirty="0">
                <a:latin typeface="Tahoma" panose="020B0604030504040204" pitchFamily="34" charset="0"/>
                <a:ea typeface="Tahoma" panose="020B0604030504040204" pitchFamily="34" charset="0"/>
                <a:cs typeface="Tahoma" panose="020B0604030504040204" pitchFamily="34" charset="0"/>
              </a:rPr>
              <a:t>p-a large prime such that computing discrete logarithms modulo p is difficult</a:t>
            </a:r>
          </a:p>
          <a:p>
            <a:r>
              <a:rPr lang="en-IN" sz="1200" dirty="0">
                <a:latin typeface="Tahoma" panose="020B0604030504040204" pitchFamily="34" charset="0"/>
                <a:ea typeface="Tahoma" panose="020B0604030504040204" pitchFamily="34" charset="0"/>
                <a:cs typeface="Tahoma" panose="020B0604030504040204" pitchFamily="34" charset="0"/>
              </a:rPr>
              <a:t>g randomly chosen generator of the multiplicative group of integers modulo p(g&lt;p)</a:t>
            </a:r>
          </a:p>
          <a:p>
            <a:pPr marL="0" indent="0">
              <a:lnSpc>
                <a:spcPct val="150000"/>
              </a:lnSpc>
              <a:buNone/>
            </a:pPr>
            <a:endParaRPr lang="en-IN" sz="1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 xmlns:p14="http://schemas.microsoft.com/office/powerpoint/2010/main" val="279228946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pPr marL="0" indent="0">
              <a:lnSpc>
                <a:spcPct val="150000"/>
              </a:lnSpc>
              <a:spcBef>
                <a:spcPts val="0"/>
              </a:spcBef>
              <a:buNone/>
            </a:pPr>
            <a:r>
              <a:rPr lang="en-IN" sz="1200" dirty="0">
                <a:latin typeface="Tahoma" pitchFamily="34" charset="0"/>
                <a:ea typeface="Tahoma" pitchFamily="34" charset="0"/>
                <a:cs typeface="Tahoma" pitchFamily="34" charset="0"/>
              </a:rPr>
              <a:t>21. Specify the parameters of </a:t>
            </a:r>
            <a:r>
              <a:rPr lang="en-IN" sz="1200" dirty="0" err="1">
                <a:latin typeface="Tahoma" pitchFamily="34" charset="0"/>
                <a:ea typeface="Tahoma" pitchFamily="34" charset="0"/>
                <a:cs typeface="Tahoma" pitchFamily="34" charset="0"/>
              </a:rPr>
              <a:t>Schnorr</a:t>
            </a:r>
            <a:r>
              <a:rPr lang="en-IN" sz="1200" dirty="0">
                <a:latin typeface="Tahoma" pitchFamily="34" charset="0"/>
                <a:ea typeface="Tahoma" pitchFamily="34" charset="0"/>
                <a:cs typeface="Tahoma" pitchFamily="34" charset="0"/>
              </a:rPr>
              <a:t> Digital signature algorithm</a:t>
            </a:r>
          </a:p>
          <a:p>
            <a:pPr marL="0" indent="0">
              <a:lnSpc>
                <a:spcPct val="150000"/>
              </a:lnSpc>
              <a:spcBef>
                <a:spcPts val="0"/>
              </a:spcBef>
              <a:buNone/>
            </a:pPr>
            <a:r>
              <a:rPr lang="en-IN" sz="1200" dirty="0">
                <a:latin typeface="Tahoma" pitchFamily="34" charset="0"/>
                <a:ea typeface="Tahoma" pitchFamily="34" charset="0"/>
                <a:cs typeface="Tahoma" pitchFamily="34" charset="0"/>
              </a:rPr>
              <a:t>Two prime numbers p and q such that q is a prime factor ofp-1.</a:t>
            </a:r>
          </a:p>
          <a:p>
            <a:pPr marL="0" indent="0">
              <a:lnSpc>
                <a:spcPct val="150000"/>
              </a:lnSpc>
              <a:spcBef>
                <a:spcPts val="0"/>
              </a:spcBef>
              <a:buNone/>
            </a:pPr>
            <a:r>
              <a:rPr lang="en-IN" sz="1200" dirty="0">
                <a:latin typeface="Tahoma" pitchFamily="34" charset="0"/>
                <a:ea typeface="Tahoma" pitchFamily="34" charset="0"/>
                <a:cs typeface="Tahoma" pitchFamily="34" charset="0"/>
              </a:rPr>
              <a:t>An integer </a:t>
            </a:r>
            <a:r>
              <a:rPr lang="en-IN" sz="1200" dirty="0" err="1">
                <a:latin typeface="Tahoma" pitchFamily="34" charset="0"/>
                <a:ea typeface="Tahoma" pitchFamily="34" charset="0"/>
                <a:cs typeface="Tahoma" pitchFamily="34" charset="0"/>
              </a:rPr>
              <a:t>a,such</a:t>
            </a:r>
            <a:r>
              <a:rPr lang="en-IN" sz="1200" dirty="0">
                <a:latin typeface="Tahoma" pitchFamily="34" charset="0"/>
                <a:ea typeface="Tahoma" pitchFamily="34" charset="0"/>
                <a:cs typeface="Tahoma" pitchFamily="34" charset="0"/>
              </a:rPr>
              <a:t> that </a:t>
            </a:r>
            <a:r>
              <a:rPr lang="en-IN" sz="1200" dirty="0" err="1">
                <a:latin typeface="Tahoma" pitchFamily="34" charset="0"/>
                <a:ea typeface="Tahoma" pitchFamily="34" charset="0"/>
                <a:cs typeface="Tahoma" pitchFamily="34" charset="0"/>
              </a:rPr>
              <a:t>a</a:t>
            </a:r>
            <a:r>
              <a:rPr lang="en-IN" sz="1200" baseline="30000" dirty="0" err="1">
                <a:latin typeface="Tahoma" pitchFamily="34" charset="0"/>
                <a:ea typeface="Tahoma" pitchFamily="34" charset="0"/>
                <a:cs typeface="Tahoma" pitchFamily="34" charset="0"/>
              </a:rPr>
              <a:t>q</a:t>
            </a:r>
            <a:r>
              <a:rPr lang="en-IN" sz="1200" baseline="30000" dirty="0">
                <a:latin typeface="Tahoma" pitchFamily="34" charset="0"/>
                <a:ea typeface="Tahoma" pitchFamily="34" charset="0"/>
                <a:cs typeface="Tahoma" pitchFamily="34" charset="0"/>
              </a:rPr>
              <a:t> = 1 mod p</a:t>
            </a:r>
            <a:endParaRPr lang="en-IN" sz="1200" dirty="0">
              <a:latin typeface="Tahoma" pitchFamily="34" charset="0"/>
              <a:ea typeface="Tahoma" pitchFamily="34" charset="0"/>
              <a:cs typeface="Tahoma" pitchFamily="34" charset="0"/>
            </a:endParaRPr>
          </a:p>
          <a:p>
            <a:pPr marL="0" indent="0">
              <a:lnSpc>
                <a:spcPct val="150000"/>
              </a:lnSpc>
              <a:spcBef>
                <a:spcPts val="0"/>
              </a:spcBef>
              <a:buNone/>
            </a:pPr>
            <a:r>
              <a:rPr lang="en-IN" sz="1200" dirty="0" err="1">
                <a:latin typeface="Tahoma" pitchFamily="34" charset="0"/>
                <a:ea typeface="Tahoma" pitchFamily="34" charset="0"/>
                <a:cs typeface="Tahoma" pitchFamily="34" charset="0"/>
              </a:rPr>
              <a:t>a,p,q</a:t>
            </a:r>
            <a:r>
              <a:rPr lang="en-IN" sz="1200" dirty="0">
                <a:latin typeface="Tahoma" pitchFamily="34" charset="0"/>
                <a:ea typeface="Tahoma" pitchFamily="34" charset="0"/>
                <a:cs typeface="Tahoma" pitchFamily="34" charset="0"/>
              </a:rPr>
              <a:t> comprises the global public key.</a:t>
            </a:r>
          </a:p>
          <a:p>
            <a:pPr marL="0" indent="0">
              <a:lnSpc>
                <a:spcPct val="150000"/>
              </a:lnSpc>
              <a:spcBef>
                <a:spcPts val="0"/>
              </a:spcBef>
              <a:buNone/>
            </a:pPr>
            <a:r>
              <a:rPr lang="en-IN" sz="1200" dirty="0">
                <a:latin typeface="Tahoma" pitchFamily="34" charset="0"/>
                <a:ea typeface="Tahoma" pitchFamily="34" charset="0"/>
                <a:cs typeface="Tahoma" pitchFamily="34" charset="0"/>
              </a:rPr>
              <a:t>A random  integer s with 0&lt;s&lt;q  represents the user’s private key.</a:t>
            </a:r>
          </a:p>
          <a:p>
            <a:pPr marL="0" indent="0">
              <a:lnSpc>
                <a:spcPct val="150000"/>
              </a:lnSpc>
              <a:spcBef>
                <a:spcPts val="0"/>
              </a:spcBef>
              <a:buNone/>
            </a:pPr>
            <a:r>
              <a:rPr lang="en-IN" sz="1200" dirty="0">
                <a:latin typeface="Tahoma" pitchFamily="34" charset="0"/>
                <a:ea typeface="Tahoma" pitchFamily="34" charset="0"/>
                <a:cs typeface="Tahoma" pitchFamily="34" charset="0"/>
              </a:rPr>
              <a:t>User’s public key ,v=a</a:t>
            </a:r>
            <a:r>
              <a:rPr lang="en-IN" sz="1200" baseline="30000" dirty="0">
                <a:latin typeface="Tahoma" pitchFamily="34" charset="0"/>
                <a:ea typeface="Tahoma" pitchFamily="34" charset="0"/>
                <a:cs typeface="Tahoma" pitchFamily="34" charset="0"/>
              </a:rPr>
              <a:t>-s</a:t>
            </a:r>
            <a:r>
              <a:rPr lang="en-IN" sz="1200" dirty="0">
                <a:latin typeface="Tahoma" pitchFamily="34" charset="0"/>
                <a:ea typeface="Tahoma" pitchFamily="34" charset="0"/>
                <a:cs typeface="Tahoma" pitchFamily="34" charset="0"/>
              </a:rPr>
              <a:t> mod p</a:t>
            </a:r>
            <a:r>
              <a:rPr lang="en-IN" sz="1200" dirty="0" smtClean="0">
                <a:latin typeface="Tahoma" pitchFamily="34" charset="0"/>
                <a:ea typeface="Tahoma" pitchFamily="34" charset="0"/>
                <a:cs typeface="Tahoma" pitchFamily="34" charset="0"/>
              </a:rPr>
              <a:t>.</a:t>
            </a:r>
          </a:p>
          <a:p>
            <a:pPr marL="0" indent="0">
              <a:lnSpc>
                <a:spcPct val="150000"/>
              </a:lnSpc>
              <a:spcBef>
                <a:spcPts val="0"/>
              </a:spcBef>
              <a:buNone/>
            </a:pPr>
            <a:endParaRPr lang="en-IN" sz="1200" dirty="0">
              <a:latin typeface="Tahoma" pitchFamily="34" charset="0"/>
              <a:ea typeface="Tahoma" pitchFamily="34" charset="0"/>
              <a:cs typeface="Tahoma" pitchFamily="34" charset="0"/>
            </a:endParaRPr>
          </a:p>
          <a:p>
            <a:pPr marL="0" indent="0">
              <a:lnSpc>
                <a:spcPct val="150000"/>
              </a:lnSpc>
              <a:spcBef>
                <a:spcPts val="0"/>
              </a:spcBef>
              <a:buNone/>
            </a:pPr>
            <a:r>
              <a:rPr lang="en-IN" sz="1200" dirty="0">
                <a:latin typeface="Tahoma" pitchFamily="34" charset="0"/>
                <a:ea typeface="Tahoma" pitchFamily="34" charset="0"/>
                <a:cs typeface="Tahoma" pitchFamily="34" charset="0"/>
              </a:rPr>
              <a:t>22.specify the global components of  DSS algorithm.</a:t>
            </a:r>
          </a:p>
          <a:p>
            <a:pPr marL="0" lvl="0" indent="0">
              <a:lnSpc>
                <a:spcPct val="150000"/>
              </a:lnSpc>
              <a:spcBef>
                <a:spcPts val="0"/>
              </a:spcBef>
              <a:buNone/>
            </a:pPr>
            <a:r>
              <a:rPr lang="en-IN" sz="1200" dirty="0">
                <a:latin typeface="Tahoma" pitchFamily="34" charset="0"/>
                <a:ea typeface="Tahoma" pitchFamily="34" charset="0"/>
                <a:cs typeface="Tahoma" pitchFamily="34" charset="0"/>
              </a:rPr>
              <a:t>Global Public-Key Components: p, q and g are the parameters that are public and can be common to a group of users. </a:t>
            </a:r>
            <a:endParaRPr lang="en-IN" sz="1200" dirty="0" smtClean="0">
              <a:latin typeface="Tahoma" pitchFamily="34" charset="0"/>
              <a:ea typeface="Tahoma" pitchFamily="34" charset="0"/>
              <a:cs typeface="Tahoma" pitchFamily="34" charset="0"/>
            </a:endParaRPr>
          </a:p>
          <a:p>
            <a:pPr marL="0" lvl="0" indent="0">
              <a:lnSpc>
                <a:spcPct val="150000"/>
              </a:lnSpc>
              <a:spcBef>
                <a:spcPts val="0"/>
              </a:spcBef>
              <a:buNone/>
            </a:pPr>
            <a:endParaRPr lang="en-IN" dirty="0" smtClean="0"/>
          </a:p>
          <a:p>
            <a:pPr marL="0" lvl="0" indent="0">
              <a:lnSpc>
                <a:spcPct val="150000"/>
              </a:lnSpc>
              <a:spcBef>
                <a:spcPts val="0"/>
              </a:spcBef>
              <a:buNone/>
            </a:pPr>
            <a:endParaRPr lang="en-IN" dirty="0" smtClean="0"/>
          </a:p>
          <a:p>
            <a:pPr marL="0" lvl="0" indent="0">
              <a:lnSpc>
                <a:spcPct val="150000"/>
              </a:lnSpc>
              <a:spcBef>
                <a:spcPts val="0"/>
              </a:spcBef>
              <a:buNone/>
            </a:pPr>
            <a:endParaRPr lang="en-IN" dirty="0" smtClean="0"/>
          </a:p>
          <a:p>
            <a:pPr marL="0" lvl="0" indent="0">
              <a:lnSpc>
                <a:spcPct val="150000"/>
              </a:lnSpc>
              <a:spcBef>
                <a:spcPts val="0"/>
              </a:spcBef>
              <a:buNone/>
            </a:pPr>
            <a:endParaRPr lang="en-IN" dirty="0" smtClean="0"/>
          </a:p>
          <a:p>
            <a:pPr marL="0" lvl="0" indent="0">
              <a:lnSpc>
                <a:spcPct val="150000"/>
              </a:lnSpc>
              <a:spcBef>
                <a:spcPts val="0"/>
              </a:spcBef>
              <a:buNone/>
            </a:pPr>
            <a:endParaRPr lang="en-IN" dirty="0" smtClean="0"/>
          </a:p>
          <a:p>
            <a:pPr>
              <a:lnSpc>
                <a:spcPct val="150000"/>
              </a:lnSpc>
              <a:spcBef>
                <a:spcPts val="0"/>
              </a:spcBef>
              <a:buNone/>
            </a:pPr>
            <a:r>
              <a:rPr lang="en-US" sz="1200" b="1" dirty="0" smtClean="0">
                <a:latin typeface="Tahoma" pitchFamily="34" charset="0"/>
                <a:ea typeface="Tahoma" pitchFamily="34" charset="0"/>
                <a:cs typeface="Tahoma" pitchFamily="34" charset="0"/>
              </a:rPr>
              <a:t>23 Define Kerberos. </a:t>
            </a:r>
          </a:p>
          <a:p>
            <a:pPr>
              <a:lnSpc>
                <a:spcPct val="150000"/>
              </a:lnSpc>
              <a:spcBef>
                <a:spcPts val="0"/>
              </a:spcBef>
              <a:buNone/>
            </a:pPr>
            <a:r>
              <a:rPr lang="en-US" sz="1200" dirty="0" smtClean="0">
                <a:latin typeface="Tahoma" pitchFamily="34" charset="0"/>
                <a:ea typeface="Tahoma" pitchFamily="34" charset="0"/>
                <a:cs typeface="Tahoma" pitchFamily="34" charset="0"/>
              </a:rPr>
              <a:t>     Kerberos is an authentication service developed as part of project Athena at MIT. The problem that Kerberos address is, assume an open distributed environment in which users at work stations wish to access services on servers distributed throughout the network. 	</a:t>
            </a:r>
          </a:p>
          <a:p>
            <a:endParaRPr lang="en-US" dirty="0" smtClean="0"/>
          </a:p>
          <a:p>
            <a:pPr>
              <a:lnSpc>
                <a:spcPct val="150000"/>
              </a:lnSpc>
              <a:spcBef>
                <a:spcPts val="0"/>
              </a:spcBef>
              <a:buNone/>
            </a:pPr>
            <a:r>
              <a:rPr lang="en-US" b="1" dirty="0" smtClean="0"/>
              <a:t>24</a:t>
            </a:r>
            <a:r>
              <a:rPr lang="en-US" sz="1200" dirty="0" smtClean="0">
                <a:latin typeface="Tahoma" pitchFamily="34" charset="0"/>
                <a:ea typeface="Tahoma" pitchFamily="34" charset="0"/>
                <a:cs typeface="Tahoma" pitchFamily="34" charset="0"/>
              </a:rPr>
              <a:t>. What is Kerberos? What are the uses? </a:t>
            </a:r>
          </a:p>
          <a:p>
            <a:pPr>
              <a:lnSpc>
                <a:spcPct val="150000"/>
              </a:lnSpc>
              <a:spcBef>
                <a:spcPts val="0"/>
              </a:spcBef>
              <a:buNone/>
            </a:pPr>
            <a:r>
              <a:rPr lang="en-US" sz="1200" dirty="0" smtClean="0">
                <a:latin typeface="Tahoma" pitchFamily="34" charset="0"/>
                <a:ea typeface="Tahoma" pitchFamily="34" charset="0"/>
                <a:cs typeface="Tahoma" pitchFamily="34" charset="0"/>
              </a:rPr>
              <a:t>    Kerberos is an authentication service developed as a part of project Athena at </a:t>
            </a:r>
            <a:r>
              <a:rPr lang="en-US" sz="1200" dirty="0" err="1" smtClean="0">
                <a:latin typeface="Tahoma" pitchFamily="34" charset="0"/>
                <a:ea typeface="Tahoma" pitchFamily="34" charset="0"/>
                <a:cs typeface="Tahoma" pitchFamily="34" charset="0"/>
              </a:rPr>
              <a:t>MIT.Kerberos</a:t>
            </a:r>
            <a:r>
              <a:rPr lang="en-US" sz="1200" dirty="0" smtClean="0">
                <a:latin typeface="Tahoma" pitchFamily="34" charset="0"/>
                <a:ea typeface="Tahoma" pitchFamily="34" charset="0"/>
                <a:cs typeface="Tahoma" pitchFamily="34" charset="0"/>
              </a:rPr>
              <a:t> provide a centralized authentication server whose functions is to authenticate servers</a:t>
            </a:r>
            <a:endParaRPr lang="en-IN" sz="1200" dirty="0">
              <a:latin typeface="Tahoma" pitchFamily="34" charset="0"/>
              <a:ea typeface="Tahoma" pitchFamily="34" charset="0"/>
              <a:cs typeface="Tahoma" pitchFamily="34" charset="0"/>
            </a:endParaRPr>
          </a:p>
          <a:p>
            <a:pPr marL="0" indent="0">
              <a:buNone/>
            </a:pPr>
            <a:endParaRPr lang="en-IN" dirty="0"/>
          </a:p>
        </p:txBody>
      </p:sp>
      <p:pic>
        <p:nvPicPr>
          <p:cNvPr id="9" name="Picture 8"/>
          <p:cNvPicPr>
            <a:picLocks noChangeAspect="1"/>
          </p:cNvPicPr>
          <p:nvPr/>
        </p:nvPicPr>
        <p:blipFill rotWithShape="1">
          <a:blip r:embed="rId2"/>
          <a:srcRect l="26324" t="43437" r="8361" b="25273"/>
          <a:stretch/>
        </p:blipFill>
        <p:spPr>
          <a:xfrm>
            <a:off x="676274" y="3841008"/>
            <a:ext cx="5480725" cy="1566750"/>
          </a:xfrm>
          <a:prstGeom prst="rect">
            <a:avLst/>
          </a:prstGeom>
        </p:spPr>
      </p:pic>
    </p:spTree>
    <p:extLst>
      <p:ext uri="{BB962C8B-B14F-4D97-AF65-F5344CB8AC3E}">
        <p14:creationId xmlns="" xmlns:p14="http://schemas.microsoft.com/office/powerpoint/2010/main" val="4121918215"/>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r>
              <a:rPr lang="en-US" sz="1200" dirty="0" smtClean="0">
                <a:latin typeface="Tahoma" pitchFamily="34" charset="0"/>
                <a:ea typeface="Tahoma" pitchFamily="34" charset="0"/>
                <a:cs typeface="Tahoma" pitchFamily="34" charset="0"/>
              </a:rPr>
              <a:t>. 	</a:t>
            </a:r>
          </a:p>
          <a:p>
            <a:pPr algn="just">
              <a:lnSpc>
                <a:spcPct val="150000"/>
              </a:lnSpc>
              <a:spcBef>
                <a:spcPts val="0"/>
              </a:spcBef>
              <a:buNone/>
            </a:pPr>
            <a:r>
              <a:rPr lang="en-US" sz="1200" b="1" dirty="0" smtClean="0">
                <a:latin typeface="Tahoma" pitchFamily="34" charset="0"/>
                <a:ea typeface="Tahoma" pitchFamily="34" charset="0"/>
                <a:cs typeface="Tahoma" pitchFamily="34" charset="0"/>
              </a:rPr>
              <a:t>25. What 4 requirements were defined by Kerberos? </a:t>
            </a:r>
          </a:p>
          <a:p>
            <a:pPr algn="just">
              <a:lnSpc>
                <a:spcPct val="150000"/>
              </a:lnSpc>
              <a:spcBef>
                <a:spcPts val="0"/>
              </a:spcBef>
              <a:buNone/>
            </a:pPr>
            <a:r>
              <a:rPr lang="en-US" sz="1200" dirty="0" smtClean="0">
                <a:latin typeface="Tahoma" pitchFamily="34" charset="0"/>
                <a:ea typeface="Tahoma" pitchFamily="34" charset="0"/>
                <a:cs typeface="Tahoma" pitchFamily="34" charset="0"/>
              </a:rPr>
              <a:t>• Secure </a:t>
            </a:r>
          </a:p>
          <a:p>
            <a:pPr algn="just">
              <a:lnSpc>
                <a:spcPct val="150000"/>
              </a:lnSpc>
              <a:spcBef>
                <a:spcPts val="0"/>
              </a:spcBef>
              <a:buNone/>
            </a:pPr>
            <a:r>
              <a:rPr lang="en-US" sz="1200" dirty="0" smtClean="0">
                <a:latin typeface="Tahoma" pitchFamily="34" charset="0"/>
                <a:ea typeface="Tahoma" pitchFamily="34" charset="0"/>
                <a:cs typeface="Tahoma" pitchFamily="34" charset="0"/>
              </a:rPr>
              <a:t>• Reliable </a:t>
            </a:r>
          </a:p>
          <a:p>
            <a:pPr algn="just">
              <a:lnSpc>
                <a:spcPct val="150000"/>
              </a:lnSpc>
              <a:spcBef>
                <a:spcPts val="0"/>
              </a:spcBef>
              <a:buNone/>
            </a:pPr>
            <a:r>
              <a:rPr lang="en-US" sz="1200" dirty="0" smtClean="0">
                <a:latin typeface="Tahoma" pitchFamily="34" charset="0"/>
                <a:ea typeface="Tahoma" pitchFamily="34" charset="0"/>
                <a:cs typeface="Tahoma" pitchFamily="34" charset="0"/>
              </a:rPr>
              <a:t>• Transparent </a:t>
            </a:r>
          </a:p>
          <a:p>
            <a:pPr algn="just">
              <a:lnSpc>
                <a:spcPct val="150000"/>
              </a:lnSpc>
              <a:spcBef>
                <a:spcPts val="0"/>
              </a:spcBef>
              <a:buNone/>
            </a:pPr>
            <a:r>
              <a:rPr lang="en-US" sz="1200" dirty="0" smtClean="0">
                <a:latin typeface="Tahoma" pitchFamily="34" charset="0"/>
                <a:ea typeface="Tahoma" pitchFamily="34" charset="0"/>
                <a:cs typeface="Tahoma" pitchFamily="34" charset="0"/>
              </a:rPr>
              <a:t>• Scalable </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r>
              <a:rPr lang="en-US" sz="1200" b="1" dirty="0" smtClean="0">
                <a:latin typeface="Tahoma" pitchFamily="34" charset="0"/>
                <a:ea typeface="Tahoma" pitchFamily="34" charset="0"/>
                <a:cs typeface="Tahoma" pitchFamily="34" charset="0"/>
              </a:rPr>
              <a:t>26. In the content of Kerberos, what is realm? </a:t>
            </a:r>
          </a:p>
          <a:p>
            <a:pPr algn="just">
              <a:lnSpc>
                <a:spcPct val="150000"/>
              </a:lnSpc>
              <a:spcBef>
                <a:spcPts val="0"/>
              </a:spcBef>
              <a:buNone/>
            </a:pPr>
            <a:r>
              <a:rPr lang="en-US" sz="1200" dirty="0" smtClean="0">
                <a:latin typeface="Tahoma" pitchFamily="34" charset="0"/>
                <a:ea typeface="Tahoma" pitchFamily="34" charset="0"/>
                <a:cs typeface="Tahoma" pitchFamily="34" charset="0"/>
              </a:rPr>
              <a:t>   A full service Kerberos environment consisting of a Kerberos server, a no. of clients, </a:t>
            </a:r>
            <a:r>
              <a:rPr lang="en-US" sz="1200" dirty="0" err="1" smtClean="0">
                <a:latin typeface="Tahoma" pitchFamily="34" charset="0"/>
                <a:ea typeface="Tahoma" pitchFamily="34" charset="0"/>
                <a:cs typeface="Tahoma" pitchFamily="34" charset="0"/>
              </a:rPr>
              <a:t>no.of</a:t>
            </a:r>
            <a:r>
              <a:rPr lang="en-US" sz="1200" dirty="0" smtClean="0">
                <a:latin typeface="Tahoma" pitchFamily="34" charset="0"/>
                <a:ea typeface="Tahoma" pitchFamily="34" charset="0"/>
                <a:cs typeface="Tahoma" pitchFamily="34" charset="0"/>
              </a:rPr>
              <a:t> application server requires the following: </a:t>
            </a:r>
          </a:p>
          <a:p>
            <a:pPr algn="just">
              <a:lnSpc>
                <a:spcPct val="150000"/>
              </a:lnSpc>
              <a:spcBef>
                <a:spcPts val="0"/>
              </a:spcBef>
              <a:buNone/>
            </a:pPr>
            <a:r>
              <a:rPr lang="en-US" sz="1200" dirty="0" smtClean="0">
                <a:latin typeface="Tahoma" pitchFamily="34" charset="0"/>
                <a:ea typeface="Tahoma" pitchFamily="34" charset="0"/>
                <a:cs typeface="Tahoma" pitchFamily="34" charset="0"/>
              </a:rPr>
              <a:t>  • The Kerberos server must have user ID and hashed password of all participating users in its database. </a:t>
            </a:r>
          </a:p>
          <a:p>
            <a:pPr algn="just">
              <a:lnSpc>
                <a:spcPct val="150000"/>
              </a:lnSpc>
              <a:spcBef>
                <a:spcPts val="0"/>
              </a:spcBef>
              <a:buNone/>
            </a:pPr>
            <a:r>
              <a:rPr lang="en-US" sz="1200" dirty="0" smtClean="0">
                <a:latin typeface="Tahoma" pitchFamily="34" charset="0"/>
                <a:ea typeface="Tahoma" pitchFamily="34" charset="0"/>
                <a:cs typeface="Tahoma" pitchFamily="34" charset="0"/>
              </a:rPr>
              <a:t> • The Kerberos server must share a secret key with each server. Such an environment is referred to as “Realm”. </a:t>
            </a:r>
          </a:p>
          <a:p>
            <a:pPr algn="just">
              <a:lnSpc>
                <a:spcPct val="150000"/>
              </a:lnSpc>
              <a:spcBef>
                <a:spcPts val="0"/>
              </a:spcBef>
              <a:buNone/>
            </a:pPr>
            <a:r>
              <a:rPr lang="en-US" sz="1200" b="1" dirty="0" smtClean="0">
                <a:latin typeface="Tahoma" pitchFamily="34" charset="0"/>
                <a:ea typeface="Tahoma" pitchFamily="34" charset="0"/>
                <a:cs typeface="Tahoma" pitchFamily="34" charset="0"/>
              </a:rPr>
              <a:t>27.  What is the purpose of X.509 standard? </a:t>
            </a:r>
          </a:p>
          <a:p>
            <a:pPr algn="just">
              <a:lnSpc>
                <a:spcPct val="150000"/>
              </a:lnSpc>
              <a:spcBef>
                <a:spcPts val="0"/>
              </a:spcBef>
              <a:buNone/>
            </a:pPr>
            <a:r>
              <a:rPr lang="en-US" sz="1200" dirty="0" smtClean="0">
                <a:latin typeface="Tahoma" pitchFamily="34" charset="0"/>
                <a:ea typeface="Tahoma" pitchFamily="34" charset="0"/>
                <a:cs typeface="Tahoma" pitchFamily="34" charset="0"/>
              </a:rPr>
              <a:t>   X.509 defines framework for authentication services by the X.500 directory to its users.X.509 defines authentication protocols based on public key certificates </a:t>
            </a:r>
            <a:r>
              <a:rPr lang="en-US" dirty="0" smtClean="0"/>
              <a:t>	</a:t>
            </a:r>
          </a:p>
          <a:p>
            <a:endParaRPr lang="en-US" dirty="0"/>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PART B</a:t>
            </a:r>
            <a:endParaRPr lang="en-IN" dirty="0"/>
          </a:p>
        </p:txBody>
      </p:sp>
      <p:sp>
        <p:nvSpPr>
          <p:cNvPr id="3" name="Content Placeholder 2"/>
          <p:cNvSpPr>
            <a:spLocks noGrp="1"/>
          </p:cNvSpPr>
          <p:nvPr>
            <p:ph idx="1"/>
          </p:nvPr>
        </p:nvSpPr>
        <p:spPr/>
        <p:txBody>
          <a:bodyPr/>
          <a:lstStyle/>
          <a:p>
            <a:pPr lvl="0">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Explain in detail about three different types of Authentication function.</a:t>
            </a:r>
            <a:endParaRPr lang="en-IN" sz="1200" dirty="0">
              <a:latin typeface="Tahoma" panose="020B0604030504040204" pitchFamily="34" charset="0"/>
              <a:ea typeface="Tahoma" panose="020B0604030504040204" pitchFamily="34" charset="0"/>
              <a:cs typeface="Tahoma" panose="020B0604030504040204" pitchFamily="34" charset="0"/>
            </a:endParaRPr>
          </a:p>
          <a:p>
            <a:pPr marL="171450" lvl="3">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Explain about secure hash algorithm (SHA) in detail.</a:t>
            </a:r>
            <a:endParaRPr lang="en-IN" sz="1200" dirty="0">
              <a:latin typeface="Tahoma" panose="020B0604030504040204" pitchFamily="34" charset="0"/>
              <a:ea typeface="Tahoma" panose="020B0604030504040204" pitchFamily="34" charset="0"/>
              <a:cs typeface="Tahoma" panose="020B0604030504040204" pitchFamily="34" charset="0"/>
            </a:endParaRPr>
          </a:p>
          <a:p>
            <a:pPr marL="171450" lvl="3">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Explain the process of deriving eighty 64-bit words from the 1024 bits for processing of a single block and also discuss single round function in SHA – 512 algorithm. Show the values of W16, W17, W18 and W19.</a:t>
            </a:r>
            <a:endParaRPr lang="en-IN" sz="1200" dirty="0">
              <a:latin typeface="Tahoma" panose="020B0604030504040204" pitchFamily="34" charset="0"/>
              <a:ea typeface="Tahoma" panose="020B0604030504040204" pitchFamily="34" charset="0"/>
              <a:cs typeface="Tahoma" panose="020B0604030504040204" pitchFamily="34" charset="0"/>
            </a:endParaRPr>
          </a:p>
          <a:p>
            <a:pPr marL="171450" lvl="3">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 Explain about HMAC and CMAC in detail.</a:t>
            </a:r>
            <a:endParaRPr lang="en-IN"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Illustrate the digital Signature algorithms in detail.</a:t>
            </a:r>
            <a:endParaRPr lang="en-IN"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Highlight and explain the steps in Digital Signature Algorithm (DSA).</a:t>
            </a:r>
            <a:endParaRPr lang="en-IN"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200" dirty="0" smtClean="0">
                <a:latin typeface="Tahoma" panose="020B0604030504040204" pitchFamily="34" charset="0"/>
                <a:ea typeface="Tahoma" panose="020B0604030504040204" pitchFamily="34" charset="0"/>
                <a:cs typeface="Tahoma" panose="020B0604030504040204" pitchFamily="34" charset="0"/>
              </a:rPr>
              <a:t> </a:t>
            </a:r>
            <a:r>
              <a:rPr lang="en-US" sz="1200" dirty="0">
                <a:latin typeface="Tahoma" panose="020B0604030504040204" pitchFamily="34" charset="0"/>
                <a:ea typeface="Tahoma" panose="020B0604030504040204" pitchFamily="34" charset="0"/>
                <a:cs typeface="Tahoma" panose="020B0604030504040204" pitchFamily="34" charset="0"/>
              </a:rPr>
              <a:t>Alice chooses Q=101 and P=7879. Assume (q, p, g and y): Alice’s Public key. Alice selects h=3 and calculates g. Alice chooses x=75 as the private key and calculates y. Now, Alice can send a message to Bob. Assume that H (M) = 22 and Alice choose secret no K=50. Verify the Signature</a:t>
            </a:r>
            <a:r>
              <a:rPr lang="en-US" sz="1200" dirty="0" smtClean="0">
                <a:latin typeface="Tahoma" panose="020B0604030504040204" pitchFamily="34" charset="0"/>
                <a:ea typeface="Tahoma" panose="020B0604030504040204" pitchFamily="34" charset="0"/>
                <a:cs typeface="Tahoma" panose="020B0604030504040204" pitchFamily="34" charset="0"/>
              </a:rPr>
              <a:t>.</a:t>
            </a:r>
          </a:p>
          <a:p>
            <a:pPr>
              <a:lnSpc>
                <a:spcPct val="150000"/>
              </a:lnSpc>
            </a:pPr>
            <a:r>
              <a:rPr lang="en-US" sz="1200" dirty="0" smtClean="0">
                <a:latin typeface="Tahoma" panose="020B0604030504040204" pitchFamily="34" charset="0"/>
                <a:ea typeface="Tahoma" panose="020B0604030504040204" pitchFamily="34" charset="0"/>
                <a:cs typeface="Tahoma" panose="020B0604030504040204" pitchFamily="34" charset="0"/>
              </a:rPr>
              <a:t>Explain Entity Authentication in detail.</a:t>
            </a:r>
          </a:p>
          <a:p>
            <a:pPr>
              <a:lnSpc>
                <a:spcPct val="150000"/>
              </a:lnSpc>
            </a:pPr>
            <a:r>
              <a:rPr lang="en-US" sz="1200" dirty="0" smtClean="0">
                <a:latin typeface="Tahoma" panose="020B0604030504040204" pitchFamily="34" charset="0"/>
                <a:ea typeface="Tahoma" panose="020B0604030504040204" pitchFamily="34" charset="0"/>
                <a:cs typeface="Tahoma" panose="020B0604030504040204" pitchFamily="34" charset="0"/>
              </a:rPr>
              <a:t>Explain Kerberos</a:t>
            </a:r>
          </a:p>
          <a:p>
            <a:pPr>
              <a:lnSpc>
                <a:spcPct val="150000"/>
              </a:lnSpc>
            </a:pPr>
            <a:r>
              <a:rPr lang="en-US" sz="1200" dirty="0" smtClean="0">
                <a:latin typeface="Tahoma" panose="020B0604030504040204" pitchFamily="34" charset="0"/>
                <a:ea typeface="Tahoma" panose="020B0604030504040204" pitchFamily="34" charset="0"/>
                <a:cs typeface="Tahoma" panose="020B0604030504040204" pitchFamily="34" charset="0"/>
              </a:rPr>
              <a:t>Explain X.509 in detail.</a:t>
            </a:r>
            <a:endParaRPr lang="en-IN" sz="1200" dirty="0">
              <a:latin typeface="Tahoma" panose="020B0604030504040204" pitchFamily="34" charset="0"/>
              <a:ea typeface="Tahoma" panose="020B0604030504040204" pitchFamily="34" charset="0"/>
              <a:cs typeface="Tahoma" panose="020B0604030504040204" pitchFamily="34" charset="0"/>
            </a:endParaRPr>
          </a:p>
          <a:p>
            <a:endParaRPr lang="en-IN" dirty="0"/>
          </a:p>
        </p:txBody>
      </p:sp>
    </p:spTree>
    <p:extLst>
      <p:ext uri="{BB962C8B-B14F-4D97-AF65-F5344CB8AC3E}">
        <p14:creationId xmlns="" xmlns:p14="http://schemas.microsoft.com/office/powerpoint/2010/main" val="37685328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endParaRPr lang="en-US" dirty="0" smtClean="0"/>
          </a:p>
          <a:p>
            <a:pPr>
              <a:buNone/>
            </a:pPr>
            <a:r>
              <a:rPr lang="en-US" sz="1200" dirty="0" smtClean="0">
                <a:latin typeface="Tahoma" pitchFamily="34" charset="0"/>
                <a:ea typeface="Tahoma" pitchFamily="34" charset="0"/>
                <a:cs typeface="Tahoma" pitchFamily="34" charset="0"/>
              </a:rPr>
              <a:t>    Figure 8: Denial of service </a:t>
            </a:r>
          </a:p>
          <a:p>
            <a:pPr>
              <a:buNone/>
            </a:pPr>
            <a:endParaRPr lang="en-US" b="1" dirty="0" smtClean="0"/>
          </a:p>
          <a:p>
            <a:r>
              <a:rPr lang="en-US" sz="1400" b="1" dirty="0" smtClean="0">
                <a:latin typeface="Tahoma" pitchFamily="34" charset="0"/>
                <a:ea typeface="Tahoma" pitchFamily="34" charset="0"/>
                <a:cs typeface="Tahoma" pitchFamily="34" charset="0"/>
              </a:rPr>
              <a:t> SECURITY SERVICES</a:t>
            </a:r>
            <a:endParaRPr lang="en-US" sz="1400" dirty="0" smtClean="0">
              <a:latin typeface="Tahoma" pitchFamily="34" charset="0"/>
              <a:ea typeface="Tahoma" pitchFamily="34" charset="0"/>
              <a:cs typeface="Tahoma" pitchFamily="34" charset="0"/>
            </a:endParaRPr>
          </a:p>
          <a:p>
            <a:pPr algn="just">
              <a:lnSpc>
                <a:spcPct val="150000"/>
              </a:lnSpc>
              <a:spcBef>
                <a:spcPts val="0"/>
              </a:spcBef>
              <a:buNone/>
            </a:pPr>
            <a:r>
              <a:rPr lang="en-US" dirty="0" smtClean="0">
                <a:latin typeface="Tahoma" pitchFamily="34" charset="0"/>
                <a:ea typeface="Tahoma" pitchFamily="34" charset="0"/>
                <a:cs typeface="Tahoma" pitchFamily="34" charset="0"/>
              </a:rPr>
              <a:t>   </a:t>
            </a:r>
            <a:r>
              <a:rPr lang="en-US" sz="1200" dirty="0" smtClean="0">
                <a:latin typeface="Tahoma" pitchFamily="34" charset="0"/>
                <a:ea typeface="Tahoma" pitchFamily="34" charset="0"/>
                <a:cs typeface="Tahoma" pitchFamily="34" charset="0"/>
              </a:rPr>
              <a:t>X.800 defines a security service as a service provided by a protocol layer of communicating open systems, which ensures adequate security of the systems or of data transfers. As per RFC 2828, the  definition is “</a:t>
            </a:r>
            <a:r>
              <a:rPr lang="en-US" sz="1200" b="1" dirty="0" smtClean="0">
                <a:latin typeface="Tahoma" pitchFamily="34" charset="0"/>
                <a:ea typeface="Tahoma" pitchFamily="34" charset="0"/>
                <a:cs typeface="Tahoma" pitchFamily="34" charset="0"/>
              </a:rPr>
              <a:t> a processing or communication service that is provided by a system to give a specific kind of protection to system resources; security services implement security policies and are implemented by security mechanisms”.</a:t>
            </a:r>
            <a:endParaRPr lang="en-US" sz="1200" dirty="0" smtClean="0">
              <a:latin typeface="Tahoma" pitchFamily="34" charset="0"/>
              <a:ea typeface="Tahoma" pitchFamily="34" charset="0"/>
              <a:cs typeface="Tahoma" pitchFamily="34" charset="0"/>
            </a:endParaRP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buNone/>
            </a:pPr>
            <a:r>
              <a:rPr lang="en-US" sz="1200" dirty="0" smtClean="0">
                <a:latin typeface="Tahoma" pitchFamily="34" charset="0"/>
                <a:ea typeface="Tahoma" pitchFamily="34" charset="0"/>
                <a:cs typeface="Tahoma" pitchFamily="34" charset="0"/>
              </a:rPr>
              <a:t>The classification of security services are as follows:</a:t>
            </a:r>
          </a:p>
          <a:p>
            <a:pPr algn="just">
              <a:lnSpc>
                <a:spcPct val="150000"/>
              </a:lnSpc>
              <a:spcBef>
                <a:spcPts val="0"/>
              </a:spcBef>
            </a:pPr>
            <a:r>
              <a:rPr lang="en-US" sz="1200" b="1" dirty="0" smtClean="0">
                <a:latin typeface="Tahoma" pitchFamily="34" charset="0"/>
                <a:ea typeface="Tahoma" pitchFamily="34" charset="0"/>
                <a:cs typeface="Tahoma" pitchFamily="34" charset="0"/>
              </a:rPr>
              <a:t>1. Confidentiality:</a:t>
            </a:r>
            <a:r>
              <a:rPr lang="en-US" sz="1200" dirty="0" smtClean="0">
                <a:latin typeface="Tahoma" pitchFamily="34" charset="0"/>
                <a:ea typeface="Tahoma" pitchFamily="34" charset="0"/>
                <a:cs typeface="Tahoma" pitchFamily="34" charset="0"/>
              </a:rPr>
              <a:t> Ensures that the information in a computer system and transmitted information are accessible only for reading by authorized parties. Example:  printing, displaying and other forms of disclosure.</a:t>
            </a:r>
          </a:p>
          <a:p>
            <a:pPr algn="just">
              <a:lnSpc>
                <a:spcPct val="150000"/>
              </a:lnSpc>
              <a:spcBef>
                <a:spcPts val="0"/>
              </a:spcBef>
            </a:pPr>
            <a:r>
              <a:rPr lang="en-US" sz="1200" b="1" dirty="0" smtClean="0">
                <a:latin typeface="Tahoma" pitchFamily="34" charset="0"/>
                <a:ea typeface="Tahoma" pitchFamily="34" charset="0"/>
                <a:cs typeface="Tahoma" pitchFamily="34" charset="0"/>
              </a:rPr>
              <a:t>2. Authentication:</a:t>
            </a:r>
            <a:r>
              <a:rPr lang="en-US" sz="1200" dirty="0" smtClean="0">
                <a:latin typeface="Tahoma" pitchFamily="34" charset="0"/>
                <a:ea typeface="Tahoma" pitchFamily="34" charset="0"/>
                <a:cs typeface="Tahoma" pitchFamily="34" charset="0"/>
              </a:rPr>
              <a:t> Ensures that the origin of a message or electronic document is correctly identified, with an assurance that the identity is not false. the function of the authentication service is to assure the recipient that the message is from the source that it claims to be from.</a:t>
            </a: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buNone/>
            </a:pPr>
            <a:endParaRPr lang="en-US" dirty="0"/>
          </a:p>
        </p:txBody>
      </p:sp>
      <p:pic>
        <p:nvPicPr>
          <p:cNvPr id="6" name="Picture 5"/>
          <p:cNvPicPr/>
          <p:nvPr/>
        </p:nvPicPr>
        <p:blipFill>
          <a:blip r:embed="rId2"/>
          <a:srcRect/>
          <a:stretch>
            <a:fillRect/>
          </a:stretch>
        </p:blipFill>
        <p:spPr bwMode="auto">
          <a:xfrm>
            <a:off x="1204086" y="1237105"/>
            <a:ext cx="4388358" cy="185318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CS8792-CRYPTOGRAPHY AND NETWORK SECURITY</a:t>
            </a:r>
            <a:br>
              <a:rPr lang="en-US" dirty="0" smtClean="0"/>
            </a:br>
            <a:r>
              <a:rPr lang="en-US" dirty="0" smtClean="0"/>
              <a:t>Unit-V</a:t>
            </a:r>
            <a:endParaRPr lang="en-US" dirty="0"/>
          </a:p>
        </p:txBody>
      </p:sp>
      <p:sp>
        <p:nvSpPr>
          <p:cNvPr id="3" name="Subtitle 2"/>
          <p:cNvSpPr>
            <a:spLocks noGrp="1"/>
          </p:cNvSpPr>
          <p:nvPr>
            <p:ph type="subTitle" idx="1"/>
          </p:nvPr>
        </p:nvSpPr>
        <p:spPr>
          <a:xfrm>
            <a:off x="857250" y="5202943"/>
            <a:ext cx="5143500" cy="3619969"/>
          </a:xfrm>
        </p:spPr>
        <p:txBody>
          <a:bodyPr>
            <a:normAutofit fontScale="85000" lnSpcReduction="20000"/>
          </a:bodyPr>
          <a:lstStyle/>
          <a:p>
            <a:r>
              <a:rPr lang="en-US" dirty="0" smtClean="0"/>
              <a:t>Department: Computer Science and Engineering</a:t>
            </a:r>
          </a:p>
          <a:p>
            <a:r>
              <a:rPr lang="en-US" dirty="0" smtClean="0"/>
              <a:t>&amp;</a:t>
            </a:r>
          </a:p>
          <a:p>
            <a:r>
              <a:rPr lang="en-US" dirty="0" smtClean="0"/>
              <a:t>    Information Technology</a:t>
            </a:r>
          </a:p>
          <a:p>
            <a:r>
              <a:rPr lang="en-US" dirty="0" smtClean="0"/>
              <a:t>     Batch/Year  : 2017-2021/IV</a:t>
            </a:r>
            <a:br>
              <a:rPr lang="en-US" dirty="0" smtClean="0"/>
            </a:br>
            <a:endParaRPr lang="en-US" dirty="0" smtClean="0"/>
          </a:p>
          <a:p>
            <a:r>
              <a:rPr lang="en-US" dirty="0" smtClean="0"/>
              <a:t>Created by:</a:t>
            </a:r>
          </a:p>
          <a:p>
            <a:r>
              <a:rPr lang="en-US" dirty="0" smtClean="0"/>
              <a:t> </a:t>
            </a:r>
            <a:r>
              <a:rPr lang="en-US" dirty="0" err="1" smtClean="0"/>
              <a:t>Dr.A.Thilagavathy</a:t>
            </a:r>
            <a:endParaRPr lang="en-US" dirty="0" smtClean="0"/>
          </a:p>
          <a:p>
            <a:r>
              <a:rPr lang="en-US" dirty="0" err="1" smtClean="0"/>
              <a:t>Dr.G.Amudha</a:t>
            </a:r>
            <a:endParaRPr lang="en-US" dirty="0" smtClean="0"/>
          </a:p>
          <a:p>
            <a:r>
              <a:rPr lang="en-US" dirty="0" err="1" smtClean="0"/>
              <a:t>Dr.D.Praveena</a:t>
            </a:r>
            <a:endParaRPr lang="en-US" dirty="0" smtClean="0"/>
          </a:p>
          <a:p>
            <a:r>
              <a:rPr lang="en-US" dirty="0" smtClean="0"/>
              <a:t>Ms. S. A. </a:t>
            </a:r>
            <a:r>
              <a:rPr lang="en-US" dirty="0" err="1" smtClean="0"/>
              <a:t>Angarayarkanni</a:t>
            </a:r>
            <a:endParaRPr lang="en-US" dirty="0" smtClean="0"/>
          </a:p>
          <a:p>
            <a:r>
              <a:rPr lang="en-US" dirty="0" smtClean="0"/>
              <a:t>Mr. A. </a:t>
            </a:r>
            <a:r>
              <a:rPr lang="en-US" dirty="0" err="1" smtClean="0"/>
              <a:t>Madhu</a:t>
            </a:r>
            <a:r>
              <a:rPr lang="en-US" dirty="0" smtClean="0"/>
              <a:t/>
            </a:r>
            <a:br>
              <a:rPr lang="en-US" dirty="0" smtClean="0"/>
            </a:br>
            <a:endParaRPr lang="en-US" dirty="0" smtClean="0"/>
          </a:p>
          <a:p>
            <a:r>
              <a:rPr lang="en-US" dirty="0" smtClean="0"/>
              <a:t/>
            </a:r>
            <a:br>
              <a:rPr lang="en-US" dirty="0" smtClean="0"/>
            </a:br>
            <a:endParaRPr lang="en-US" dirty="0" smtClean="0"/>
          </a:p>
        </p:txBody>
      </p:sp>
    </p:spTree>
    <p:extLst>
      <p:ext uri="{BB962C8B-B14F-4D97-AF65-F5344CB8AC3E}">
        <p14:creationId xmlns:p14="http://schemas.microsoft.com/office/powerpoint/2010/main" xmlns="" val="1371777404"/>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DA31518-6366-4C37-81A0-1FC46E20DAE1}"/>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B4931D47-CFB8-4AD6-A70D-8ABB1D911A43}"/>
              </a:ext>
            </a:extLst>
          </p:cNvPr>
          <p:cNvSpPr>
            <a:spLocks noGrp="1"/>
          </p:cNvSpPr>
          <p:nvPr>
            <p:ph idx="1"/>
          </p:nvPr>
        </p:nvSpPr>
        <p:spPr/>
        <p:txBody>
          <a:bodyPr>
            <a:normAutofit/>
          </a:bodyPr>
          <a:lstStyle/>
          <a:p>
            <a:pPr marL="0" indent="0" algn="just">
              <a:lnSpc>
                <a:spcPct val="150000"/>
              </a:lnSpc>
              <a:spcBef>
                <a:spcPts val="0"/>
              </a:spcBef>
              <a:buNone/>
            </a:pPr>
            <a:r>
              <a:rPr lang="en-US" sz="1400" b="1" dirty="0" smtClean="0">
                <a:latin typeface="Tahoma" panose="020B0604030504040204" pitchFamily="34" charset="0"/>
                <a:ea typeface="Tahoma" panose="020B0604030504040204" pitchFamily="34" charset="0"/>
                <a:cs typeface="Tahoma" panose="020B0604030504040204" pitchFamily="34" charset="0"/>
              </a:rPr>
              <a:t>ELECTRONIC MAIL SECURITY</a:t>
            </a:r>
          </a:p>
          <a:p>
            <a:pPr marL="0" indent="0" algn="just">
              <a:lnSpc>
                <a:spcPct val="150000"/>
              </a:lnSpc>
              <a:spcBef>
                <a:spcPts val="0"/>
              </a:spcBef>
              <a:buNone/>
            </a:pPr>
            <a:r>
              <a:rPr lang="en-US" sz="1400" b="1" dirty="0" smtClean="0">
                <a:latin typeface="Tahoma" panose="020B0604030504040204" pitchFamily="34" charset="0"/>
                <a:ea typeface="Tahoma" panose="020B0604030504040204" pitchFamily="34" charset="0"/>
                <a:cs typeface="Tahoma" panose="020B0604030504040204" pitchFamily="34" charset="0"/>
              </a:rPr>
              <a:t>PRETTY </a:t>
            </a:r>
            <a:r>
              <a:rPr lang="en-US" sz="1400" b="1" dirty="0">
                <a:latin typeface="Tahoma" panose="020B0604030504040204" pitchFamily="34" charset="0"/>
                <a:ea typeface="Tahoma" panose="020B0604030504040204" pitchFamily="34" charset="0"/>
                <a:cs typeface="Tahoma" panose="020B0604030504040204" pitchFamily="34" charset="0"/>
              </a:rPr>
              <a:t>GOOD PRIVACY</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PGP is an open-source, freely available software package for e-mail security. It provides authentication through the use of digital signature, confidentiality through the use of symmetric block encryption, compression using the ZIP algorithm, and   e-mail compatibility using the radix-64 encoding scheme.</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PGP incorporates tools for developing a public-key trust model and public-key certificate management.</a:t>
            </a:r>
          </a:p>
          <a:p>
            <a:pPr marL="0" indent="0" algn="just">
              <a:lnSpc>
                <a:spcPct val="150000"/>
              </a:lnSpc>
              <a:spcBef>
                <a:spcPts val="0"/>
              </a:spcBef>
              <a:buNone/>
            </a:pPr>
            <a:r>
              <a:rPr lang="en-US" sz="1200" b="1" dirty="0">
                <a:latin typeface="Tahoma" panose="020B0604030504040204" pitchFamily="34" charset="0"/>
                <a:ea typeface="Tahoma" panose="020B0604030504040204" pitchFamily="34" charset="0"/>
                <a:cs typeface="Tahoma" panose="020B0604030504040204" pitchFamily="34" charset="0"/>
              </a:rPr>
              <a:t>Operational Description</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The actual operation of PGP consists of four services: authentication, confidentiality, compression, and e-mail compatibility.</a:t>
            </a:r>
          </a:p>
          <a:p>
            <a:pPr algn="just">
              <a:lnSpc>
                <a:spcPct val="150000"/>
              </a:lnSpc>
              <a:spcBef>
                <a:spcPts val="0"/>
              </a:spcBef>
            </a:pPr>
            <a:r>
              <a:rPr lang="en-US" sz="1200" b="1" dirty="0">
                <a:latin typeface="Tahoma" panose="020B0604030504040204" pitchFamily="34" charset="0"/>
                <a:ea typeface="Tahoma" panose="020B0604030504040204" pitchFamily="34" charset="0"/>
                <a:cs typeface="Tahoma" panose="020B0604030504040204" pitchFamily="34" charset="0"/>
              </a:rPr>
              <a:t>Authentication</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Authentication is provided by using digital signature. The sequence is as follows.</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1. The sender creates a message.</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2. SHA-1 is used to generate a 160-bit hash code of the message.</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3. The hash code is encrypted with RSA using the sender’s private key, and the result is prepended to the message.</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4. The receiver uses RSA with the sender’s public key to decrypt and recover the hash code.</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5. The receiver generates a new hash code for the message and compares it with the decrypted hash code. If the two match, the message is accepted as authentic.</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Digital Signature can be attached to the message or file. But they can also be detached. </a:t>
            </a:r>
          </a:p>
          <a:p>
            <a:pPr algn="just">
              <a:lnSpc>
                <a:spcPct val="150000"/>
              </a:lnSpc>
              <a:spcBef>
                <a:spcPts val="0"/>
              </a:spcBef>
            </a:pPr>
            <a:r>
              <a:rPr lang="en-US" sz="1200" b="1" dirty="0">
                <a:latin typeface="Tahoma" panose="020B0604030504040204" pitchFamily="34" charset="0"/>
                <a:ea typeface="Tahoma" panose="020B0604030504040204" pitchFamily="34" charset="0"/>
                <a:cs typeface="Tahoma" panose="020B0604030504040204" pitchFamily="34" charset="0"/>
              </a:rPr>
              <a:t>Confidentiality</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Confidentiality is provided by encrypting messages to be transmitted or to be stored locally as files. In both cases, the symmetric encryption algorithm CAST-128 may be used. Alternatively, IDEA or 3DES may be used. The 64-bit cipher feedback (CFB) mode is used.</a:t>
            </a: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 xmlns:p14="http://schemas.microsoft.com/office/powerpoint/2010/main" val="65359424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3FA102B-D2BC-4E9F-9EAD-1CB41183B382}"/>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31A78615-7984-4040-87DA-5B315CAA2DCF}"/>
              </a:ext>
            </a:extLst>
          </p:cNvPr>
          <p:cNvSpPr>
            <a:spLocks noGrp="1"/>
          </p:cNvSpPr>
          <p:nvPr>
            <p:ph idx="1"/>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gn="ctr">
              <a:buNone/>
            </a:pPr>
            <a:r>
              <a:rPr lang="en-US" sz="1200" b="1" dirty="0">
                <a:latin typeface="Tahoma" panose="020B0604030504040204" pitchFamily="34" charset="0"/>
                <a:ea typeface="Tahoma" panose="020B0604030504040204" pitchFamily="34" charset="0"/>
                <a:cs typeface="Tahoma" panose="020B0604030504040204" pitchFamily="34" charset="0"/>
              </a:rPr>
              <a:t>Table: Summary of PGP Services</a:t>
            </a:r>
          </a:p>
          <a:p>
            <a:pPr marL="0" indent="0" algn="ctr">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In PGP, each symmetric key (session key) is used only once. That is, a new key is generated as a random 128-bit number for each message. It is bound to the message and transmitted with it. To protect the key, it is encrypted with the receiver’s public key. </a:t>
            </a:r>
          </a:p>
          <a:p>
            <a:pPr marL="0" indent="0">
              <a:buNone/>
            </a:pPr>
            <a:endParaRPr lang="en-US" dirty="0"/>
          </a:p>
        </p:txBody>
      </p:sp>
      <p:graphicFrame>
        <p:nvGraphicFramePr>
          <p:cNvPr id="4" name="Table 4">
            <a:extLst>
              <a:ext uri="{FF2B5EF4-FFF2-40B4-BE49-F238E27FC236}">
                <a16:creationId xmlns="" xmlns:a16="http://schemas.microsoft.com/office/drawing/2014/main" id="{230044B8-3484-425A-BFE5-4067FBCB4D93}"/>
              </a:ext>
            </a:extLst>
          </p:cNvPr>
          <p:cNvGraphicFramePr>
            <a:graphicFrameLocks noGrp="1"/>
          </p:cNvGraphicFramePr>
          <p:nvPr>
            <p:extLst>
              <p:ext uri="{D42A27DB-BD31-4B8C-83A1-F6EECF244321}">
                <p14:modId xmlns="" xmlns:p14="http://schemas.microsoft.com/office/powerpoint/2010/main" val="4193011711"/>
              </p:ext>
            </p:extLst>
          </p:nvPr>
        </p:nvGraphicFramePr>
        <p:xfrm>
          <a:off x="740229" y="1030514"/>
          <a:ext cx="5377542" cy="6223000"/>
        </p:xfrm>
        <a:graphic>
          <a:graphicData uri="http://schemas.openxmlformats.org/drawingml/2006/table">
            <a:tbl>
              <a:tblPr firstRow="1" bandRow="1">
                <a:tableStyleId>{5C22544A-7EE6-4342-B048-85BDC9FD1C3A}</a:tableStyleId>
              </a:tblPr>
              <a:tblGrid>
                <a:gridCol w="1099457">
                  <a:extLst>
                    <a:ext uri="{9D8B030D-6E8A-4147-A177-3AD203B41FA5}">
                      <a16:colId xmlns="" xmlns:a16="http://schemas.microsoft.com/office/drawing/2014/main" val="3818446841"/>
                    </a:ext>
                  </a:extLst>
                </a:gridCol>
                <a:gridCol w="1611086">
                  <a:extLst>
                    <a:ext uri="{9D8B030D-6E8A-4147-A177-3AD203B41FA5}">
                      <a16:colId xmlns="" xmlns:a16="http://schemas.microsoft.com/office/drawing/2014/main" val="2220416962"/>
                    </a:ext>
                  </a:extLst>
                </a:gridCol>
                <a:gridCol w="2666999">
                  <a:extLst>
                    <a:ext uri="{9D8B030D-6E8A-4147-A177-3AD203B41FA5}">
                      <a16:colId xmlns="" xmlns:a16="http://schemas.microsoft.com/office/drawing/2014/main" val="1196670671"/>
                    </a:ext>
                  </a:extLst>
                </a:gridCol>
              </a:tblGrid>
              <a:tr h="370840">
                <a:tc>
                  <a:txBody>
                    <a:bodyPr/>
                    <a:lstStyle/>
                    <a:p>
                      <a:pPr>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Function</a:t>
                      </a:r>
                    </a:p>
                  </a:txBody>
                  <a:tcPr/>
                </a:tc>
                <a:tc>
                  <a:txBody>
                    <a:bodyPr/>
                    <a:lstStyle/>
                    <a:p>
                      <a:pPr>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Algorithms Used</a:t>
                      </a:r>
                    </a:p>
                  </a:txBody>
                  <a:tcPr/>
                </a:tc>
                <a:tc>
                  <a:txBody>
                    <a:bodyPr/>
                    <a:lstStyle/>
                    <a:p>
                      <a:pPr marL="0" marR="0" lvl="0" indent="0" algn="l" defTabSz="685800" rtl="0" eaLnBrk="1" fontAlgn="auto" latinLnBrk="0" hangingPunct="1">
                        <a:lnSpc>
                          <a:spcPct val="150000"/>
                        </a:lnSpc>
                        <a:spcBef>
                          <a:spcPts val="0"/>
                        </a:spcBef>
                        <a:spcAft>
                          <a:spcPts val="0"/>
                        </a:spcAft>
                        <a:buClrTx/>
                        <a:buSzTx/>
                        <a:buFontTx/>
                        <a:buNone/>
                        <a:tabLst/>
                        <a:defRPr/>
                      </a:pPr>
                      <a:r>
                        <a:rPr lang="en-US" sz="1200" dirty="0">
                          <a:latin typeface="Tahoma" panose="020B0604030504040204" pitchFamily="34" charset="0"/>
                          <a:ea typeface="Tahoma" panose="020B0604030504040204" pitchFamily="34" charset="0"/>
                          <a:cs typeface="Tahoma" panose="020B0604030504040204" pitchFamily="34" charset="0"/>
                        </a:rPr>
                        <a:t>Description</a:t>
                      </a:r>
                    </a:p>
                  </a:txBody>
                  <a:tcPr/>
                </a:tc>
                <a:extLst>
                  <a:ext uri="{0D108BD9-81ED-4DB2-BD59-A6C34878D82A}">
                    <a16:rowId xmlns="" xmlns:a16="http://schemas.microsoft.com/office/drawing/2014/main" val="3213665294"/>
                  </a:ext>
                </a:extLst>
              </a:tr>
              <a:tr h="370840">
                <a:tc>
                  <a:txBody>
                    <a:bodyPr/>
                    <a:lstStyle/>
                    <a:p>
                      <a:pPr algn="just">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Digital</a:t>
                      </a:r>
                    </a:p>
                    <a:p>
                      <a:pPr algn="just">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signature</a:t>
                      </a:r>
                    </a:p>
                  </a:txBody>
                  <a:tcPr/>
                </a:tc>
                <a:tc>
                  <a:txBody>
                    <a:bodyPr/>
                    <a:lstStyle/>
                    <a:p>
                      <a:pPr algn="just">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DSS/SHA or RSA/SHA</a:t>
                      </a:r>
                    </a:p>
                  </a:txBody>
                  <a:tcPr/>
                </a:tc>
                <a:tc>
                  <a:txBody>
                    <a:bodyPr/>
                    <a:lstStyle/>
                    <a:p>
                      <a:pPr algn="just">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A hash code of a message is created using SHA-1. </a:t>
                      </a:r>
                    </a:p>
                    <a:p>
                      <a:pPr algn="just">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This message digest is encrypted using DSS or RSA with the sender’s private key and included with the message.</a:t>
                      </a:r>
                    </a:p>
                  </a:txBody>
                  <a:tcPr/>
                </a:tc>
                <a:extLst>
                  <a:ext uri="{0D108BD9-81ED-4DB2-BD59-A6C34878D82A}">
                    <a16:rowId xmlns="" xmlns:a16="http://schemas.microsoft.com/office/drawing/2014/main" val="1754145284"/>
                  </a:ext>
                </a:extLst>
              </a:tr>
              <a:tr h="370840">
                <a:tc>
                  <a:txBody>
                    <a:bodyPr/>
                    <a:lstStyle/>
                    <a:p>
                      <a:pPr algn="just">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Message</a:t>
                      </a:r>
                    </a:p>
                    <a:p>
                      <a:pPr algn="just">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encryption</a:t>
                      </a:r>
                    </a:p>
                  </a:txBody>
                  <a:tcPr/>
                </a:tc>
                <a:tc>
                  <a:txBody>
                    <a:bodyPr/>
                    <a:lstStyle/>
                    <a:p>
                      <a:pPr algn="just">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CAST or IDEA or Three-key</a:t>
                      </a:r>
                    </a:p>
                    <a:p>
                      <a:pPr algn="just">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Triple DES with Diffie-Hellman</a:t>
                      </a:r>
                    </a:p>
                    <a:p>
                      <a:pPr algn="just">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or RSA</a:t>
                      </a:r>
                    </a:p>
                  </a:txBody>
                  <a:tcPr/>
                </a:tc>
                <a:tc>
                  <a:txBody>
                    <a:bodyPr/>
                    <a:lstStyle/>
                    <a:p>
                      <a:pPr algn="just">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A message is encrypted using CAST-128 or IDEA or 3DES with a one-time session key generated by the sender. </a:t>
                      </a:r>
                    </a:p>
                    <a:p>
                      <a:pPr algn="just">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The session key is encrypted using Diffie-Hellman or RSA with the recipient’s public key and included with the message.</a:t>
                      </a:r>
                    </a:p>
                  </a:txBody>
                  <a:tcPr/>
                </a:tc>
                <a:extLst>
                  <a:ext uri="{0D108BD9-81ED-4DB2-BD59-A6C34878D82A}">
                    <a16:rowId xmlns="" xmlns:a16="http://schemas.microsoft.com/office/drawing/2014/main" val="3466763754"/>
                  </a:ext>
                </a:extLst>
              </a:tr>
              <a:tr h="370840">
                <a:tc>
                  <a:txBody>
                    <a:bodyPr/>
                    <a:lstStyle/>
                    <a:p>
                      <a:pPr algn="just">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Compression</a:t>
                      </a:r>
                    </a:p>
                  </a:txBody>
                  <a:tcPr/>
                </a:tc>
                <a:tc>
                  <a:txBody>
                    <a:bodyPr/>
                    <a:lstStyle/>
                    <a:p>
                      <a:pPr algn="just">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ZIP</a:t>
                      </a:r>
                    </a:p>
                  </a:txBody>
                  <a:tcPr/>
                </a:tc>
                <a:tc>
                  <a:txBody>
                    <a:bodyPr/>
                    <a:lstStyle/>
                    <a:p>
                      <a:pPr algn="just">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A message may be compressed for storage or transmission using ZIP.</a:t>
                      </a:r>
                    </a:p>
                  </a:txBody>
                  <a:tcPr/>
                </a:tc>
                <a:extLst>
                  <a:ext uri="{0D108BD9-81ED-4DB2-BD59-A6C34878D82A}">
                    <a16:rowId xmlns="" xmlns:a16="http://schemas.microsoft.com/office/drawing/2014/main" val="2477266876"/>
                  </a:ext>
                </a:extLst>
              </a:tr>
              <a:tr h="370840">
                <a:tc>
                  <a:txBody>
                    <a:bodyPr/>
                    <a:lstStyle/>
                    <a:p>
                      <a:pPr algn="just">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E-mail</a:t>
                      </a:r>
                    </a:p>
                    <a:p>
                      <a:pPr algn="just">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compatibility</a:t>
                      </a:r>
                    </a:p>
                  </a:txBody>
                  <a:tcPr/>
                </a:tc>
                <a:tc>
                  <a:txBody>
                    <a:bodyPr/>
                    <a:lstStyle/>
                    <a:p>
                      <a:pPr algn="just">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Radix-64 conversion</a:t>
                      </a:r>
                    </a:p>
                  </a:txBody>
                  <a:tcPr/>
                </a:tc>
                <a:tc>
                  <a:txBody>
                    <a:bodyPr/>
                    <a:lstStyle/>
                    <a:p>
                      <a:pPr algn="just">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To provide transparency for e-mail applications, an encrypted message may be converted to an ASCII string using radix-64 conversion.</a:t>
                      </a:r>
                    </a:p>
                  </a:txBody>
                  <a:tcPr/>
                </a:tc>
                <a:extLst>
                  <a:ext uri="{0D108BD9-81ED-4DB2-BD59-A6C34878D82A}">
                    <a16:rowId xmlns="" xmlns:a16="http://schemas.microsoft.com/office/drawing/2014/main" val="211046322"/>
                  </a:ext>
                </a:extLst>
              </a:tr>
            </a:tbl>
          </a:graphicData>
        </a:graphic>
      </p:graphicFrame>
    </p:spTree>
    <p:extLst>
      <p:ext uri="{BB962C8B-B14F-4D97-AF65-F5344CB8AC3E}">
        <p14:creationId xmlns="" xmlns:p14="http://schemas.microsoft.com/office/powerpoint/2010/main" val="245986810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7747C2A-217B-408B-B88D-D33E7B8B2CCE}"/>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B1E2AF2C-4ED6-4CB5-B5D4-59B9A96F91F3}"/>
              </a:ext>
            </a:extLst>
          </p:cNvPr>
          <p:cNvSpPr>
            <a:spLocks noGrp="1"/>
          </p:cNvSpPr>
          <p:nvPr>
            <p:ph idx="1"/>
          </p:nvPr>
        </p:nvSpPr>
        <p:spPr/>
        <p:txBody>
          <a:bodyPr>
            <a:noAutofit/>
          </a:bodyPr>
          <a:lstStyle/>
          <a:p>
            <a:pPr marL="0" indent="0" algn="just">
              <a:lnSpc>
                <a:spcPct val="16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The sequence of achieving confidentiality is as follows:</a:t>
            </a:r>
          </a:p>
          <a:p>
            <a:pPr marL="0" indent="0" algn="just">
              <a:lnSpc>
                <a:spcPct val="16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1. The sender generates a message and a random 128-bit number to be used as a session key for this message only.</a:t>
            </a:r>
          </a:p>
          <a:p>
            <a:pPr marL="0" indent="0" algn="just">
              <a:lnSpc>
                <a:spcPct val="16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2. The message is encrypted using CAST-128 (or IDEA or 3DES) with the session key.</a:t>
            </a:r>
          </a:p>
          <a:p>
            <a:pPr marL="0" indent="0" algn="just">
              <a:lnSpc>
                <a:spcPct val="16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3. The session key is encrypted with RSA using the recipient’s public key and is prepended to the message.</a:t>
            </a:r>
          </a:p>
          <a:p>
            <a:pPr marL="0" indent="0" algn="just">
              <a:lnSpc>
                <a:spcPct val="16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4. The receiver uses RSA with its private key to decrypt and recover the session key.</a:t>
            </a:r>
          </a:p>
          <a:p>
            <a:pPr marL="0" indent="0" algn="just">
              <a:lnSpc>
                <a:spcPct val="16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5. The session key is used to decrypt the message.</a:t>
            </a:r>
          </a:p>
          <a:p>
            <a:pPr marL="0" indent="0" algn="just">
              <a:lnSpc>
                <a:spcPct val="16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6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6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6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6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6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6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6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6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6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6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ctr">
              <a:lnSpc>
                <a:spcPct val="160000"/>
              </a:lnSpc>
              <a:spcBef>
                <a:spcPts val="0"/>
              </a:spcBef>
              <a:buNone/>
            </a:pPr>
            <a:r>
              <a:rPr lang="en-US" sz="1200" b="1" dirty="0">
                <a:latin typeface="Tahoma" panose="020B0604030504040204" pitchFamily="34" charset="0"/>
                <a:ea typeface="Tahoma" panose="020B0604030504040204" pitchFamily="34" charset="0"/>
                <a:cs typeface="Tahoma" panose="020B0604030504040204" pitchFamily="34" charset="0"/>
              </a:rPr>
              <a:t>Fig: PGP Cryptographic Functions</a:t>
            </a:r>
          </a:p>
          <a:p>
            <a:pPr marL="0" indent="0" algn="just">
              <a:lnSpc>
                <a:spcPct val="16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60000"/>
              </a:lnSpc>
              <a:spcBef>
                <a:spcPts val="0"/>
              </a:spcBef>
              <a:buNone/>
            </a:pPr>
            <a:r>
              <a:rPr lang="en-US" sz="1200" b="1" dirty="0">
                <a:latin typeface="Tahoma" panose="020B0604030504040204" pitchFamily="34" charset="0"/>
                <a:ea typeface="Tahoma" panose="020B0604030504040204" pitchFamily="34" charset="0"/>
                <a:cs typeface="Tahoma" panose="020B0604030504040204" pitchFamily="34" charset="0"/>
              </a:rPr>
              <a:t>Confidentiality and Authentication</a:t>
            </a:r>
          </a:p>
          <a:p>
            <a:pPr marL="0" indent="0" algn="just">
              <a:lnSpc>
                <a:spcPct val="16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First, a signature is generated for the plaintext message and prepended to the message. Then the plaintext message plus signature is encrypted using CAST-128 (or IDEA or 3DES), and the session key is encrypted using RSA. This sequence is preferable to the opposite. It is better for purposes of third-party verification.</a:t>
            </a:r>
          </a:p>
          <a:p>
            <a:pPr marL="0" indent="0" algn="just">
              <a:lnSpc>
                <a:spcPct val="16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6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 xmlns:a16="http://schemas.microsoft.com/office/drawing/2014/main" id="{87F9455F-29A0-48BD-A6AC-BBDA01D74912}"/>
              </a:ext>
            </a:extLst>
          </p:cNvPr>
          <p:cNvPicPr>
            <a:picLocks noChangeAspect="1"/>
          </p:cNvPicPr>
          <p:nvPr/>
        </p:nvPicPr>
        <p:blipFill>
          <a:blip r:embed="rId2">
            <a:lum bright="-40000" contrast="40000"/>
          </a:blip>
          <a:stretch>
            <a:fillRect/>
          </a:stretch>
        </p:blipFill>
        <p:spPr>
          <a:xfrm>
            <a:off x="911314" y="3799114"/>
            <a:ext cx="4559121" cy="3043055"/>
          </a:xfrm>
          <a:prstGeom prst="rect">
            <a:avLst/>
          </a:prstGeom>
        </p:spPr>
      </p:pic>
    </p:spTree>
    <p:extLst>
      <p:ext uri="{BB962C8B-B14F-4D97-AF65-F5344CB8AC3E}">
        <p14:creationId xmlns="" xmlns:p14="http://schemas.microsoft.com/office/powerpoint/2010/main" val="10527633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365A63F-7499-4B85-9AB0-3EA51235C2AE}"/>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2C1F5D69-E006-4C27-81F8-417F56EBC28C}"/>
              </a:ext>
            </a:extLst>
          </p:cNvPr>
          <p:cNvSpPr>
            <a:spLocks noGrp="1"/>
          </p:cNvSpPr>
          <p:nvPr>
            <p:ph idx="1"/>
          </p:nvPr>
        </p:nvSpPr>
        <p:spPr/>
        <p:txBody>
          <a:bodyPr>
            <a:noAutofit/>
          </a:bodyPr>
          <a:lstStyle/>
          <a:p>
            <a:pPr algn="just">
              <a:lnSpc>
                <a:spcPct val="150000"/>
              </a:lnSpc>
              <a:spcBef>
                <a:spcPts val="0"/>
              </a:spcBef>
            </a:pPr>
            <a:r>
              <a:rPr lang="en-US" sz="1200" b="1" dirty="0">
                <a:latin typeface="Tahoma" panose="020B0604030504040204" pitchFamily="34" charset="0"/>
                <a:ea typeface="Tahoma" panose="020B0604030504040204" pitchFamily="34" charset="0"/>
                <a:cs typeface="Tahoma" panose="020B0604030504040204" pitchFamily="34" charset="0"/>
              </a:rPr>
              <a:t>Compression</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As a default, PGP compresses the message after applying the signature but before encryption. This has the benefit of saving space both for e-mail transmission and for file storage. The compression algorithm used is ZIP.</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The signature is generated before compression for two reasons:</a:t>
            </a:r>
          </a:p>
          <a:p>
            <a:pPr algn="just">
              <a:lnSpc>
                <a:spcPct val="150000"/>
              </a:lnSpc>
              <a:spcBef>
                <a:spcPts val="0"/>
              </a:spcBef>
              <a:buFont typeface="Arial" panose="020B0604020202020204" pitchFamily="34" charset="0"/>
              <a:buChar char="•"/>
            </a:pPr>
            <a:r>
              <a:rPr lang="en-US" sz="1200" dirty="0">
                <a:latin typeface="Tahoma" panose="020B0604030504040204" pitchFamily="34" charset="0"/>
                <a:ea typeface="Tahoma" panose="020B0604030504040204" pitchFamily="34" charset="0"/>
                <a:cs typeface="Tahoma" panose="020B0604030504040204" pitchFamily="34" charset="0"/>
              </a:rPr>
              <a:t>It is preferable to sign an uncompressed message so that one can store only the uncompressed message together with the signature for future verification.</a:t>
            </a:r>
          </a:p>
          <a:p>
            <a:pPr algn="just">
              <a:lnSpc>
                <a:spcPct val="150000"/>
              </a:lnSpc>
              <a:spcBef>
                <a:spcPts val="0"/>
              </a:spcBef>
              <a:buFont typeface="Arial" panose="020B0604020202020204" pitchFamily="34" charset="0"/>
              <a:buChar char="•"/>
            </a:pPr>
            <a:r>
              <a:rPr lang="en-US" sz="1200" dirty="0">
                <a:latin typeface="Tahoma" panose="020B0604030504040204" pitchFamily="34" charset="0"/>
                <a:ea typeface="Tahoma" panose="020B0604030504040204" pitchFamily="34" charset="0"/>
                <a:cs typeface="Tahoma" panose="020B0604030504040204" pitchFamily="34" charset="0"/>
              </a:rPr>
              <a:t>Various implementations of the compression algorithm achieve different tradeoffs in running speed versus compression ratio and, as a result, produce different compressed forms.</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Message encryption is applied after compression. Because the compressed message has less redundancy than the original plaintext, cryptanalysis is more difficult.</a:t>
            </a:r>
          </a:p>
          <a:p>
            <a:pPr algn="just">
              <a:lnSpc>
                <a:spcPct val="150000"/>
              </a:lnSpc>
              <a:spcBef>
                <a:spcPts val="0"/>
              </a:spcBef>
            </a:pPr>
            <a:r>
              <a:rPr lang="en-US" sz="1200" b="1" dirty="0">
                <a:latin typeface="Tahoma" panose="020B0604030504040204" pitchFamily="34" charset="0"/>
                <a:ea typeface="Tahoma" panose="020B0604030504040204" pitchFamily="34" charset="0"/>
                <a:cs typeface="Tahoma" panose="020B0604030504040204" pitchFamily="34" charset="0"/>
              </a:rPr>
              <a:t>E-mail Compatibility</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Many electronic mail systems only permit the use of blocks consisting of ASCII text. But PGP output block consists of a stream of arbitrary 8-bit octets. PGP provides the service of converting the raw 8-bit binary stream to a stream of printable ASCII characters. The scheme used for this purpose is radix-64 conversion.</a:t>
            </a: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ctr">
              <a:lnSpc>
                <a:spcPct val="150000"/>
              </a:lnSpc>
              <a:spcBef>
                <a:spcPts val="0"/>
              </a:spcBef>
              <a:buNone/>
            </a:pPr>
            <a:r>
              <a:rPr lang="en-US" sz="1200" b="1" dirty="0">
                <a:latin typeface="Tahoma" panose="020B0604030504040204" pitchFamily="34" charset="0"/>
                <a:ea typeface="Tahoma" panose="020B0604030504040204" pitchFamily="34" charset="0"/>
                <a:cs typeface="Tahoma" panose="020B0604030504040204" pitchFamily="34" charset="0"/>
              </a:rPr>
              <a:t>Fig: Transmission and Reception of PGP Messages</a:t>
            </a: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 xmlns:a16="http://schemas.microsoft.com/office/drawing/2014/main" id="{2EE68CB1-5EA3-4D30-8D43-0E462B864BEA}"/>
              </a:ext>
            </a:extLst>
          </p:cNvPr>
          <p:cNvPicPr>
            <a:picLocks noChangeAspect="1"/>
          </p:cNvPicPr>
          <p:nvPr/>
        </p:nvPicPr>
        <p:blipFill>
          <a:blip r:embed="rId2"/>
          <a:stretch>
            <a:fillRect/>
          </a:stretch>
        </p:blipFill>
        <p:spPr>
          <a:xfrm>
            <a:off x="620486" y="5798820"/>
            <a:ext cx="5671457" cy="2651759"/>
          </a:xfrm>
          <a:prstGeom prst="rect">
            <a:avLst/>
          </a:prstGeom>
        </p:spPr>
      </p:pic>
    </p:spTree>
    <p:extLst>
      <p:ext uri="{BB962C8B-B14F-4D97-AF65-F5344CB8AC3E}">
        <p14:creationId xmlns="" xmlns:p14="http://schemas.microsoft.com/office/powerpoint/2010/main" val="359688607"/>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86897B0-65E7-4A4B-8AF8-E241698103D0}"/>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 xmlns:a16="http://schemas.microsoft.com/office/drawing/2014/main" id="{DBC5CE0C-283B-419A-A576-51C5151E7169}"/>
              </a:ext>
            </a:extLst>
          </p:cNvPr>
          <p:cNvSpPr>
            <a:spLocks noGrp="1"/>
          </p:cNvSpPr>
          <p:nvPr>
            <p:ph idx="1"/>
          </p:nvPr>
        </p:nvSpPr>
        <p:spPr/>
        <p:txBody>
          <a:bodyPr>
            <a:normAutofit/>
          </a:bodyPr>
          <a:lstStyle/>
          <a:p>
            <a:pPr marL="0" indent="0" algn="just">
              <a:lnSpc>
                <a:spcPct val="150000"/>
              </a:lnSpc>
              <a:spcBef>
                <a:spcPts val="0"/>
              </a:spcBef>
              <a:buNone/>
            </a:pPr>
            <a:r>
              <a:rPr lang="en-US" sz="1200" b="1" dirty="0">
                <a:latin typeface="Tahoma" panose="020B0604030504040204" pitchFamily="34" charset="0"/>
                <a:ea typeface="Tahoma" panose="020B0604030504040204" pitchFamily="34" charset="0"/>
                <a:cs typeface="Tahoma" panose="020B0604030504040204" pitchFamily="34" charset="0"/>
              </a:rPr>
              <a:t>Cryptographic Keys and Key Rings</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PGP makes use of four types of keys: one-time session symmetric keys, public keys,</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private keys, and passphrase-based symmetric keys. Three separate requirements can be identified with respect to these keys.</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1. A means of generating unpredictable session keys is needed.</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2. We would like to allow a user to have multiple public-key/private-key pairs for varied reasons. This means that there is not a one-to-one correspondence between users and their public keys. Thus, some means is needed for identifying particular keys.</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3. Each PGP entity must maintain a file of its own public/private key pairs as well as a file of public keys of correspondents.</a:t>
            </a:r>
          </a:p>
          <a:p>
            <a:pPr algn="just">
              <a:lnSpc>
                <a:spcPct val="150000"/>
              </a:lnSpc>
              <a:spcBef>
                <a:spcPts val="0"/>
              </a:spcBef>
            </a:pPr>
            <a:r>
              <a:rPr lang="en-US" sz="1200" b="1" dirty="0">
                <a:latin typeface="Tahoma" panose="020B0604030504040204" pitchFamily="34" charset="0"/>
                <a:ea typeface="Tahoma" panose="020B0604030504040204" pitchFamily="34" charset="0"/>
                <a:cs typeface="Tahoma" panose="020B0604030504040204" pitchFamily="34" charset="0"/>
              </a:rPr>
              <a:t>Session Key Generation</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Session Keys are generated using random number generator using CAST-128 algorithm. Input to the generator are 128-bit key and two 64-bit plaintext blocks. The plaintext blocks, which are randomized stream, are derived from keystroke timing and the actual key pressed.</a:t>
            </a:r>
          </a:p>
          <a:p>
            <a:pPr algn="just">
              <a:lnSpc>
                <a:spcPct val="150000"/>
              </a:lnSpc>
              <a:spcBef>
                <a:spcPts val="0"/>
              </a:spcBef>
            </a:pPr>
            <a:r>
              <a:rPr lang="en-US" sz="1200" b="1" dirty="0">
                <a:latin typeface="Tahoma" panose="020B0604030504040204" pitchFamily="34" charset="0"/>
                <a:ea typeface="Tahoma" panose="020B0604030504040204" pitchFamily="34" charset="0"/>
                <a:cs typeface="Tahoma" panose="020B0604030504040204" pitchFamily="34" charset="0"/>
              </a:rPr>
              <a:t>Key Identifiers</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Any given user may have multiple public/private key pairs. To manage and identify multiple key pairs, the PGP assign a key ID to each public key that is unique within a user ID. The key ID associated with each public key consists of its least significant 64 bits. That is, the key ID of public key </a:t>
            </a:r>
            <a:r>
              <a:rPr lang="en-US" sz="1200" dirty="0" err="1">
                <a:latin typeface="Tahoma" panose="020B0604030504040204" pitchFamily="34" charset="0"/>
                <a:ea typeface="Tahoma" panose="020B0604030504040204" pitchFamily="34" charset="0"/>
                <a:cs typeface="Tahoma" panose="020B0604030504040204" pitchFamily="34" charset="0"/>
              </a:rPr>
              <a:t>PU</a:t>
            </a:r>
            <a:r>
              <a:rPr lang="en-US" sz="1200" baseline="-25000" dirty="0" err="1">
                <a:latin typeface="Tahoma" panose="020B0604030504040204" pitchFamily="34" charset="0"/>
                <a:ea typeface="Tahoma" panose="020B0604030504040204" pitchFamily="34" charset="0"/>
                <a:cs typeface="Tahoma" panose="020B0604030504040204" pitchFamily="34" charset="0"/>
              </a:rPr>
              <a:t>a</a:t>
            </a:r>
            <a:r>
              <a:rPr lang="en-US" sz="1200" dirty="0">
                <a:latin typeface="Tahoma" panose="020B0604030504040204" pitchFamily="34" charset="0"/>
                <a:ea typeface="Tahoma" panose="020B0604030504040204" pitchFamily="34" charset="0"/>
                <a:cs typeface="Tahoma" panose="020B0604030504040204" pitchFamily="34" charset="0"/>
              </a:rPr>
              <a:t> is (</a:t>
            </a:r>
            <a:r>
              <a:rPr lang="en-US" sz="1200" dirty="0" err="1">
                <a:latin typeface="Tahoma" panose="020B0604030504040204" pitchFamily="34" charset="0"/>
                <a:ea typeface="Tahoma" panose="020B0604030504040204" pitchFamily="34" charset="0"/>
                <a:cs typeface="Tahoma" panose="020B0604030504040204" pitchFamily="34" charset="0"/>
              </a:rPr>
              <a:t>PU</a:t>
            </a:r>
            <a:r>
              <a:rPr lang="en-US" sz="1200" baseline="-25000" dirty="0" err="1">
                <a:latin typeface="Tahoma" panose="020B0604030504040204" pitchFamily="34" charset="0"/>
                <a:ea typeface="Tahoma" panose="020B0604030504040204" pitchFamily="34" charset="0"/>
                <a:cs typeface="Tahoma" panose="020B0604030504040204" pitchFamily="34" charset="0"/>
              </a:rPr>
              <a:t>a</a:t>
            </a:r>
            <a:r>
              <a:rPr lang="en-US" sz="1200" dirty="0">
                <a:latin typeface="Tahoma" panose="020B0604030504040204" pitchFamily="34" charset="0"/>
                <a:ea typeface="Tahoma" panose="020B0604030504040204" pitchFamily="34" charset="0"/>
                <a:cs typeface="Tahoma" panose="020B0604030504040204" pitchFamily="34" charset="0"/>
              </a:rPr>
              <a:t> mod 2</a:t>
            </a:r>
            <a:r>
              <a:rPr lang="en-US" sz="1200" baseline="30000" dirty="0">
                <a:latin typeface="Tahoma" panose="020B0604030504040204" pitchFamily="34" charset="0"/>
                <a:ea typeface="Tahoma" panose="020B0604030504040204" pitchFamily="34" charset="0"/>
                <a:cs typeface="Tahoma" panose="020B0604030504040204" pitchFamily="34" charset="0"/>
              </a:rPr>
              <a:t>64</a:t>
            </a:r>
            <a:r>
              <a:rPr lang="en-US" sz="1200" dirty="0">
                <a:latin typeface="Tahoma" panose="020B0604030504040204" pitchFamily="34" charset="0"/>
                <a:ea typeface="Tahoma" panose="020B0604030504040204" pitchFamily="34" charset="0"/>
                <a:cs typeface="Tahoma" panose="020B0604030504040204" pitchFamily="34" charset="0"/>
              </a:rPr>
              <a:t> ).</a:t>
            </a:r>
          </a:p>
          <a:p>
            <a:pPr algn="just">
              <a:lnSpc>
                <a:spcPct val="150000"/>
              </a:lnSpc>
              <a:spcBef>
                <a:spcPts val="0"/>
              </a:spcBef>
            </a:pPr>
            <a:r>
              <a:rPr lang="en-US" sz="1200" b="1" dirty="0">
                <a:latin typeface="Tahoma" panose="020B0604030504040204" pitchFamily="34" charset="0"/>
                <a:ea typeface="Tahoma" panose="020B0604030504040204" pitchFamily="34" charset="0"/>
                <a:cs typeface="Tahoma" panose="020B0604030504040204" pitchFamily="34" charset="0"/>
              </a:rPr>
              <a:t>PGP Message Format</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A message consists of three components: the message component, a signature (optional), and a session key component (optional).</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The message component includes the actual data to be stored or transmitted, as well as a filename and a timestamp that specifies the time of creation.</a:t>
            </a:r>
          </a:p>
        </p:txBody>
      </p:sp>
    </p:spTree>
    <p:extLst>
      <p:ext uri="{BB962C8B-B14F-4D97-AF65-F5344CB8AC3E}">
        <p14:creationId xmlns="" xmlns:p14="http://schemas.microsoft.com/office/powerpoint/2010/main" val="2044492924"/>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B6A9724-AC89-4A7B-A295-995C9F20E531}"/>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73343A21-1B1D-45F8-B186-DDC00A8BFD50}"/>
              </a:ext>
            </a:extLst>
          </p:cNvPr>
          <p:cNvSpPr>
            <a:spLocks noGrp="1"/>
          </p:cNvSpPr>
          <p:nvPr>
            <p:ph idx="1"/>
          </p:nvPr>
        </p:nvSpPr>
        <p:spPr/>
        <p:txBody>
          <a:bodyPr>
            <a:normAutofit lnSpcReduction="10000"/>
          </a:bodyPr>
          <a:lstStyle/>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The signature component includes the following.</a:t>
            </a:r>
          </a:p>
          <a:p>
            <a:pPr algn="just">
              <a:lnSpc>
                <a:spcPct val="150000"/>
              </a:lnSpc>
              <a:spcBef>
                <a:spcPts val="0"/>
              </a:spcBef>
              <a:buFont typeface="Arial" panose="020B0604020202020204" pitchFamily="34" charset="0"/>
              <a:buChar char="•"/>
            </a:pPr>
            <a:r>
              <a:rPr lang="en-US" sz="1200" dirty="0">
                <a:latin typeface="Tahoma" panose="020B0604030504040204" pitchFamily="34" charset="0"/>
                <a:ea typeface="Tahoma" panose="020B0604030504040204" pitchFamily="34" charset="0"/>
                <a:cs typeface="Tahoma" panose="020B0604030504040204" pitchFamily="34" charset="0"/>
              </a:rPr>
              <a:t>Timestamp</a:t>
            </a:r>
          </a:p>
          <a:p>
            <a:pPr algn="just">
              <a:lnSpc>
                <a:spcPct val="150000"/>
              </a:lnSpc>
              <a:spcBef>
                <a:spcPts val="0"/>
              </a:spcBef>
              <a:buFont typeface="Arial" panose="020B0604020202020204" pitchFamily="34" charset="0"/>
              <a:buChar char="•"/>
            </a:pPr>
            <a:r>
              <a:rPr lang="en-US" sz="1200" dirty="0">
                <a:latin typeface="Tahoma" panose="020B0604030504040204" pitchFamily="34" charset="0"/>
                <a:ea typeface="Tahoma" panose="020B0604030504040204" pitchFamily="34" charset="0"/>
                <a:cs typeface="Tahoma" panose="020B0604030504040204" pitchFamily="34" charset="0"/>
              </a:rPr>
              <a:t>Message digest</a:t>
            </a:r>
          </a:p>
          <a:p>
            <a:pPr algn="just">
              <a:lnSpc>
                <a:spcPct val="150000"/>
              </a:lnSpc>
              <a:spcBef>
                <a:spcPts val="0"/>
              </a:spcBef>
              <a:buFont typeface="Arial" panose="020B0604020202020204" pitchFamily="34" charset="0"/>
              <a:buChar char="•"/>
            </a:pPr>
            <a:r>
              <a:rPr lang="en-US" sz="1200" dirty="0">
                <a:latin typeface="Tahoma" panose="020B0604030504040204" pitchFamily="34" charset="0"/>
                <a:ea typeface="Tahoma" panose="020B0604030504040204" pitchFamily="34" charset="0"/>
                <a:cs typeface="Tahoma" panose="020B0604030504040204" pitchFamily="34" charset="0"/>
              </a:rPr>
              <a:t>Leading two octets of message digest</a:t>
            </a:r>
          </a:p>
          <a:p>
            <a:pPr algn="just">
              <a:lnSpc>
                <a:spcPct val="150000"/>
              </a:lnSpc>
              <a:spcBef>
                <a:spcPts val="0"/>
              </a:spcBef>
              <a:buFont typeface="Arial" panose="020B0604020202020204" pitchFamily="34" charset="0"/>
              <a:buChar char="•"/>
            </a:pPr>
            <a:r>
              <a:rPr lang="en-US" sz="1200" dirty="0">
                <a:latin typeface="Tahoma" panose="020B0604030504040204" pitchFamily="34" charset="0"/>
                <a:ea typeface="Tahoma" panose="020B0604030504040204" pitchFamily="34" charset="0"/>
                <a:cs typeface="Tahoma" panose="020B0604030504040204" pitchFamily="34" charset="0"/>
              </a:rPr>
              <a:t>Key ID of sender’s public key</a:t>
            </a: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The session key component includes the session key and the identifier of the recipient’s public key that was used by the sender to encrypt the session key.</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The entire block is usually encoded with radix-64 encoding.</a:t>
            </a: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algn="just">
              <a:lnSpc>
                <a:spcPct val="160000"/>
              </a:lnSpc>
              <a:spcBef>
                <a:spcPts val="0"/>
              </a:spcBef>
            </a:pPr>
            <a:r>
              <a:rPr lang="en-US" sz="1200" b="1" dirty="0">
                <a:latin typeface="Tahoma" panose="020B0604030504040204" pitchFamily="34" charset="0"/>
                <a:ea typeface="Tahoma" panose="020B0604030504040204" pitchFamily="34" charset="0"/>
                <a:cs typeface="Tahoma" panose="020B0604030504040204" pitchFamily="34" charset="0"/>
              </a:rPr>
              <a:t>Key Rings</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PGP provides a pair of data structures at each node, one to store the public/private key pairs owned by that node and one to store the public keys of other users known at this node. These data structures are referred to, respectively, as the private-key ring and the public-key ring.</a:t>
            </a:r>
          </a:p>
        </p:txBody>
      </p:sp>
      <p:pic>
        <p:nvPicPr>
          <p:cNvPr id="5" name="Picture 4">
            <a:extLst>
              <a:ext uri="{FF2B5EF4-FFF2-40B4-BE49-F238E27FC236}">
                <a16:creationId xmlns="" xmlns:a16="http://schemas.microsoft.com/office/drawing/2014/main" id="{6F1817E3-072E-428A-96B2-6E3AC55204BC}"/>
              </a:ext>
            </a:extLst>
          </p:cNvPr>
          <p:cNvPicPr>
            <a:picLocks noChangeAspect="1"/>
          </p:cNvPicPr>
          <p:nvPr/>
        </p:nvPicPr>
        <p:blipFill>
          <a:blip r:embed="rId2"/>
          <a:stretch>
            <a:fillRect/>
          </a:stretch>
        </p:blipFill>
        <p:spPr>
          <a:xfrm>
            <a:off x="1278228" y="2461261"/>
            <a:ext cx="4301544" cy="3970020"/>
          </a:xfrm>
          <a:prstGeom prst="rect">
            <a:avLst/>
          </a:prstGeom>
        </p:spPr>
      </p:pic>
    </p:spTree>
    <p:extLst>
      <p:ext uri="{BB962C8B-B14F-4D97-AF65-F5344CB8AC3E}">
        <p14:creationId xmlns="" xmlns:p14="http://schemas.microsoft.com/office/powerpoint/2010/main" val="856589808"/>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DC9BE2-86B4-4E0C-893D-FE4A6B2A13B0}"/>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 xmlns:a16="http://schemas.microsoft.com/office/drawing/2014/main" id="{3EA2BF4C-D26E-42F5-BC1A-F07CE246B954}"/>
              </a:ext>
            </a:extLst>
          </p:cNvPr>
          <p:cNvSpPr>
            <a:spLocks noGrp="1"/>
          </p:cNvSpPr>
          <p:nvPr>
            <p:ph idx="1"/>
          </p:nvPr>
        </p:nvSpPr>
        <p:spPr>
          <a:xfrm>
            <a:off x="471488" y="1007117"/>
            <a:ext cx="5915025" cy="7891766"/>
          </a:xfrm>
        </p:spPr>
        <p:txBody>
          <a:bodyPr>
            <a:normAutofit/>
          </a:bodyPr>
          <a:lstStyle/>
          <a:p>
            <a:pPr marL="0" indent="0">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ctr">
              <a:buNone/>
            </a:pPr>
            <a:r>
              <a:rPr lang="en-US" sz="1200" b="1" dirty="0">
                <a:latin typeface="Tahoma" panose="020B0604030504040204" pitchFamily="34" charset="0"/>
                <a:ea typeface="Tahoma" panose="020B0604030504040204" pitchFamily="34" charset="0"/>
                <a:cs typeface="Tahoma" panose="020B0604030504040204" pitchFamily="34" charset="0"/>
              </a:rPr>
              <a:t>Fig: General Structure of Private- and Public-Key Rings</a:t>
            </a:r>
          </a:p>
          <a:p>
            <a:pPr marL="0" indent="0">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algn="just">
              <a:lnSpc>
                <a:spcPct val="160000"/>
              </a:lnSpc>
              <a:spcBef>
                <a:spcPts val="0"/>
              </a:spcBef>
            </a:pPr>
            <a:r>
              <a:rPr lang="en-US" sz="1200" b="1" dirty="0">
                <a:latin typeface="Tahoma" panose="020B0604030504040204" pitchFamily="34" charset="0"/>
                <a:ea typeface="Tahoma" panose="020B0604030504040204" pitchFamily="34" charset="0"/>
                <a:cs typeface="Tahoma" panose="020B0604030504040204" pitchFamily="34" charset="0"/>
              </a:rPr>
              <a:t>Storing the private key in Private Key Ring</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The procedure is as follows:</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1. The user selects a passphrase to be used for encrypting private keys.</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2. When the system generates a new public/private key pair using RSA, it asks the user for the passphrase. Using SHA-1, a 160-bit hash code is generated from the passphrase, and the passphrase is discarded.</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3. The system encrypts the private key using CAST-128 with the 128 bits of the hash code as the key. The hash code is then discarded, and the encrypted private key is stored in the private-key ring.</a:t>
            </a:r>
          </a:p>
          <a:p>
            <a:pPr marL="0" indent="0">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ctr">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200" dirty="0">
              <a:latin typeface="Tahoma" panose="020B0604030504040204" pitchFamily="34" charset="0"/>
              <a:ea typeface="Tahoma" panose="020B0604030504040204" pitchFamily="34" charset="0"/>
              <a:cs typeface="Tahoma" panose="020B0604030504040204" pitchFamily="34" charset="0"/>
            </a:endParaRPr>
          </a:p>
        </p:txBody>
      </p:sp>
      <p:pic>
        <p:nvPicPr>
          <p:cNvPr id="11" name="Picture 10">
            <a:extLst>
              <a:ext uri="{FF2B5EF4-FFF2-40B4-BE49-F238E27FC236}">
                <a16:creationId xmlns="" xmlns:a16="http://schemas.microsoft.com/office/drawing/2014/main" id="{93926AF8-E432-481C-BA87-D60B63291B07}"/>
              </a:ext>
            </a:extLst>
          </p:cNvPr>
          <p:cNvPicPr>
            <a:picLocks noChangeAspect="1"/>
          </p:cNvPicPr>
          <p:nvPr/>
        </p:nvPicPr>
        <p:blipFill>
          <a:blip r:embed="rId2"/>
          <a:stretch>
            <a:fillRect/>
          </a:stretch>
        </p:blipFill>
        <p:spPr>
          <a:xfrm>
            <a:off x="1590755" y="1094454"/>
            <a:ext cx="3554569" cy="1610180"/>
          </a:xfrm>
          <a:prstGeom prst="rect">
            <a:avLst/>
          </a:prstGeom>
        </p:spPr>
      </p:pic>
      <p:pic>
        <p:nvPicPr>
          <p:cNvPr id="13" name="Picture 12">
            <a:extLst>
              <a:ext uri="{FF2B5EF4-FFF2-40B4-BE49-F238E27FC236}">
                <a16:creationId xmlns="" xmlns:a16="http://schemas.microsoft.com/office/drawing/2014/main" id="{47E2ADB7-5686-4404-9403-B3EBC6DD24F9}"/>
              </a:ext>
            </a:extLst>
          </p:cNvPr>
          <p:cNvPicPr>
            <a:picLocks noChangeAspect="1"/>
          </p:cNvPicPr>
          <p:nvPr/>
        </p:nvPicPr>
        <p:blipFill>
          <a:blip r:embed="rId3"/>
          <a:stretch>
            <a:fillRect/>
          </a:stretch>
        </p:blipFill>
        <p:spPr>
          <a:xfrm>
            <a:off x="988560" y="2907834"/>
            <a:ext cx="5048518" cy="1611567"/>
          </a:xfrm>
          <a:prstGeom prst="rect">
            <a:avLst/>
          </a:prstGeom>
        </p:spPr>
      </p:pic>
    </p:spTree>
    <p:extLst>
      <p:ext uri="{BB962C8B-B14F-4D97-AF65-F5344CB8AC3E}">
        <p14:creationId xmlns="" xmlns:p14="http://schemas.microsoft.com/office/powerpoint/2010/main" val="293084602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4658AEE-BC0E-4A5C-B9AA-9B2097AFA24D}"/>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2FDBF63E-8F64-41E5-B080-9422BB495999}"/>
              </a:ext>
            </a:extLst>
          </p:cNvPr>
          <p:cNvSpPr>
            <a:spLocks noGrp="1"/>
          </p:cNvSpPr>
          <p:nvPr>
            <p:ph idx="1"/>
          </p:nvPr>
        </p:nvSpPr>
        <p:spPr/>
        <p:txBody>
          <a:bodyPr>
            <a:normAutofit/>
          </a:bodyPr>
          <a:lstStyle/>
          <a:p>
            <a:pPr algn="just">
              <a:lnSpc>
                <a:spcPct val="160000"/>
              </a:lnSpc>
              <a:spcBef>
                <a:spcPts val="0"/>
              </a:spcBef>
            </a:pPr>
            <a:r>
              <a:rPr lang="en-US" sz="1200" b="1" dirty="0">
                <a:latin typeface="Tahoma" panose="020B0604030504040204" pitchFamily="34" charset="0"/>
                <a:ea typeface="Tahoma" panose="020B0604030504040204" pitchFamily="34" charset="0"/>
                <a:cs typeface="Tahoma" panose="020B0604030504040204" pitchFamily="34" charset="0"/>
              </a:rPr>
              <a:t>PGP Message Generation</a:t>
            </a:r>
          </a:p>
          <a:p>
            <a:pPr algn="just">
              <a:lnSpc>
                <a:spcPct val="160000"/>
              </a:lnSpc>
              <a:spcBef>
                <a:spcPts val="0"/>
              </a:spcBef>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gn="ctr">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gn="ctr">
              <a:buNone/>
            </a:pPr>
            <a:r>
              <a:rPr lang="en-US" sz="1200" b="1" dirty="0">
                <a:latin typeface="Tahoma" panose="020B0604030504040204" pitchFamily="34" charset="0"/>
                <a:ea typeface="Tahoma" panose="020B0604030504040204" pitchFamily="34" charset="0"/>
                <a:cs typeface="Tahoma" panose="020B0604030504040204" pitchFamily="34" charset="0"/>
              </a:rPr>
              <a:t>Fig: PGP Message Generation (from User A to User B: no compression or radix-64 conversion)</a:t>
            </a:r>
          </a:p>
          <a:p>
            <a:pPr marL="0" indent="0">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r>
              <a:rPr lang="en-US" sz="1200" b="1" dirty="0">
                <a:latin typeface="Tahoma" panose="020B0604030504040204" pitchFamily="34" charset="0"/>
                <a:ea typeface="Tahoma" panose="020B0604030504040204" pitchFamily="34" charset="0"/>
                <a:cs typeface="Tahoma" panose="020B0604030504040204" pitchFamily="34" charset="0"/>
              </a:rPr>
              <a:t>1. Signing the message:</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a. PGP retrieves the sender’s private key from the private-key ring using your </a:t>
            </a:r>
            <a:r>
              <a:rPr lang="en-US" sz="1200" dirty="0" err="1">
                <a:latin typeface="Tahoma" panose="020B0604030504040204" pitchFamily="34" charset="0"/>
                <a:ea typeface="Tahoma" panose="020B0604030504040204" pitchFamily="34" charset="0"/>
                <a:cs typeface="Tahoma" panose="020B0604030504040204" pitchFamily="34" charset="0"/>
              </a:rPr>
              <a:t>userid</a:t>
            </a:r>
            <a:r>
              <a:rPr lang="en-US" sz="1200" dirty="0">
                <a:latin typeface="Tahoma" panose="020B0604030504040204" pitchFamily="34" charset="0"/>
                <a:ea typeface="Tahoma" panose="020B0604030504040204" pitchFamily="34" charset="0"/>
                <a:cs typeface="Tahoma" panose="020B0604030504040204" pitchFamily="34" charset="0"/>
              </a:rPr>
              <a:t> as an index. If your </a:t>
            </a:r>
            <a:r>
              <a:rPr lang="en-US" sz="1200" dirty="0" err="1">
                <a:latin typeface="Tahoma" panose="020B0604030504040204" pitchFamily="34" charset="0"/>
                <a:ea typeface="Tahoma" panose="020B0604030504040204" pitchFamily="34" charset="0"/>
                <a:cs typeface="Tahoma" panose="020B0604030504040204" pitchFamily="34" charset="0"/>
              </a:rPr>
              <a:t>userid</a:t>
            </a:r>
            <a:r>
              <a:rPr lang="en-US" sz="1200" dirty="0">
                <a:latin typeface="Tahoma" panose="020B0604030504040204" pitchFamily="34" charset="0"/>
                <a:ea typeface="Tahoma" panose="020B0604030504040204" pitchFamily="34" charset="0"/>
                <a:cs typeface="Tahoma" panose="020B0604030504040204" pitchFamily="34" charset="0"/>
              </a:rPr>
              <a:t> was not provided in the command, the first private key on the ring is retrieved.</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b. PGP prompts the user for the passphrase to recover the unencrypted private</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key.</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c. The signature component of the message is constructed.</a:t>
            </a:r>
          </a:p>
          <a:p>
            <a:pPr marL="0" indent="0" algn="just">
              <a:lnSpc>
                <a:spcPct val="150000"/>
              </a:lnSpc>
              <a:spcBef>
                <a:spcPts val="0"/>
              </a:spcBef>
              <a:buNone/>
            </a:pPr>
            <a:r>
              <a:rPr lang="en-US" sz="1200" b="1" dirty="0">
                <a:latin typeface="Tahoma" panose="020B0604030504040204" pitchFamily="34" charset="0"/>
                <a:ea typeface="Tahoma" panose="020B0604030504040204" pitchFamily="34" charset="0"/>
                <a:cs typeface="Tahoma" panose="020B0604030504040204" pitchFamily="34" charset="0"/>
              </a:rPr>
              <a:t>2. Encrypting the message:</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a. PGP generates a session key and encrypts the message.</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b. PGP retrieves the recipient’s public key from the public-key ring using her </a:t>
            </a:r>
            <a:r>
              <a:rPr lang="en-US" sz="1200" dirty="0" err="1">
                <a:latin typeface="Tahoma" panose="020B0604030504040204" pitchFamily="34" charset="0"/>
                <a:ea typeface="Tahoma" panose="020B0604030504040204" pitchFamily="34" charset="0"/>
                <a:cs typeface="Tahoma" panose="020B0604030504040204" pitchFamily="34" charset="0"/>
              </a:rPr>
              <a:t>userid</a:t>
            </a:r>
            <a:r>
              <a:rPr lang="en-US" sz="1200" dirty="0">
                <a:latin typeface="Tahoma" panose="020B0604030504040204" pitchFamily="34" charset="0"/>
                <a:ea typeface="Tahoma" panose="020B0604030504040204" pitchFamily="34" charset="0"/>
                <a:cs typeface="Tahoma" panose="020B0604030504040204" pitchFamily="34" charset="0"/>
              </a:rPr>
              <a:t> as an index.</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c. The session key component of the message is constructed.</a:t>
            </a:r>
          </a:p>
          <a:p>
            <a:pPr marL="0" indent="0">
              <a:buNone/>
            </a:pPr>
            <a:endParaRPr lang="en-US" sz="1200" dirty="0"/>
          </a:p>
        </p:txBody>
      </p:sp>
      <p:pic>
        <p:nvPicPr>
          <p:cNvPr id="5" name="Picture 4">
            <a:extLst>
              <a:ext uri="{FF2B5EF4-FFF2-40B4-BE49-F238E27FC236}">
                <a16:creationId xmlns="" xmlns:a16="http://schemas.microsoft.com/office/drawing/2014/main" id="{B16A0C15-7AE9-431F-8D57-750E1CA658E7}"/>
              </a:ext>
            </a:extLst>
          </p:cNvPr>
          <p:cNvPicPr>
            <a:picLocks noChangeAspect="1"/>
          </p:cNvPicPr>
          <p:nvPr/>
        </p:nvPicPr>
        <p:blipFill>
          <a:blip r:embed="rId2"/>
          <a:stretch>
            <a:fillRect/>
          </a:stretch>
        </p:blipFill>
        <p:spPr>
          <a:xfrm>
            <a:off x="1306776" y="1371600"/>
            <a:ext cx="4945487" cy="3073400"/>
          </a:xfrm>
          <a:prstGeom prst="rect">
            <a:avLst/>
          </a:prstGeom>
        </p:spPr>
      </p:pic>
    </p:spTree>
    <p:extLst>
      <p:ext uri="{BB962C8B-B14F-4D97-AF65-F5344CB8AC3E}">
        <p14:creationId xmlns="" xmlns:p14="http://schemas.microsoft.com/office/powerpoint/2010/main" val="4185761749"/>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0A3E2D1-6F01-4C92-8192-A2EC0BE67492}"/>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23EEDA00-DE91-4529-8AE1-104B6CFD8378}"/>
              </a:ext>
            </a:extLst>
          </p:cNvPr>
          <p:cNvSpPr>
            <a:spLocks noGrp="1"/>
          </p:cNvSpPr>
          <p:nvPr>
            <p:ph idx="1"/>
          </p:nvPr>
        </p:nvSpPr>
        <p:spPr/>
        <p:txBody>
          <a:bodyPr>
            <a:normAutofit/>
          </a:bodyPr>
          <a:lstStyle/>
          <a:p>
            <a:pPr algn="just">
              <a:lnSpc>
                <a:spcPct val="160000"/>
              </a:lnSpc>
              <a:spcBef>
                <a:spcPts val="0"/>
              </a:spcBef>
            </a:pPr>
            <a:r>
              <a:rPr lang="en-US" sz="1200" b="1" dirty="0">
                <a:latin typeface="Tahoma" panose="020B0604030504040204" pitchFamily="34" charset="0"/>
                <a:ea typeface="Tahoma" panose="020B0604030504040204" pitchFamily="34" charset="0"/>
                <a:cs typeface="Tahoma" panose="020B0604030504040204" pitchFamily="34" charset="0"/>
              </a:rPr>
              <a:t>PGP Message Generation</a:t>
            </a:r>
          </a:p>
          <a:p>
            <a:pPr marL="0" indent="0">
              <a:lnSpc>
                <a:spcPct val="15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gn="ctr">
              <a:lnSpc>
                <a:spcPct val="150000"/>
              </a:lnSpc>
              <a:spcBef>
                <a:spcPts val="0"/>
              </a:spcBef>
              <a:buNone/>
            </a:pPr>
            <a:r>
              <a:rPr lang="en-US" sz="1200" b="1" dirty="0">
                <a:latin typeface="Tahoma" panose="020B0604030504040204" pitchFamily="34" charset="0"/>
                <a:ea typeface="Tahoma" panose="020B0604030504040204" pitchFamily="34" charset="0"/>
                <a:cs typeface="Tahoma" panose="020B0604030504040204" pitchFamily="34" charset="0"/>
              </a:rPr>
              <a:t>Fig: PGP Message Reception (from User A to User B; no compression or radix-64 conversion)</a:t>
            </a:r>
          </a:p>
          <a:p>
            <a:pPr marL="0" indent="0" algn="just">
              <a:lnSpc>
                <a:spcPct val="150000"/>
              </a:lnSpc>
              <a:spcBef>
                <a:spcPts val="0"/>
              </a:spcBef>
              <a:buNone/>
            </a:pPr>
            <a:r>
              <a:rPr lang="en-US" sz="1200" b="1" dirty="0">
                <a:latin typeface="Tahoma" panose="020B0604030504040204" pitchFamily="34" charset="0"/>
                <a:ea typeface="Tahoma" panose="020B0604030504040204" pitchFamily="34" charset="0"/>
                <a:cs typeface="Tahoma" panose="020B0604030504040204" pitchFamily="34" charset="0"/>
              </a:rPr>
              <a:t>1. Decrypting the message:</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a. PGP retrieves the receiver’s private key from the private-key ring using the Key ID field in the session key component of the message as an index.</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b. PGP prompts the user for the passphrase to recover the unencrypted private key.</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c. PGP then recovers the session key and decrypts the message.</a:t>
            </a:r>
          </a:p>
          <a:p>
            <a:pPr marL="0" indent="0" algn="just">
              <a:lnSpc>
                <a:spcPct val="150000"/>
              </a:lnSpc>
              <a:spcBef>
                <a:spcPts val="0"/>
              </a:spcBef>
              <a:buNone/>
            </a:pPr>
            <a:r>
              <a:rPr lang="en-US" sz="1200" b="1" dirty="0">
                <a:latin typeface="Tahoma" panose="020B0604030504040204" pitchFamily="34" charset="0"/>
                <a:ea typeface="Tahoma" panose="020B0604030504040204" pitchFamily="34" charset="0"/>
                <a:cs typeface="Tahoma" panose="020B0604030504040204" pitchFamily="34" charset="0"/>
              </a:rPr>
              <a:t>2. Authenticating the message:</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a. PGP retrieves the sender’s public key from the public-key ring using the Key ID field in the signature key component of the message as an index.</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b. PGP recovers the transmitted message digest.</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c. PGP computes the message digest for the received message and compares it to the transmitted message digest to authenticate.</a:t>
            </a:r>
          </a:p>
          <a:p>
            <a:pPr marL="0" indent="0">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 xmlns:a16="http://schemas.microsoft.com/office/drawing/2014/main" id="{CFED40D8-E317-485A-A417-D138C5C89A50}"/>
              </a:ext>
            </a:extLst>
          </p:cNvPr>
          <p:cNvPicPr>
            <a:picLocks noChangeAspect="1"/>
          </p:cNvPicPr>
          <p:nvPr/>
        </p:nvPicPr>
        <p:blipFill>
          <a:blip r:embed="rId2"/>
          <a:stretch>
            <a:fillRect/>
          </a:stretch>
        </p:blipFill>
        <p:spPr>
          <a:xfrm>
            <a:off x="943377" y="1321754"/>
            <a:ext cx="4971245" cy="3367825"/>
          </a:xfrm>
          <a:prstGeom prst="rect">
            <a:avLst/>
          </a:prstGeom>
        </p:spPr>
      </p:pic>
    </p:spTree>
    <p:extLst>
      <p:ext uri="{BB962C8B-B14F-4D97-AF65-F5344CB8AC3E}">
        <p14:creationId xmlns="" xmlns:p14="http://schemas.microsoft.com/office/powerpoint/2010/main" val="42254244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63804" y="1061250"/>
            <a:ext cx="5915025" cy="7891766"/>
          </a:xfrm>
        </p:spPr>
        <p:txBody>
          <a:bodyPr>
            <a:normAutofit/>
          </a:bodyPr>
          <a:lstStyle/>
          <a:p>
            <a:pPr algn="just">
              <a:lnSpc>
                <a:spcPct val="150000"/>
              </a:lnSpc>
              <a:spcBef>
                <a:spcPts val="0"/>
              </a:spcBef>
              <a:buNone/>
            </a:pPr>
            <a:r>
              <a:rPr lang="en-US" sz="1200" dirty="0" smtClean="0">
                <a:latin typeface="Tahoma" pitchFamily="34" charset="0"/>
                <a:ea typeface="Tahoma" pitchFamily="34" charset="0"/>
                <a:cs typeface="Tahoma" pitchFamily="34" charset="0"/>
              </a:rPr>
              <a:t>Two specific authentication services are defined in X.800:</a:t>
            </a:r>
          </a:p>
          <a:p>
            <a:pPr lvl="0" algn="just">
              <a:lnSpc>
                <a:spcPct val="150000"/>
              </a:lnSpc>
              <a:spcBef>
                <a:spcPts val="0"/>
              </a:spcBef>
            </a:pPr>
            <a:r>
              <a:rPr lang="en-US" sz="1200" b="1" dirty="0" smtClean="0">
                <a:latin typeface="Tahoma" pitchFamily="34" charset="0"/>
                <a:ea typeface="Tahoma" pitchFamily="34" charset="0"/>
                <a:cs typeface="Tahoma" pitchFamily="34" charset="0"/>
              </a:rPr>
              <a:t>Peer entity authentication:</a:t>
            </a:r>
            <a:r>
              <a:rPr lang="en-US" sz="1200" dirty="0" smtClean="0">
                <a:latin typeface="Tahoma" pitchFamily="34" charset="0"/>
                <a:ea typeface="Tahoma" pitchFamily="34" charset="0"/>
                <a:cs typeface="Tahoma" pitchFamily="34" charset="0"/>
              </a:rPr>
              <a:t> Provides for the corroboration of the identity of a peer entity in an association. It is provided for use at the establishment of, or at times during the data transfer phase of, a connection. It attempts to provide confidence that an entity is not performing either a masquerade or an unauthorized replay of a previous connection.</a:t>
            </a:r>
          </a:p>
          <a:p>
            <a:pPr lvl="0" algn="just">
              <a:lnSpc>
                <a:spcPct val="150000"/>
              </a:lnSpc>
              <a:spcBef>
                <a:spcPts val="0"/>
              </a:spcBef>
            </a:pPr>
            <a:r>
              <a:rPr lang="en-US" sz="1200" b="1" dirty="0" smtClean="0">
                <a:latin typeface="Tahoma" pitchFamily="34" charset="0"/>
                <a:ea typeface="Tahoma" pitchFamily="34" charset="0"/>
                <a:cs typeface="Tahoma" pitchFamily="34" charset="0"/>
              </a:rPr>
              <a:t>Data origin authentication: </a:t>
            </a:r>
            <a:r>
              <a:rPr lang="en-US" sz="1200" dirty="0" smtClean="0">
                <a:latin typeface="Tahoma" pitchFamily="34" charset="0"/>
                <a:ea typeface="Tahoma" pitchFamily="34" charset="0"/>
                <a:cs typeface="Tahoma" pitchFamily="34" charset="0"/>
              </a:rPr>
              <a:t>Provides for the corroboration of the source of a data unit. It does not provide protection against the duplication or modification of data units. This type of service supports applications like electronic mail where there are no prior interactions between the communicating entities.</a:t>
            </a:r>
          </a:p>
          <a:p>
            <a:pPr lvl="0" algn="just">
              <a:lnSpc>
                <a:spcPct val="150000"/>
              </a:lnSpc>
              <a:spcBef>
                <a:spcPts val="0"/>
              </a:spcBef>
              <a:buNone/>
            </a:pPr>
            <a:r>
              <a:rPr lang="en-US" sz="1200" b="1" dirty="0" smtClean="0">
                <a:latin typeface="Tahoma" pitchFamily="34" charset="0"/>
                <a:ea typeface="Tahoma" pitchFamily="34" charset="0"/>
                <a:cs typeface="Tahoma" pitchFamily="34" charset="0"/>
              </a:rPr>
              <a:t>3) Integrity: </a:t>
            </a:r>
            <a:r>
              <a:rPr lang="en-US" sz="1200" dirty="0" smtClean="0">
                <a:latin typeface="Tahoma" pitchFamily="34" charset="0"/>
                <a:ea typeface="Tahoma" pitchFamily="34" charset="0"/>
                <a:cs typeface="Tahoma" pitchFamily="34" charset="0"/>
              </a:rPr>
              <a:t>Ensures that only authorized parties are able to modify computer system assets and transmitted information. Modification includes writing, changing status, deleting, creating and delaying or replaying of transmitted messages.</a:t>
            </a:r>
          </a:p>
          <a:p>
            <a:pPr lvl="0" algn="just">
              <a:lnSpc>
                <a:spcPct val="150000"/>
              </a:lnSpc>
              <a:spcBef>
                <a:spcPts val="0"/>
              </a:spcBef>
              <a:buNone/>
            </a:pPr>
            <a:r>
              <a:rPr lang="en-US" sz="1200" b="1" dirty="0" smtClean="0">
                <a:latin typeface="Tahoma" pitchFamily="34" charset="0"/>
                <a:ea typeface="Tahoma" pitchFamily="34" charset="0"/>
                <a:cs typeface="Tahoma" pitchFamily="34" charset="0"/>
              </a:rPr>
              <a:t>4) Non repudiation: </a:t>
            </a:r>
            <a:r>
              <a:rPr lang="en-US" sz="1200" dirty="0" smtClean="0">
                <a:latin typeface="Tahoma" pitchFamily="34" charset="0"/>
                <a:ea typeface="Tahoma" pitchFamily="34" charset="0"/>
                <a:cs typeface="Tahoma" pitchFamily="34" charset="0"/>
              </a:rPr>
              <a:t>Requires that neither the sender nor the receiver of a message be able to deny the transmission.</a:t>
            </a:r>
          </a:p>
          <a:p>
            <a:pPr lvl="0" algn="just">
              <a:lnSpc>
                <a:spcPct val="150000"/>
              </a:lnSpc>
              <a:spcBef>
                <a:spcPts val="0"/>
              </a:spcBef>
              <a:buNone/>
            </a:pPr>
            <a:r>
              <a:rPr lang="en-US" sz="1200" b="1" dirty="0" smtClean="0">
                <a:latin typeface="Tahoma" pitchFamily="34" charset="0"/>
                <a:ea typeface="Tahoma" pitchFamily="34" charset="0"/>
                <a:cs typeface="Tahoma" pitchFamily="34" charset="0"/>
              </a:rPr>
              <a:t>5) Access control: </a:t>
            </a:r>
            <a:r>
              <a:rPr lang="en-US" sz="1200" dirty="0" smtClean="0">
                <a:latin typeface="Tahoma" pitchFamily="34" charset="0"/>
                <a:ea typeface="Tahoma" pitchFamily="34" charset="0"/>
                <a:cs typeface="Tahoma" pitchFamily="34" charset="0"/>
              </a:rPr>
              <a:t>Requires that access to information resources may be controlled by or the target system.</a:t>
            </a:r>
          </a:p>
          <a:p>
            <a:pPr lvl="0" algn="just">
              <a:lnSpc>
                <a:spcPct val="150000"/>
              </a:lnSpc>
              <a:spcBef>
                <a:spcPts val="0"/>
              </a:spcBef>
              <a:buNone/>
            </a:pPr>
            <a:r>
              <a:rPr lang="en-US" sz="1200" b="1" dirty="0" smtClean="0">
                <a:latin typeface="Tahoma" pitchFamily="34" charset="0"/>
                <a:ea typeface="Tahoma" pitchFamily="34" charset="0"/>
                <a:cs typeface="Tahoma" pitchFamily="34" charset="0"/>
              </a:rPr>
              <a:t>6) Availability: </a:t>
            </a:r>
            <a:r>
              <a:rPr lang="en-US" sz="1200" dirty="0" smtClean="0">
                <a:latin typeface="Tahoma" pitchFamily="34" charset="0"/>
                <a:ea typeface="Tahoma" pitchFamily="34" charset="0"/>
                <a:cs typeface="Tahoma" pitchFamily="34" charset="0"/>
              </a:rPr>
              <a:t>Requires that computer system assets be available to authorized parties when needed.</a:t>
            </a:r>
          </a:p>
          <a:p>
            <a:pPr algn="just">
              <a:lnSpc>
                <a:spcPct val="150000"/>
              </a:lnSpc>
              <a:spcBef>
                <a:spcPts val="0"/>
              </a:spcBef>
              <a:buNone/>
            </a:pPr>
            <a:endParaRPr lang="en-US" sz="1200" b="1" dirty="0" smtClean="0">
              <a:latin typeface="Tahoma" pitchFamily="34" charset="0"/>
              <a:ea typeface="Tahoma" pitchFamily="34" charset="0"/>
              <a:cs typeface="Tahoma" pitchFamily="34" charset="0"/>
            </a:endParaRPr>
          </a:p>
          <a:p>
            <a:pPr algn="just">
              <a:lnSpc>
                <a:spcPct val="150000"/>
              </a:lnSpc>
              <a:spcBef>
                <a:spcPts val="0"/>
              </a:spcBef>
              <a:buNone/>
            </a:pPr>
            <a:r>
              <a:rPr lang="en-US" sz="1200" b="1" dirty="0" smtClean="0">
                <a:latin typeface="Tahoma" pitchFamily="34" charset="0"/>
                <a:ea typeface="Tahoma" pitchFamily="34" charset="0"/>
                <a:cs typeface="Tahoma" pitchFamily="34" charset="0"/>
              </a:rPr>
              <a:t>X.800</a:t>
            </a:r>
            <a:r>
              <a:rPr lang="en-US" sz="1200" dirty="0" smtClean="0">
                <a:latin typeface="Tahoma" pitchFamily="34" charset="0"/>
                <a:ea typeface="Tahoma" pitchFamily="34" charset="0"/>
                <a:cs typeface="Tahoma" pitchFamily="34" charset="0"/>
              </a:rPr>
              <a:t> divides the security  services into five categories and fourteen specific services</a:t>
            </a:r>
          </a:p>
          <a:p>
            <a:pPr algn="just">
              <a:lnSpc>
                <a:spcPct val="150000"/>
              </a:lnSpc>
              <a:spcBef>
                <a:spcPts val="0"/>
              </a:spcBef>
              <a:buNone/>
            </a:pPr>
            <a:r>
              <a:rPr lang="en-US" sz="1200" b="1" dirty="0" smtClean="0">
                <a:latin typeface="Tahoma" pitchFamily="34" charset="0"/>
                <a:ea typeface="Tahoma" pitchFamily="34" charset="0"/>
                <a:cs typeface="Tahoma" pitchFamily="34" charset="0"/>
              </a:rPr>
              <a:t>1) AUTHENTICATION: </a:t>
            </a:r>
          </a:p>
          <a:p>
            <a:pPr algn="just">
              <a:lnSpc>
                <a:spcPct val="150000"/>
              </a:lnSpc>
              <a:spcBef>
                <a:spcPts val="0"/>
              </a:spcBef>
              <a:buNone/>
            </a:pPr>
            <a:r>
              <a:rPr lang="en-US" sz="1200" dirty="0" smtClean="0">
                <a:latin typeface="Tahoma" pitchFamily="34" charset="0"/>
                <a:ea typeface="Tahoma" pitchFamily="34" charset="0"/>
                <a:cs typeface="Tahoma" pitchFamily="34" charset="0"/>
              </a:rPr>
              <a:t>   The assurance that the communicating entity is the one that it claims to be.</a:t>
            </a:r>
          </a:p>
          <a:p>
            <a:pPr algn="just">
              <a:lnSpc>
                <a:spcPct val="150000"/>
              </a:lnSpc>
              <a:spcBef>
                <a:spcPts val="0"/>
              </a:spcBef>
            </a:pPr>
            <a:r>
              <a:rPr lang="en-US" sz="1200" b="1" dirty="0" smtClean="0">
                <a:latin typeface="Tahoma" pitchFamily="34" charset="0"/>
                <a:ea typeface="Tahoma" pitchFamily="34" charset="0"/>
                <a:cs typeface="Tahoma" pitchFamily="34" charset="0"/>
              </a:rPr>
              <a:t>Peer Entity Authentication: </a:t>
            </a:r>
            <a:r>
              <a:rPr lang="en-US" sz="1200" dirty="0" smtClean="0">
                <a:latin typeface="Tahoma" pitchFamily="34" charset="0"/>
                <a:ea typeface="Tahoma" pitchFamily="34" charset="0"/>
                <a:cs typeface="Tahoma" pitchFamily="34" charset="0"/>
              </a:rPr>
              <a:t>Used in association with a logical connection to provide confidence in the identity of the entities connected.</a:t>
            </a:r>
          </a:p>
          <a:p>
            <a:pPr lvl="0" algn="just">
              <a:lnSpc>
                <a:spcPct val="150000"/>
              </a:lnSpc>
              <a:spcBef>
                <a:spcPts val="0"/>
              </a:spcBef>
            </a:pPr>
            <a:endParaRPr lang="en-US" sz="1200" dirty="0" smtClean="0">
              <a:latin typeface="Tahoma" pitchFamily="34" charset="0"/>
              <a:ea typeface="Tahoma" pitchFamily="34" charset="0"/>
              <a:cs typeface="Tahoma" pitchFamily="34" charset="0"/>
            </a:endParaRPr>
          </a:p>
          <a:p>
            <a:pPr lvl="0" algn="just">
              <a:lnSpc>
                <a:spcPct val="150000"/>
              </a:lnSpc>
              <a:spcBef>
                <a:spcPts val="0"/>
              </a:spcBef>
            </a:pPr>
            <a:endParaRPr lang="en-US" sz="1200" dirty="0">
              <a:latin typeface="Tahoma" pitchFamily="34" charset="0"/>
              <a:ea typeface="Tahoma" pitchFamily="34" charset="0"/>
              <a:cs typeface="Tahoma" pitchFamily="34" charset="0"/>
            </a:endParaRPr>
          </a:p>
        </p:txBody>
      </p:sp>
    </p:spTree>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A6798B-4160-43E7-8FAD-AD38D400609B}"/>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7D0DD3BA-C4F8-47B2-A120-CCBA3B448EDB}"/>
              </a:ext>
            </a:extLst>
          </p:cNvPr>
          <p:cNvSpPr>
            <a:spLocks noGrp="1"/>
          </p:cNvSpPr>
          <p:nvPr>
            <p:ph idx="1"/>
          </p:nvPr>
        </p:nvSpPr>
        <p:spPr/>
        <p:txBody>
          <a:bodyPr>
            <a:normAutofit/>
          </a:bodyPr>
          <a:lstStyle/>
          <a:p>
            <a:pPr algn="just">
              <a:lnSpc>
                <a:spcPct val="160000"/>
              </a:lnSpc>
              <a:spcBef>
                <a:spcPts val="0"/>
              </a:spcBef>
            </a:pPr>
            <a:r>
              <a:rPr lang="en-US" sz="1200" b="1" dirty="0">
                <a:latin typeface="Tahoma" panose="020B0604030504040204" pitchFamily="34" charset="0"/>
                <a:ea typeface="Tahoma" panose="020B0604030504040204" pitchFamily="34" charset="0"/>
                <a:cs typeface="Tahoma" panose="020B0604030504040204" pitchFamily="34" charset="0"/>
              </a:rPr>
              <a:t>Public-Key Management</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This whole business of protecting public keys from tampering is the single most difficult problem in practical public key applications. It is the “Achilles heel” of public key cryptography, and a lot of software complexity is tied up in solving this one problem.</a:t>
            </a:r>
          </a:p>
          <a:p>
            <a:pPr algn="just">
              <a:lnSpc>
                <a:spcPct val="150000"/>
              </a:lnSpc>
              <a:spcBef>
                <a:spcPts val="0"/>
              </a:spcBef>
              <a:buFont typeface="Wingdings" panose="05000000000000000000" pitchFamily="2" charset="2"/>
              <a:buChar char="v"/>
            </a:pPr>
            <a:r>
              <a:rPr lang="en-US" sz="1200" b="1" dirty="0">
                <a:latin typeface="Tahoma" panose="020B0604030504040204" pitchFamily="34" charset="0"/>
                <a:ea typeface="Tahoma" panose="020B0604030504040204" pitchFamily="34" charset="0"/>
                <a:cs typeface="Tahoma" panose="020B0604030504040204" pitchFamily="34" charset="0"/>
              </a:rPr>
              <a:t>Approaches to Public-Key Management</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The essence of the problem is this: User A must build up a public-key ring containing the public keys of other users to interoperate with them using PGP. Suppose that A’s key ring contains a public key attributed to B, but in fact the key is owned by C.</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The approaches:</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1. Physically get the key from B. B could store her public key on a floppy disk and hand it to A. </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2. Verify a key by telephone. If A can recognize B on the phone, A could call B and ask her to dictate the key, in radix-64 format, over the phone. As a more practical alternative, B could transmit her key in an e-mail message to A. </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3. Obtain B’s public key from a mutual trusted individual D. For this purpose, the introducer, D, creates a signed certificate. The certificate includes B’s public key, the time of creation of the key, and a validity period for the key. D generates an SHA-1 digest of this certificate, encrypts it with her private key, and attaches the signature to the certificate. Because only D could have created the signature, no one else can create a false public key and pretend that it is signed by D. The signed certificate could be sent directly to A by B or D, or it could be posted on a bulletin board.</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4. Obtain B’s public key from a trusted certifying authority. Again, a public-key certificate is created and signed by the authority. A could then access the authority, providing a user name and receiving a signed certificate.</a:t>
            </a: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 xmlns:p14="http://schemas.microsoft.com/office/powerpoint/2010/main" val="1197896135"/>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9D05E85-7127-4A1C-AE5D-320DE8C62B1A}"/>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538B4003-DD5C-4F78-8637-D6A563AD9334}"/>
              </a:ext>
            </a:extLst>
          </p:cNvPr>
          <p:cNvSpPr>
            <a:spLocks noGrp="1"/>
          </p:cNvSpPr>
          <p:nvPr>
            <p:ph idx="1"/>
          </p:nvPr>
        </p:nvSpPr>
        <p:spPr/>
        <p:txBody>
          <a:bodyPr>
            <a:normAutofit/>
          </a:bodyPr>
          <a:lstStyle/>
          <a:p>
            <a:pPr algn="just">
              <a:lnSpc>
                <a:spcPct val="150000"/>
              </a:lnSpc>
              <a:spcBef>
                <a:spcPts val="0"/>
              </a:spcBef>
              <a:buFont typeface="Wingdings" panose="05000000000000000000" pitchFamily="2" charset="2"/>
              <a:buChar char="v"/>
            </a:pPr>
            <a:r>
              <a:rPr lang="en-US" sz="1200" b="1" dirty="0">
                <a:latin typeface="Tahoma" panose="020B0604030504040204" pitchFamily="34" charset="0"/>
                <a:ea typeface="Tahoma" panose="020B0604030504040204" pitchFamily="34" charset="0"/>
                <a:cs typeface="Tahoma" panose="020B0604030504040204" pitchFamily="34" charset="0"/>
              </a:rPr>
              <a:t>The Use of Trust</a:t>
            </a:r>
          </a:p>
          <a:p>
            <a:pPr marL="0" indent="0" algn="just">
              <a:lnSpc>
                <a:spcPct val="15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gn="ctr">
              <a:lnSpc>
                <a:spcPct val="150000"/>
              </a:lnSpc>
              <a:spcBef>
                <a:spcPts val="0"/>
              </a:spcBef>
              <a:buNone/>
            </a:pPr>
            <a:r>
              <a:rPr lang="en-US" sz="1200" b="1" dirty="0">
                <a:latin typeface="Tahoma" panose="020B0604030504040204" pitchFamily="34" charset="0"/>
                <a:ea typeface="Tahoma" panose="020B0604030504040204" pitchFamily="34" charset="0"/>
                <a:cs typeface="Tahoma" panose="020B0604030504040204" pitchFamily="34" charset="0"/>
              </a:rPr>
              <a:t>Fig: PGP Trust Model Example</a:t>
            </a: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Trust in PGP is achieved using the web of trust model. The underlying idea of this model, is that you accept the public key of a PGP user if it has been signed by one or more other trustworthy PGP users. In other words, you are relying on trusted PGP</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users to introduce others.</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When a key is inserted in public-key ring , the user assigns the owner of the key to be:</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1. Complete trust: fully trusted to certify others public keys.</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2. Marginal trust: marginally trusted to certify others public keys.</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3. Not trusted to certify others.</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If you insert a new key to your keyring, it is considered valid if it has been signed by</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at least one completely trusted key or two marginally trusted keys. </a:t>
            </a:r>
          </a:p>
        </p:txBody>
      </p:sp>
      <p:pic>
        <p:nvPicPr>
          <p:cNvPr id="5" name="Picture 4">
            <a:extLst>
              <a:ext uri="{FF2B5EF4-FFF2-40B4-BE49-F238E27FC236}">
                <a16:creationId xmlns="" xmlns:a16="http://schemas.microsoft.com/office/drawing/2014/main" id="{4A416E05-1C79-45DE-AF94-1D8E8FF9517B}"/>
              </a:ext>
            </a:extLst>
          </p:cNvPr>
          <p:cNvPicPr>
            <a:picLocks noChangeAspect="1"/>
          </p:cNvPicPr>
          <p:nvPr/>
        </p:nvPicPr>
        <p:blipFill>
          <a:blip r:embed="rId2"/>
          <a:stretch>
            <a:fillRect/>
          </a:stretch>
        </p:blipFill>
        <p:spPr>
          <a:xfrm>
            <a:off x="1350537" y="1292091"/>
            <a:ext cx="4404575" cy="3070359"/>
          </a:xfrm>
          <a:prstGeom prst="rect">
            <a:avLst/>
          </a:prstGeom>
        </p:spPr>
      </p:pic>
    </p:spTree>
    <p:extLst>
      <p:ext uri="{BB962C8B-B14F-4D97-AF65-F5344CB8AC3E}">
        <p14:creationId xmlns="" xmlns:p14="http://schemas.microsoft.com/office/powerpoint/2010/main" val="84495748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A95A666-F255-4A97-859D-A450AD046E03}"/>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EB85D308-DBF9-4F23-8449-3420125B936C}"/>
              </a:ext>
            </a:extLst>
          </p:cNvPr>
          <p:cNvSpPr>
            <a:spLocks noGrp="1"/>
          </p:cNvSpPr>
          <p:nvPr>
            <p:ph idx="1"/>
          </p:nvPr>
        </p:nvSpPr>
        <p:spPr/>
        <p:txBody>
          <a:bodyPr>
            <a:noAutofit/>
          </a:bodyPr>
          <a:lstStyle/>
          <a:p>
            <a:pPr marL="0" indent="0" algn="just">
              <a:lnSpc>
                <a:spcPct val="150000"/>
              </a:lnSpc>
              <a:spcBef>
                <a:spcPts val="0"/>
              </a:spcBef>
              <a:buNone/>
            </a:pPr>
            <a:r>
              <a:rPr lang="en-US" sz="1400" b="1" dirty="0">
                <a:latin typeface="Tahoma" panose="020B0604030504040204" pitchFamily="34" charset="0"/>
                <a:ea typeface="Tahoma" panose="020B0604030504040204" pitchFamily="34" charset="0"/>
                <a:cs typeface="Tahoma" panose="020B0604030504040204" pitchFamily="34" charset="0"/>
              </a:rPr>
              <a:t>S/MIME</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S/MIME is an Internet standard approach to e-mail security that incorporates the same functionality as PGP.</a:t>
            </a:r>
          </a:p>
          <a:p>
            <a:pPr algn="just">
              <a:lnSpc>
                <a:spcPct val="160000"/>
              </a:lnSpc>
              <a:spcBef>
                <a:spcPts val="0"/>
              </a:spcBef>
            </a:pPr>
            <a:r>
              <a:rPr lang="en-US" sz="1200" b="1" dirty="0">
                <a:latin typeface="Tahoma" panose="020B0604030504040204" pitchFamily="34" charset="0"/>
                <a:ea typeface="Tahoma" panose="020B0604030504040204" pitchFamily="34" charset="0"/>
                <a:cs typeface="Tahoma" panose="020B0604030504040204" pitchFamily="34" charset="0"/>
              </a:rPr>
              <a:t>RFC 5322</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It specifies the Internet Message Format (IMF), a syntax for text messages that are sent between computer users, within the framework of "electronic mail" messages. It is updated by RFC 6854. It makes no provision for the transmission of images, audio, or other sorts of structured data in electronic mail messages.</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A message consists of some number of header lines (the header) followed by unrestricted text (the body). The header is separated from the body by a blank line.</a:t>
            </a:r>
          </a:p>
          <a:p>
            <a:pPr marL="342900" lvl="1" indent="0" algn="just">
              <a:lnSpc>
                <a:spcPct val="150000"/>
              </a:lnSpc>
              <a:spcBef>
                <a:spcPts val="0"/>
              </a:spcBef>
              <a:buNone/>
            </a:pPr>
            <a:r>
              <a:rPr lang="en-US" dirty="0">
                <a:solidFill>
                  <a:schemeClr val="tx1"/>
                </a:solidFill>
                <a:latin typeface="Consolas" panose="020B0609020204030204" pitchFamily="49" charset="0"/>
                <a:ea typeface="Tahoma" panose="020B0604030504040204" pitchFamily="34" charset="0"/>
                <a:cs typeface="Tahoma" panose="020B0604030504040204" pitchFamily="34" charset="0"/>
              </a:rPr>
              <a:t>Date: October 8, 2009 2:15:49 PM EDT</a:t>
            </a:r>
          </a:p>
          <a:p>
            <a:pPr marL="342900" lvl="1" indent="0" algn="just">
              <a:lnSpc>
                <a:spcPct val="150000"/>
              </a:lnSpc>
              <a:spcBef>
                <a:spcPts val="0"/>
              </a:spcBef>
              <a:buNone/>
            </a:pPr>
            <a:r>
              <a:rPr lang="en-US" dirty="0">
                <a:solidFill>
                  <a:schemeClr val="tx1"/>
                </a:solidFill>
                <a:latin typeface="Consolas" panose="020B0609020204030204" pitchFamily="49" charset="0"/>
                <a:ea typeface="Tahoma" panose="020B0604030504040204" pitchFamily="34" charset="0"/>
                <a:cs typeface="Tahoma" panose="020B0604030504040204" pitchFamily="34" charset="0"/>
              </a:rPr>
              <a:t>From: William Stallings &lt;ws@shore.net&gt;</a:t>
            </a:r>
          </a:p>
          <a:p>
            <a:pPr marL="342900" lvl="1" indent="0" algn="just">
              <a:lnSpc>
                <a:spcPct val="150000"/>
              </a:lnSpc>
              <a:spcBef>
                <a:spcPts val="0"/>
              </a:spcBef>
              <a:buNone/>
            </a:pPr>
            <a:r>
              <a:rPr lang="en-US" dirty="0">
                <a:solidFill>
                  <a:schemeClr val="tx1"/>
                </a:solidFill>
                <a:latin typeface="Consolas" panose="020B0609020204030204" pitchFamily="49" charset="0"/>
                <a:ea typeface="Tahoma" panose="020B0604030504040204" pitchFamily="34" charset="0"/>
                <a:cs typeface="Tahoma" panose="020B0604030504040204" pitchFamily="34" charset="0"/>
              </a:rPr>
              <a:t>Subject: The Syntax in RFC 5322</a:t>
            </a:r>
          </a:p>
          <a:p>
            <a:pPr marL="342900" lvl="1" indent="0" algn="just">
              <a:lnSpc>
                <a:spcPct val="150000"/>
              </a:lnSpc>
              <a:spcBef>
                <a:spcPts val="0"/>
              </a:spcBef>
              <a:buNone/>
            </a:pPr>
            <a:r>
              <a:rPr lang="en-US" dirty="0">
                <a:solidFill>
                  <a:schemeClr val="tx1"/>
                </a:solidFill>
                <a:latin typeface="Consolas" panose="020B0609020204030204" pitchFamily="49" charset="0"/>
                <a:ea typeface="Tahoma" panose="020B0604030504040204" pitchFamily="34" charset="0"/>
                <a:cs typeface="Tahoma" panose="020B0604030504040204" pitchFamily="34" charset="0"/>
              </a:rPr>
              <a:t>To: Smith@Other-host.com</a:t>
            </a:r>
          </a:p>
          <a:p>
            <a:pPr marL="342900" lvl="1" indent="0" algn="just">
              <a:lnSpc>
                <a:spcPct val="150000"/>
              </a:lnSpc>
              <a:spcBef>
                <a:spcPts val="0"/>
              </a:spcBef>
              <a:buNone/>
            </a:pPr>
            <a:r>
              <a:rPr lang="en-US" dirty="0">
                <a:solidFill>
                  <a:schemeClr val="tx1"/>
                </a:solidFill>
                <a:latin typeface="Consolas" panose="020B0609020204030204" pitchFamily="49" charset="0"/>
                <a:ea typeface="Tahoma" panose="020B0604030504040204" pitchFamily="34" charset="0"/>
                <a:cs typeface="Tahoma" panose="020B0604030504040204" pitchFamily="34" charset="0"/>
              </a:rPr>
              <a:t>Cc: </a:t>
            </a:r>
            <a:r>
              <a:rPr lang="en-US" dirty="0">
                <a:solidFill>
                  <a:schemeClr val="tx1"/>
                </a:solidFill>
                <a:latin typeface="Consolas" panose="020B0609020204030204" pitchFamily="49" charset="0"/>
                <a:ea typeface="Tahoma" panose="020B0604030504040204" pitchFamily="34" charset="0"/>
                <a:cs typeface="Tahoma" panose="020B0604030504040204" pitchFamily="34" charset="0"/>
                <a:hlinkClick r:id="rId2">
                  <a:extLst>
                    <a:ext uri="{A12FA001-AC4F-418D-AE19-62706E023703}">
                      <ahyp:hlinkClr xmlns="" xmlns:ahyp="http://schemas.microsoft.com/office/drawing/2018/hyperlinkcolor" val="tx"/>
                    </a:ext>
                  </a:extLst>
                </a:hlinkClick>
              </a:rPr>
              <a:t>Jones@Yet-Another-Host.com</a:t>
            </a:r>
            <a:endParaRPr lang="en-US" dirty="0">
              <a:solidFill>
                <a:schemeClr val="tx1"/>
              </a:solidFill>
              <a:latin typeface="Consolas" panose="020B0609020204030204" pitchFamily="49"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solidFill>
                <a:schemeClr val="tx1"/>
              </a:solidFill>
              <a:latin typeface="Consolas" panose="020B0609020204030204" pitchFamily="49" charset="0"/>
              <a:ea typeface="Tahoma" panose="020B0604030504040204" pitchFamily="34" charset="0"/>
              <a:cs typeface="Tahoma" panose="020B0604030504040204" pitchFamily="34" charset="0"/>
            </a:endParaRPr>
          </a:p>
          <a:p>
            <a:pPr marL="342900" lvl="1" indent="0" algn="just">
              <a:lnSpc>
                <a:spcPct val="150000"/>
              </a:lnSpc>
              <a:spcBef>
                <a:spcPts val="0"/>
              </a:spcBef>
              <a:buNone/>
            </a:pPr>
            <a:r>
              <a:rPr lang="en-US" dirty="0">
                <a:solidFill>
                  <a:schemeClr val="tx1"/>
                </a:solidFill>
                <a:latin typeface="Consolas" panose="020B0609020204030204" pitchFamily="49" charset="0"/>
                <a:ea typeface="Tahoma" panose="020B0604030504040204" pitchFamily="34" charset="0"/>
                <a:cs typeface="Tahoma" panose="020B0604030504040204" pitchFamily="34" charset="0"/>
              </a:rPr>
              <a:t>Hello. This section begins the actual message body, which is delimited from the message heading by a blank line.</a:t>
            </a:r>
          </a:p>
          <a:p>
            <a:pPr algn="just">
              <a:lnSpc>
                <a:spcPct val="160000"/>
              </a:lnSpc>
              <a:spcBef>
                <a:spcPts val="0"/>
              </a:spcBef>
            </a:pPr>
            <a:r>
              <a:rPr lang="en-US" sz="1200" b="1" dirty="0">
                <a:latin typeface="Tahoma" panose="020B0604030504040204" pitchFamily="34" charset="0"/>
                <a:ea typeface="Tahoma" panose="020B0604030504040204" pitchFamily="34" charset="0"/>
                <a:cs typeface="Tahoma" panose="020B0604030504040204" pitchFamily="34" charset="0"/>
              </a:rPr>
              <a:t>Multipurpose Internet Mail Extensions</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Multipurpose Internet Mail Extension (MIME) is an extension to the RFC 5322 framework that is intended to address some of the problems and limitations of the use of Simple Mail Transfer Protocol (SMTP) or some other mail transfer protocol and RFC 5322 for electronic mail.</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Some of the Limitations of SMTP:</a:t>
            </a:r>
            <a:r>
              <a:rPr lang="en-US" sz="1200" b="1" dirty="0">
                <a:latin typeface="Tahoma" panose="020B0604030504040204" pitchFamily="34" charset="0"/>
                <a:ea typeface="Tahoma" panose="020B0604030504040204" pitchFamily="34" charset="0"/>
                <a:cs typeface="Tahoma" panose="020B0604030504040204" pitchFamily="34" charset="0"/>
              </a:rPr>
              <a:t>	</a:t>
            </a:r>
          </a:p>
          <a:p>
            <a:pPr algn="just">
              <a:lnSpc>
                <a:spcPct val="150000"/>
              </a:lnSpc>
              <a:spcBef>
                <a:spcPts val="0"/>
              </a:spcBef>
              <a:buFont typeface="Arial" panose="020B0604020202020204" pitchFamily="34" charset="0"/>
              <a:buChar char="•"/>
            </a:pPr>
            <a:r>
              <a:rPr lang="en-US" sz="1200" dirty="0">
                <a:latin typeface="Tahoma" panose="020B0604030504040204" pitchFamily="34" charset="0"/>
                <a:ea typeface="Tahoma" panose="020B0604030504040204" pitchFamily="34" charset="0"/>
                <a:cs typeface="Tahoma" panose="020B0604030504040204" pitchFamily="34" charset="0"/>
              </a:rPr>
              <a:t>SMTP cannot transmit executable files or other binary objects.</a:t>
            </a:r>
          </a:p>
          <a:p>
            <a:pPr algn="just">
              <a:lnSpc>
                <a:spcPct val="150000"/>
              </a:lnSpc>
              <a:spcBef>
                <a:spcPts val="0"/>
              </a:spcBef>
              <a:buFont typeface="Arial" panose="020B0604020202020204" pitchFamily="34" charset="0"/>
              <a:buChar char="•"/>
            </a:pPr>
            <a:r>
              <a:rPr lang="en-US" sz="1200" dirty="0">
                <a:latin typeface="Tahoma" panose="020B0604030504040204" pitchFamily="34" charset="0"/>
                <a:ea typeface="Tahoma" panose="020B0604030504040204" pitchFamily="34" charset="0"/>
                <a:cs typeface="Tahoma" panose="020B0604030504040204" pitchFamily="34" charset="0"/>
              </a:rPr>
              <a:t>SMTP cannot transmit text data that includes national language characters, because these are represented by 8-bit codes with values of 128 decimal or higher, and SMTP is limited to 7-bit ASCII.</a:t>
            </a:r>
          </a:p>
        </p:txBody>
      </p:sp>
    </p:spTree>
    <p:extLst>
      <p:ext uri="{BB962C8B-B14F-4D97-AF65-F5344CB8AC3E}">
        <p14:creationId xmlns="" xmlns:p14="http://schemas.microsoft.com/office/powerpoint/2010/main" val="177951914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CF6865F-2037-4A56-BCAA-5728F40340BD}"/>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74821998-7E01-468F-A9DA-D483F3177E01}"/>
              </a:ext>
            </a:extLst>
          </p:cNvPr>
          <p:cNvSpPr>
            <a:spLocks noGrp="1"/>
          </p:cNvSpPr>
          <p:nvPr>
            <p:ph idx="1"/>
          </p:nvPr>
        </p:nvSpPr>
        <p:spPr/>
        <p:txBody>
          <a:bodyPr>
            <a:normAutofit lnSpcReduction="10000"/>
          </a:bodyPr>
          <a:lstStyle/>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MIME is intended to resolve these problems in a manner that is compatible with existing RFC 5322 implementations.</a:t>
            </a:r>
          </a:p>
          <a:p>
            <a:pPr marL="0" indent="0" algn="just">
              <a:lnSpc>
                <a:spcPct val="150000"/>
              </a:lnSpc>
              <a:spcBef>
                <a:spcPts val="0"/>
              </a:spcBef>
              <a:buNone/>
            </a:pPr>
            <a:r>
              <a:rPr lang="en-US" sz="1200" b="1" dirty="0">
                <a:latin typeface="Tahoma" panose="020B0604030504040204" pitchFamily="34" charset="0"/>
                <a:ea typeface="Tahoma" panose="020B0604030504040204" pitchFamily="34" charset="0"/>
                <a:cs typeface="Tahoma" panose="020B0604030504040204" pitchFamily="34" charset="0"/>
              </a:rPr>
              <a:t>Overview</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The MIME specification includes the following elements.</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1. Five new message header fields are defined, which may be included in an RFC 5322 header. These fields provide information about the body of the message.</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2. A number of content formats are defined, thus standardizing representations that support multimedia electronic mail.</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3. Transfer encodings are defined that enable the conversion of any content format into a form that is protected from alteration by the mail system.</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The five header fields defined in MIME are:</a:t>
            </a:r>
          </a:p>
          <a:p>
            <a:pPr algn="just">
              <a:lnSpc>
                <a:spcPct val="150000"/>
              </a:lnSpc>
              <a:spcBef>
                <a:spcPts val="0"/>
              </a:spcBef>
              <a:buFont typeface="Arial" panose="020B0604020202020204" pitchFamily="34" charset="0"/>
              <a:buChar char="•"/>
            </a:pPr>
            <a:r>
              <a:rPr lang="en-US" sz="1200" b="1" dirty="0">
                <a:latin typeface="Tahoma" panose="020B0604030504040204" pitchFamily="34" charset="0"/>
                <a:ea typeface="Tahoma" panose="020B0604030504040204" pitchFamily="34" charset="0"/>
                <a:cs typeface="Tahoma" panose="020B0604030504040204" pitchFamily="34" charset="0"/>
              </a:rPr>
              <a:t>MIME-Version: </a:t>
            </a:r>
            <a:r>
              <a:rPr lang="en-US" sz="1200" dirty="0">
                <a:latin typeface="Tahoma" panose="020B0604030504040204" pitchFamily="34" charset="0"/>
                <a:ea typeface="Tahoma" panose="020B0604030504040204" pitchFamily="34" charset="0"/>
                <a:cs typeface="Tahoma" panose="020B0604030504040204" pitchFamily="34" charset="0"/>
              </a:rPr>
              <a:t>Must have the parameter value 1.0. This field indicates that the message conforms to RFCs 2045 and 2046.</a:t>
            </a:r>
          </a:p>
          <a:p>
            <a:pPr algn="just">
              <a:lnSpc>
                <a:spcPct val="150000"/>
              </a:lnSpc>
              <a:spcBef>
                <a:spcPts val="0"/>
              </a:spcBef>
              <a:buFont typeface="Arial" panose="020B0604020202020204" pitchFamily="34" charset="0"/>
              <a:buChar char="•"/>
            </a:pPr>
            <a:r>
              <a:rPr lang="en-US" sz="1200" b="1" dirty="0">
                <a:latin typeface="Tahoma" panose="020B0604030504040204" pitchFamily="34" charset="0"/>
                <a:ea typeface="Tahoma" panose="020B0604030504040204" pitchFamily="34" charset="0"/>
                <a:cs typeface="Tahoma" panose="020B0604030504040204" pitchFamily="34" charset="0"/>
              </a:rPr>
              <a:t>Content-Type: </a:t>
            </a:r>
            <a:r>
              <a:rPr lang="en-US" sz="1200" dirty="0">
                <a:latin typeface="Tahoma" panose="020B0604030504040204" pitchFamily="34" charset="0"/>
                <a:ea typeface="Tahoma" panose="020B0604030504040204" pitchFamily="34" charset="0"/>
                <a:cs typeface="Tahoma" panose="020B0604030504040204" pitchFamily="34" charset="0"/>
              </a:rPr>
              <a:t>Describes the data contained in the body with sufficient detail that the receiving user agent can pick an appropriate agent or mechanism to represent the data to the user or otherwise deal with the data in an appropriate manner.</a:t>
            </a:r>
          </a:p>
          <a:p>
            <a:pPr algn="just">
              <a:lnSpc>
                <a:spcPct val="150000"/>
              </a:lnSpc>
              <a:spcBef>
                <a:spcPts val="0"/>
              </a:spcBef>
              <a:buFont typeface="Arial" panose="020B0604020202020204" pitchFamily="34" charset="0"/>
              <a:buChar char="•"/>
            </a:pPr>
            <a:r>
              <a:rPr lang="en-US" sz="1200" b="1" dirty="0">
                <a:latin typeface="Tahoma" panose="020B0604030504040204" pitchFamily="34" charset="0"/>
                <a:ea typeface="Tahoma" panose="020B0604030504040204" pitchFamily="34" charset="0"/>
                <a:cs typeface="Tahoma" panose="020B0604030504040204" pitchFamily="34" charset="0"/>
              </a:rPr>
              <a:t>Content-Transfer-Encoding:</a:t>
            </a:r>
            <a:r>
              <a:rPr lang="en-US" sz="1200" dirty="0">
                <a:latin typeface="Tahoma" panose="020B0604030504040204" pitchFamily="34" charset="0"/>
                <a:ea typeface="Tahoma" panose="020B0604030504040204" pitchFamily="34" charset="0"/>
                <a:cs typeface="Tahoma" panose="020B0604030504040204" pitchFamily="34" charset="0"/>
              </a:rPr>
              <a:t> Indicates the type of transformation that has been used to represent the body of the message in a way that is acceptable for mail transport.</a:t>
            </a:r>
          </a:p>
          <a:p>
            <a:pPr algn="just">
              <a:lnSpc>
                <a:spcPct val="150000"/>
              </a:lnSpc>
              <a:spcBef>
                <a:spcPts val="0"/>
              </a:spcBef>
              <a:buFont typeface="Arial" panose="020B0604020202020204" pitchFamily="34" charset="0"/>
              <a:buChar char="•"/>
            </a:pPr>
            <a:r>
              <a:rPr lang="en-US" sz="1200" b="1" dirty="0">
                <a:latin typeface="Tahoma" panose="020B0604030504040204" pitchFamily="34" charset="0"/>
                <a:ea typeface="Tahoma" panose="020B0604030504040204" pitchFamily="34" charset="0"/>
                <a:cs typeface="Tahoma" panose="020B0604030504040204" pitchFamily="34" charset="0"/>
              </a:rPr>
              <a:t>Content-ID:</a:t>
            </a:r>
            <a:r>
              <a:rPr lang="en-US" sz="1200" dirty="0">
                <a:latin typeface="Tahoma" panose="020B0604030504040204" pitchFamily="34" charset="0"/>
                <a:ea typeface="Tahoma" panose="020B0604030504040204" pitchFamily="34" charset="0"/>
                <a:cs typeface="Tahoma" panose="020B0604030504040204" pitchFamily="34" charset="0"/>
              </a:rPr>
              <a:t> Used to identify MIME entities uniquely in multiple contexts.</a:t>
            </a:r>
          </a:p>
          <a:p>
            <a:pPr algn="just">
              <a:lnSpc>
                <a:spcPct val="150000"/>
              </a:lnSpc>
              <a:spcBef>
                <a:spcPts val="0"/>
              </a:spcBef>
              <a:buFont typeface="Arial" panose="020B0604020202020204" pitchFamily="34" charset="0"/>
              <a:buChar char="•"/>
            </a:pPr>
            <a:r>
              <a:rPr lang="en-US" sz="1200" b="1" dirty="0">
                <a:latin typeface="Tahoma" panose="020B0604030504040204" pitchFamily="34" charset="0"/>
                <a:ea typeface="Tahoma" panose="020B0604030504040204" pitchFamily="34" charset="0"/>
                <a:cs typeface="Tahoma" panose="020B0604030504040204" pitchFamily="34" charset="0"/>
              </a:rPr>
              <a:t>Content-Description:</a:t>
            </a:r>
            <a:r>
              <a:rPr lang="en-US" sz="1200" dirty="0">
                <a:latin typeface="Tahoma" panose="020B0604030504040204" pitchFamily="34" charset="0"/>
                <a:ea typeface="Tahoma" panose="020B0604030504040204" pitchFamily="34" charset="0"/>
                <a:cs typeface="Tahoma" panose="020B0604030504040204" pitchFamily="34" charset="0"/>
              </a:rPr>
              <a:t> A text description of the object with the body; this is useful when the object is not readable (e.g., audio data).</a:t>
            </a:r>
          </a:p>
          <a:p>
            <a:pPr algn="just">
              <a:lnSpc>
                <a:spcPct val="150000"/>
              </a:lnSpc>
              <a:spcBef>
                <a:spcPts val="0"/>
              </a:spcBef>
              <a:buFont typeface="Arial" panose="020B0604020202020204" pitchFamily="34" charset="0"/>
              <a:buChar char="•"/>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r>
              <a:rPr lang="en-US" sz="1200" b="1" dirty="0">
                <a:latin typeface="Tahoma" panose="020B0604030504040204" pitchFamily="34" charset="0"/>
                <a:ea typeface="Tahoma" panose="020B0604030504040204" pitchFamily="34" charset="0"/>
                <a:cs typeface="Tahoma" panose="020B0604030504040204" pitchFamily="34" charset="0"/>
              </a:rPr>
              <a:t>Canonical Form </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An important concept in MIME and S/MIME is that of canonical form. Canonical form is a format, appropriate to the content type, that is standardized for use between systems. This is in contrast to native form, which is a format that may be peculiar to a particular system.</a:t>
            </a:r>
          </a:p>
          <a:p>
            <a:pPr marL="0" indent="0" algn="just">
              <a:lnSpc>
                <a:spcPct val="15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 xmlns:p14="http://schemas.microsoft.com/office/powerpoint/2010/main" val="395161344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DFC06D3-5D16-4E74-B06B-D9B7858DD224}"/>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61D2A08E-3180-4527-9E6C-E4D5E1920631}"/>
              </a:ext>
            </a:extLst>
          </p:cNvPr>
          <p:cNvSpPr>
            <a:spLocks noGrp="1"/>
          </p:cNvSpPr>
          <p:nvPr>
            <p:ph idx="1"/>
          </p:nvPr>
        </p:nvSpPr>
        <p:spPr/>
        <p:txBody>
          <a:bodyPr>
            <a:noAutofit/>
          </a:bodyPr>
          <a:lstStyle/>
          <a:p>
            <a:pPr algn="just">
              <a:lnSpc>
                <a:spcPct val="160000"/>
              </a:lnSpc>
              <a:spcBef>
                <a:spcPts val="0"/>
              </a:spcBef>
            </a:pPr>
            <a:r>
              <a:rPr lang="en-US" sz="1200" b="1" dirty="0">
                <a:latin typeface="Tahoma" panose="020B0604030504040204" pitchFamily="34" charset="0"/>
                <a:ea typeface="Tahoma" panose="020B0604030504040204" pitchFamily="34" charset="0"/>
                <a:cs typeface="Tahoma" panose="020B0604030504040204" pitchFamily="34" charset="0"/>
              </a:rPr>
              <a:t>MIME Content Types</a:t>
            </a:r>
          </a:p>
          <a:p>
            <a:pPr marL="0" indent="0" algn="just">
              <a:lnSpc>
                <a:spcPct val="15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gn="ctr">
              <a:lnSpc>
                <a:spcPct val="150000"/>
              </a:lnSpc>
              <a:spcBef>
                <a:spcPts val="0"/>
              </a:spcBef>
              <a:buNone/>
            </a:pPr>
            <a:r>
              <a:rPr lang="en-US" sz="1200" b="1" dirty="0">
                <a:latin typeface="Tahoma" panose="020B0604030504040204" pitchFamily="34" charset="0"/>
                <a:ea typeface="Tahoma" panose="020B0604030504040204" pitchFamily="34" charset="0"/>
                <a:cs typeface="Tahoma" panose="020B0604030504040204" pitchFamily="34" charset="0"/>
              </a:rPr>
              <a:t>Fig: MIME Content Types</a:t>
            </a:r>
          </a:p>
          <a:p>
            <a:pPr marL="0" indent="0" algn="just">
              <a:lnSpc>
                <a:spcPct val="15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algn="just">
              <a:lnSpc>
                <a:spcPct val="160000"/>
              </a:lnSpc>
              <a:spcBef>
                <a:spcPts val="0"/>
              </a:spcBef>
            </a:pPr>
            <a:r>
              <a:rPr lang="en-US" sz="1200" b="1" dirty="0">
                <a:latin typeface="Tahoma" panose="020B0604030504040204" pitchFamily="34" charset="0"/>
                <a:ea typeface="Tahoma" panose="020B0604030504040204" pitchFamily="34" charset="0"/>
                <a:cs typeface="Tahoma" panose="020B0604030504040204" pitchFamily="34" charset="0"/>
              </a:rPr>
              <a:t>MIME Transfer Encodings</a:t>
            </a:r>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buNone/>
            </a:pPr>
            <a:endParaRPr lang="en-US" sz="1200" dirty="0"/>
          </a:p>
          <a:p>
            <a:pPr marL="0" indent="0" algn="ctr">
              <a:buNone/>
            </a:pPr>
            <a:r>
              <a:rPr lang="en-US" sz="1200" b="1" dirty="0">
                <a:latin typeface="Tahoma" panose="020B0604030504040204" pitchFamily="34" charset="0"/>
                <a:ea typeface="Tahoma" panose="020B0604030504040204" pitchFamily="34" charset="0"/>
                <a:cs typeface="Tahoma" panose="020B0604030504040204" pitchFamily="34" charset="0"/>
              </a:rPr>
              <a:t>Table: </a:t>
            </a:r>
            <a:r>
              <a:rPr lang="en-US" sz="1200" b="1" i="0" u="none" strike="noStrike" baseline="0" dirty="0">
                <a:latin typeface="Tahoma" panose="020B0604030504040204" pitchFamily="34" charset="0"/>
                <a:ea typeface="Tahoma" panose="020B0604030504040204" pitchFamily="34" charset="0"/>
                <a:cs typeface="Tahoma" panose="020B0604030504040204" pitchFamily="34" charset="0"/>
              </a:rPr>
              <a:t>MIME Transfer Encodings</a:t>
            </a:r>
            <a:endParaRPr lang="en-US" sz="1200" b="1"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 xmlns:a16="http://schemas.microsoft.com/office/drawing/2014/main" id="{870C7E42-AF2E-4EA3-9E63-4E49759936C3}"/>
              </a:ext>
            </a:extLst>
          </p:cNvPr>
          <p:cNvPicPr>
            <a:picLocks noChangeAspect="1"/>
          </p:cNvPicPr>
          <p:nvPr/>
        </p:nvPicPr>
        <p:blipFill>
          <a:blip r:embed="rId2"/>
          <a:stretch>
            <a:fillRect/>
          </a:stretch>
        </p:blipFill>
        <p:spPr>
          <a:xfrm>
            <a:off x="994893" y="1495084"/>
            <a:ext cx="4868214" cy="3915177"/>
          </a:xfrm>
          <a:prstGeom prst="rect">
            <a:avLst/>
          </a:prstGeom>
        </p:spPr>
      </p:pic>
      <p:pic>
        <p:nvPicPr>
          <p:cNvPr id="7" name="Picture 6">
            <a:extLst>
              <a:ext uri="{FF2B5EF4-FFF2-40B4-BE49-F238E27FC236}">
                <a16:creationId xmlns="" xmlns:a16="http://schemas.microsoft.com/office/drawing/2014/main" id="{134DB8B3-6ACC-484B-B69B-C0E75095441C}"/>
              </a:ext>
            </a:extLst>
          </p:cNvPr>
          <p:cNvPicPr>
            <a:picLocks noChangeAspect="1"/>
          </p:cNvPicPr>
          <p:nvPr/>
        </p:nvPicPr>
        <p:blipFill>
          <a:blip r:embed="rId3"/>
          <a:stretch>
            <a:fillRect/>
          </a:stretch>
        </p:blipFill>
        <p:spPr>
          <a:xfrm>
            <a:off x="1226712" y="6391922"/>
            <a:ext cx="4404575" cy="2018994"/>
          </a:xfrm>
          <a:prstGeom prst="rect">
            <a:avLst/>
          </a:prstGeom>
        </p:spPr>
      </p:pic>
    </p:spTree>
    <p:extLst>
      <p:ext uri="{BB962C8B-B14F-4D97-AF65-F5344CB8AC3E}">
        <p14:creationId xmlns="" xmlns:p14="http://schemas.microsoft.com/office/powerpoint/2010/main" val="321290583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C05AA9-6C9D-4009-B58C-81CFE3DF24A9}"/>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FA8D1BFB-38DF-43C9-826F-55C0DF0B14E8}"/>
              </a:ext>
            </a:extLst>
          </p:cNvPr>
          <p:cNvSpPr>
            <a:spLocks noGrp="1"/>
          </p:cNvSpPr>
          <p:nvPr>
            <p:ph idx="1"/>
          </p:nvPr>
        </p:nvSpPr>
        <p:spPr/>
        <p:txBody>
          <a:bodyPr>
            <a:normAutofit/>
          </a:bodyPr>
          <a:lstStyle/>
          <a:p>
            <a:pPr algn="just">
              <a:lnSpc>
                <a:spcPct val="160000"/>
              </a:lnSpc>
              <a:spcBef>
                <a:spcPts val="0"/>
              </a:spcBef>
            </a:pPr>
            <a:r>
              <a:rPr lang="en-US" sz="1200" b="1" dirty="0">
                <a:latin typeface="Tahoma" panose="020B0604030504040204" pitchFamily="34" charset="0"/>
                <a:ea typeface="Tahoma" panose="020B0604030504040204" pitchFamily="34" charset="0"/>
                <a:cs typeface="Tahoma" panose="020B0604030504040204" pitchFamily="34" charset="0"/>
              </a:rPr>
              <a:t>S/MIME Functionality</a:t>
            </a:r>
          </a:p>
          <a:p>
            <a:pPr marL="0" indent="0" algn="just">
              <a:lnSpc>
                <a:spcPct val="150000"/>
              </a:lnSpc>
              <a:spcBef>
                <a:spcPts val="0"/>
              </a:spcBef>
              <a:buNone/>
            </a:pPr>
            <a:r>
              <a:rPr lang="en-US" sz="1200" b="1" dirty="0">
                <a:latin typeface="Tahoma" panose="020B0604030504040204" pitchFamily="34" charset="0"/>
                <a:ea typeface="Tahoma" panose="020B0604030504040204" pitchFamily="34" charset="0"/>
                <a:cs typeface="Tahoma" panose="020B0604030504040204" pitchFamily="34" charset="0"/>
              </a:rPr>
              <a:t>Functions</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S/MIME provides the following functions.</a:t>
            </a:r>
          </a:p>
          <a:p>
            <a:pPr algn="just">
              <a:lnSpc>
                <a:spcPct val="150000"/>
              </a:lnSpc>
              <a:spcBef>
                <a:spcPts val="0"/>
              </a:spcBef>
              <a:buFont typeface="Arial" panose="020B0604020202020204" pitchFamily="34" charset="0"/>
              <a:buChar char="•"/>
            </a:pPr>
            <a:r>
              <a:rPr lang="en-US" sz="1200" b="1" dirty="0">
                <a:latin typeface="Tahoma" panose="020B0604030504040204" pitchFamily="34" charset="0"/>
                <a:ea typeface="Tahoma" panose="020B0604030504040204" pitchFamily="34" charset="0"/>
                <a:cs typeface="Tahoma" panose="020B0604030504040204" pitchFamily="34" charset="0"/>
              </a:rPr>
              <a:t>Enveloped data: </a:t>
            </a:r>
            <a:r>
              <a:rPr lang="en-US" sz="1200" dirty="0">
                <a:latin typeface="Tahoma" panose="020B0604030504040204" pitchFamily="34" charset="0"/>
                <a:ea typeface="Tahoma" panose="020B0604030504040204" pitchFamily="34" charset="0"/>
                <a:cs typeface="Tahoma" panose="020B0604030504040204" pitchFamily="34" charset="0"/>
              </a:rPr>
              <a:t>This consists of encrypted content of any type and encrypted content encryption keys for one or more recipients.</a:t>
            </a:r>
          </a:p>
          <a:p>
            <a:pPr algn="just">
              <a:lnSpc>
                <a:spcPct val="150000"/>
              </a:lnSpc>
              <a:spcBef>
                <a:spcPts val="0"/>
              </a:spcBef>
              <a:buFont typeface="Arial" panose="020B0604020202020204" pitchFamily="34" charset="0"/>
              <a:buChar char="•"/>
            </a:pPr>
            <a:r>
              <a:rPr lang="en-US" sz="1200" b="1" dirty="0">
                <a:latin typeface="Tahoma" panose="020B0604030504040204" pitchFamily="34" charset="0"/>
                <a:ea typeface="Tahoma" panose="020B0604030504040204" pitchFamily="34" charset="0"/>
                <a:cs typeface="Tahoma" panose="020B0604030504040204" pitchFamily="34" charset="0"/>
              </a:rPr>
              <a:t>Signed data: </a:t>
            </a:r>
            <a:r>
              <a:rPr lang="en-US" sz="1200" dirty="0">
                <a:latin typeface="Tahoma" panose="020B0604030504040204" pitchFamily="34" charset="0"/>
                <a:ea typeface="Tahoma" panose="020B0604030504040204" pitchFamily="34" charset="0"/>
                <a:cs typeface="Tahoma" panose="020B0604030504040204" pitchFamily="34" charset="0"/>
              </a:rPr>
              <a:t>A digital signature is formed by taking the message digest of the content to be signed and then encrypting that with the private key of the signer. The content plus signature are then encoded using base64 encoding. A signed data message can only be viewed by a recipient with S/MIME capability.</a:t>
            </a:r>
          </a:p>
          <a:p>
            <a:pPr algn="just">
              <a:lnSpc>
                <a:spcPct val="150000"/>
              </a:lnSpc>
              <a:spcBef>
                <a:spcPts val="0"/>
              </a:spcBef>
              <a:buFont typeface="Arial" panose="020B0604020202020204" pitchFamily="34" charset="0"/>
              <a:buChar char="•"/>
            </a:pPr>
            <a:r>
              <a:rPr lang="en-US" sz="1200" b="1" dirty="0">
                <a:latin typeface="Tahoma" panose="020B0604030504040204" pitchFamily="34" charset="0"/>
                <a:ea typeface="Tahoma" panose="020B0604030504040204" pitchFamily="34" charset="0"/>
                <a:cs typeface="Tahoma" panose="020B0604030504040204" pitchFamily="34" charset="0"/>
              </a:rPr>
              <a:t>Clear-signed data: </a:t>
            </a:r>
            <a:r>
              <a:rPr lang="en-US" sz="1200" dirty="0">
                <a:latin typeface="Tahoma" panose="020B0604030504040204" pitchFamily="34" charset="0"/>
                <a:ea typeface="Tahoma" panose="020B0604030504040204" pitchFamily="34" charset="0"/>
                <a:cs typeface="Tahoma" panose="020B0604030504040204" pitchFamily="34" charset="0"/>
              </a:rPr>
              <a:t>Only the digital signature is encoded using base64. As a result, recipients without S/MIME capability can view the message content, although they cannot verify the signature.</a:t>
            </a:r>
          </a:p>
          <a:p>
            <a:pPr algn="just">
              <a:lnSpc>
                <a:spcPct val="150000"/>
              </a:lnSpc>
              <a:spcBef>
                <a:spcPts val="0"/>
              </a:spcBef>
              <a:buFont typeface="Arial" panose="020B0604020202020204" pitchFamily="34" charset="0"/>
              <a:buChar char="•"/>
            </a:pPr>
            <a:r>
              <a:rPr lang="en-US" sz="1200" b="1" dirty="0">
                <a:latin typeface="Tahoma" panose="020B0604030504040204" pitchFamily="34" charset="0"/>
                <a:ea typeface="Tahoma" panose="020B0604030504040204" pitchFamily="34" charset="0"/>
                <a:cs typeface="Tahoma" panose="020B0604030504040204" pitchFamily="34" charset="0"/>
              </a:rPr>
              <a:t>Signed and enveloped data:</a:t>
            </a:r>
            <a:r>
              <a:rPr lang="en-US" sz="1200" dirty="0">
                <a:latin typeface="Tahoma" panose="020B0604030504040204" pitchFamily="34" charset="0"/>
                <a:ea typeface="Tahoma" panose="020B0604030504040204" pitchFamily="34" charset="0"/>
                <a:cs typeface="Tahoma" panose="020B0604030504040204" pitchFamily="34" charset="0"/>
              </a:rPr>
              <a:t> Signed-only and encrypted-only entities may be nested, so that encrypted data may be signed and signed data or clear-signed data may be encrypted.</a:t>
            </a:r>
          </a:p>
          <a:p>
            <a:pPr marL="0" indent="0" algn="just">
              <a:lnSpc>
                <a:spcPct val="150000"/>
              </a:lnSpc>
              <a:spcBef>
                <a:spcPts val="0"/>
              </a:spcBef>
              <a:buNone/>
            </a:pPr>
            <a:r>
              <a:rPr lang="en-US" sz="1200" b="1" dirty="0">
                <a:latin typeface="Tahoma" panose="020B0604030504040204" pitchFamily="34" charset="0"/>
                <a:ea typeface="Tahoma" panose="020B0604030504040204" pitchFamily="34" charset="0"/>
                <a:cs typeface="Tahoma" panose="020B0604030504040204" pitchFamily="34" charset="0"/>
              </a:rPr>
              <a:t>Cryptographic Algorithms</a:t>
            </a:r>
          </a:p>
          <a:p>
            <a:pPr marL="0" indent="0" algn="just">
              <a:lnSpc>
                <a:spcPct val="15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gn="ctr">
              <a:lnSpc>
                <a:spcPct val="150000"/>
              </a:lnSpc>
              <a:spcBef>
                <a:spcPts val="0"/>
              </a:spcBef>
              <a:buNone/>
            </a:pPr>
            <a:r>
              <a:rPr lang="en-US" sz="1200" b="1" dirty="0">
                <a:latin typeface="Tahoma" panose="020B0604030504040204" pitchFamily="34" charset="0"/>
                <a:ea typeface="Tahoma" panose="020B0604030504040204" pitchFamily="34" charset="0"/>
                <a:cs typeface="Tahoma" panose="020B0604030504040204" pitchFamily="34" charset="0"/>
              </a:rPr>
              <a:t>Table: Cryptographic Algorithms Used in S/MIME</a:t>
            </a:r>
          </a:p>
          <a:p>
            <a:pPr marL="0" indent="0" algn="just">
              <a:lnSpc>
                <a:spcPct val="15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gn="just">
              <a:buNone/>
            </a:pPr>
            <a:endParaRPr lang="en-US" sz="1200" dirty="0"/>
          </a:p>
        </p:txBody>
      </p:sp>
      <p:pic>
        <p:nvPicPr>
          <p:cNvPr id="5" name="Picture 4">
            <a:extLst>
              <a:ext uri="{FF2B5EF4-FFF2-40B4-BE49-F238E27FC236}">
                <a16:creationId xmlns="" xmlns:a16="http://schemas.microsoft.com/office/drawing/2014/main" id="{A93CD941-2AE8-4E81-A774-24D570977B5A}"/>
              </a:ext>
            </a:extLst>
          </p:cNvPr>
          <p:cNvPicPr>
            <a:picLocks noChangeAspect="1"/>
          </p:cNvPicPr>
          <p:nvPr/>
        </p:nvPicPr>
        <p:blipFill>
          <a:blip r:embed="rId2"/>
          <a:stretch>
            <a:fillRect/>
          </a:stretch>
        </p:blipFill>
        <p:spPr>
          <a:xfrm>
            <a:off x="969134" y="5540926"/>
            <a:ext cx="5218601" cy="2883983"/>
          </a:xfrm>
          <a:prstGeom prst="rect">
            <a:avLst/>
          </a:prstGeom>
        </p:spPr>
      </p:pic>
    </p:spTree>
    <p:extLst>
      <p:ext uri="{BB962C8B-B14F-4D97-AF65-F5344CB8AC3E}">
        <p14:creationId xmlns="" xmlns:p14="http://schemas.microsoft.com/office/powerpoint/2010/main" val="324360557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5A54DB8-2B3D-46AB-B188-E2425CC47C90}"/>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F721B5E9-0AD4-4792-99C2-EE383C856823}"/>
              </a:ext>
            </a:extLst>
          </p:cNvPr>
          <p:cNvSpPr>
            <a:spLocks noGrp="1"/>
          </p:cNvSpPr>
          <p:nvPr>
            <p:ph idx="1"/>
          </p:nvPr>
        </p:nvSpPr>
        <p:spPr/>
        <p:txBody>
          <a:bodyPr>
            <a:noAutofit/>
          </a:bodyPr>
          <a:lstStyle/>
          <a:p>
            <a:pPr algn="just">
              <a:lnSpc>
                <a:spcPct val="160000"/>
              </a:lnSpc>
              <a:spcBef>
                <a:spcPts val="0"/>
              </a:spcBef>
            </a:pPr>
            <a:r>
              <a:rPr lang="en-US" sz="1200" b="1" dirty="0">
                <a:latin typeface="Tahoma" panose="020B0604030504040204" pitchFamily="34" charset="0"/>
                <a:ea typeface="Tahoma" panose="020B0604030504040204" pitchFamily="34" charset="0"/>
                <a:cs typeface="Tahoma" panose="020B0604030504040204" pitchFamily="34" charset="0"/>
              </a:rPr>
              <a:t>S/MIME Messages</a:t>
            </a:r>
          </a:p>
          <a:p>
            <a:pPr marL="0" indent="0">
              <a:lnSpc>
                <a:spcPct val="150000"/>
              </a:lnSpc>
              <a:spcBef>
                <a:spcPts val="0"/>
              </a:spcBef>
              <a:buNone/>
            </a:pPr>
            <a:r>
              <a:rPr lang="en-US" sz="1200" b="1" dirty="0">
                <a:latin typeface="Tahoma" panose="020B0604030504040204" pitchFamily="34" charset="0"/>
                <a:ea typeface="Tahoma" panose="020B0604030504040204" pitchFamily="34" charset="0"/>
                <a:cs typeface="Tahoma" panose="020B0604030504040204" pitchFamily="34" charset="0"/>
              </a:rPr>
              <a:t>Securing a MIME Entity</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S/MIME secures a MIME entity with a signature, encryption, or both. A MIME entity may be an entire message, or if the MIME content type is multipart, then a MIME entity is one or more of the subparts of the message. The MIME entity plus some security-related data, such as algorithm identifiers and certificates, are processed by S/MIME to produce what is known as a PKCS object. A PKCS object is then treated as message content and wrapped in MIME.</a:t>
            </a: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gn="ctr">
              <a:lnSpc>
                <a:spcPct val="15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gn="ctr">
              <a:lnSpc>
                <a:spcPct val="150000"/>
              </a:lnSpc>
              <a:spcBef>
                <a:spcPts val="0"/>
              </a:spcBef>
              <a:buNone/>
            </a:pPr>
            <a:r>
              <a:rPr lang="en-US" sz="1200" b="1" dirty="0">
                <a:latin typeface="Tahoma" panose="020B0604030504040204" pitchFamily="34" charset="0"/>
                <a:ea typeface="Tahoma" panose="020B0604030504040204" pitchFamily="34" charset="0"/>
                <a:cs typeface="Tahoma" panose="020B0604030504040204" pitchFamily="34" charset="0"/>
              </a:rPr>
              <a:t>Table: S/MIME Content Types</a:t>
            </a:r>
          </a:p>
          <a:p>
            <a:pPr marL="0" indent="0">
              <a:lnSpc>
                <a:spcPct val="150000"/>
              </a:lnSpc>
              <a:spcBef>
                <a:spcPts val="0"/>
              </a:spcBef>
              <a:buNone/>
            </a:pPr>
            <a:r>
              <a:rPr lang="en-US" sz="1200" b="1" dirty="0" err="1">
                <a:latin typeface="Tahoma" panose="020B0604030504040204" pitchFamily="34" charset="0"/>
                <a:ea typeface="Tahoma" panose="020B0604030504040204" pitchFamily="34" charset="0"/>
                <a:cs typeface="Tahoma" panose="020B0604030504040204" pitchFamily="34" charset="0"/>
              </a:rPr>
              <a:t>EnvelopedData</a:t>
            </a: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The steps for preparing an </a:t>
            </a:r>
            <a:r>
              <a:rPr lang="en-US" sz="1200" dirty="0" err="1">
                <a:latin typeface="Tahoma" panose="020B0604030504040204" pitchFamily="34" charset="0"/>
                <a:ea typeface="Tahoma" panose="020B0604030504040204" pitchFamily="34" charset="0"/>
                <a:cs typeface="Tahoma" panose="020B0604030504040204" pitchFamily="34" charset="0"/>
              </a:rPr>
              <a:t>envelopedData</a:t>
            </a:r>
            <a:r>
              <a:rPr lang="en-US" sz="1200" dirty="0">
                <a:latin typeface="Tahoma" panose="020B0604030504040204" pitchFamily="34" charset="0"/>
                <a:ea typeface="Tahoma" panose="020B0604030504040204" pitchFamily="34" charset="0"/>
                <a:cs typeface="Tahoma" panose="020B0604030504040204" pitchFamily="34" charset="0"/>
              </a:rPr>
              <a:t> MIME entity are</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1. Generate a pseudorandom session key for a particular symmetric encryption algorithm (RC2/40 or triple DES).</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2. For each recipient, encrypt the session key with the recipient’s public RSA key.</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3. For each recipient, prepare a block known as </a:t>
            </a:r>
            <a:r>
              <a:rPr lang="en-US" sz="1200" dirty="0" err="1">
                <a:latin typeface="Tahoma" panose="020B0604030504040204" pitchFamily="34" charset="0"/>
                <a:ea typeface="Tahoma" panose="020B0604030504040204" pitchFamily="34" charset="0"/>
                <a:cs typeface="Tahoma" panose="020B0604030504040204" pitchFamily="34" charset="0"/>
              </a:rPr>
              <a:t>RecipientInfo</a:t>
            </a:r>
            <a:r>
              <a:rPr lang="en-US" sz="1200" dirty="0">
                <a:latin typeface="Tahoma" panose="020B0604030504040204" pitchFamily="34" charset="0"/>
                <a:ea typeface="Tahoma" panose="020B0604030504040204" pitchFamily="34" charset="0"/>
                <a:cs typeface="Tahoma" panose="020B0604030504040204" pitchFamily="34" charset="0"/>
              </a:rPr>
              <a:t> that contains an identifier of the recipient’s public-key certificate, an identifier of the algorithm used to encrypt the session key, and the encrypted session key.</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4. Encrypt the message content with the session key.</a:t>
            </a:r>
          </a:p>
          <a:p>
            <a:pPr marL="0" indent="0" algn="just">
              <a:lnSpc>
                <a:spcPts val="18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To recover the encrypted message, the recipient first reconverts the base64 encoding and uses his private key to recover the session key. He uses this key to decrypt the message.</a:t>
            </a:r>
          </a:p>
          <a:p>
            <a:pPr marL="0" indent="0">
              <a:buNone/>
            </a:pPr>
            <a:endParaRPr lang="en-US" sz="1200" dirty="0"/>
          </a:p>
        </p:txBody>
      </p:sp>
      <p:pic>
        <p:nvPicPr>
          <p:cNvPr id="5" name="Picture 4">
            <a:extLst>
              <a:ext uri="{FF2B5EF4-FFF2-40B4-BE49-F238E27FC236}">
                <a16:creationId xmlns="" xmlns:a16="http://schemas.microsoft.com/office/drawing/2014/main" id="{DE20044B-73D7-443E-9F0C-611259196BF7}"/>
              </a:ext>
            </a:extLst>
          </p:cNvPr>
          <p:cNvPicPr>
            <a:picLocks noChangeAspect="1"/>
          </p:cNvPicPr>
          <p:nvPr/>
        </p:nvPicPr>
        <p:blipFill>
          <a:blip r:embed="rId2"/>
          <a:stretch>
            <a:fillRect/>
          </a:stretch>
        </p:blipFill>
        <p:spPr>
          <a:xfrm>
            <a:off x="1057912" y="3329126"/>
            <a:ext cx="4919730" cy="2130641"/>
          </a:xfrm>
          <a:prstGeom prst="rect">
            <a:avLst/>
          </a:prstGeom>
        </p:spPr>
      </p:pic>
    </p:spTree>
    <p:extLst>
      <p:ext uri="{BB962C8B-B14F-4D97-AF65-F5344CB8AC3E}">
        <p14:creationId xmlns="" xmlns:p14="http://schemas.microsoft.com/office/powerpoint/2010/main" val="399001458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C1F2D88-6F07-4DDF-8EF5-AB6ADA28E6EE}"/>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484BDB2A-6DB0-4925-A408-6DEE39C44536}"/>
              </a:ext>
            </a:extLst>
          </p:cNvPr>
          <p:cNvSpPr>
            <a:spLocks noGrp="1"/>
          </p:cNvSpPr>
          <p:nvPr>
            <p:ph idx="1"/>
          </p:nvPr>
        </p:nvSpPr>
        <p:spPr/>
        <p:txBody>
          <a:bodyPr>
            <a:noAutofit/>
          </a:bodyPr>
          <a:lstStyle/>
          <a:p>
            <a:pPr marL="0" indent="0" algn="just">
              <a:lnSpc>
                <a:spcPct val="160000"/>
              </a:lnSpc>
              <a:spcBef>
                <a:spcPts val="0"/>
              </a:spcBef>
              <a:buNone/>
            </a:pPr>
            <a:r>
              <a:rPr lang="en-US" sz="1200" b="1" dirty="0" err="1">
                <a:latin typeface="Tahoma" panose="020B0604030504040204" pitchFamily="34" charset="0"/>
                <a:ea typeface="Tahoma" panose="020B0604030504040204" pitchFamily="34" charset="0"/>
                <a:cs typeface="Tahoma" panose="020B0604030504040204" pitchFamily="34" charset="0"/>
              </a:rPr>
              <a:t>SignedData</a:t>
            </a: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6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The steps for preparing a </a:t>
            </a:r>
            <a:r>
              <a:rPr lang="en-US" sz="1200" dirty="0" err="1">
                <a:latin typeface="Tahoma" panose="020B0604030504040204" pitchFamily="34" charset="0"/>
                <a:ea typeface="Tahoma" panose="020B0604030504040204" pitchFamily="34" charset="0"/>
                <a:cs typeface="Tahoma" panose="020B0604030504040204" pitchFamily="34" charset="0"/>
              </a:rPr>
              <a:t>signedData</a:t>
            </a:r>
            <a:r>
              <a:rPr lang="en-US" sz="1200" dirty="0">
                <a:latin typeface="Tahoma" panose="020B0604030504040204" pitchFamily="34" charset="0"/>
                <a:ea typeface="Tahoma" panose="020B0604030504040204" pitchFamily="34" charset="0"/>
                <a:cs typeface="Tahoma" panose="020B0604030504040204" pitchFamily="34" charset="0"/>
              </a:rPr>
              <a:t> MIME entity are</a:t>
            </a:r>
          </a:p>
          <a:p>
            <a:pPr marL="0" indent="0" algn="just">
              <a:lnSpc>
                <a:spcPct val="16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1. Select a message digest algorithm (SHA or MD5).</a:t>
            </a:r>
          </a:p>
          <a:p>
            <a:pPr marL="0" indent="0" algn="just">
              <a:lnSpc>
                <a:spcPct val="16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2. Compute the message digest (hash function) of the content to be signed.</a:t>
            </a:r>
          </a:p>
          <a:p>
            <a:pPr marL="0" indent="0" algn="just">
              <a:lnSpc>
                <a:spcPct val="16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3. Encrypt the message digest with the signer’s private key.</a:t>
            </a:r>
          </a:p>
          <a:p>
            <a:pPr marL="0" indent="0" algn="just">
              <a:lnSpc>
                <a:spcPct val="16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4. Prepare a block known as </a:t>
            </a:r>
            <a:r>
              <a:rPr lang="en-US" sz="1200" dirty="0" err="1">
                <a:latin typeface="Tahoma" panose="020B0604030504040204" pitchFamily="34" charset="0"/>
                <a:ea typeface="Tahoma" panose="020B0604030504040204" pitchFamily="34" charset="0"/>
                <a:cs typeface="Tahoma" panose="020B0604030504040204" pitchFamily="34" charset="0"/>
              </a:rPr>
              <a:t>SignerInfo</a:t>
            </a:r>
            <a:r>
              <a:rPr lang="en-US" sz="1200" dirty="0">
                <a:latin typeface="Tahoma" panose="020B0604030504040204" pitchFamily="34" charset="0"/>
                <a:ea typeface="Tahoma" panose="020B0604030504040204" pitchFamily="34" charset="0"/>
                <a:cs typeface="Tahoma" panose="020B0604030504040204" pitchFamily="34" charset="0"/>
              </a:rPr>
              <a:t> that contains the signer’s </a:t>
            </a:r>
            <a:r>
              <a:rPr lang="en-US" sz="1200" dirty="0" err="1">
                <a:latin typeface="Tahoma" panose="020B0604030504040204" pitchFamily="34" charset="0"/>
                <a:ea typeface="Tahoma" panose="020B0604030504040204" pitchFamily="34" charset="0"/>
                <a:cs typeface="Tahoma" panose="020B0604030504040204" pitchFamily="34" charset="0"/>
              </a:rPr>
              <a:t>publickey</a:t>
            </a:r>
            <a:r>
              <a:rPr lang="en-US" sz="1200" dirty="0">
                <a:latin typeface="Tahoma" panose="020B0604030504040204" pitchFamily="34" charset="0"/>
                <a:ea typeface="Tahoma" panose="020B0604030504040204" pitchFamily="34" charset="0"/>
                <a:cs typeface="Tahoma" panose="020B0604030504040204" pitchFamily="34" charset="0"/>
              </a:rPr>
              <a:t> certificate, an identifier of the message digest algorithm, an identifier of the algorithm used to encrypt the message digest, and the encrypted message digest.</a:t>
            </a:r>
          </a:p>
          <a:p>
            <a:pPr marL="0" indent="0" algn="just">
              <a:lnSpc>
                <a:spcPct val="16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To recover the signed message and verify the signature, the recipient first strips off the base64 encoding. Then the signer’s public key is used to decrypt the message digest. The recipient independently computes the message digest and compares it to the decrypted message digest to verify the signature.</a:t>
            </a:r>
          </a:p>
          <a:p>
            <a:pPr marL="0" indent="0" algn="just">
              <a:lnSpc>
                <a:spcPct val="160000"/>
              </a:lnSpc>
              <a:spcBef>
                <a:spcPts val="0"/>
              </a:spcBef>
              <a:buNone/>
            </a:pPr>
            <a:r>
              <a:rPr lang="en-US" sz="1200" b="1" dirty="0">
                <a:latin typeface="Tahoma" panose="020B0604030504040204" pitchFamily="34" charset="0"/>
                <a:ea typeface="Tahoma" panose="020B0604030504040204" pitchFamily="34" charset="0"/>
                <a:cs typeface="Tahoma" panose="020B0604030504040204" pitchFamily="34" charset="0"/>
              </a:rPr>
              <a:t>Clear Signing</a:t>
            </a:r>
          </a:p>
          <a:p>
            <a:pPr marL="0" indent="0" algn="just">
              <a:lnSpc>
                <a:spcPct val="16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Clear signing uses the multipart content type in MIME to transmit body and signature separately. The body needs to be encoded in some way so that it is not altered during transit. The second object, the signature, is sent in base64. Thus, only S/MIME enabled mail readers can use the signature.</a:t>
            </a:r>
          </a:p>
          <a:p>
            <a:pPr marL="0" indent="0" algn="just">
              <a:lnSpc>
                <a:spcPct val="140000"/>
              </a:lnSpc>
              <a:spcBef>
                <a:spcPts val="0"/>
              </a:spcBef>
              <a:buNone/>
            </a:pPr>
            <a:r>
              <a:rPr lang="en-US" sz="1200" b="1" dirty="0">
                <a:latin typeface="Tahoma" panose="020B0604030504040204" pitchFamily="34" charset="0"/>
                <a:ea typeface="Tahoma" panose="020B0604030504040204" pitchFamily="34" charset="0"/>
                <a:cs typeface="Tahoma" panose="020B0604030504040204" pitchFamily="34" charset="0"/>
              </a:rPr>
              <a:t>Registration Request</a:t>
            </a:r>
          </a:p>
          <a:p>
            <a:pPr marL="0" indent="0" algn="just">
              <a:lnSpc>
                <a:spcPct val="145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The public-key certification request includes </a:t>
            </a:r>
            <a:r>
              <a:rPr lang="en-US" sz="1200" dirty="0" err="1">
                <a:latin typeface="Tahoma" panose="020B0604030504040204" pitchFamily="34" charset="0"/>
                <a:ea typeface="Tahoma" panose="020B0604030504040204" pitchFamily="34" charset="0"/>
                <a:cs typeface="Tahoma" panose="020B0604030504040204" pitchFamily="34" charset="0"/>
              </a:rPr>
              <a:t>certificationRequestInfo</a:t>
            </a:r>
            <a:r>
              <a:rPr lang="en-US" sz="1200" dirty="0">
                <a:latin typeface="Tahoma" panose="020B0604030504040204" pitchFamily="34" charset="0"/>
                <a:ea typeface="Tahoma" panose="020B0604030504040204" pitchFamily="34" charset="0"/>
                <a:cs typeface="Tahoma" panose="020B0604030504040204" pitchFamily="34" charset="0"/>
              </a:rPr>
              <a:t> block, followed by an identifier of the public-key encryption algorithm, followed by the signature of the </a:t>
            </a:r>
            <a:r>
              <a:rPr lang="en-US" sz="1200" dirty="0" err="1">
                <a:latin typeface="Tahoma" panose="020B0604030504040204" pitchFamily="34" charset="0"/>
                <a:ea typeface="Tahoma" panose="020B0604030504040204" pitchFamily="34" charset="0"/>
                <a:cs typeface="Tahoma" panose="020B0604030504040204" pitchFamily="34" charset="0"/>
              </a:rPr>
              <a:t>certificationRequestInfo</a:t>
            </a:r>
            <a:r>
              <a:rPr lang="en-US" sz="1200" dirty="0">
                <a:latin typeface="Tahoma" panose="020B0604030504040204" pitchFamily="34" charset="0"/>
                <a:ea typeface="Tahoma" panose="020B0604030504040204" pitchFamily="34" charset="0"/>
                <a:cs typeface="Tahoma" panose="020B0604030504040204" pitchFamily="34" charset="0"/>
              </a:rPr>
              <a:t> block made using the sender’s private key. The </a:t>
            </a:r>
            <a:r>
              <a:rPr lang="en-US" sz="1200" dirty="0" err="1">
                <a:latin typeface="Tahoma" panose="020B0604030504040204" pitchFamily="34" charset="0"/>
                <a:ea typeface="Tahoma" panose="020B0604030504040204" pitchFamily="34" charset="0"/>
                <a:cs typeface="Tahoma" panose="020B0604030504040204" pitchFamily="34" charset="0"/>
              </a:rPr>
              <a:t>certificationRequestInfo</a:t>
            </a:r>
            <a:r>
              <a:rPr lang="en-US" sz="1200" dirty="0">
                <a:latin typeface="Tahoma" panose="020B0604030504040204" pitchFamily="34" charset="0"/>
                <a:ea typeface="Tahoma" panose="020B0604030504040204" pitchFamily="34" charset="0"/>
                <a:cs typeface="Tahoma" panose="020B0604030504040204" pitchFamily="34" charset="0"/>
              </a:rPr>
              <a:t> block includes a name of the certificate subject and a bit-string representation of the user’s public key.</a:t>
            </a:r>
          </a:p>
          <a:p>
            <a:pPr marL="0" indent="0" algn="just">
              <a:lnSpc>
                <a:spcPct val="145000"/>
              </a:lnSpc>
              <a:spcBef>
                <a:spcPts val="0"/>
              </a:spcBef>
              <a:buNone/>
            </a:pPr>
            <a:r>
              <a:rPr lang="en-US" sz="1200" b="1" dirty="0">
                <a:latin typeface="Tahoma" panose="020B0604030504040204" pitchFamily="34" charset="0"/>
                <a:ea typeface="Tahoma" panose="020B0604030504040204" pitchFamily="34" charset="0"/>
                <a:cs typeface="Tahoma" panose="020B0604030504040204" pitchFamily="34" charset="0"/>
              </a:rPr>
              <a:t>Certificates-only Message</a:t>
            </a:r>
          </a:p>
          <a:p>
            <a:pPr marL="0" indent="0" algn="just">
              <a:lnSpc>
                <a:spcPct val="145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A message containing only certificates or a certificate revocation list (CRL) can be sent in response to a registration request. The steps involved are the same as those for creating a </a:t>
            </a:r>
            <a:r>
              <a:rPr lang="en-US" sz="1200" dirty="0" err="1">
                <a:latin typeface="Tahoma" panose="020B0604030504040204" pitchFamily="34" charset="0"/>
                <a:ea typeface="Tahoma" panose="020B0604030504040204" pitchFamily="34" charset="0"/>
                <a:cs typeface="Tahoma" panose="020B0604030504040204" pitchFamily="34" charset="0"/>
              </a:rPr>
              <a:t>signedData</a:t>
            </a:r>
            <a:r>
              <a:rPr lang="en-US" sz="1200" dirty="0">
                <a:latin typeface="Tahoma" panose="020B0604030504040204" pitchFamily="34" charset="0"/>
                <a:ea typeface="Tahoma" panose="020B0604030504040204" pitchFamily="34" charset="0"/>
                <a:cs typeface="Tahoma" panose="020B0604030504040204" pitchFamily="34" charset="0"/>
              </a:rPr>
              <a:t> message, except that there is no message content and the </a:t>
            </a:r>
            <a:r>
              <a:rPr lang="en-US" sz="1200" dirty="0" err="1">
                <a:latin typeface="Tahoma" panose="020B0604030504040204" pitchFamily="34" charset="0"/>
                <a:ea typeface="Tahoma" panose="020B0604030504040204" pitchFamily="34" charset="0"/>
                <a:cs typeface="Tahoma" panose="020B0604030504040204" pitchFamily="34" charset="0"/>
              </a:rPr>
              <a:t>signerInfo</a:t>
            </a:r>
            <a:r>
              <a:rPr lang="en-US" sz="1200" dirty="0">
                <a:latin typeface="Tahoma" panose="020B0604030504040204" pitchFamily="34" charset="0"/>
                <a:ea typeface="Tahoma" panose="020B0604030504040204" pitchFamily="34" charset="0"/>
                <a:cs typeface="Tahoma" panose="020B0604030504040204" pitchFamily="34" charset="0"/>
              </a:rPr>
              <a:t> field is empty.</a:t>
            </a:r>
          </a:p>
        </p:txBody>
      </p:sp>
    </p:spTree>
    <p:extLst>
      <p:ext uri="{BB962C8B-B14F-4D97-AF65-F5344CB8AC3E}">
        <p14:creationId xmlns="" xmlns:p14="http://schemas.microsoft.com/office/powerpoint/2010/main" val="227762032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52D8A8-A811-42B3-B77A-C82239C744C3}"/>
              </a:ext>
            </a:extLst>
          </p:cNvPr>
          <p:cNvSpPr>
            <a:spLocks noGrp="1"/>
          </p:cNvSpPr>
          <p:nvPr>
            <p:ph type="title"/>
          </p:nvPr>
        </p:nvSpPr>
        <p:spPr/>
        <p:txBody>
          <a:bodyPr/>
          <a:lstStyle/>
          <a:p>
            <a:endParaRPr lang="en-US"/>
          </a:p>
        </p:txBody>
      </p:sp>
      <p:sp>
        <p:nvSpPr>
          <p:cNvPr id="3" name="Content Placeholder 2">
            <a:extLst>
              <a:ext uri="{FF2B5EF4-FFF2-40B4-BE49-F238E27FC236}">
                <a16:creationId xmlns="" xmlns:a16="http://schemas.microsoft.com/office/drawing/2014/main" id="{CE80BB32-FE75-495B-840C-C3D6D4FD4F31}"/>
              </a:ext>
            </a:extLst>
          </p:cNvPr>
          <p:cNvSpPr>
            <a:spLocks noGrp="1"/>
          </p:cNvSpPr>
          <p:nvPr>
            <p:ph idx="1"/>
          </p:nvPr>
        </p:nvSpPr>
        <p:spPr/>
        <p:txBody>
          <a:bodyPr>
            <a:noAutofit/>
          </a:bodyPr>
          <a:lstStyle/>
          <a:p>
            <a:pPr algn="just">
              <a:lnSpc>
                <a:spcPct val="160000"/>
              </a:lnSpc>
              <a:spcBef>
                <a:spcPts val="0"/>
              </a:spcBef>
            </a:pPr>
            <a:r>
              <a:rPr lang="en-US" sz="1200" b="1" dirty="0">
                <a:latin typeface="Tahoma" panose="020B0604030504040204" pitchFamily="34" charset="0"/>
                <a:ea typeface="Tahoma" panose="020B0604030504040204" pitchFamily="34" charset="0"/>
                <a:cs typeface="Tahoma" panose="020B0604030504040204" pitchFamily="34" charset="0"/>
              </a:rPr>
              <a:t>S/MIME Certificate Processing</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S/MIME uses public-key certificates that conform to version 3 of X.509. The key-management scheme used by S/MIME is in some ways a hybrid between a strict X.509 certification hierarchy and PGP’s web of trust. As with the PGP model, S/MIME managers and/or users must configure each client with a list of trusted keys and with certificate revocation lists. That is, the responsibility is local for maintaining the certificates needed to verify incoming signatures and to encrypt outgoing messages. On the other hand, the certificates are signed by certification authorities.</a:t>
            </a:r>
          </a:p>
          <a:p>
            <a:pPr marL="0" indent="0">
              <a:lnSpc>
                <a:spcPct val="150000"/>
              </a:lnSpc>
              <a:spcBef>
                <a:spcPts val="0"/>
              </a:spcBef>
              <a:buNone/>
            </a:pPr>
            <a:r>
              <a:rPr lang="en-US" sz="1200" b="1" dirty="0">
                <a:latin typeface="Tahoma" panose="020B0604030504040204" pitchFamily="34" charset="0"/>
                <a:ea typeface="Tahoma" panose="020B0604030504040204" pitchFamily="34" charset="0"/>
                <a:cs typeface="Tahoma" panose="020B0604030504040204" pitchFamily="34" charset="0"/>
              </a:rPr>
              <a:t>User Agent Role</a:t>
            </a:r>
          </a:p>
          <a:p>
            <a:pPr marL="0" indent="0">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An S/MIME user has several key-management functions to perform.</a:t>
            </a:r>
          </a:p>
          <a:p>
            <a:pPr>
              <a:lnSpc>
                <a:spcPct val="150000"/>
              </a:lnSpc>
              <a:spcBef>
                <a:spcPts val="0"/>
              </a:spcBef>
              <a:buFont typeface="Arial" panose="020B0604020202020204" pitchFamily="34" charset="0"/>
              <a:buChar char="•"/>
            </a:pPr>
            <a:r>
              <a:rPr lang="en-US" sz="1200" dirty="0">
                <a:latin typeface="Tahoma" panose="020B0604030504040204" pitchFamily="34" charset="0"/>
                <a:ea typeface="Tahoma" panose="020B0604030504040204" pitchFamily="34" charset="0"/>
                <a:cs typeface="Tahoma" panose="020B0604030504040204" pitchFamily="34" charset="0"/>
              </a:rPr>
              <a:t>Key generation</a:t>
            </a:r>
          </a:p>
          <a:p>
            <a:pPr>
              <a:lnSpc>
                <a:spcPct val="150000"/>
              </a:lnSpc>
              <a:spcBef>
                <a:spcPts val="0"/>
              </a:spcBef>
              <a:buFont typeface="Arial" panose="020B0604020202020204" pitchFamily="34" charset="0"/>
              <a:buChar char="•"/>
            </a:pPr>
            <a:r>
              <a:rPr lang="en-US" sz="1200" dirty="0">
                <a:latin typeface="Tahoma" panose="020B0604030504040204" pitchFamily="34" charset="0"/>
                <a:ea typeface="Tahoma" panose="020B0604030504040204" pitchFamily="34" charset="0"/>
                <a:cs typeface="Tahoma" panose="020B0604030504040204" pitchFamily="34" charset="0"/>
              </a:rPr>
              <a:t>Registration </a:t>
            </a:r>
          </a:p>
          <a:p>
            <a:pPr>
              <a:lnSpc>
                <a:spcPct val="150000"/>
              </a:lnSpc>
              <a:spcBef>
                <a:spcPts val="0"/>
              </a:spcBef>
              <a:buFont typeface="Arial" panose="020B0604020202020204" pitchFamily="34" charset="0"/>
              <a:buChar char="•"/>
            </a:pPr>
            <a:r>
              <a:rPr lang="en-US" sz="1200" dirty="0">
                <a:latin typeface="Tahoma" panose="020B0604030504040204" pitchFamily="34" charset="0"/>
                <a:ea typeface="Tahoma" panose="020B0604030504040204" pitchFamily="34" charset="0"/>
                <a:cs typeface="Tahoma" panose="020B0604030504040204" pitchFamily="34" charset="0"/>
              </a:rPr>
              <a:t>Certificate storage and retrieval</a:t>
            </a:r>
          </a:p>
          <a:p>
            <a:pPr marL="0" indent="0">
              <a:lnSpc>
                <a:spcPct val="15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algn="just">
              <a:lnSpc>
                <a:spcPct val="160000"/>
              </a:lnSpc>
              <a:spcBef>
                <a:spcPts val="0"/>
              </a:spcBef>
            </a:pPr>
            <a:r>
              <a:rPr lang="en-US" sz="1200" b="1" dirty="0">
                <a:latin typeface="Tahoma" panose="020B0604030504040204" pitchFamily="34" charset="0"/>
                <a:ea typeface="Tahoma" panose="020B0604030504040204" pitchFamily="34" charset="0"/>
                <a:cs typeface="Tahoma" panose="020B0604030504040204" pitchFamily="34" charset="0"/>
              </a:rPr>
              <a:t>Enhanced Security Services</a:t>
            </a:r>
          </a:p>
          <a:p>
            <a:pPr algn="just">
              <a:lnSpc>
                <a:spcPts val="2100"/>
              </a:lnSpc>
              <a:spcBef>
                <a:spcPts val="0"/>
              </a:spcBef>
              <a:buFont typeface="Arial" panose="020B0604020202020204" pitchFamily="34" charset="0"/>
              <a:buChar char="•"/>
            </a:pPr>
            <a:r>
              <a:rPr lang="en-US" sz="1200" b="1" dirty="0">
                <a:latin typeface="Tahoma" panose="020B0604030504040204" pitchFamily="34" charset="0"/>
                <a:ea typeface="Tahoma" panose="020B0604030504040204" pitchFamily="34" charset="0"/>
                <a:cs typeface="Tahoma" panose="020B0604030504040204" pitchFamily="34" charset="0"/>
              </a:rPr>
              <a:t>Signed receipts: </a:t>
            </a:r>
            <a:r>
              <a:rPr lang="en-US" sz="1200" dirty="0">
                <a:latin typeface="Tahoma" panose="020B0604030504040204" pitchFamily="34" charset="0"/>
                <a:ea typeface="Tahoma" panose="020B0604030504040204" pitchFamily="34" charset="0"/>
                <a:cs typeface="Tahoma" panose="020B0604030504040204" pitchFamily="34" charset="0"/>
              </a:rPr>
              <a:t>Returning a signed receipt provides proof of delivery to the originator of a message and allows the originator to demonstrate to a third party that the recipient received the message.</a:t>
            </a:r>
          </a:p>
          <a:p>
            <a:pPr algn="just">
              <a:lnSpc>
                <a:spcPts val="2100"/>
              </a:lnSpc>
              <a:spcBef>
                <a:spcPts val="0"/>
              </a:spcBef>
              <a:buFont typeface="Arial" panose="020B0604020202020204" pitchFamily="34" charset="0"/>
              <a:buChar char="•"/>
            </a:pPr>
            <a:r>
              <a:rPr lang="en-US" sz="1200" b="1" dirty="0">
                <a:latin typeface="Tahoma" panose="020B0604030504040204" pitchFamily="34" charset="0"/>
                <a:ea typeface="Tahoma" panose="020B0604030504040204" pitchFamily="34" charset="0"/>
                <a:cs typeface="Tahoma" panose="020B0604030504040204" pitchFamily="34" charset="0"/>
              </a:rPr>
              <a:t>Security labels:</a:t>
            </a:r>
            <a:r>
              <a:rPr lang="en-US" sz="1200" dirty="0">
                <a:latin typeface="Tahoma" panose="020B0604030504040204" pitchFamily="34" charset="0"/>
                <a:ea typeface="Tahoma" panose="020B0604030504040204" pitchFamily="34" charset="0"/>
                <a:cs typeface="Tahoma" panose="020B0604030504040204" pitchFamily="34" charset="0"/>
              </a:rPr>
              <a:t> The labels may be used for access control, by indicating which users are permitted access to an object. Other uses include priority (secret, confidential, restricted, and so on) or role based, describing which kind of people can see the information (e.g., patient’s health-care team, medical billing agents, etc.).</a:t>
            </a:r>
            <a:endParaRPr lang="en-US" sz="1200" b="1" dirty="0">
              <a:latin typeface="Tahoma" panose="020B0604030504040204" pitchFamily="34" charset="0"/>
              <a:ea typeface="Tahoma" panose="020B0604030504040204" pitchFamily="34" charset="0"/>
              <a:cs typeface="Tahoma" panose="020B0604030504040204" pitchFamily="34" charset="0"/>
            </a:endParaRPr>
          </a:p>
          <a:p>
            <a:pPr algn="just">
              <a:lnSpc>
                <a:spcPts val="2100"/>
              </a:lnSpc>
              <a:spcBef>
                <a:spcPts val="0"/>
              </a:spcBef>
              <a:buFont typeface="Arial" panose="020B0604020202020204" pitchFamily="34" charset="0"/>
              <a:buChar char="•"/>
            </a:pPr>
            <a:r>
              <a:rPr lang="en-US" sz="1200" b="1" dirty="0">
                <a:latin typeface="Tahoma" panose="020B0604030504040204" pitchFamily="34" charset="0"/>
                <a:ea typeface="Tahoma" panose="020B0604030504040204" pitchFamily="34" charset="0"/>
                <a:cs typeface="Tahoma" panose="020B0604030504040204" pitchFamily="34" charset="0"/>
              </a:rPr>
              <a:t>Secure mailing lists: </a:t>
            </a:r>
            <a:r>
              <a:rPr lang="en-US" sz="1200" dirty="0">
                <a:latin typeface="Tahoma" panose="020B0604030504040204" pitchFamily="34" charset="0"/>
                <a:ea typeface="Tahoma" panose="020B0604030504040204" pitchFamily="34" charset="0"/>
                <a:cs typeface="Tahoma" panose="020B0604030504040204" pitchFamily="34" charset="0"/>
              </a:rPr>
              <a:t>When a user sends a message to multiple recipients, a certain amount of per-recipient processing is required. It can be solved using S/MIME Mail List Agent (MLA). An MLA can take a single incoming message, perform the recipient-specific encryption for each recipient, and forward the message. The originator of a message need only send the message to the MLA with encryption performed using the MLA’s public key.</a:t>
            </a:r>
          </a:p>
          <a:p>
            <a:pPr marL="0" indent="0" algn="just">
              <a:lnSpc>
                <a:spcPct val="150000"/>
              </a:lnSpc>
              <a:spcBef>
                <a:spcPts val="0"/>
              </a:spcBef>
              <a:buNone/>
            </a:pPr>
            <a:r>
              <a:rPr lang="en-US" sz="1200" b="1" dirty="0">
                <a:latin typeface="Tahoma" panose="020B0604030504040204" pitchFamily="34" charset="0"/>
                <a:ea typeface="Tahoma" panose="020B0604030504040204" pitchFamily="34" charset="0"/>
                <a:cs typeface="Tahoma" panose="020B0604030504040204" pitchFamily="34" charset="0"/>
              </a:rPr>
              <a:t>	</a:t>
            </a:r>
          </a:p>
          <a:p>
            <a:pPr marL="0" indent="0">
              <a:buNone/>
            </a:pPr>
            <a:endParaRPr lang="en-US" sz="1200" dirty="0"/>
          </a:p>
        </p:txBody>
      </p:sp>
    </p:spTree>
    <p:extLst>
      <p:ext uri="{BB962C8B-B14F-4D97-AF65-F5344CB8AC3E}">
        <p14:creationId xmlns="" xmlns:p14="http://schemas.microsoft.com/office/powerpoint/2010/main" val="1588486746"/>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1488" y="991414"/>
            <a:ext cx="5915025" cy="8914585"/>
          </a:xfrm>
        </p:spPr>
        <p:txBody>
          <a:bodyPr>
            <a:normAutofit/>
          </a:bodyPr>
          <a:lstStyle/>
          <a:p>
            <a:pPr marL="0" indent="0">
              <a:lnSpc>
                <a:spcPct val="150000"/>
              </a:lnSpc>
              <a:buNone/>
            </a:pPr>
            <a:r>
              <a:rPr lang="en-US" b="1" dirty="0">
                <a:latin typeface="Tahoma" panose="020B0604030504040204" pitchFamily="34" charset="0"/>
                <a:ea typeface="Tahoma" panose="020B0604030504040204" pitchFamily="34" charset="0"/>
                <a:cs typeface="Tahoma" panose="020B0604030504040204" pitchFamily="34" charset="0"/>
              </a:rPr>
              <a:t>IP Security overview</a:t>
            </a:r>
            <a:endParaRPr lang="en-IN"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300" dirty="0">
                <a:latin typeface="Tahoma" panose="020B0604030504040204" pitchFamily="34" charset="0"/>
                <a:ea typeface="Tahoma" panose="020B0604030504040204" pitchFamily="34" charset="0"/>
                <a:cs typeface="Tahoma" panose="020B0604030504040204" pitchFamily="34" charset="0"/>
              </a:rPr>
              <a:t>The most serious types of attacks includes </a:t>
            </a:r>
            <a:r>
              <a:rPr lang="en-US" sz="1300" b="1" dirty="0">
                <a:latin typeface="Tahoma" panose="020B0604030504040204" pitchFamily="34" charset="0"/>
                <a:ea typeface="Tahoma" panose="020B0604030504040204" pitchFamily="34" charset="0"/>
                <a:cs typeface="Tahoma" panose="020B0604030504040204" pitchFamily="34" charset="0"/>
              </a:rPr>
              <a:t>IP spoofing</a:t>
            </a:r>
            <a:r>
              <a:rPr lang="en-US" sz="1300" dirty="0">
                <a:latin typeface="Tahoma" panose="020B0604030504040204" pitchFamily="34" charset="0"/>
                <a:ea typeface="Tahoma" panose="020B0604030504040204" pitchFamily="34" charset="0"/>
                <a:cs typeface="Tahoma" panose="020B0604030504040204" pitchFamily="34" charset="0"/>
              </a:rPr>
              <a:t>, in which intruder create packets with false IP address and exploit applications that use authentication based on IP; and various form of eavesdropping and </a:t>
            </a:r>
            <a:r>
              <a:rPr lang="en-US" sz="1300" b="1" dirty="0">
                <a:latin typeface="Tahoma" panose="020B0604030504040204" pitchFamily="34" charset="0"/>
                <a:ea typeface="Tahoma" panose="020B0604030504040204" pitchFamily="34" charset="0"/>
                <a:cs typeface="Tahoma" panose="020B0604030504040204" pitchFamily="34" charset="0"/>
              </a:rPr>
              <a:t>packet sniffing</a:t>
            </a:r>
            <a:r>
              <a:rPr lang="en-US" sz="1300" dirty="0">
                <a:latin typeface="Tahoma" panose="020B0604030504040204" pitchFamily="34" charset="0"/>
                <a:ea typeface="Tahoma" panose="020B0604030504040204" pitchFamily="34" charset="0"/>
                <a:cs typeface="Tahoma" panose="020B0604030504040204" pitchFamily="34" charset="0"/>
              </a:rPr>
              <a:t>, in which attackers read transmitted information, including logon information and database contents.</a:t>
            </a:r>
            <a:endParaRPr lang="en-IN" sz="13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300" dirty="0">
                <a:latin typeface="Tahoma" panose="020B0604030504040204" pitchFamily="34" charset="0"/>
                <a:ea typeface="Tahoma" panose="020B0604030504040204" pitchFamily="34" charset="0"/>
                <a:cs typeface="Tahoma" panose="020B0604030504040204" pitchFamily="34" charset="0"/>
              </a:rPr>
              <a:t>By implementing security at the IP level, an organization can ensure secure networking not only for applications that have security mechanisms but for the many security-ignorant applications. IP level security encompasses 3 functional areas: authentication, confidentiality and key management. </a:t>
            </a:r>
            <a:endParaRPr lang="en-US" sz="1300" dirty="0" smtClean="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buNone/>
            </a:pPr>
            <a:r>
              <a:rPr lang="en-US" b="1" dirty="0" smtClean="0">
                <a:latin typeface="Tahoma" panose="020B0604030504040204" pitchFamily="34" charset="0"/>
                <a:ea typeface="Tahoma" panose="020B0604030504040204" pitchFamily="34" charset="0"/>
                <a:cs typeface="Tahoma" panose="020B0604030504040204" pitchFamily="34" charset="0"/>
              </a:rPr>
              <a:t>Applications of IPsec</a:t>
            </a:r>
            <a:endParaRPr lang="en-IN" dirty="0" smtClean="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200" dirty="0" smtClean="0">
                <a:latin typeface="Tahoma" panose="020B0604030504040204" pitchFamily="34" charset="0"/>
                <a:ea typeface="Tahoma" panose="020B0604030504040204" pitchFamily="34" charset="0"/>
                <a:cs typeface="Tahoma" panose="020B0604030504040204" pitchFamily="34" charset="0"/>
              </a:rPr>
              <a:t>IPsec </a:t>
            </a:r>
            <a:r>
              <a:rPr lang="en-US" sz="1200" dirty="0">
                <a:latin typeface="Tahoma" panose="020B0604030504040204" pitchFamily="34" charset="0"/>
                <a:ea typeface="Tahoma" panose="020B0604030504040204" pitchFamily="34" charset="0"/>
                <a:cs typeface="Tahoma" panose="020B0604030504040204" pitchFamily="34" charset="0"/>
              </a:rPr>
              <a:t>provides the capability to secure communication across a LAN, across private and public WANs and across the internet. Example of its use includes the following.</a:t>
            </a:r>
            <a:endParaRPr lang="en-IN" sz="1200" dirty="0">
              <a:latin typeface="Tahoma" panose="020B0604030504040204" pitchFamily="34" charset="0"/>
              <a:ea typeface="Tahoma" panose="020B0604030504040204" pitchFamily="34" charset="0"/>
              <a:cs typeface="Tahoma" panose="020B0604030504040204" pitchFamily="34" charset="0"/>
            </a:endParaRPr>
          </a:p>
          <a:p>
            <a:pPr lvl="0" fontAlgn="base">
              <a:lnSpc>
                <a:spcPct val="150000"/>
              </a:lnSpc>
            </a:pPr>
            <a:r>
              <a:rPr lang="en-US" sz="1200" b="1" dirty="0">
                <a:latin typeface="Tahoma" panose="020B0604030504040204" pitchFamily="34" charset="0"/>
                <a:ea typeface="Tahoma" panose="020B0604030504040204" pitchFamily="34" charset="0"/>
                <a:cs typeface="Tahoma" panose="020B0604030504040204" pitchFamily="34" charset="0"/>
              </a:rPr>
              <a:t>Secure branch office connectivity over the Internet</a:t>
            </a:r>
            <a:r>
              <a:rPr lang="en-US" sz="1200" dirty="0">
                <a:latin typeface="Tahoma" panose="020B0604030504040204" pitchFamily="34" charset="0"/>
                <a:ea typeface="Tahoma" panose="020B0604030504040204" pitchFamily="34" charset="0"/>
                <a:cs typeface="Tahoma" panose="020B0604030504040204" pitchFamily="34" charset="0"/>
              </a:rPr>
              <a:t>: A company can build a secure virtual private network over the Internet or over a public WAN. This enables a business to rely heavily on the Internet and reduce its need for private networks, saving costs and network management overhead</a:t>
            </a:r>
            <a:r>
              <a:rPr lang="en-US" sz="1200" dirty="0" smtClean="0">
                <a:latin typeface="Tahoma" panose="020B0604030504040204" pitchFamily="34" charset="0"/>
                <a:ea typeface="Tahoma" panose="020B0604030504040204" pitchFamily="34" charset="0"/>
                <a:cs typeface="Tahoma" panose="020B0604030504040204" pitchFamily="34" charset="0"/>
              </a:rPr>
              <a:t>.</a:t>
            </a:r>
          </a:p>
          <a:p>
            <a:pPr lvl="0" fontAlgn="base">
              <a:lnSpc>
                <a:spcPct val="150000"/>
              </a:lnSpc>
            </a:pPr>
            <a:r>
              <a:rPr lang="en-US" sz="1200" b="1" dirty="0">
                <a:latin typeface="Tahoma" panose="020B0604030504040204" pitchFamily="34" charset="0"/>
                <a:ea typeface="Tahoma" panose="020B0604030504040204" pitchFamily="34" charset="0"/>
                <a:cs typeface="Tahoma" panose="020B0604030504040204" pitchFamily="34" charset="0"/>
              </a:rPr>
              <a:t>Secure remote access over the Internet</a:t>
            </a:r>
            <a:r>
              <a:rPr lang="en-US" sz="1200" dirty="0">
                <a:latin typeface="Tahoma" panose="020B0604030504040204" pitchFamily="34" charset="0"/>
                <a:ea typeface="Tahoma" panose="020B0604030504040204" pitchFamily="34" charset="0"/>
                <a:cs typeface="Tahoma" panose="020B0604030504040204" pitchFamily="34" charset="0"/>
              </a:rPr>
              <a:t>: An end user whose system is equipped with IP security protocols can make a local call to an Internet service provider (ISP) and gain secure access to a company network. This reduces the cost of toll charges for traveling employees and telecommuters.</a:t>
            </a:r>
            <a:endParaRPr lang="en-IN" sz="1200" dirty="0">
              <a:latin typeface="Tahoma" panose="020B0604030504040204" pitchFamily="34" charset="0"/>
              <a:ea typeface="Tahoma" panose="020B0604030504040204" pitchFamily="34" charset="0"/>
              <a:cs typeface="Tahoma" panose="020B0604030504040204" pitchFamily="34" charset="0"/>
            </a:endParaRPr>
          </a:p>
          <a:p>
            <a:pPr lvl="0" fontAlgn="base">
              <a:lnSpc>
                <a:spcPct val="150000"/>
              </a:lnSpc>
            </a:pPr>
            <a:r>
              <a:rPr lang="en-US" sz="1200" b="1" dirty="0">
                <a:latin typeface="Tahoma" panose="020B0604030504040204" pitchFamily="34" charset="0"/>
                <a:ea typeface="Tahoma" panose="020B0604030504040204" pitchFamily="34" charset="0"/>
                <a:cs typeface="Tahoma" panose="020B0604030504040204" pitchFamily="34" charset="0"/>
              </a:rPr>
              <a:t>Establishing extranet and intranet connectivity with partners</a:t>
            </a: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err="1">
                <a:latin typeface="Tahoma" panose="020B0604030504040204" pitchFamily="34" charset="0"/>
                <a:ea typeface="Tahoma" panose="020B0604030504040204" pitchFamily="34" charset="0"/>
                <a:cs typeface="Tahoma" panose="020B0604030504040204" pitchFamily="34" charset="0"/>
              </a:rPr>
              <a:t>IPSec</a:t>
            </a:r>
            <a:r>
              <a:rPr lang="en-US" sz="1200" dirty="0">
                <a:latin typeface="Tahoma" panose="020B0604030504040204" pitchFamily="34" charset="0"/>
                <a:ea typeface="Tahoma" panose="020B0604030504040204" pitchFamily="34" charset="0"/>
                <a:cs typeface="Tahoma" panose="020B0604030504040204" pitchFamily="34" charset="0"/>
              </a:rPr>
              <a:t> can be used to secure communication with other organizations, ensuring authentication and confidentiality and providing a key exchange mechanism.</a:t>
            </a:r>
            <a:endParaRPr lang="en-IN" sz="1200" dirty="0">
              <a:latin typeface="Tahoma" panose="020B0604030504040204" pitchFamily="34" charset="0"/>
              <a:ea typeface="Tahoma" panose="020B0604030504040204" pitchFamily="34" charset="0"/>
              <a:cs typeface="Tahoma" panose="020B0604030504040204" pitchFamily="34" charset="0"/>
            </a:endParaRPr>
          </a:p>
          <a:p>
            <a:pPr marL="0" lvl="0" indent="0" fontAlgn="base">
              <a:lnSpc>
                <a:spcPct val="150000"/>
              </a:lnSpc>
              <a:buNone/>
            </a:pPr>
            <a:endParaRPr lang="en-IN"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endParaRPr lang="en-IN" sz="1200" dirty="0">
              <a:latin typeface="Tahoma" panose="020B0604030504040204" pitchFamily="34" charset="0"/>
              <a:ea typeface="Tahoma" panose="020B0604030504040204" pitchFamily="34" charset="0"/>
              <a:cs typeface="Tahoma" panose="020B0604030504040204" pitchFamily="34" charset="0"/>
            </a:endParaRPr>
          </a:p>
        </p:txBody>
      </p:sp>
      <p:sp>
        <p:nvSpPr>
          <p:cNvPr id="5" name="Title 4"/>
          <p:cNvSpPr>
            <a:spLocks noGrp="1"/>
          </p:cNvSpPr>
          <p:nvPr>
            <p:ph type="title"/>
          </p:nvPr>
        </p:nvSpPr>
        <p:spPr/>
        <p:txBody>
          <a:bodyPr/>
          <a:lstStyle/>
          <a:p>
            <a:r>
              <a:rPr lang="en-IN" dirty="0" smtClean="0"/>
              <a:t>IP Security</a:t>
            </a:r>
            <a:endParaRPr lang="en-IN" dirty="0"/>
          </a:p>
        </p:txBody>
      </p:sp>
    </p:spTree>
    <p:extLst>
      <p:ext uri="{BB962C8B-B14F-4D97-AF65-F5344CB8AC3E}">
        <p14:creationId xmlns="" xmlns:p14="http://schemas.microsoft.com/office/powerpoint/2010/main" val="15959048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a:lnSpc>
                <a:spcPct val="150000"/>
              </a:lnSpc>
              <a:spcBef>
                <a:spcPts val="0"/>
              </a:spcBef>
            </a:pPr>
            <a:r>
              <a:rPr lang="en-US" sz="1200" b="1" dirty="0" smtClean="0">
                <a:latin typeface="Tahoma" pitchFamily="34" charset="0"/>
                <a:ea typeface="Tahoma" pitchFamily="34" charset="0"/>
                <a:cs typeface="Tahoma" pitchFamily="34" charset="0"/>
              </a:rPr>
              <a:t>Data Origin Authentication: </a:t>
            </a:r>
            <a:r>
              <a:rPr lang="en-US" sz="1200" dirty="0" smtClean="0">
                <a:latin typeface="Tahoma" pitchFamily="34" charset="0"/>
                <a:ea typeface="Tahoma" pitchFamily="34" charset="0"/>
                <a:cs typeface="Tahoma" pitchFamily="34" charset="0"/>
              </a:rPr>
              <a:t>In a connectionless transfer, provides assurance that the source of received data is as claimed.</a:t>
            </a:r>
          </a:p>
          <a:p>
            <a:pPr>
              <a:lnSpc>
                <a:spcPct val="150000"/>
              </a:lnSpc>
              <a:spcBef>
                <a:spcPts val="0"/>
              </a:spcBef>
              <a:buNone/>
            </a:pPr>
            <a:endParaRPr lang="en-US" sz="1200" b="1" dirty="0" smtClean="0">
              <a:latin typeface="Tahoma" pitchFamily="34" charset="0"/>
              <a:ea typeface="Tahoma" pitchFamily="34" charset="0"/>
              <a:cs typeface="Tahoma" pitchFamily="34" charset="0"/>
            </a:endParaRPr>
          </a:p>
          <a:p>
            <a:pPr>
              <a:lnSpc>
                <a:spcPct val="150000"/>
              </a:lnSpc>
              <a:spcBef>
                <a:spcPts val="0"/>
              </a:spcBef>
              <a:buNone/>
            </a:pPr>
            <a:r>
              <a:rPr lang="en-US" sz="1200" b="1" dirty="0" smtClean="0">
                <a:latin typeface="Tahoma" pitchFamily="34" charset="0"/>
                <a:ea typeface="Tahoma" pitchFamily="34" charset="0"/>
                <a:cs typeface="Tahoma" pitchFamily="34" charset="0"/>
              </a:rPr>
              <a:t>2 ) ACCESS CONTROL: </a:t>
            </a:r>
            <a:endParaRPr lang="en-US" sz="1200" dirty="0" smtClean="0">
              <a:latin typeface="Tahoma" pitchFamily="34" charset="0"/>
              <a:ea typeface="Tahoma" pitchFamily="34" charset="0"/>
              <a:cs typeface="Tahoma" pitchFamily="34" charset="0"/>
            </a:endParaRPr>
          </a:p>
          <a:p>
            <a:pPr>
              <a:lnSpc>
                <a:spcPct val="150000"/>
              </a:lnSpc>
              <a:spcBef>
                <a:spcPts val="0"/>
              </a:spcBef>
              <a:buNone/>
            </a:pPr>
            <a:r>
              <a:rPr lang="en-US" sz="1200" dirty="0" smtClean="0">
                <a:latin typeface="Tahoma" pitchFamily="34" charset="0"/>
                <a:ea typeface="Tahoma" pitchFamily="34" charset="0"/>
                <a:cs typeface="Tahoma" pitchFamily="34" charset="0"/>
              </a:rPr>
              <a:t>   The prevention of unauthorized use of a resource (i.e., this service controls who can have access to a resource, under what conditions access can occur, and what those accessing the resource are allowed to do.</a:t>
            </a:r>
          </a:p>
          <a:p>
            <a:pPr>
              <a:lnSpc>
                <a:spcPct val="150000"/>
              </a:lnSpc>
              <a:spcBef>
                <a:spcPts val="0"/>
              </a:spcBef>
              <a:buNone/>
            </a:pPr>
            <a:endParaRPr lang="en-US" sz="1200" b="1" dirty="0" smtClean="0">
              <a:latin typeface="Tahoma" pitchFamily="34" charset="0"/>
              <a:ea typeface="Tahoma" pitchFamily="34" charset="0"/>
              <a:cs typeface="Tahoma" pitchFamily="34" charset="0"/>
            </a:endParaRPr>
          </a:p>
          <a:p>
            <a:pPr>
              <a:lnSpc>
                <a:spcPct val="150000"/>
              </a:lnSpc>
              <a:spcBef>
                <a:spcPts val="0"/>
              </a:spcBef>
              <a:buNone/>
            </a:pPr>
            <a:r>
              <a:rPr lang="en-US" sz="1200" b="1" dirty="0" smtClean="0">
                <a:latin typeface="Tahoma" pitchFamily="34" charset="0"/>
                <a:ea typeface="Tahoma" pitchFamily="34" charset="0"/>
                <a:cs typeface="Tahoma" pitchFamily="34" charset="0"/>
              </a:rPr>
              <a:t>3)DATA CONFIDENTIALITY: </a:t>
            </a:r>
            <a:r>
              <a:rPr lang="en-US" sz="1200" dirty="0" smtClean="0">
                <a:latin typeface="Tahoma" pitchFamily="34" charset="0"/>
                <a:ea typeface="Tahoma" pitchFamily="34" charset="0"/>
                <a:cs typeface="Tahoma" pitchFamily="34" charset="0"/>
              </a:rPr>
              <a:t>The protection of data from unauthorized disclosure.</a:t>
            </a:r>
          </a:p>
          <a:p>
            <a:pPr>
              <a:lnSpc>
                <a:spcPct val="150000"/>
              </a:lnSpc>
              <a:spcBef>
                <a:spcPts val="0"/>
              </a:spcBef>
            </a:pPr>
            <a:r>
              <a:rPr lang="en-US" sz="1200" dirty="0" smtClean="0">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Connection Confidentiality:  </a:t>
            </a:r>
            <a:r>
              <a:rPr lang="en-US" sz="1200" dirty="0" smtClean="0">
                <a:latin typeface="Tahoma" pitchFamily="34" charset="0"/>
                <a:ea typeface="Tahoma" pitchFamily="34" charset="0"/>
                <a:cs typeface="Tahoma" pitchFamily="34" charset="0"/>
              </a:rPr>
              <a:t>The protection of all user data on a connection.</a:t>
            </a:r>
          </a:p>
          <a:p>
            <a:pPr>
              <a:lnSpc>
                <a:spcPct val="150000"/>
              </a:lnSpc>
              <a:spcBef>
                <a:spcPts val="0"/>
              </a:spcBef>
            </a:pPr>
            <a:r>
              <a:rPr lang="en-US" sz="1200" b="1" dirty="0" smtClean="0">
                <a:latin typeface="Tahoma" pitchFamily="34" charset="0"/>
                <a:ea typeface="Tahoma" pitchFamily="34" charset="0"/>
                <a:cs typeface="Tahoma" pitchFamily="34" charset="0"/>
              </a:rPr>
              <a:t>Connectionless Confidentiality: </a:t>
            </a:r>
            <a:r>
              <a:rPr lang="en-US" sz="1200" dirty="0" smtClean="0">
                <a:latin typeface="Tahoma" pitchFamily="34" charset="0"/>
                <a:ea typeface="Tahoma" pitchFamily="34" charset="0"/>
                <a:cs typeface="Tahoma" pitchFamily="34" charset="0"/>
              </a:rPr>
              <a:t>The protection of all user data in a single data block.</a:t>
            </a:r>
          </a:p>
          <a:p>
            <a:pPr>
              <a:lnSpc>
                <a:spcPct val="150000"/>
              </a:lnSpc>
              <a:spcBef>
                <a:spcPts val="0"/>
              </a:spcBef>
            </a:pPr>
            <a:r>
              <a:rPr lang="en-US" sz="1200" b="1" dirty="0" smtClean="0">
                <a:latin typeface="Tahoma" pitchFamily="34" charset="0"/>
                <a:ea typeface="Tahoma" pitchFamily="34" charset="0"/>
                <a:cs typeface="Tahoma" pitchFamily="34" charset="0"/>
              </a:rPr>
              <a:t>Selective-Field Confidentiality:  </a:t>
            </a:r>
            <a:r>
              <a:rPr lang="en-US" sz="1200" dirty="0" smtClean="0">
                <a:latin typeface="Tahoma" pitchFamily="34" charset="0"/>
                <a:ea typeface="Tahoma" pitchFamily="34" charset="0"/>
                <a:cs typeface="Tahoma" pitchFamily="34" charset="0"/>
              </a:rPr>
              <a:t>The confidentiality of selected fields within the user data on a connection or in a single data block.</a:t>
            </a:r>
          </a:p>
          <a:p>
            <a:pPr>
              <a:lnSpc>
                <a:spcPct val="150000"/>
              </a:lnSpc>
              <a:spcBef>
                <a:spcPts val="0"/>
              </a:spcBef>
            </a:pPr>
            <a:r>
              <a:rPr lang="en-US" sz="1200" b="1" dirty="0" smtClean="0">
                <a:latin typeface="Tahoma" pitchFamily="34" charset="0"/>
                <a:ea typeface="Tahoma" pitchFamily="34" charset="0"/>
                <a:cs typeface="Tahoma" pitchFamily="34" charset="0"/>
              </a:rPr>
              <a:t>Traffic Flow Confidentiality:  </a:t>
            </a:r>
            <a:r>
              <a:rPr lang="en-US" sz="1200" dirty="0" smtClean="0">
                <a:latin typeface="Tahoma" pitchFamily="34" charset="0"/>
                <a:ea typeface="Tahoma" pitchFamily="34" charset="0"/>
                <a:cs typeface="Tahoma" pitchFamily="34" charset="0"/>
              </a:rPr>
              <a:t>The protection of the information that might be derived from observation of traffic flows.</a:t>
            </a: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buNone/>
            </a:pPr>
            <a:r>
              <a:rPr lang="en-US" sz="1200" b="1" dirty="0" smtClean="0">
                <a:latin typeface="Tahoma" pitchFamily="34" charset="0"/>
                <a:ea typeface="Tahoma" pitchFamily="34" charset="0"/>
                <a:cs typeface="Tahoma" pitchFamily="34" charset="0"/>
              </a:rPr>
              <a:t>4) DATA INTEGRITY: </a:t>
            </a:r>
            <a:endParaRPr lang="en-US" sz="1200" dirty="0" smtClean="0">
              <a:latin typeface="Tahoma" pitchFamily="34" charset="0"/>
              <a:ea typeface="Tahoma" pitchFamily="34" charset="0"/>
              <a:cs typeface="Tahoma" pitchFamily="34" charset="0"/>
            </a:endParaRPr>
          </a:p>
          <a:p>
            <a:pPr>
              <a:lnSpc>
                <a:spcPct val="150000"/>
              </a:lnSpc>
              <a:spcBef>
                <a:spcPts val="0"/>
              </a:spcBef>
              <a:buNone/>
            </a:pPr>
            <a:r>
              <a:rPr lang="en-US" sz="1200" dirty="0" smtClean="0">
                <a:latin typeface="Tahoma" pitchFamily="34" charset="0"/>
                <a:ea typeface="Tahoma" pitchFamily="34" charset="0"/>
                <a:cs typeface="Tahoma" pitchFamily="34" charset="0"/>
              </a:rPr>
              <a:t>    The assurance that data received are exactly as sent by an authorized entity (i.e.,</a:t>
            </a:r>
          </a:p>
          <a:p>
            <a:pPr>
              <a:lnSpc>
                <a:spcPct val="150000"/>
              </a:lnSpc>
              <a:spcBef>
                <a:spcPts val="0"/>
              </a:spcBef>
              <a:buNone/>
            </a:pPr>
            <a:r>
              <a:rPr lang="en-US" sz="1200" dirty="0" smtClean="0">
                <a:latin typeface="Tahoma" pitchFamily="34" charset="0"/>
                <a:ea typeface="Tahoma" pitchFamily="34" charset="0"/>
                <a:cs typeface="Tahoma" pitchFamily="34" charset="0"/>
              </a:rPr>
              <a:t>    contain no modification, insertion, deletion, or replay).</a:t>
            </a:r>
          </a:p>
          <a:p>
            <a:pPr>
              <a:lnSpc>
                <a:spcPct val="150000"/>
              </a:lnSpc>
              <a:spcBef>
                <a:spcPts val="0"/>
              </a:spcBef>
            </a:pPr>
            <a:r>
              <a:rPr lang="en-US" sz="1200" b="1" dirty="0" smtClean="0">
                <a:latin typeface="Tahoma" pitchFamily="34" charset="0"/>
                <a:ea typeface="Tahoma" pitchFamily="34" charset="0"/>
                <a:cs typeface="Tahoma" pitchFamily="34" charset="0"/>
              </a:rPr>
              <a:t>Connection Integrity with Recovery:</a:t>
            </a:r>
            <a:r>
              <a:rPr lang="en-US" sz="1200" dirty="0" smtClean="0">
                <a:latin typeface="Tahoma" pitchFamily="34" charset="0"/>
                <a:ea typeface="Tahoma" pitchFamily="34" charset="0"/>
                <a:cs typeface="Tahoma" pitchFamily="34" charset="0"/>
              </a:rPr>
              <a:t> Provides for the integrity of all user data on a connection and detects any modification, insertion, deletion, or replay of any data within an entire data sequence, with recovery attempted.</a:t>
            </a:r>
          </a:p>
          <a:p>
            <a:pPr>
              <a:lnSpc>
                <a:spcPct val="150000"/>
              </a:lnSpc>
              <a:spcBef>
                <a:spcPts val="0"/>
              </a:spcBef>
            </a:pPr>
            <a:r>
              <a:rPr lang="en-US" sz="1200" dirty="0" smtClean="0">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Connection Integrity without Recovery:  </a:t>
            </a:r>
            <a:r>
              <a:rPr lang="en-US" sz="1200" dirty="0" smtClean="0">
                <a:latin typeface="Tahoma" pitchFamily="34" charset="0"/>
                <a:ea typeface="Tahoma" pitchFamily="34" charset="0"/>
                <a:cs typeface="Tahoma" pitchFamily="34" charset="0"/>
              </a:rPr>
              <a:t>As above, but provides only detection without recovery.</a:t>
            </a:r>
          </a:p>
          <a:p>
            <a:pPr>
              <a:lnSpc>
                <a:spcPct val="150000"/>
              </a:lnSpc>
              <a:spcBef>
                <a:spcPts val="0"/>
              </a:spcBef>
            </a:pPr>
            <a:r>
              <a:rPr lang="en-US" sz="1200" b="1" dirty="0" smtClean="0">
                <a:latin typeface="Tahoma" pitchFamily="34" charset="0"/>
                <a:ea typeface="Tahoma" pitchFamily="34" charset="0"/>
                <a:cs typeface="Tahoma" pitchFamily="34" charset="0"/>
              </a:rPr>
              <a:t>Selective-Field Connection Integrity:  </a:t>
            </a:r>
            <a:r>
              <a:rPr lang="en-US" sz="1200" dirty="0" smtClean="0">
                <a:latin typeface="Tahoma" pitchFamily="34" charset="0"/>
                <a:ea typeface="Tahoma" pitchFamily="34" charset="0"/>
                <a:cs typeface="Tahoma" pitchFamily="34" charset="0"/>
              </a:rPr>
              <a:t>Provides for the integrity of selected fields within the user data of a data block transferred over a connection and takes the form of determination of whether the selected fields have been modified, inserted, deleted, or replayed.</a:t>
            </a: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pPr>
            <a:endParaRPr lang="en-US" sz="1200" dirty="0">
              <a:latin typeface="Tahoma" pitchFamily="34" charset="0"/>
              <a:ea typeface="Tahoma" pitchFamily="34" charset="0"/>
              <a:cs typeface="Tahoma" pitchFamily="34" charset="0"/>
            </a:endParaRPr>
          </a:p>
        </p:txBody>
      </p:sp>
    </p:spTree>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1488" y="400050"/>
            <a:ext cx="5915025" cy="9505949"/>
          </a:xfrm>
        </p:spPr>
        <p:txBody>
          <a:bodyPr>
            <a:normAutofit/>
          </a:bodyPr>
          <a:lstStyle/>
          <a:p>
            <a:pPr lvl="0" fontAlgn="base">
              <a:lnSpc>
                <a:spcPct val="150000"/>
              </a:lnSpc>
            </a:pPr>
            <a:r>
              <a:rPr lang="en-US" sz="1200" b="1" dirty="0" smtClean="0">
                <a:latin typeface="Tahoma" panose="020B0604030504040204" pitchFamily="34" charset="0"/>
                <a:ea typeface="Tahoma" panose="020B0604030504040204" pitchFamily="34" charset="0"/>
                <a:cs typeface="Tahoma" panose="020B0604030504040204" pitchFamily="34" charset="0"/>
              </a:rPr>
              <a:t>Enhancing </a:t>
            </a:r>
            <a:r>
              <a:rPr lang="en-US" sz="1200" b="1" dirty="0">
                <a:latin typeface="Tahoma" panose="020B0604030504040204" pitchFamily="34" charset="0"/>
                <a:ea typeface="Tahoma" panose="020B0604030504040204" pitchFamily="34" charset="0"/>
                <a:cs typeface="Tahoma" panose="020B0604030504040204" pitchFamily="34" charset="0"/>
              </a:rPr>
              <a:t>electronic commerce security:</a:t>
            </a:r>
            <a:r>
              <a:rPr lang="en-US" sz="1200" dirty="0">
                <a:latin typeface="Tahoma" panose="020B0604030504040204" pitchFamily="34" charset="0"/>
                <a:ea typeface="Tahoma" panose="020B0604030504040204" pitchFamily="34" charset="0"/>
                <a:cs typeface="Tahoma" panose="020B0604030504040204" pitchFamily="34" charset="0"/>
              </a:rPr>
              <a:t> Even though some Web and electronic commerce applications have built-in security protocols, the use of </a:t>
            </a:r>
            <a:r>
              <a:rPr lang="en-US" sz="1200" dirty="0" err="1">
                <a:latin typeface="Tahoma" panose="020B0604030504040204" pitchFamily="34" charset="0"/>
                <a:ea typeface="Tahoma" panose="020B0604030504040204" pitchFamily="34" charset="0"/>
                <a:cs typeface="Tahoma" panose="020B0604030504040204" pitchFamily="34" charset="0"/>
              </a:rPr>
              <a:t>IPSec</a:t>
            </a:r>
            <a:r>
              <a:rPr lang="en-US" sz="1200" dirty="0">
                <a:latin typeface="Tahoma" panose="020B0604030504040204" pitchFamily="34" charset="0"/>
                <a:ea typeface="Tahoma" panose="020B0604030504040204" pitchFamily="34" charset="0"/>
                <a:cs typeface="Tahoma" panose="020B0604030504040204" pitchFamily="34" charset="0"/>
              </a:rPr>
              <a:t> enhances that </a:t>
            </a:r>
            <a:r>
              <a:rPr lang="en-US" sz="1200" dirty="0" smtClean="0">
                <a:latin typeface="Tahoma" panose="020B0604030504040204" pitchFamily="34" charset="0"/>
                <a:ea typeface="Tahoma" panose="020B0604030504040204" pitchFamily="34" charset="0"/>
                <a:cs typeface="Tahoma" panose="020B0604030504040204" pitchFamily="34" charset="0"/>
              </a:rPr>
              <a:t>secure</a:t>
            </a:r>
          </a:p>
          <a:p>
            <a:pPr marL="0" indent="0">
              <a:lnSpc>
                <a:spcPct val="150000"/>
              </a:lnSpc>
              <a:buNone/>
            </a:pPr>
            <a:r>
              <a:rPr lang="en-US" sz="1400" b="1" dirty="0">
                <a:latin typeface="Tahoma" panose="020B0604030504040204" pitchFamily="34" charset="0"/>
                <a:ea typeface="Tahoma" panose="020B0604030504040204" pitchFamily="34" charset="0"/>
                <a:cs typeface="Tahoma" panose="020B0604030504040204" pitchFamily="34" charset="0"/>
              </a:rPr>
              <a:t>Benefits of IPsec</a:t>
            </a:r>
            <a:endParaRPr lang="en-IN" sz="1400" dirty="0">
              <a:latin typeface="Tahoma" panose="020B0604030504040204" pitchFamily="34" charset="0"/>
              <a:ea typeface="Tahoma" panose="020B0604030504040204" pitchFamily="34" charset="0"/>
              <a:cs typeface="Tahoma" panose="020B0604030504040204" pitchFamily="34" charset="0"/>
            </a:endParaRPr>
          </a:p>
          <a:p>
            <a:pPr lvl="0" fontAlgn="base">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When IPsec is implemented in a firewall or router, it provides strong security that can be applied to all traffic crossing the perimeter.</a:t>
            </a:r>
            <a:endParaRPr lang="en-IN" sz="1200" dirty="0">
              <a:latin typeface="Tahoma" panose="020B0604030504040204" pitchFamily="34" charset="0"/>
              <a:ea typeface="Tahoma" panose="020B0604030504040204" pitchFamily="34" charset="0"/>
              <a:cs typeface="Tahoma" panose="020B0604030504040204" pitchFamily="34" charset="0"/>
            </a:endParaRPr>
          </a:p>
          <a:p>
            <a:pPr lvl="0" fontAlgn="base">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IPsec in a firewall is resistant to bypass if all traffic from the outside must use IP.</a:t>
            </a:r>
            <a:endParaRPr lang="en-IN" sz="1200" dirty="0">
              <a:latin typeface="Tahoma" panose="020B0604030504040204" pitchFamily="34" charset="0"/>
              <a:ea typeface="Tahoma" panose="020B0604030504040204" pitchFamily="34" charset="0"/>
              <a:cs typeface="Tahoma" panose="020B0604030504040204" pitchFamily="34" charset="0"/>
            </a:endParaRPr>
          </a:p>
          <a:p>
            <a:pPr lvl="0" fontAlgn="base">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IPsec is below the transport layer and so it is transparent to applications.</a:t>
            </a:r>
            <a:endParaRPr lang="en-IN" sz="1200" dirty="0">
              <a:latin typeface="Tahoma" panose="020B0604030504040204" pitchFamily="34" charset="0"/>
              <a:ea typeface="Tahoma" panose="020B0604030504040204" pitchFamily="34" charset="0"/>
              <a:cs typeface="Tahoma" panose="020B0604030504040204" pitchFamily="34" charset="0"/>
            </a:endParaRPr>
          </a:p>
          <a:p>
            <a:pPr lvl="0" fontAlgn="base">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IPsec can be transparent to the end users.</a:t>
            </a:r>
            <a:endParaRPr lang="en-IN"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It can provide security for individual users if needed. IPsec can play a vital role in the routing architecture required for internetworking. IPsec can assure that </a:t>
            </a:r>
            <a:endParaRPr lang="en-IN" sz="1200" dirty="0">
              <a:latin typeface="Tahoma" panose="020B0604030504040204" pitchFamily="34" charset="0"/>
              <a:ea typeface="Tahoma" panose="020B0604030504040204" pitchFamily="34" charset="0"/>
              <a:cs typeface="Tahoma" panose="020B0604030504040204" pitchFamily="34" charset="0"/>
            </a:endParaRPr>
          </a:p>
          <a:p>
            <a:pPr lvl="0" fontAlgn="base">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A router advertisement comes from an authorized router.</a:t>
            </a:r>
            <a:endParaRPr lang="en-IN" sz="1200" dirty="0">
              <a:latin typeface="Tahoma" panose="020B0604030504040204" pitchFamily="34" charset="0"/>
              <a:ea typeface="Tahoma" panose="020B0604030504040204" pitchFamily="34" charset="0"/>
              <a:cs typeface="Tahoma" panose="020B0604030504040204" pitchFamily="34" charset="0"/>
            </a:endParaRPr>
          </a:p>
          <a:p>
            <a:pPr lvl="0" fontAlgn="base">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A neighbor advertisement comes from an authorized router.</a:t>
            </a:r>
            <a:endParaRPr lang="en-IN" sz="1200" dirty="0">
              <a:latin typeface="Tahoma" panose="020B0604030504040204" pitchFamily="34" charset="0"/>
              <a:ea typeface="Tahoma" panose="020B0604030504040204" pitchFamily="34" charset="0"/>
              <a:cs typeface="Tahoma" panose="020B0604030504040204" pitchFamily="34" charset="0"/>
            </a:endParaRPr>
          </a:p>
          <a:p>
            <a:pPr lvl="0" fontAlgn="base">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A redirect message comes from the router to which the initial packet was sent. </a:t>
            </a:r>
            <a:endParaRPr lang="en-IN" sz="1200" dirty="0">
              <a:latin typeface="Tahoma" panose="020B0604030504040204" pitchFamily="34" charset="0"/>
              <a:ea typeface="Tahoma" panose="020B0604030504040204" pitchFamily="34" charset="0"/>
              <a:cs typeface="Tahoma" panose="020B0604030504040204" pitchFamily="34" charset="0"/>
            </a:endParaRPr>
          </a:p>
          <a:p>
            <a:pPr lvl="0" fontAlgn="base">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A routing update is not forged.</a:t>
            </a:r>
          </a:p>
          <a:p>
            <a:pPr marL="0" indent="0" fontAlgn="base">
              <a:lnSpc>
                <a:spcPct val="150000"/>
              </a:lnSpc>
              <a:buNone/>
            </a:pPr>
            <a:r>
              <a:rPr lang="en-US" sz="1400" b="1" dirty="0">
                <a:latin typeface="Tahoma" panose="020B0604030504040204" pitchFamily="34" charset="0"/>
                <a:ea typeface="Tahoma" panose="020B0604030504040204" pitchFamily="34" charset="0"/>
                <a:cs typeface="Tahoma" panose="020B0604030504040204" pitchFamily="34" charset="0"/>
              </a:rPr>
              <a:t>IP security architecture</a:t>
            </a:r>
            <a:endParaRPr lang="en-IN" sz="14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200" b="1" dirty="0">
                <a:latin typeface="Tahoma" panose="020B0604030504040204" pitchFamily="34" charset="0"/>
                <a:ea typeface="Tahoma" panose="020B0604030504040204" pitchFamily="34" charset="0"/>
                <a:cs typeface="Tahoma" panose="020B0604030504040204" pitchFamily="34" charset="0"/>
              </a:rPr>
              <a:t>Architecture:   </a:t>
            </a:r>
            <a:r>
              <a:rPr lang="en-US" sz="1200" dirty="0">
                <a:latin typeface="Tahoma" panose="020B0604030504040204" pitchFamily="34" charset="0"/>
                <a:ea typeface="Tahoma" panose="020B0604030504040204" pitchFamily="34" charset="0"/>
                <a:cs typeface="Tahoma" panose="020B0604030504040204" pitchFamily="34" charset="0"/>
              </a:rPr>
              <a:t>Covers the general concepts, security requirements</a:t>
            </a:r>
            <a:endParaRPr lang="en-IN"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200" b="1" dirty="0">
                <a:latin typeface="Tahoma" panose="020B0604030504040204" pitchFamily="34" charset="0"/>
                <a:ea typeface="Tahoma" panose="020B0604030504040204" pitchFamily="34" charset="0"/>
                <a:cs typeface="Tahoma" panose="020B0604030504040204" pitchFamily="34" charset="0"/>
              </a:rPr>
              <a:t>Encapsulating Security Payload:</a:t>
            </a:r>
            <a:r>
              <a:rPr lang="en-US" sz="1200" dirty="0">
                <a:latin typeface="Tahoma" panose="020B0604030504040204" pitchFamily="34" charset="0"/>
                <a:ea typeface="Tahoma" panose="020B0604030504040204" pitchFamily="34" charset="0"/>
                <a:cs typeface="Tahoma" panose="020B0604030504040204" pitchFamily="34" charset="0"/>
              </a:rPr>
              <a:t> Covers the packet format and issues related to encryption </a:t>
            </a:r>
            <a:endParaRPr lang="en-IN"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200" b="1" dirty="0">
                <a:latin typeface="Tahoma" panose="020B0604030504040204" pitchFamily="34" charset="0"/>
                <a:ea typeface="Tahoma" panose="020B0604030504040204" pitchFamily="34" charset="0"/>
                <a:cs typeface="Tahoma" panose="020B0604030504040204" pitchFamily="34" charset="0"/>
              </a:rPr>
              <a:t>Authentication Header: </a:t>
            </a:r>
            <a:r>
              <a:rPr lang="en-US" sz="1200" dirty="0">
                <a:latin typeface="Tahoma" panose="020B0604030504040204" pitchFamily="34" charset="0"/>
                <a:ea typeface="Tahoma" panose="020B0604030504040204" pitchFamily="34" charset="0"/>
                <a:cs typeface="Tahoma" panose="020B0604030504040204" pitchFamily="34" charset="0"/>
              </a:rPr>
              <a:t> packet format for authentication</a:t>
            </a:r>
            <a:endParaRPr lang="en-IN"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200" b="1" dirty="0">
                <a:latin typeface="Tahoma" panose="020B0604030504040204" pitchFamily="34" charset="0"/>
                <a:ea typeface="Tahoma" panose="020B0604030504040204" pitchFamily="34" charset="0"/>
                <a:cs typeface="Tahoma" panose="020B0604030504040204" pitchFamily="34" charset="0"/>
              </a:rPr>
              <a:t>Encryption Algorithm: </a:t>
            </a:r>
            <a:r>
              <a:rPr lang="en-US" sz="1200" dirty="0">
                <a:latin typeface="Tahoma" panose="020B0604030504040204" pitchFamily="34" charset="0"/>
                <a:ea typeface="Tahoma" panose="020B0604030504040204" pitchFamily="34" charset="0"/>
                <a:cs typeface="Tahoma" panose="020B0604030504040204" pitchFamily="34" charset="0"/>
              </a:rPr>
              <a:t>A set of encryption algorithms</a:t>
            </a:r>
            <a:endParaRPr lang="en-IN"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200" b="1" dirty="0">
                <a:latin typeface="Tahoma" panose="020B0604030504040204" pitchFamily="34" charset="0"/>
                <a:ea typeface="Tahoma" panose="020B0604030504040204" pitchFamily="34" charset="0"/>
                <a:cs typeface="Tahoma" panose="020B0604030504040204" pitchFamily="34" charset="0"/>
              </a:rPr>
              <a:t>Authentication Algorithm:  </a:t>
            </a:r>
            <a:r>
              <a:rPr lang="en-US" sz="1200" dirty="0">
                <a:latin typeface="Tahoma" panose="020B0604030504040204" pitchFamily="34" charset="0"/>
                <a:ea typeface="Tahoma" panose="020B0604030504040204" pitchFamily="34" charset="0"/>
                <a:cs typeface="Tahoma" panose="020B0604030504040204" pitchFamily="34" charset="0"/>
              </a:rPr>
              <a:t>A set of authentication algorithms</a:t>
            </a:r>
            <a:endParaRPr lang="en-IN"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200" b="1" dirty="0">
                <a:latin typeface="Tahoma" panose="020B0604030504040204" pitchFamily="34" charset="0"/>
                <a:ea typeface="Tahoma" panose="020B0604030504040204" pitchFamily="34" charset="0"/>
                <a:cs typeface="Tahoma" panose="020B0604030504040204" pitchFamily="34" charset="0"/>
              </a:rPr>
              <a:t>Key Management: </a:t>
            </a:r>
            <a:r>
              <a:rPr lang="en-US" sz="1200" dirty="0">
                <a:latin typeface="Tahoma" panose="020B0604030504040204" pitchFamily="34" charset="0"/>
                <a:ea typeface="Tahoma" panose="020B0604030504040204" pitchFamily="34" charset="0"/>
                <a:cs typeface="Tahoma" panose="020B0604030504040204" pitchFamily="34" charset="0"/>
              </a:rPr>
              <a:t>Describes the key management schemes</a:t>
            </a:r>
            <a:endParaRPr lang="en-IN"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200" b="1" dirty="0">
                <a:latin typeface="Tahoma" panose="020B0604030504040204" pitchFamily="34" charset="0"/>
                <a:ea typeface="Tahoma" panose="020B0604030504040204" pitchFamily="34" charset="0"/>
                <a:cs typeface="Tahoma" panose="020B0604030504040204" pitchFamily="34" charset="0"/>
              </a:rPr>
              <a:t>Domain of Interpretation (DOI): </a:t>
            </a:r>
            <a:r>
              <a:rPr lang="en-US" sz="1200" dirty="0">
                <a:latin typeface="Tahoma" panose="020B0604030504040204" pitchFamily="34" charset="0"/>
                <a:ea typeface="Tahoma" panose="020B0604030504040204" pitchFamily="34" charset="0"/>
                <a:cs typeface="Tahoma" panose="020B0604030504040204" pitchFamily="34" charset="0"/>
              </a:rPr>
              <a:t>contains values that are needed for other documents to relate to each other.</a:t>
            </a:r>
            <a:endParaRPr lang="en-IN"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endParaRPr lang="en-IN" sz="1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 xmlns:p14="http://schemas.microsoft.com/office/powerpoint/2010/main" val="1835982478"/>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1488" y="622570"/>
            <a:ext cx="5915025" cy="8826230"/>
          </a:xfrm>
        </p:spPr>
        <p:txBody>
          <a:bodyPr>
            <a:normAutofit/>
          </a:bodyPr>
          <a:lstStyle/>
          <a:p>
            <a:pPr marL="0" indent="0">
              <a:lnSpc>
                <a:spcPct val="150000"/>
              </a:lnSpc>
              <a:buNone/>
            </a:pPr>
            <a:r>
              <a:rPr lang="en-US" sz="1400" b="1" dirty="0" smtClean="0">
                <a:latin typeface="Tahoma" panose="020B0604030504040204" pitchFamily="34" charset="0"/>
                <a:ea typeface="Tahoma" panose="020B0604030504040204" pitchFamily="34" charset="0"/>
                <a:cs typeface="Tahoma" panose="020B0604030504040204" pitchFamily="34" charset="0"/>
              </a:rPr>
              <a:t>IPsec </a:t>
            </a:r>
            <a:r>
              <a:rPr lang="en-US" sz="1400" b="1" dirty="0">
                <a:latin typeface="Tahoma" panose="020B0604030504040204" pitchFamily="34" charset="0"/>
                <a:ea typeface="Tahoma" panose="020B0604030504040204" pitchFamily="34" charset="0"/>
                <a:cs typeface="Tahoma" panose="020B0604030504040204" pitchFamily="34" charset="0"/>
              </a:rPr>
              <a:t>services</a:t>
            </a:r>
            <a:endParaRPr lang="en-IN" sz="14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IPsec provides security services at the IP layer by enabling a system to select required security protocols, determine the algorithms to use for the services and put in place any cryptographic keys required to provide the requested services. Two protocols are used to provide security:</a:t>
            </a:r>
            <a:endParaRPr lang="en-IN" sz="1200" dirty="0">
              <a:latin typeface="Tahoma" panose="020B0604030504040204" pitchFamily="34" charset="0"/>
              <a:ea typeface="Tahoma" panose="020B0604030504040204" pitchFamily="34" charset="0"/>
              <a:cs typeface="Tahoma" panose="020B0604030504040204" pitchFamily="34" charset="0"/>
            </a:endParaRPr>
          </a:p>
          <a:p>
            <a:pPr lvl="0" fontAlgn="base">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Authentication header (AH)</a:t>
            </a:r>
            <a:endParaRPr lang="en-IN" sz="1200" dirty="0">
              <a:latin typeface="Tahoma" panose="020B0604030504040204" pitchFamily="34" charset="0"/>
              <a:ea typeface="Tahoma" panose="020B0604030504040204" pitchFamily="34" charset="0"/>
              <a:cs typeface="Tahoma" panose="020B0604030504040204" pitchFamily="34" charset="0"/>
            </a:endParaRPr>
          </a:p>
          <a:p>
            <a:pPr lvl="0" fontAlgn="base">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Encapsulating Security Payload (ESP)</a:t>
            </a:r>
            <a:endParaRPr lang="en-IN"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200" b="1" dirty="0">
                <a:latin typeface="Tahoma" panose="020B0604030504040204" pitchFamily="34" charset="0"/>
                <a:ea typeface="Tahoma" panose="020B0604030504040204" pitchFamily="34" charset="0"/>
                <a:cs typeface="Tahoma" panose="020B0604030504040204" pitchFamily="34" charset="0"/>
              </a:rPr>
              <a:t>The services are as follows</a:t>
            </a:r>
            <a:r>
              <a:rPr lang="en-US" sz="1200" dirty="0">
                <a:latin typeface="Tahoma" panose="020B0604030504040204" pitchFamily="34" charset="0"/>
                <a:ea typeface="Tahoma" panose="020B0604030504040204" pitchFamily="34" charset="0"/>
                <a:cs typeface="Tahoma" panose="020B0604030504040204" pitchFamily="34" charset="0"/>
              </a:rPr>
              <a:t>: access control, connectionless integrity, data origin authentication, rejection of replayed packets, confidentiality and limited traffic flow confidentiality</a:t>
            </a:r>
            <a:r>
              <a:rPr lang="en-US" sz="1200" dirty="0" smtClean="0">
                <a:latin typeface="Tahoma" panose="020B0604030504040204" pitchFamily="34" charset="0"/>
                <a:ea typeface="Tahoma" panose="020B0604030504040204" pitchFamily="34" charset="0"/>
                <a:cs typeface="Tahoma" panose="020B0604030504040204" pitchFamily="34" charset="0"/>
              </a:rPr>
              <a:t>.</a:t>
            </a:r>
          </a:p>
          <a:p>
            <a:pPr marL="0" indent="0">
              <a:lnSpc>
                <a:spcPct val="150000"/>
              </a:lnSpc>
              <a:buNone/>
            </a:pPr>
            <a:r>
              <a:rPr lang="en-US" sz="1400" b="1" u="sng" dirty="0">
                <a:latin typeface="Tahoma" panose="020B0604030504040204" pitchFamily="34" charset="0"/>
                <a:ea typeface="Tahoma" panose="020B0604030504040204" pitchFamily="34" charset="0"/>
                <a:cs typeface="Tahoma" panose="020B0604030504040204" pitchFamily="34" charset="0"/>
              </a:rPr>
              <a:t>Security associations</a:t>
            </a:r>
            <a:endParaRPr lang="en-IN" sz="1400" u="sng"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A key concept that appears in both the AH and ESP mechanisms for IP is the security association (SA). An association is a one-way relationship between a sender and a receiver that afford security services to the traffic carried on it.</a:t>
            </a:r>
            <a:endParaRPr lang="en-IN"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A security association is uniquely identified by 3 parameters:</a:t>
            </a:r>
            <a:endParaRPr lang="en-IN" sz="1200" dirty="0">
              <a:latin typeface="Tahoma" panose="020B0604030504040204" pitchFamily="34" charset="0"/>
              <a:ea typeface="Tahoma" panose="020B0604030504040204" pitchFamily="34" charset="0"/>
              <a:cs typeface="Tahoma" panose="020B0604030504040204" pitchFamily="34" charset="0"/>
            </a:endParaRPr>
          </a:p>
          <a:p>
            <a:pPr lvl="0" fontAlgn="base">
              <a:lnSpc>
                <a:spcPct val="150000"/>
              </a:lnSpc>
            </a:pPr>
            <a:r>
              <a:rPr lang="en-US" sz="1200" b="1" dirty="0">
                <a:latin typeface="Tahoma" panose="020B0604030504040204" pitchFamily="34" charset="0"/>
                <a:ea typeface="Tahoma" panose="020B0604030504040204" pitchFamily="34" charset="0"/>
                <a:cs typeface="Tahoma" panose="020B0604030504040204" pitchFamily="34" charset="0"/>
              </a:rPr>
              <a:t>Security Parameter Index (SPI)</a:t>
            </a:r>
            <a:r>
              <a:rPr lang="en-US" sz="1200" dirty="0">
                <a:latin typeface="Tahoma" panose="020B0604030504040204" pitchFamily="34" charset="0"/>
                <a:ea typeface="Tahoma" panose="020B0604030504040204" pitchFamily="34" charset="0"/>
                <a:cs typeface="Tahoma" panose="020B0604030504040204" pitchFamily="34" charset="0"/>
              </a:rPr>
              <a:t> – a bit string assigned to this SA and has local significance only.</a:t>
            </a:r>
            <a:endParaRPr lang="en-IN" sz="1200" dirty="0">
              <a:latin typeface="Tahoma" panose="020B0604030504040204" pitchFamily="34" charset="0"/>
              <a:ea typeface="Tahoma" panose="020B0604030504040204" pitchFamily="34" charset="0"/>
              <a:cs typeface="Tahoma" panose="020B0604030504040204" pitchFamily="34" charset="0"/>
            </a:endParaRPr>
          </a:p>
          <a:p>
            <a:pPr lvl="0" fontAlgn="base">
              <a:lnSpc>
                <a:spcPct val="150000"/>
              </a:lnSpc>
            </a:pPr>
            <a:r>
              <a:rPr lang="en-US" sz="1200" b="1" dirty="0">
                <a:latin typeface="Tahoma" panose="020B0604030504040204" pitchFamily="34" charset="0"/>
                <a:ea typeface="Tahoma" panose="020B0604030504040204" pitchFamily="34" charset="0"/>
                <a:cs typeface="Tahoma" panose="020B0604030504040204" pitchFamily="34" charset="0"/>
              </a:rPr>
              <a:t>IP destination address</a:t>
            </a:r>
            <a:r>
              <a:rPr lang="en-US" sz="1200" dirty="0">
                <a:latin typeface="Tahoma" panose="020B0604030504040204" pitchFamily="34" charset="0"/>
                <a:ea typeface="Tahoma" panose="020B0604030504040204" pitchFamily="34" charset="0"/>
                <a:cs typeface="Tahoma" panose="020B0604030504040204" pitchFamily="34" charset="0"/>
              </a:rPr>
              <a:t> – this is the address of the destination end point of the SA, which may be an end user system or a network system such as a firewall or router.</a:t>
            </a:r>
            <a:endParaRPr lang="en-IN" sz="1200" dirty="0">
              <a:latin typeface="Tahoma" panose="020B0604030504040204" pitchFamily="34" charset="0"/>
              <a:ea typeface="Tahoma" panose="020B0604030504040204" pitchFamily="34" charset="0"/>
              <a:cs typeface="Tahoma" panose="020B0604030504040204" pitchFamily="34" charset="0"/>
            </a:endParaRPr>
          </a:p>
          <a:p>
            <a:pPr lvl="0" fontAlgn="base">
              <a:lnSpc>
                <a:spcPct val="150000"/>
              </a:lnSpc>
            </a:pPr>
            <a:r>
              <a:rPr lang="en-US" sz="1200" b="1" dirty="0">
                <a:latin typeface="Tahoma" panose="020B0604030504040204" pitchFamily="34" charset="0"/>
                <a:ea typeface="Tahoma" panose="020B0604030504040204" pitchFamily="34" charset="0"/>
                <a:cs typeface="Tahoma" panose="020B0604030504040204" pitchFamily="34" charset="0"/>
              </a:rPr>
              <a:t>Security protocol identifier</a:t>
            </a:r>
            <a:r>
              <a:rPr lang="en-US" sz="1200" dirty="0">
                <a:latin typeface="Tahoma" panose="020B0604030504040204" pitchFamily="34" charset="0"/>
                <a:ea typeface="Tahoma" panose="020B0604030504040204" pitchFamily="34" charset="0"/>
                <a:cs typeface="Tahoma" panose="020B0604030504040204" pitchFamily="34" charset="0"/>
              </a:rPr>
              <a:t> – this indicates whether the association is an AH or ESP security association.</a:t>
            </a:r>
            <a:endParaRPr lang="en-IN"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endParaRPr lang="en-IN" sz="1200"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buNone/>
            </a:pPr>
            <a:endParaRPr lang="en-IN" sz="1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 xmlns:p14="http://schemas.microsoft.com/office/powerpoint/2010/main" val="2570923727"/>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1488" y="4102100"/>
            <a:ext cx="5915025" cy="4820180"/>
          </a:xfrm>
        </p:spPr>
        <p:txBody>
          <a:bodyPr>
            <a:normAutofit/>
          </a:bodyPr>
          <a:lstStyle/>
          <a:p>
            <a:pPr marL="0" indent="0">
              <a:lnSpc>
                <a:spcPct val="150000"/>
              </a:lnSpc>
              <a:buNone/>
            </a:pPr>
            <a:r>
              <a:rPr lang="en-US" sz="1400" b="1" u="sng" dirty="0">
                <a:latin typeface="Tahoma" panose="020B0604030504040204" pitchFamily="34" charset="0"/>
                <a:ea typeface="Tahoma" panose="020B0604030504040204" pitchFamily="34" charset="0"/>
                <a:cs typeface="Tahoma" panose="020B0604030504040204" pitchFamily="34" charset="0"/>
              </a:rPr>
              <a:t>SA parameters</a:t>
            </a:r>
            <a:endParaRPr lang="en-IN" sz="1400" u="sng"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In each IPsec implementation, there is a nominal security association database that defines the parameter associated with each SA. An SA is normally defined by the following parameters:</a:t>
            </a:r>
            <a:endParaRPr lang="en-IN" sz="1200" dirty="0">
              <a:latin typeface="Tahoma" panose="020B0604030504040204" pitchFamily="34" charset="0"/>
              <a:ea typeface="Tahoma" panose="020B0604030504040204" pitchFamily="34" charset="0"/>
              <a:cs typeface="Tahoma" panose="020B0604030504040204" pitchFamily="34" charset="0"/>
            </a:endParaRPr>
          </a:p>
          <a:p>
            <a:pPr lvl="0" fontAlgn="base">
              <a:lnSpc>
                <a:spcPct val="150000"/>
              </a:lnSpc>
            </a:pPr>
            <a:r>
              <a:rPr lang="en-US" sz="1200" b="1" dirty="0">
                <a:latin typeface="Tahoma" panose="020B0604030504040204" pitchFamily="34" charset="0"/>
                <a:ea typeface="Tahoma" panose="020B0604030504040204" pitchFamily="34" charset="0"/>
                <a:cs typeface="Tahoma" panose="020B0604030504040204" pitchFamily="34" charset="0"/>
              </a:rPr>
              <a:t>Sequence number counter</a:t>
            </a:r>
            <a:r>
              <a:rPr lang="en-US" sz="1200" dirty="0">
                <a:latin typeface="Tahoma" panose="020B0604030504040204" pitchFamily="34" charset="0"/>
                <a:ea typeface="Tahoma" panose="020B0604030504040204" pitchFamily="34" charset="0"/>
                <a:cs typeface="Tahoma" panose="020B0604030504040204" pitchFamily="34" charset="0"/>
              </a:rPr>
              <a:t> – a 32-bit value used to generate the sequence number field in AH or ESP headers.</a:t>
            </a:r>
            <a:endParaRPr lang="en-IN" sz="1200" dirty="0">
              <a:latin typeface="Tahoma" panose="020B0604030504040204" pitchFamily="34" charset="0"/>
              <a:ea typeface="Tahoma" panose="020B0604030504040204" pitchFamily="34" charset="0"/>
              <a:cs typeface="Tahoma" panose="020B0604030504040204" pitchFamily="34" charset="0"/>
            </a:endParaRPr>
          </a:p>
          <a:p>
            <a:pPr lvl="0" fontAlgn="base">
              <a:lnSpc>
                <a:spcPct val="150000"/>
              </a:lnSpc>
            </a:pPr>
            <a:r>
              <a:rPr lang="en-US" sz="1200" b="1" dirty="0">
                <a:latin typeface="Tahoma" panose="020B0604030504040204" pitchFamily="34" charset="0"/>
                <a:ea typeface="Tahoma" panose="020B0604030504040204" pitchFamily="34" charset="0"/>
                <a:cs typeface="Tahoma" panose="020B0604030504040204" pitchFamily="34" charset="0"/>
              </a:rPr>
              <a:t>Sequence counter overflow</a:t>
            </a:r>
            <a:r>
              <a:rPr lang="en-US" sz="1200" dirty="0">
                <a:latin typeface="Tahoma" panose="020B0604030504040204" pitchFamily="34" charset="0"/>
                <a:ea typeface="Tahoma" panose="020B0604030504040204" pitchFamily="34" charset="0"/>
                <a:cs typeface="Tahoma" panose="020B0604030504040204" pitchFamily="34" charset="0"/>
              </a:rPr>
              <a:t> – a flag indicating whether overflow of the sequence number counter should generate an auditable event and prevent further transmission of packets on this SA.</a:t>
            </a:r>
            <a:endParaRPr lang="en-IN" sz="1200" dirty="0">
              <a:latin typeface="Tahoma" panose="020B0604030504040204" pitchFamily="34" charset="0"/>
              <a:ea typeface="Tahoma" panose="020B0604030504040204" pitchFamily="34" charset="0"/>
              <a:cs typeface="Tahoma" panose="020B0604030504040204" pitchFamily="34" charset="0"/>
            </a:endParaRPr>
          </a:p>
          <a:p>
            <a:pPr lvl="0" fontAlgn="base">
              <a:lnSpc>
                <a:spcPct val="150000"/>
              </a:lnSpc>
            </a:pPr>
            <a:r>
              <a:rPr lang="en-US" sz="1200" b="1" dirty="0">
                <a:latin typeface="Tahoma" panose="020B0604030504040204" pitchFamily="34" charset="0"/>
                <a:ea typeface="Tahoma" panose="020B0604030504040204" pitchFamily="34" charset="0"/>
                <a:cs typeface="Tahoma" panose="020B0604030504040204" pitchFamily="34" charset="0"/>
              </a:rPr>
              <a:t>Anti-replay window</a:t>
            </a:r>
            <a:r>
              <a:rPr lang="en-US" sz="1200" dirty="0">
                <a:latin typeface="Tahoma" panose="020B0604030504040204" pitchFamily="34" charset="0"/>
                <a:ea typeface="Tahoma" panose="020B0604030504040204" pitchFamily="34" charset="0"/>
                <a:cs typeface="Tahoma" panose="020B0604030504040204" pitchFamily="34" charset="0"/>
              </a:rPr>
              <a:t> – used to determine whether an inbound AH or ESP packet is a replay.</a:t>
            </a:r>
            <a:endParaRPr lang="en-IN" sz="1200" dirty="0">
              <a:latin typeface="Tahoma" panose="020B0604030504040204" pitchFamily="34" charset="0"/>
              <a:ea typeface="Tahoma" panose="020B0604030504040204" pitchFamily="34" charset="0"/>
              <a:cs typeface="Tahoma" panose="020B0604030504040204" pitchFamily="34" charset="0"/>
            </a:endParaRPr>
          </a:p>
          <a:p>
            <a:pPr lvl="0" fontAlgn="base">
              <a:lnSpc>
                <a:spcPct val="150000"/>
              </a:lnSpc>
            </a:pPr>
            <a:r>
              <a:rPr lang="en-US" sz="1200" b="1" dirty="0">
                <a:latin typeface="Tahoma" panose="020B0604030504040204" pitchFamily="34" charset="0"/>
                <a:ea typeface="Tahoma" panose="020B0604030504040204" pitchFamily="34" charset="0"/>
                <a:cs typeface="Tahoma" panose="020B0604030504040204" pitchFamily="34" charset="0"/>
              </a:rPr>
              <a:t>AH information</a:t>
            </a:r>
            <a:r>
              <a:rPr lang="en-US" sz="1200" dirty="0">
                <a:latin typeface="Tahoma" panose="020B0604030504040204" pitchFamily="34" charset="0"/>
                <a:ea typeface="Tahoma" panose="020B0604030504040204" pitchFamily="34" charset="0"/>
                <a:cs typeface="Tahoma" panose="020B0604030504040204" pitchFamily="34" charset="0"/>
              </a:rPr>
              <a:t> – authentication algorithms, keys, key lifetimes and related parameters being used with AH.</a:t>
            </a:r>
            <a:endParaRPr lang="en-IN" sz="1200"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buNone/>
            </a:pPr>
            <a:endParaRPr lang="en-IN" sz="1200" dirty="0"/>
          </a:p>
        </p:txBody>
      </p:sp>
      <p:pic>
        <p:nvPicPr>
          <p:cNvPr id="4" name="image20.png"/>
          <p:cNvPicPr/>
          <p:nvPr/>
        </p:nvPicPr>
        <p:blipFill>
          <a:blip r:embed="rId2"/>
          <a:srcRect/>
          <a:stretch>
            <a:fillRect/>
          </a:stretch>
        </p:blipFill>
        <p:spPr>
          <a:xfrm>
            <a:off x="1320165" y="123825"/>
            <a:ext cx="4217670" cy="3609975"/>
          </a:xfrm>
          <a:prstGeom prst="rect">
            <a:avLst/>
          </a:prstGeom>
          <a:ln/>
        </p:spPr>
      </p:pic>
      <p:sp>
        <p:nvSpPr>
          <p:cNvPr id="5" name="Rectangle 4"/>
          <p:cNvSpPr/>
          <p:nvPr/>
        </p:nvSpPr>
        <p:spPr>
          <a:xfrm>
            <a:off x="914400" y="3668752"/>
            <a:ext cx="5029200" cy="338811"/>
          </a:xfrm>
          <a:prstGeom prst="rect">
            <a:avLst/>
          </a:prstGeom>
        </p:spPr>
        <p:txBody>
          <a:bodyPr wrap="square">
            <a:spAutoFit/>
          </a:bodyPr>
          <a:lstStyle/>
          <a:p>
            <a:pPr algn="ctr">
              <a:lnSpc>
                <a:spcPct val="150000"/>
              </a:lnSpc>
              <a:spcAft>
                <a:spcPts val="800"/>
              </a:spcAft>
              <a:tabLst>
                <a:tab pos="635000" algn="l"/>
              </a:tabLst>
            </a:pPr>
            <a:r>
              <a:rPr lang="en-IN" sz="1200" b="1" dirty="0">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Figure </a:t>
            </a:r>
            <a:r>
              <a:rPr lang="en-IN" sz="1200" b="1" dirty="0" smtClean="0">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5. – </a:t>
            </a:r>
            <a:r>
              <a:rPr lang="en-IN" sz="1200" b="1" dirty="0" err="1" smtClean="0">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IPSec</a:t>
            </a:r>
            <a:r>
              <a:rPr lang="en-IN" sz="1200" b="1" dirty="0" smtClean="0">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 Architecture</a:t>
            </a:r>
            <a:endParaRPr lang="en-IN" sz="1200" b="1"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590514417"/>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1488" y="389106"/>
            <a:ext cx="5915025" cy="8533174"/>
          </a:xfrm>
        </p:spPr>
        <p:txBody>
          <a:bodyPr>
            <a:normAutofit/>
          </a:bodyPr>
          <a:lstStyle/>
          <a:p>
            <a:pPr lvl="0" fontAlgn="base">
              <a:lnSpc>
                <a:spcPct val="150000"/>
              </a:lnSpc>
            </a:pPr>
            <a:r>
              <a:rPr lang="en-US" sz="1200" b="1" dirty="0" smtClean="0">
                <a:latin typeface="Tahoma" panose="020B0604030504040204" pitchFamily="34" charset="0"/>
                <a:ea typeface="Tahoma" panose="020B0604030504040204" pitchFamily="34" charset="0"/>
                <a:cs typeface="Tahoma" panose="020B0604030504040204" pitchFamily="34" charset="0"/>
              </a:rPr>
              <a:t>ESP </a:t>
            </a:r>
            <a:r>
              <a:rPr lang="en-US" sz="1200" b="1" dirty="0">
                <a:latin typeface="Tahoma" panose="020B0604030504040204" pitchFamily="34" charset="0"/>
                <a:ea typeface="Tahoma" panose="020B0604030504040204" pitchFamily="34" charset="0"/>
                <a:cs typeface="Tahoma" panose="020B0604030504040204" pitchFamily="34" charset="0"/>
              </a:rPr>
              <a:t>information</a:t>
            </a:r>
            <a:r>
              <a:rPr lang="en-US" sz="1200" dirty="0">
                <a:latin typeface="Tahoma" panose="020B0604030504040204" pitchFamily="34" charset="0"/>
                <a:ea typeface="Tahoma" panose="020B0604030504040204" pitchFamily="34" charset="0"/>
                <a:cs typeface="Tahoma" panose="020B0604030504040204" pitchFamily="34" charset="0"/>
              </a:rPr>
              <a:t> – encryption and authentication algorithms, keys, key lifetimes and related parameters being used with ESP.</a:t>
            </a:r>
            <a:endParaRPr lang="en-IN" sz="1200" dirty="0">
              <a:latin typeface="Tahoma" panose="020B0604030504040204" pitchFamily="34" charset="0"/>
              <a:ea typeface="Tahoma" panose="020B0604030504040204" pitchFamily="34" charset="0"/>
              <a:cs typeface="Tahoma" panose="020B0604030504040204" pitchFamily="34" charset="0"/>
            </a:endParaRPr>
          </a:p>
          <a:p>
            <a:pPr lvl="0" fontAlgn="base">
              <a:lnSpc>
                <a:spcPct val="150000"/>
              </a:lnSpc>
            </a:pPr>
            <a:r>
              <a:rPr lang="en-US" sz="1200" b="1" dirty="0">
                <a:latin typeface="Tahoma" panose="020B0604030504040204" pitchFamily="34" charset="0"/>
                <a:ea typeface="Tahoma" panose="020B0604030504040204" pitchFamily="34" charset="0"/>
                <a:cs typeface="Tahoma" panose="020B0604030504040204" pitchFamily="34" charset="0"/>
              </a:rPr>
              <a:t>Lifetime of this SA</a:t>
            </a:r>
            <a:r>
              <a:rPr lang="en-US" sz="1200" dirty="0">
                <a:latin typeface="Tahoma" panose="020B0604030504040204" pitchFamily="34" charset="0"/>
                <a:ea typeface="Tahoma" panose="020B0604030504040204" pitchFamily="34" charset="0"/>
                <a:cs typeface="Tahoma" panose="020B0604030504040204" pitchFamily="34" charset="0"/>
              </a:rPr>
              <a:t> – a time interval or byte count after which an SA must be replaced with a new a SA or terminated.</a:t>
            </a:r>
            <a:endParaRPr lang="en-IN" sz="1200" dirty="0">
              <a:latin typeface="Tahoma" panose="020B0604030504040204" pitchFamily="34" charset="0"/>
              <a:ea typeface="Tahoma" panose="020B0604030504040204" pitchFamily="34" charset="0"/>
              <a:cs typeface="Tahoma" panose="020B0604030504040204" pitchFamily="34" charset="0"/>
            </a:endParaRPr>
          </a:p>
          <a:p>
            <a:pPr lvl="0" fontAlgn="base">
              <a:lnSpc>
                <a:spcPct val="150000"/>
              </a:lnSpc>
            </a:pPr>
            <a:r>
              <a:rPr lang="en-US" sz="1200" b="1" dirty="0">
                <a:latin typeface="Tahoma" panose="020B0604030504040204" pitchFamily="34" charset="0"/>
                <a:ea typeface="Tahoma" panose="020B0604030504040204" pitchFamily="34" charset="0"/>
                <a:cs typeface="Tahoma" panose="020B0604030504040204" pitchFamily="34" charset="0"/>
              </a:rPr>
              <a:t>IPsec protocol mode</a:t>
            </a:r>
            <a:r>
              <a:rPr lang="en-US" sz="1200" dirty="0">
                <a:latin typeface="Tahoma" panose="020B0604030504040204" pitchFamily="34" charset="0"/>
                <a:ea typeface="Tahoma" panose="020B0604030504040204" pitchFamily="34" charset="0"/>
                <a:cs typeface="Tahoma" panose="020B0604030504040204" pitchFamily="34" charset="0"/>
              </a:rPr>
              <a:t> – tunnel transport or wildcard mode</a:t>
            </a:r>
            <a:endParaRPr lang="en-IN" sz="1200" dirty="0">
              <a:latin typeface="Tahoma" panose="020B0604030504040204" pitchFamily="34" charset="0"/>
              <a:ea typeface="Tahoma" panose="020B0604030504040204" pitchFamily="34" charset="0"/>
              <a:cs typeface="Tahoma" panose="020B0604030504040204" pitchFamily="34" charset="0"/>
            </a:endParaRPr>
          </a:p>
          <a:p>
            <a:pPr lvl="0" fontAlgn="base">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Path MTU – any observed path maximum transmission unit and aging variables required for all implementations</a:t>
            </a:r>
            <a:r>
              <a:rPr lang="en-US" sz="1200" dirty="0" smtClean="0">
                <a:latin typeface="Tahoma" panose="020B0604030504040204" pitchFamily="34" charset="0"/>
                <a:ea typeface="Tahoma" panose="020B0604030504040204" pitchFamily="34" charset="0"/>
                <a:cs typeface="Tahoma" panose="020B0604030504040204" pitchFamily="34" charset="0"/>
              </a:rPr>
              <a:t>.</a:t>
            </a:r>
          </a:p>
          <a:p>
            <a:pPr marL="0" indent="0">
              <a:lnSpc>
                <a:spcPct val="150000"/>
              </a:lnSpc>
              <a:buNone/>
            </a:pPr>
            <a:r>
              <a:rPr lang="en-US" sz="1200" b="1" u="sng" dirty="0">
                <a:latin typeface="Tahoma" panose="020B0604030504040204" pitchFamily="34" charset="0"/>
                <a:ea typeface="Tahoma" panose="020B0604030504040204" pitchFamily="34" charset="0"/>
                <a:cs typeface="Tahoma" panose="020B0604030504040204" pitchFamily="34" charset="0"/>
              </a:rPr>
              <a:t>SA selectors</a:t>
            </a:r>
            <a:endParaRPr lang="en-IN" sz="1200" u="sng"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buNone/>
            </a:pPr>
            <a:r>
              <a:rPr lang="en-US" sz="1200" dirty="0" smtClean="0">
                <a:latin typeface="Tahoma" panose="020B0604030504040204" pitchFamily="34" charset="0"/>
                <a:ea typeface="Tahoma" panose="020B0604030504040204" pitchFamily="34" charset="0"/>
                <a:cs typeface="Tahoma" panose="020B0604030504040204" pitchFamily="34" charset="0"/>
              </a:rPr>
              <a:t>	The </a:t>
            </a:r>
            <a:r>
              <a:rPr lang="en-US" sz="1200" dirty="0">
                <a:latin typeface="Tahoma" panose="020B0604030504040204" pitchFamily="34" charset="0"/>
                <a:ea typeface="Tahoma" panose="020B0604030504040204" pitchFamily="34" charset="0"/>
                <a:cs typeface="Tahoma" panose="020B0604030504040204" pitchFamily="34" charset="0"/>
              </a:rPr>
              <a:t>means by which IP traffic is related to specific SAs is the nominal security policy database (SPD). In its simplest form, an SPD contains entries, each of which defines a subset of IP traffic and points to an SA for that traffic. In more complex environments, there may be multiple entries that potentially relate to a single SA or multiple SAs associated with a single SPD entry. Each SPD entry is defined by a set of IP and upper layer protocol field values, called selectors. In effect, these selectors are used to filter outgoing traffic in order to map it into a particular SA.</a:t>
            </a:r>
            <a:endParaRPr lang="en-IN"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200" b="1" dirty="0">
                <a:latin typeface="Tahoma" panose="020B0604030504040204" pitchFamily="34" charset="0"/>
                <a:ea typeface="Tahoma" panose="020B0604030504040204" pitchFamily="34" charset="0"/>
                <a:cs typeface="Tahoma" panose="020B0604030504040204" pitchFamily="34" charset="0"/>
              </a:rPr>
              <a:t>Transport and Tunnel modes</a:t>
            </a:r>
            <a:endParaRPr lang="en-IN"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Both AH and ESP support two modes of use: transport and tunnel mode</a:t>
            </a:r>
            <a:r>
              <a:rPr lang="en-US" sz="1200" dirty="0" smtClean="0">
                <a:latin typeface="Tahoma" panose="020B0604030504040204" pitchFamily="34" charset="0"/>
                <a:ea typeface="Tahoma" panose="020B0604030504040204" pitchFamily="34" charset="0"/>
                <a:cs typeface="Tahoma" panose="020B0604030504040204" pitchFamily="34" charset="0"/>
              </a:rPr>
              <a:t>.</a:t>
            </a:r>
          </a:p>
          <a:p>
            <a:pPr>
              <a:lnSpc>
                <a:spcPct val="150000"/>
              </a:lnSpc>
            </a:pPr>
            <a:r>
              <a:rPr lang="en-US" sz="1200" b="1" u="sng" dirty="0">
                <a:latin typeface="Tahoma" panose="020B0604030504040204" pitchFamily="34" charset="0"/>
                <a:ea typeface="Tahoma" panose="020B0604030504040204" pitchFamily="34" charset="0"/>
                <a:cs typeface="Tahoma" panose="020B0604030504040204" pitchFamily="34" charset="0"/>
              </a:rPr>
              <a:t>Transport mode</a:t>
            </a:r>
            <a:endParaRPr lang="en-IN" sz="1200"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buNone/>
            </a:pPr>
            <a:r>
              <a:rPr lang="en-US" sz="1200" dirty="0" smtClean="0">
                <a:latin typeface="Tahoma" panose="020B0604030504040204" pitchFamily="34" charset="0"/>
                <a:ea typeface="Tahoma" panose="020B0604030504040204" pitchFamily="34" charset="0"/>
                <a:cs typeface="Tahoma" panose="020B0604030504040204" pitchFamily="34" charset="0"/>
              </a:rPr>
              <a:t>	Transport </a:t>
            </a:r>
            <a:r>
              <a:rPr lang="en-US" sz="1200" dirty="0">
                <a:latin typeface="Tahoma" panose="020B0604030504040204" pitchFamily="34" charset="0"/>
                <a:ea typeface="Tahoma" panose="020B0604030504040204" pitchFamily="34" charset="0"/>
                <a:cs typeface="Tahoma" panose="020B0604030504040204" pitchFamily="34" charset="0"/>
              </a:rPr>
              <a:t>mode provides protection primarily for upper layer protocols. i.e., protection extends to the payload of an IP packet. Transport mode is used for end-to-end communication between two hosts. ESP in transport mode encrypts and optionally authenticates the IP payload but not the IP header. AH in transport mode authenticates the IP payload and selected portions of IP header.</a:t>
            </a:r>
            <a:endParaRPr lang="en-IN" sz="1200"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buNone/>
            </a:pPr>
            <a:endParaRPr lang="en-IN" sz="1200" dirty="0">
              <a:latin typeface="Tahoma" panose="020B0604030504040204" pitchFamily="34" charset="0"/>
              <a:ea typeface="Tahoma" panose="020B0604030504040204" pitchFamily="34" charset="0"/>
              <a:cs typeface="Tahoma" panose="020B0604030504040204" pitchFamily="34" charset="0"/>
            </a:endParaRPr>
          </a:p>
          <a:p>
            <a:pPr marL="0" lvl="0" indent="0" fontAlgn="base">
              <a:lnSpc>
                <a:spcPct val="150000"/>
              </a:lnSpc>
              <a:buNone/>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0" lvl="0" indent="0" fontAlgn="base">
              <a:lnSpc>
                <a:spcPct val="150000"/>
              </a:lnSpc>
              <a:buNone/>
            </a:pPr>
            <a:endParaRPr lang="en-IN" sz="1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 xmlns:p14="http://schemas.microsoft.com/office/powerpoint/2010/main" val="324784599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9550" y="1"/>
            <a:ext cx="6400800" cy="8324850"/>
          </a:xfrm>
        </p:spPr>
        <p:txBody>
          <a:bodyPr>
            <a:normAutofit/>
          </a:bodyPr>
          <a:lstStyle/>
          <a:p>
            <a:pPr>
              <a:lnSpc>
                <a:spcPct val="150000"/>
              </a:lnSpc>
            </a:pPr>
            <a:r>
              <a:rPr lang="en-US" sz="1200" b="1" u="sng" dirty="0" smtClean="0">
                <a:latin typeface="Tahoma" panose="020B0604030504040204" pitchFamily="34" charset="0"/>
                <a:ea typeface="Tahoma" panose="020B0604030504040204" pitchFamily="34" charset="0"/>
                <a:cs typeface="Tahoma" panose="020B0604030504040204" pitchFamily="34" charset="0"/>
              </a:rPr>
              <a:t>Tunnel </a:t>
            </a:r>
            <a:r>
              <a:rPr lang="en-US" sz="1200" b="1" u="sng" dirty="0">
                <a:latin typeface="Tahoma" panose="020B0604030504040204" pitchFamily="34" charset="0"/>
                <a:ea typeface="Tahoma" panose="020B0604030504040204" pitchFamily="34" charset="0"/>
                <a:cs typeface="Tahoma" panose="020B0604030504040204" pitchFamily="34" charset="0"/>
              </a:rPr>
              <a:t>mode</a:t>
            </a:r>
            <a:endParaRPr lang="en-IN" sz="1200"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buNone/>
            </a:pPr>
            <a:r>
              <a:rPr lang="en-US" sz="1200" dirty="0" smtClean="0">
                <a:latin typeface="Tahoma" panose="020B0604030504040204" pitchFamily="34" charset="0"/>
                <a:ea typeface="Tahoma" panose="020B0604030504040204" pitchFamily="34" charset="0"/>
                <a:cs typeface="Tahoma" panose="020B0604030504040204" pitchFamily="34" charset="0"/>
              </a:rPr>
              <a:t>	Tunnel </a:t>
            </a:r>
            <a:r>
              <a:rPr lang="en-US" sz="1200" dirty="0">
                <a:latin typeface="Tahoma" panose="020B0604030504040204" pitchFamily="34" charset="0"/>
                <a:ea typeface="Tahoma" panose="020B0604030504040204" pitchFamily="34" charset="0"/>
                <a:cs typeface="Tahoma" panose="020B0604030504040204" pitchFamily="34" charset="0"/>
              </a:rPr>
              <a:t>mode provides protection to the entire IP packet. To achieve this, after the AH or ESP fields are added to the IP packet, the entire packet plus the security fields is treated as the payload of new ‘outer’ IP packet with a new outer IP header. The entire original, or inner packet travels through a ‘tunnel’ from one point of an IP network to another; no router along the way are able to examine the inner IP header. Tunnel mode is used when one or both ends of an SA is a security gateway, such as a firewall or router that implements IPsec</a:t>
            </a:r>
            <a:r>
              <a:rPr lang="en-US" sz="1200" dirty="0" smtClean="0">
                <a:latin typeface="Tahoma" panose="020B0604030504040204" pitchFamily="34" charset="0"/>
                <a:ea typeface="Tahoma" panose="020B0604030504040204" pitchFamily="34" charset="0"/>
                <a:cs typeface="Tahoma" panose="020B0604030504040204" pitchFamily="34" charset="0"/>
              </a:rPr>
              <a:t>.</a:t>
            </a:r>
          </a:p>
          <a:p>
            <a:pPr marL="0" indent="0">
              <a:lnSpc>
                <a:spcPct val="150000"/>
              </a:lnSpc>
              <a:buNone/>
            </a:pPr>
            <a:r>
              <a:rPr lang="en-US" sz="1200" b="1" dirty="0">
                <a:latin typeface="Tahoma" panose="020B0604030504040204" pitchFamily="34" charset="0"/>
                <a:ea typeface="Tahoma" panose="020B0604030504040204" pitchFamily="34" charset="0"/>
                <a:cs typeface="Tahoma" panose="020B0604030504040204" pitchFamily="34" charset="0"/>
              </a:rPr>
              <a:t>AUTHENTICATION HEADER</a:t>
            </a:r>
            <a:endParaRPr lang="en-IN"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The authentication header provides support for data integrity and authentication of IP packets. It also prevents the address spoofing attacks observed in today’s internet.  The AH also guards against the replay attack. Authentication is based on the use of a message authentication code (MAC); hence the two parties must share a secret key.</a:t>
            </a:r>
            <a:endParaRPr lang="en-IN"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The authentication header consists of the following fields:</a:t>
            </a:r>
            <a:endParaRPr lang="en-IN" sz="1200" dirty="0">
              <a:latin typeface="Tahoma" panose="020B0604030504040204" pitchFamily="34" charset="0"/>
              <a:ea typeface="Tahoma" panose="020B0604030504040204" pitchFamily="34" charset="0"/>
              <a:cs typeface="Tahoma" panose="020B0604030504040204" pitchFamily="34" charset="0"/>
            </a:endParaRPr>
          </a:p>
          <a:p>
            <a:pPr lvl="0" fontAlgn="base">
              <a:lnSpc>
                <a:spcPct val="150000"/>
              </a:lnSpc>
            </a:pPr>
            <a:r>
              <a:rPr lang="en-US" sz="1200" b="1" dirty="0">
                <a:latin typeface="Tahoma" panose="020B0604030504040204" pitchFamily="34" charset="0"/>
                <a:ea typeface="Tahoma" panose="020B0604030504040204" pitchFamily="34" charset="0"/>
                <a:cs typeface="Tahoma" panose="020B0604030504040204" pitchFamily="34" charset="0"/>
              </a:rPr>
              <a:t>Next header (8-bits)</a:t>
            </a:r>
            <a:r>
              <a:rPr lang="en-US" sz="1200" dirty="0">
                <a:latin typeface="Tahoma" panose="020B0604030504040204" pitchFamily="34" charset="0"/>
                <a:ea typeface="Tahoma" panose="020B0604030504040204" pitchFamily="34" charset="0"/>
                <a:cs typeface="Tahoma" panose="020B0604030504040204" pitchFamily="34" charset="0"/>
              </a:rPr>
              <a:t> – identifies the type of header immediately following this header.</a:t>
            </a:r>
            <a:endParaRPr lang="en-IN" sz="1200" dirty="0">
              <a:latin typeface="Tahoma" panose="020B0604030504040204" pitchFamily="34" charset="0"/>
              <a:ea typeface="Tahoma" panose="020B0604030504040204" pitchFamily="34" charset="0"/>
              <a:cs typeface="Tahoma" panose="020B0604030504040204" pitchFamily="34" charset="0"/>
            </a:endParaRPr>
          </a:p>
          <a:p>
            <a:pPr lvl="0" fontAlgn="base">
              <a:lnSpc>
                <a:spcPct val="150000"/>
              </a:lnSpc>
            </a:pPr>
            <a:r>
              <a:rPr lang="en-US" sz="1200" b="1" dirty="0">
                <a:latin typeface="Tahoma" panose="020B0604030504040204" pitchFamily="34" charset="0"/>
                <a:ea typeface="Tahoma" panose="020B0604030504040204" pitchFamily="34" charset="0"/>
                <a:cs typeface="Tahoma" panose="020B0604030504040204" pitchFamily="34" charset="0"/>
              </a:rPr>
              <a:t>Payload length (8-bits)</a:t>
            </a:r>
            <a:r>
              <a:rPr lang="en-US" sz="1200" dirty="0">
                <a:latin typeface="Tahoma" panose="020B0604030504040204" pitchFamily="34" charset="0"/>
                <a:ea typeface="Tahoma" panose="020B0604030504040204" pitchFamily="34" charset="0"/>
                <a:cs typeface="Tahoma" panose="020B0604030504040204" pitchFamily="34" charset="0"/>
              </a:rPr>
              <a:t> – length of authentication header in 32-bit word, minus 2.</a:t>
            </a:r>
            <a:endParaRPr lang="en-IN" sz="1200" dirty="0">
              <a:latin typeface="Tahoma" panose="020B0604030504040204" pitchFamily="34" charset="0"/>
              <a:ea typeface="Tahoma" panose="020B0604030504040204" pitchFamily="34" charset="0"/>
              <a:cs typeface="Tahoma" panose="020B0604030504040204" pitchFamily="34" charset="0"/>
            </a:endParaRPr>
          </a:p>
          <a:p>
            <a:pPr lvl="0" fontAlgn="base">
              <a:lnSpc>
                <a:spcPct val="150000"/>
              </a:lnSpc>
            </a:pPr>
            <a:r>
              <a:rPr lang="en-US" sz="1200" b="1" dirty="0">
                <a:latin typeface="Tahoma" panose="020B0604030504040204" pitchFamily="34" charset="0"/>
                <a:ea typeface="Tahoma" panose="020B0604030504040204" pitchFamily="34" charset="0"/>
                <a:cs typeface="Tahoma" panose="020B0604030504040204" pitchFamily="34" charset="0"/>
              </a:rPr>
              <a:t>Reserved (16-bits</a:t>
            </a:r>
            <a:r>
              <a:rPr lang="en-US" sz="1200" dirty="0">
                <a:latin typeface="Tahoma" panose="020B0604030504040204" pitchFamily="34" charset="0"/>
                <a:ea typeface="Tahoma" panose="020B0604030504040204" pitchFamily="34" charset="0"/>
                <a:cs typeface="Tahoma" panose="020B0604030504040204" pitchFamily="34" charset="0"/>
              </a:rPr>
              <a:t>) – for future use.</a:t>
            </a:r>
            <a:endParaRPr lang="en-IN" sz="1200" dirty="0">
              <a:latin typeface="Tahoma" panose="020B0604030504040204" pitchFamily="34" charset="0"/>
              <a:ea typeface="Tahoma" panose="020B0604030504040204" pitchFamily="34" charset="0"/>
              <a:cs typeface="Tahoma" panose="020B0604030504040204" pitchFamily="34" charset="0"/>
            </a:endParaRPr>
          </a:p>
          <a:p>
            <a:pPr lvl="0" fontAlgn="base">
              <a:lnSpc>
                <a:spcPct val="150000"/>
              </a:lnSpc>
            </a:pPr>
            <a:r>
              <a:rPr lang="en-US" sz="1200" b="1" dirty="0">
                <a:latin typeface="Tahoma" panose="020B0604030504040204" pitchFamily="34" charset="0"/>
                <a:ea typeface="Tahoma" panose="020B0604030504040204" pitchFamily="34" charset="0"/>
                <a:cs typeface="Tahoma" panose="020B0604030504040204" pitchFamily="34" charset="0"/>
              </a:rPr>
              <a:t>Security parameter index (32-bits)</a:t>
            </a:r>
            <a:r>
              <a:rPr lang="en-US" sz="1200" dirty="0">
                <a:latin typeface="Tahoma" panose="020B0604030504040204" pitchFamily="34" charset="0"/>
                <a:ea typeface="Tahoma" panose="020B0604030504040204" pitchFamily="34" charset="0"/>
                <a:cs typeface="Tahoma" panose="020B0604030504040204" pitchFamily="34" charset="0"/>
              </a:rPr>
              <a:t> – identifies a security association.</a:t>
            </a:r>
            <a:endParaRPr lang="en-IN" sz="1200" dirty="0">
              <a:latin typeface="Tahoma" panose="020B0604030504040204" pitchFamily="34" charset="0"/>
              <a:ea typeface="Tahoma" panose="020B0604030504040204" pitchFamily="34" charset="0"/>
              <a:cs typeface="Tahoma" panose="020B0604030504040204" pitchFamily="34" charset="0"/>
            </a:endParaRPr>
          </a:p>
          <a:p>
            <a:pPr lvl="0" fontAlgn="base">
              <a:lnSpc>
                <a:spcPct val="150000"/>
              </a:lnSpc>
            </a:pPr>
            <a:r>
              <a:rPr lang="en-US" sz="1200" b="1" dirty="0">
                <a:latin typeface="Tahoma" panose="020B0604030504040204" pitchFamily="34" charset="0"/>
                <a:ea typeface="Tahoma" panose="020B0604030504040204" pitchFamily="34" charset="0"/>
                <a:cs typeface="Tahoma" panose="020B0604030504040204" pitchFamily="34" charset="0"/>
              </a:rPr>
              <a:t>Sequence number (32-bits)</a:t>
            </a:r>
            <a:r>
              <a:rPr lang="en-US" sz="1200" dirty="0">
                <a:latin typeface="Tahoma" panose="020B0604030504040204" pitchFamily="34" charset="0"/>
                <a:ea typeface="Tahoma" panose="020B0604030504040204" pitchFamily="34" charset="0"/>
                <a:cs typeface="Tahoma" panose="020B0604030504040204" pitchFamily="34" charset="0"/>
              </a:rPr>
              <a:t> – a monotonically increasing counter value.</a:t>
            </a:r>
            <a:endParaRPr lang="en-IN" sz="1200" dirty="0">
              <a:latin typeface="Tahoma" panose="020B0604030504040204" pitchFamily="34" charset="0"/>
              <a:ea typeface="Tahoma" panose="020B0604030504040204" pitchFamily="34" charset="0"/>
              <a:cs typeface="Tahoma" panose="020B0604030504040204" pitchFamily="34" charset="0"/>
            </a:endParaRPr>
          </a:p>
          <a:p>
            <a:pPr lvl="0" fontAlgn="base">
              <a:lnSpc>
                <a:spcPct val="150000"/>
              </a:lnSpc>
            </a:pPr>
            <a:r>
              <a:rPr lang="en-US" sz="1200" b="1" dirty="0">
                <a:latin typeface="Tahoma" panose="020B0604030504040204" pitchFamily="34" charset="0"/>
                <a:ea typeface="Tahoma" panose="020B0604030504040204" pitchFamily="34" charset="0"/>
                <a:cs typeface="Tahoma" panose="020B0604030504040204" pitchFamily="34" charset="0"/>
              </a:rPr>
              <a:t>Authentication data (variable)</a:t>
            </a:r>
            <a:r>
              <a:rPr lang="en-US" sz="1200" dirty="0">
                <a:latin typeface="Tahoma" panose="020B0604030504040204" pitchFamily="34" charset="0"/>
                <a:ea typeface="Tahoma" panose="020B0604030504040204" pitchFamily="34" charset="0"/>
                <a:cs typeface="Tahoma" panose="020B0604030504040204" pitchFamily="34" charset="0"/>
              </a:rPr>
              <a:t> – a variable length field that contains the integrity check value or MAC, for this packet.</a:t>
            </a:r>
          </a:p>
          <a:p>
            <a:pPr marL="0" indent="0">
              <a:lnSpc>
                <a:spcPct val="150000"/>
              </a:lnSpc>
              <a:buNone/>
            </a:pPr>
            <a:endParaRPr lang="en-US" sz="1200" dirty="0" smtClean="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buNone/>
            </a:pPr>
            <a:endParaRPr lang="en-IN" sz="1200"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buNone/>
            </a:pPr>
            <a:endParaRPr lang="en-IN"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endParaRPr lang="en-IN" sz="1200"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p:cNvPicPr>
            <a:picLocks noChangeAspect="1"/>
          </p:cNvPicPr>
          <p:nvPr/>
        </p:nvPicPr>
        <p:blipFill>
          <a:blip r:embed="rId2"/>
          <a:stretch>
            <a:fillRect/>
          </a:stretch>
        </p:blipFill>
        <p:spPr>
          <a:xfrm>
            <a:off x="1029444" y="7039537"/>
            <a:ext cx="4761012" cy="2066363"/>
          </a:xfrm>
          <a:prstGeom prst="rect">
            <a:avLst/>
          </a:prstGeom>
        </p:spPr>
      </p:pic>
      <p:sp>
        <p:nvSpPr>
          <p:cNvPr id="6" name="Rectangle 5"/>
          <p:cNvSpPr/>
          <p:nvPr/>
        </p:nvSpPr>
        <p:spPr>
          <a:xfrm>
            <a:off x="2013574" y="9324413"/>
            <a:ext cx="2792752" cy="289951"/>
          </a:xfrm>
          <a:prstGeom prst="rect">
            <a:avLst/>
          </a:prstGeom>
        </p:spPr>
        <p:txBody>
          <a:bodyPr wrap="none">
            <a:spAutoFit/>
          </a:bodyPr>
          <a:lstStyle/>
          <a:p>
            <a:pPr algn="ctr">
              <a:lnSpc>
                <a:spcPct val="107000"/>
              </a:lnSpc>
              <a:spcBef>
                <a:spcPts val="1200"/>
              </a:spcBef>
              <a:spcAft>
                <a:spcPts val="800"/>
              </a:spcAft>
              <a:tabLst>
                <a:tab pos="635000" algn="l"/>
              </a:tabLst>
            </a:pPr>
            <a:r>
              <a:rPr lang="en-IN" sz="1200" b="1" dirty="0">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Figure </a:t>
            </a:r>
            <a:r>
              <a:rPr lang="en-IN" sz="1200" b="1" dirty="0" smtClean="0">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5. </a:t>
            </a:r>
            <a:r>
              <a:rPr lang="en-IN" sz="1200" b="1" dirty="0">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 </a:t>
            </a:r>
            <a:r>
              <a:rPr lang="en-IN" sz="1200" b="1" dirty="0" smtClean="0">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Authentication Header</a:t>
            </a:r>
            <a:endParaRPr lang="en-IN" sz="1200"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2662413650"/>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50" y="285750"/>
            <a:ext cx="6572249" cy="8357220"/>
          </a:xfrm>
        </p:spPr>
        <p:txBody>
          <a:bodyPr>
            <a:noAutofit/>
          </a:bodyPr>
          <a:lstStyle/>
          <a:p>
            <a:pPr marL="0" indent="0">
              <a:lnSpc>
                <a:spcPct val="150000"/>
              </a:lnSpc>
              <a:buNone/>
            </a:pPr>
            <a:r>
              <a:rPr lang="en-US" sz="1200" b="1" u="sng" dirty="0" smtClean="0">
                <a:latin typeface="Tahoma" panose="020B0604030504040204" pitchFamily="34" charset="0"/>
                <a:ea typeface="Tahoma" panose="020B0604030504040204" pitchFamily="34" charset="0"/>
                <a:cs typeface="Tahoma" panose="020B0604030504040204" pitchFamily="34" charset="0"/>
              </a:rPr>
              <a:t>Anti-replay </a:t>
            </a:r>
            <a:r>
              <a:rPr lang="en-US" sz="1200" b="1" u="sng" dirty="0">
                <a:latin typeface="Tahoma" panose="020B0604030504040204" pitchFamily="34" charset="0"/>
                <a:ea typeface="Tahoma" panose="020B0604030504040204" pitchFamily="34" charset="0"/>
                <a:cs typeface="Tahoma" panose="020B0604030504040204" pitchFamily="34" charset="0"/>
              </a:rPr>
              <a:t>service</a:t>
            </a:r>
            <a:endParaRPr lang="en-IN" sz="1200" u="sng"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A replay attack is one in which an attacker obtains a copy of an authenticated packet and later transmits it to the intended destination. The receipt of duplicate authenticated IP packets may disrupt service in some way or may have some other undesired consequence. The sequence number is designed to thwart such attacks.</a:t>
            </a:r>
            <a:endParaRPr lang="en-IN"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When a new SA is established, the sender initializes a sequence number counter to 0. Each time when a packet is sent on this SA, the sender increments the counter and places the value in the sequence number field. If anti-replay is enabled, the sender must not allow the sequence number to cycle past 2</a:t>
            </a:r>
            <a:r>
              <a:rPr lang="en-US" sz="1200" baseline="30000" dirty="0">
                <a:latin typeface="Tahoma" panose="020B0604030504040204" pitchFamily="34" charset="0"/>
                <a:ea typeface="Tahoma" panose="020B0604030504040204" pitchFamily="34" charset="0"/>
                <a:cs typeface="Tahoma" panose="020B0604030504040204" pitchFamily="34" charset="0"/>
              </a:rPr>
              <a:t>32</a:t>
            </a:r>
            <a:r>
              <a:rPr lang="en-US" sz="1200" dirty="0">
                <a:latin typeface="Tahoma" panose="020B0604030504040204" pitchFamily="34" charset="0"/>
                <a:ea typeface="Tahoma" panose="020B0604030504040204" pitchFamily="34" charset="0"/>
                <a:cs typeface="Tahoma" panose="020B0604030504040204" pitchFamily="34" charset="0"/>
              </a:rPr>
              <a:t>-1 back to 0. if the limit of 2</a:t>
            </a:r>
            <a:r>
              <a:rPr lang="en-US" sz="1200" baseline="30000" dirty="0">
                <a:latin typeface="Tahoma" panose="020B0604030504040204" pitchFamily="34" charset="0"/>
                <a:ea typeface="Tahoma" panose="020B0604030504040204" pitchFamily="34" charset="0"/>
                <a:cs typeface="Tahoma" panose="020B0604030504040204" pitchFamily="34" charset="0"/>
              </a:rPr>
              <a:t>32</a:t>
            </a:r>
            <a:r>
              <a:rPr lang="en-US" sz="1200" dirty="0">
                <a:latin typeface="Tahoma" panose="020B0604030504040204" pitchFamily="34" charset="0"/>
                <a:ea typeface="Tahoma" panose="020B0604030504040204" pitchFamily="34" charset="0"/>
                <a:cs typeface="Tahoma" panose="020B0604030504040204" pitchFamily="34" charset="0"/>
              </a:rPr>
              <a:t> -1 is reached, the sender should terminate this SA and negotiate a new SA with a new key.</a:t>
            </a:r>
            <a:endParaRPr lang="en-IN"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The IPsec authentication document dictates that the receiver should implement a window of size w. The right edge of the window represents the highest sequence number N, so far received for a valid packet. For any packet with a sequence number in the range from N-w+1 to N that has been correctly received, the corresponding slot in the window is marked.</a:t>
            </a:r>
            <a:endParaRPr lang="en-IN"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200" b="1" dirty="0">
                <a:latin typeface="Tahoma" panose="020B0604030504040204" pitchFamily="34" charset="0"/>
                <a:ea typeface="Tahoma" panose="020B0604030504040204" pitchFamily="34" charset="0"/>
                <a:cs typeface="Tahoma" panose="020B0604030504040204" pitchFamily="34" charset="0"/>
              </a:rPr>
              <a:t>Inbound processing proceeds as follows when a packet is received.</a:t>
            </a:r>
            <a:endParaRPr lang="en-IN" sz="1200" dirty="0">
              <a:latin typeface="Tahoma" panose="020B0604030504040204" pitchFamily="34" charset="0"/>
              <a:ea typeface="Tahoma" panose="020B0604030504040204" pitchFamily="34" charset="0"/>
              <a:cs typeface="Tahoma" panose="020B0604030504040204" pitchFamily="34" charset="0"/>
            </a:endParaRPr>
          </a:p>
          <a:p>
            <a:pPr lvl="0" fontAlgn="base">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If the receiver packet falls within the window and is new, the MAC is checked. If the packet is authenticated, the corresponding slot in the window is marked.</a:t>
            </a:r>
            <a:endParaRPr lang="en-IN" sz="1200" dirty="0">
              <a:latin typeface="Tahoma" panose="020B0604030504040204" pitchFamily="34" charset="0"/>
              <a:ea typeface="Tahoma" panose="020B0604030504040204" pitchFamily="34" charset="0"/>
              <a:cs typeface="Tahoma" panose="020B0604030504040204" pitchFamily="34" charset="0"/>
            </a:endParaRPr>
          </a:p>
          <a:p>
            <a:pPr lvl="0" fontAlgn="base">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If the received packet is to the right of the window and is new, the MAC is checked. If the packet is authenticated, the window is advanced so that this sequence number is in the right edge of the window, and the corresponding slot in the window is marked.</a:t>
            </a:r>
            <a:endParaRPr lang="en-IN" sz="1200" dirty="0">
              <a:latin typeface="Tahoma" panose="020B0604030504040204" pitchFamily="34" charset="0"/>
              <a:ea typeface="Tahoma" panose="020B0604030504040204" pitchFamily="34" charset="0"/>
              <a:cs typeface="Tahoma" panose="020B0604030504040204" pitchFamily="34" charset="0"/>
            </a:endParaRPr>
          </a:p>
          <a:p>
            <a:pPr lvl="0" fontAlgn="base">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If the received packet is to the left of the window, or if authentication fails, the packet is discarded.</a:t>
            </a:r>
            <a:endParaRPr lang="en-IN"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200" b="1" dirty="0">
                <a:latin typeface="Tahoma" panose="020B0604030504040204" pitchFamily="34" charset="0"/>
                <a:ea typeface="Tahoma" panose="020B0604030504040204" pitchFamily="34" charset="0"/>
                <a:cs typeface="Tahoma" panose="020B0604030504040204" pitchFamily="34" charset="0"/>
              </a:rPr>
              <a:t>Transport and tunnel modes</a:t>
            </a:r>
            <a:endParaRPr lang="en-IN"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For transport mode AH using IPv4, the AH is inserted after the original IP header and before the IP payload (e.g., TCP segment). Authentication covers the entire packet, excluding mutable fields in the IPv4 header that are set to zero for MAC calculation.</a:t>
            </a:r>
            <a:endParaRPr lang="en-IN"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In the context of IPv6, AH appears after the IPv6 base header and the hop-by-hop, routing and fragment extension headers. The destination options extension header could appear before or after the AH header.</a:t>
            </a:r>
            <a:endParaRPr lang="en-IN" sz="1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 xmlns:p14="http://schemas.microsoft.com/office/powerpoint/2010/main" val="1228861442"/>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1488" y="6705600"/>
            <a:ext cx="5915025" cy="1562911"/>
          </a:xfrm>
        </p:spPr>
        <p:txBody>
          <a:bodyPr>
            <a:noAutofit/>
          </a:bodyPr>
          <a:lstStyle/>
          <a:p>
            <a:pPr>
              <a:lnSpc>
                <a:spcPct val="170000"/>
              </a:lnSpc>
            </a:pPr>
            <a:r>
              <a:rPr lang="en-US" sz="1200" dirty="0">
                <a:latin typeface="Tahoma" panose="020B0604030504040204" pitchFamily="34" charset="0"/>
                <a:ea typeface="Tahoma" panose="020B0604030504040204" pitchFamily="34" charset="0"/>
                <a:cs typeface="Tahoma" panose="020B0604030504040204" pitchFamily="34" charset="0"/>
              </a:rPr>
              <a:t>For tunnel mode AH, the entire original IP packet is authenticated and the AH is inserted between the original IP header and a new outer IP header. The inner IP header carries the ultimate source and destination addresses, while an outer IP header may contain different IP addresses (e.g., addresses of firewalls or gateways).</a:t>
            </a:r>
            <a:endParaRPr lang="en-IN" sz="1200" dirty="0">
              <a:latin typeface="Tahoma" panose="020B0604030504040204" pitchFamily="34" charset="0"/>
              <a:ea typeface="Tahoma" panose="020B0604030504040204" pitchFamily="34" charset="0"/>
              <a:cs typeface="Tahoma" panose="020B0604030504040204" pitchFamily="34" charset="0"/>
            </a:endParaRPr>
          </a:p>
          <a:p>
            <a:pPr>
              <a:lnSpc>
                <a:spcPct val="170000"/>
              </a:lnSpc>
            </a:pPr>
            <a:r>
              <a:rPr lang="en-US" sz="1200" dirty="0">
                <a:latin typeface="Tahoma" panose="020B0604030504040204" pitchFamily="34" charset="0"/>
                <a:ea typeface="Tahoma" panose="020B0604030504040204" pitchFamily="34" charset="0"/>
                <a:cs typeface="Tahoma" panose="020B0604030504040204" pitchFamily="34" charset="0"/>
              </a:rPr>
              <a:t>With tunnel mode, the entire inner IP packet, including the entire inner IP header, is protected by AH. The outer IP header is protected except for mutable and unpredictable fields.</a:t>
            </a:r>
            <a:endParaRPr lang="en-IN" sz="1200" dirty="0">
              <a:latin typeface="Tahoma" panose="020B0604030504040204" pitchFamily="34" charset="0"/>
              <a:ea typeface="Tahoma" panose="020B0604030504040204" pitchFamily="34" charset="0"/>
              <a:cs typeface="Tahoma" panose="020B0604030504040204" pitchFamily="34" charset="0"/>
            </a:endParaRPr>
          </a:p>
          <a:p>
            <a:pPr>
              <a:lnSpc>
                <a:spcPct val="170000"/>
              </a:lnSpc>
            </a:pPr>
            <a:endParaRPr lang="en-IN" sz="1200" dirty="0">
              <a:latin typeface="Tahoma" panose="020B0604030504040204" pitchFamily="34" charset="0"/>
              <a:ea typeface="Tahoma" panose="020B0604030504040204" pitchFamily="34" charset="0"/>
              <a:cs typeface="Tahoma" panose="020B0604030504040204" pitchFamily="34" charset="0"/>
            </a:endParaRPr>
          </a:p>
        </p:txBody>
      </p:sp>
      <p:sp>
        <p:nvSpPr>
          <p:cNvPr id="5" name="Rectangle 4"/>
          <p:cNvSpPr/>
          <p:nvPr/>
        </p:nvSpPr>
        <p:spPr>
          <a:xfrm>
            <a:off x="362203" y="6241488"/>
            <a:ext cx="6133594" cy="289951"/>
          </a:xfrm>
          <a:prstGeom prst="rect">
            <a:avLst/>
          </a:prstGeom>
        </p:spPr>
        <p:txBody>
          <a:bodyPr wrap="square">
            <a:spAutoFit/>
          </a:bodyPr>
          <a:lstStyle/>
          <a:p>
            <a:pPr algn="ctr">
              <a:lnSpc>
                <a:spcPct val="107000"/>
              </a:lnSpc>
              <a:spcAft>
                <a:spcPts val="0"/>
              </a:spcAft>
            </a:pPr>
            <a:r>
              <a:rPr lang="en-IN" sz="1200" b="1" dirty="0">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Figure </a:t>
            </a:r>
            <a:r>
              <a:rPr lang="en-IN" sz="1200" b="1" dirty="0" smtClean="0">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5  Scope of AH Authentication</a:t>
            </a:r>
            <a:endParaRPr lang="en-IN" sz="1200"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p:cNvPicPr>
            <a:picLocks noChangeAspect="1"/>
          </p:cNvPicPr>
          <p:nvPr/>
        </p:nvPicPr>
        <p:blipFill>
          <a:blip r:embed="rId2"/>
          <a:stretch>
            <a:fillRect/>
          </a:stretch>
        </p:blipFill>
        <p:spPr>
          <a:xfrm>
            <a:off x="362203" y="381000"/>
            <a:ext cx="5860546" cy="5429250"/>
          </a:xfrm>
          <a:prstGeom prst="rect">
            <a:avLst/>
          </a:prstGeom>
        </p:spPr>
      </p:pic>
    </p:spTree>
    <p:extLst>
      <p:ext uri="{BB962C8B-B14F-4D97-AF65-F5344CB8AC3E}">
        <p14:creationId xmlns="" xmlns:p14="http://schemas.microsoft.com/office/powerpoint/2010/main" val="208838078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2919" y="272373"/>
            <a:ext cx="6605081" cy="6328451"/>
          </a:xfrm>
        </p:spPr>
        <p:txBody>
          <a:bodyPr>
            <a:noAutofit/>
          </a:bodyPr>
          <a:lstStyle/>
          <a:p>
            <a:pPr marL="0" indent="0">
              <a:lnSpc>
                <a:spcPct val="150000"/>
              </a:lnSpc>
              <a:buNone/>
            </a:pPr>
            <a:r>
              <a:rPr lang="en-US" sz="1200" b="1" dirty="0">
                <a:latin typeface="Tahoma" panose="020B0604030504040204" pitchFamily="34" charset="0"/>
                <a:ea typeface="Tahoma" panose="020B0604030504040204" pitchFamily="34" charset="0"/>
                <a:cs typeface="Tahoma" panose="020B0604030504040204" pitchFamily="34" charset="0"/>
              </a:rPr>
              <a:t>ENCAPSULATING SECURITY PAYLOAD</a:t>
            </a:r>
            <a:endParaRPr lang="en-IN"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The encapsulating security payload provides confidentiality services, including confidentiality of message contents and limited traffic flow confidentiality.</a:t>
            </a:r>
            <a:endParaRPr lang="en-IN"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ESP format:</a:t>
            </a:r>
            <a:endParaRPr lang="en-IN" sz="1200" dirty="0">
              <a:latin typeface="Tahoma" panose="020B0604030504040204" pitchFamily="34" charset="0"/>
              <a:ea typeface="Tahoma" panose="020B0604030504040204" pitchFamily="34" charset="0"/>
              <a:cs typeface="Tahoma" panose="020B0604030504040204" pitchFamily="34" charset="0"/>
            </a:endParaRPr>
          </a:p>
          <a:p>
            <a:pPr lvl="0" fontAlgn="base">
              <a:lnSpc>
                <a:spcPct val="150000"/>
              </a:lnSpc>
            </a:pPr>
            <a:r>
              <a:rPr lang="en-US" sz="1200" b="1" dirty="0">
                <a:latin typeface="Tahoma" panose="020B0604030504040204" pitchFamily="34" charset="0"/>
                <a:ea typeface="Tahoma" panose="020B0604030504040204" pitchFamily="34" charset="0"/>
                <a:cs typeface="Tahoma" panose="020B0604030504040204" pitchFamily="34" charset="0"/>
              </a:rPr>
              <a:t>Security parameter index (32-bits</a:t>
            </a:r>
            <a:r>
              <a:rPr lang="en-US" sz="1200" dirty="0">
                <a:latin typeface="Tahoma" panose="020B0604030504040204" pitchFamily="34" charset="0"/>
                <a:ea typeface="Tahoma" panose="020B0604030504040204" pitchFamily="34" charset="0"/>
                <a:cs typeface="Tahoma" panose="020B0604030504040204" pitchFamily="34" charset="0"/>
              </a:rPr>
              <a:t>) – identifies a security association.</a:t>
            </a:r>
            <a:endParaRPr lang="en-IN" sz="1200" dirty="0">
              <a:latin typeface="Tahoma" panose="020B0604030504040204" pitchFamily="34" charset="0"/>
              <a:ea typeface="Tahoma" panose="020B0604030504040204" pitchFamily="34" charset="0"/>
              <a:cs typeface="Tahoma" panose="020B0604030504040204" pitchFamily="34" charset="0"/>
            </a:endParaRPr>
          </a:p>
          <a:p>
            <a:pPr lvl="0" fontAlgn="base">
              <a:lnSpc>
                <a:spcPct val="150000"/>
              </a:lnSpc>
            </a:pPr>
            <a:r>
              <a:rPr lang="en-US" sz="1200" b="1" dirty="0">
                <a:latin typeface="Tahoma" panose="020B0604030504040204" pitchFamily="34" charset="0"/>
                <a:ea typeface="Tahoma" panose="020B0604030504040204" pitchFamily="34" charset="0"/>
                <a:cs typeface="Tahoma" panose="020B0604030504040204" pitchFamily="34" charset="0"/>
              </a:rPr>
              <a:t>Sequence number (32-bits)</a:t>
            </a:r>
            <a:r>
              <a:rPr lang="en-US" sz="1200" dirty="0">
                <a:latin typeface="Tahoma" panose="020B0604030504040204" pitchFamily="34" charset="0"/>
                <a:ea typeface="Tahoma" panose="020B0604030504040204" pitchFamily="34" charset="0"/>
                <a:cs typeface="Tahoma" panose="020B0604030504040204" pitchFamily="34" charset="0"/>
              </a:rPr>
              <a:t> – a monotonically increasing counter value; this provides an anti-replay function.</a:t>
            </a:r>
            <a:endParaRPr lang="en-IN" sz="1200" dirty="0">
              <a:latin typeface="Tahoma" panose="020B0604030504040204" pitchFamily="34" charset="0"/>
              <a:ea typeface="Tahoma" panose="020B0604030504040204" pitchFamily="34" charset="0"/>
              <a:cs typeface="Tahoma" panose="020B0604030504040204" pitchFamily="34" charset="0"/>
            </a:endParaRPr>
          </a:p>
          <a:p>
            <a:pPr lvl="0" fontAlgn="base">
              <a:lnSpc>
                <a:spcPct val="150000"/>
              </a:lnSpc>
            </a:pPr>
            <a:r>
              <a:rPr lang="en-US" sz="1200" b="1" dirty="0">
                <a:latin typeface="Tahoma" panose="020B0604030504040204" pitchFamily="34" charset="0"/>
                <a:ea typeface="Tahoma" panose="020B0604030504040204" pitchFamily="34" charset="0"/>
                <a:cs typeface="Tahoma" panose="020B0604030504040204" pitchFamily="34" charset="0"/>
              </a:rPr>
              <a:t>Payload data (variable</a:t>
            </a:r>
            <a:r>
              <a:rPr lang="en-US" sz="1200" dirty="0">
                <a:latin typeface="Tahoma" panose="020B0604030504040204" pitchFamily="34" charset="0"/>
                <a:ea typeface="Tahoma" panose="020B0604030504040204" pitchFamily="34" charset="0"/>
                <a:cs typeface="Tahoma" panose="020B0604030504040204" pitchFamily="34" charset="0"/>
              </a:rPr>
              <a:t>) – this is a transport level segment or IP packet that is protected by encryption.</a:t>
            </a:r>
            <a:endParaRPr lang="en-IN" sz="1200" dirty="0">
              <a:latin typeface="Tahoma" panose="020B0604030504040204" pitchFamily="34" charset="0"/>
              <a:ea typeface="Tahoma" panose="020B0604030504040204" pitchFamily="34" charset="0"/>
              <a:cs typeface="Tahoma" panose="020B0604030504040204" pitchFamily="34" charset="0"/>
            </a:endParaRPr>
          </a:p>
          <a:p>
            <a:pPr lvl="0" fontAlgn="base">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Pad length (8-bits) – identifies the number of pad bytes immediately preceding this field. </a:t>
            </a:r>
            <a:endParaRPr lang="en-IN" sz="1200" dirty="0">
              <a:latin typeface="Tahoma" panose="020B0604030504040204" pitchFamily="34" charset="0"/>
              <a:ea typeface="Tahoma" panose="020B0604030504040204" pitchFamily="34" charset="0"/>
              <a:cs typeface="Tahoma" panose="020B0604030504040204" pitchFamily="34" charset="0"/>
            </a:endParaRPr>
          </a:p>
          <a:p>
            <a:pPr lvl="0" fontAlgn="base">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Next header (8-bits) – identifies the type of data contained in the payload data field by identifying the first header in that payload.</a:t>
            </a:r>
            <a:endParaRPr lang="en-IN" sz="1200" dirty="0">
              <a:latin typeface="Tahoma" panose="020B0604030504040204" pitchFamily="34" charset="0"/>
              <a:ea typeface="Tahoma" panose="020B0604030504040204" pitchFamily="34" charset="0"/>
              <a:cs typeface="Tahoma" panose="020B0604030504040204" pitchFamily="34" charset="0"/>
            </a:endParaRPr>
          </a:p>
          <a:p>
            <a:pPr lvl="0" fontAlgn="base">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Authentication data (variable) – a variable length field that contains the integrity check value computed over the ESP packet minus the authentication data field.</a:t>
            </a:r>
            <a:endParaRPr lang="en-IN" sz="1200" dirty="0">
              <a:latin typeface="Tahoma" panose="020B0604030504040204" pitchFamily="34" charset="0"/>
              <a:ea typeface="Tahoma" panose="020B0604030504040204" pitchFamily="34" charset="0"/>
              <a:cs typeface="Tahoma" panose="020B0604030504040204" pitchFamily="34" charset="0"/>
            </a:endParaRPr>
          </a:p>
          <a:p>
            <a:pPr lvl="0" fontAlgn="base">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Padding – the padding field serves several purposes:</a:t>
            </a:r>
            <a:endParaRPr lang="en-IN" sz="1200" dirty="0">
              <a:latin typeface="Tahoma" panose="020B0604030504040204" pitchFamily="34" charset="0"/>
              <a:ea typeface="Tahoma" panose="020B0604030504040204" pitchFamily="34" charset="0"/>
              <a:cs typeface="Tahoma" panose="020B0604030504040204" pitchFamily="34" charset="0"/>
            </a:endParaRPr>
          </a:p>
          <a:p>
            <a:pPr lvl="1" fontAlgn="base">
              <a:lnSpc>
                <a:spcPct val="150000"/>
              </a:lnSpc>
            </a:pPr>
            <a:r>
              <a:rPr lang="en-US" dirty="0">
                <a:latin typeface="Tahoma" panose="020B0604030504040204" pitchFamily="34" charset="0"/>
                <a:ea typeface="Tahoma" panose="020B0604030504040204" pitchFamily="34" charset="0"/>
                <a:cs typeface="Tahoma" panose="020B0604030504040204" pitchFamily="34" charset="0"/>
              </a:rPr>
              <a:t>If an encryption algorithm requires the plaintext to be multiple of some number of bytes (e.g., the multiple of a single block for a block cipher), the padding field is used to expand the plaintext (consisting of payload data, padding, pad length and next header fields) to the required length</a:t>
            </a:r>
            <a:r>
              <a:rPr lang="en-US" dirty="0" smtClean="0">
                <a:latin typeface="Tahoma" panose="020B0604030504040204" pitchFamily="34" charset="0"/>
                <a:ea typeface="Tahoma" panose="020B0604030504040204" pitchFamily="34" charset="0"/>
                <a:cs typeface="Tahoma" panose="020B0604030504040204" pitchFamily="34" charset="0"/>
              </a:rPr>
              <a:t>.</a:t>
            </a:r>
            <a:endParaRPr lang="en-IN" sz="1200" dirty="0">
              <a:latin typeface="Tahoma" panose="020B0604030504040204" pitchFamily="34" charset="0"/>
              <a:ea typeface="Tahoma" panose="020B0604030504040204" pitchFamily="34" charset="0"/>
              <a:cs typeface="Tahoma" panose="020B0604030504040204" pitchFamily="34" charset="0"/>
            </a:endParaRPr>
          </a:p>
        </p:txBody>
      </p:sp>
      <p:pic>
        <p:nvPicPr>
          <p:cNvPr id="2" name="Picture 1"/>
          <p:cNvPicPr>
            <a:picLocks noChangeAspect="1"/>
          </p:cNvPicPr>
          <p:nvPr/>
        </p:nvPicPr>
        <p:blipFill>
          <a:blip r:embed="rId2"/>
          <a:stretch>
            <a:fillRect/>
          </a:stretch>
        </p:blipFill>
        <p:spPr>
          <a:xfrm>
            <a:off x="786066" y="6745800"/>
            <a:ext cx="5067300" cy="2762250"/>
          </a:xfrm>
          <a:prstGeom prst="rect">
            <a:avLst/>
          </a:prstGeom>
        </p:spPr>
      </p:pic>
      <p:sp>
        <p:nvSpPr>
          <p:cNvPr id="5" name="Rectangle 4"/>
          <p:cNvSpPr/>
          <p:nvPr/>
        </p:nvSpPr>
        <p:spPr>
          <a:xfrm>
            <a:off x="252919" y="9363075"/>
            <a:ext cx="6133594" cy="289951"/>
          </a:xfrm>
          <a:prstGeom prst="rect">
            <a:avLst/>
          </a:prstGeom>
        </p:spPr>
        <p:txBody>
          <a:bodyPr wrap="square">
            <a:spAutoFit/>
          </a:bodyPr>
          <a:lstStyle/>
          <a:p>
            <a:pPr algn="ctr">
              <a:lnSpc>
                <a:spcPct val="107000"/>
              </a:lnSpc>
              <a:spcAft>
                <a:spcPts val="0"/>
              </a:spcAft>
            </a:pPr>
            <a:r>
              <a:rPr lang="en-IN" sz="1200" b="1" dirty="0">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Figure </a:t>
            </a:r>
            <a:r>
              <a:rPr lang="en-IN" sz="1200" b="1" dirty="0" smtClean="0">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5  ESP HEADER</a:t>
            </a:r>
            <a:endParaRPr lang="en-IN" sz="1200" dirty="0">
              <a:solidFill>
                <a:schemeClr val="accent6">
                  <a:lumMod val="75000"/>
                </a:schemeClr>
              </a:solidFill>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 xmlns:p14="http://schemas.microsoft.com/office/powerpoint/2010/main" val="7026015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1488" y="0"/>
            <a:ext cx="6138862" cy="8710951"/>
          </a:xfrm>
        </p:spPr>
        <p:txBody>
          <a:bodyPr>
            <a:noAutofit/>
          </a:bodyPr>
          <a:lstStyle/>
          <a:p>
            <a:pPr lvl="1" fontAlgn="base">
              <a:lnSpc>
                <a:spcPct val="150000"/>
              </a:lnSpc>
            </a:pPr>
            <a:r>
              <a:rPr lang="en-US" dirty="0">
                <a:latin typeface="Tahoma" panose="020B0604030504040204" pitchFamily="34" charset="0"/>
                <a:ea typeface="Tahoma" panose="020B0604030504040204" pitchFamily="34" charset="0"/>
                <a:cs typeface="Tahoma" panose="020B0604030504040204" pitchFamily="34" charset="0"/>
              </a:rPr>
              <a:t>The ESP format requires that pad length and next header fields be right aligned within a 32-bit word. Equivalently, the cipher text must be an integer multiple of 32-bits. The padding field is used to assure this alignment.</a:t>
            </a:r>
            <a:endParaRPr lang="en-IN" dirty="0">
              <a:latin typeface="Tahoma" panose="020B0604030504040204" pitchFamily="34" charset="0"/>
              <a:ea typeface="Tahoma" panose="020B0604030504040204" pitchFamily="34" charset="0"/>
              <a:cs typeface="Tahoma" panose="020B0604030504040204" pitchFamily="34" charset="0"/>
            </a:endParaRPr>
          </a:p>
          <a:p>
            <a:pPr lvl="1" fontAlgn="base">
              <a:lnSpc>
                <a:spcPct val="150000"/>
              </a:lnSpc>
            </a:pPr>
            <a:r>
              <a:rPr lang="en-US" dirty="0">
                <a:latin typeface="Tahoma" panose="020B0604030504040204" pitchFamily="34" charset="0"/>
                <a:ea typeface="Tahoma" panose="020B0604030504040204" pitchFamily="34" charset="0"/>
                <a:cs typeface="Tahoma" panose="020B0604030504040204" pitchFamily="34" charset="0"/>
              </a:rPr>
              <a:t>Additional padding may be added to provide partial traffic flow confidentiality by concealing the actual length of the payload.</a:t>
            </a:r>
            <a:endParaRPr lang="en-IN"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200" b="1" dirty="0">
                <a:latin typeface="Tahoma" panose="020B0604030504040204" pitchFamily="34" charset="0"/>
                <a:ea typeface="Tahoma" panose="020B0604030504040204" pitchFamily="34" charset="0"/>
                <a:cs typeface="Tahoma" panose="020B0604030504040204" pitchFamily="34" charset="0"/>
              </a:rPr>
              <a:t>Transport and tunnel modes:</a:t>
            </a:r>
            <a:endParaRPr lang="en-IN"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Transport mode ESP is used to encrypt and optionally authenticate the data carried by IP. For this mode using IPv4, the ESP header is inserted into the IP packet immediately prior to the transport layer header (e.g., TCP, UDP, ICMP) and an ESP trailer (padding, pad length and next header fields) is placed after the IP packet; if authentication is selected, the ESP authentication data field is added after the ESP trailer. The entire transport layer segment plus the ESP trailer are encrypted. Authentication covers all of the cipher text plus the ESP header.</a:t>
            </a:r>
            <a:endParaRPr lang="en-IN"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In IPv6, the ESP header appears after the IPv6 base header and the hop-by-hop, routing and fragment extension headers. For IPv6, encryption covers the entire transport level segment plus the ESP trailer plus the destination options extension header if it occurs after the ESP header.</a:t>
            </a:r>
            <a:endParaRPr lang="en-IN" sz="1200"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buNone/>
            </a:pPr>
            <a:r>
              <a:rPr lang="en-US" sz="1200" dirty="0">
                <a:latin typeface="Tahoma" panose="020B0604030504040204" pitchFamily="34" charset="0"/>
                <a:ea typeface="Tahoma" panose="020B0604030504040204" pitchFamily="34" charset="0"/>
                <a:cs typeface="Tahoma" panose="020B0604030504040204" pitchFamily="34" charset="0"/>
              </a:rPr>
              <a:t>Tunnel mode ESP is used to encrypt an entire packet. For this mode, the ESP header is prefixed to the packet and the packet plus the ESP trailer is encrypted. This method can be used to counter traffic analysis.</a:t>
            </a:r>
            <a:endParaRPr lang="en-IN" sz="1200"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buNone/>
            </a:pPr>
            <a:endParaRPr lang="en-IN" sz="1200" dirty="0">
              <a:latin typeface="Tahoma" panose="020B0604030504040204" pitchFamily="34" charset="0"/>
              <a:ea typeface="Tahoma" panose="020B0604030504040204" pitchFamily="34" charset="0"/>
              <a:cs typeface="Tahoma" panose="020B0604030504040204" pitchFamily="34" charset="0"/>
            </a:endParaRPr>
          </a:p>
        </p:txBody>
      </p:sp>
      <p:pic>
        <p:nvPicPr>
          <p:cNvPr id="2" name="Picture 1"/>
          <p:cNvPicPr>
            <a:picLocks noChangeAspect="1"/>
          </p:cNvPicPr>
          <p:nvPr/>
        </p:nvPicPr>
        <p:blipFill>
          <a:blip r:embed="rId2"/>
          <a:stretch>
            <a:fillRect/>
          </a:stretch>
        </p:blipFill>
        <p:spPr>
          <a:xfrm>
            <a:off x="981075" y="6008247"/>
            <a:ext cx="4524375" cy="3469127"/>
          </a:xfrm>
          <a:prstGeom prst="rect">
            <a:avLst/>
          </a:prstGeom>
        </p:spPr>
      </p:pic>
    </p:spTree>
    <p:extLst>
      <p:ext uri="{BB962C8B-B14F-4D97-AF65-F5344CB8AC3E}">
        <p14:creationId xmlns="" xmlns:p14="http://schemas.microsoft.com/office/powerpoint/2010/main" val="225379621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1488" y="544749"/>
            <a:ext cx="6234112" cy="8377531"/>
          </a:xfrm>
        </p:spPr>
        <p:txBody>
          <a:bodyPr>
            <a:normAutofit/>
          </a:bodyPr>
          <a:lstStyle/>
          <a:p>
            <a:pPr marL="0" indent="0">
              <a:lnSpc>
                <a:spcPct val="150000"/>
              </a:lnSpc>
              <a:buNone/>
            </a:pPr>
            <a:r>
              <a:rPr lang="en-US" sz="1400" b="1" dirty="0">
                <a:latin typeface="Tahoma" panose="020B0604030504040204" pitchFamily="34" charset="0"/>
                <a:ea typeface="Tahoma" panose="020B0604030504040204" pitchFamily="34" charset="0"/>
                <a:cs typeface="Tahoma" panose="020B0604030504040204" pitchFamily="34" charset="0"/>
              </a:rPr>
              <a:t>COMBINING SECURITY ASSOCIATIONS</a:t>
            </a:r>
            <a:endParaRPr lang="en-IN" sz="14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An individual SA can implement either AH or ESP protocol but not both. Sometimes a particular traffic flow will call for the services provided by both AH and ESP. further, a particular traffic flow may require IPsec services between hosts and for that same flow, separate services between security gateways such as firewalls. In all of these cases, multiple SAs must be employed for the same traffic flow to achieve the desired IPsec services. The term security association bundle refers to a sequence of SAs through which traffic must be processed to provide a desired set of IPsec services. The SAs in a bundle may terminate at different endpoints or at the same endpoints.</a:t>
            </a:r>
            <a:endParaRPr lang="en-IN" sz="1200"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Security associations may be combined into bundles in two ways:</a:t>
            </a:r>
            <a:endParaRPr lang="en-IN" sz="1200" dirty="0">
              <a:latin typeface="Tahoma" panose="020B0604030504040204" pitchFamily="34" charset="0"/>
              <a:ea typeface="Tahoma" panose="020B0604030504040204" pitchFamily="34" charset="0"/>
              <a:cs typeface="Tahoma" panose="020B0604030504040204" pitchFamily="34" charset="0"/>
            </a:endParaRPr>
          </a:p>
          <a:p>
            <a:pPr lvl="0" fontAlgn="base">
              <a:lnSpc>
                <a:spcPct val="150000"/>
              </a:lnSpc>
            </a:pPr>
            <a:r>
              <a:rPr lang="en-US" sz="1200" b="1" dirty="0">
                <a:latin typeface="Tahoma" panose="020B0604030504040204" pitchFamily="34" charset="0"/>
                <a:ea typeface="Tahoma" panose="020B0604030504040204" pitchFamily="34" charset="0"/>
                <a:cs typeface="Tahoma" panose="020B0604030504040204" pitchFamily="34" charset="0"/>
              </a:rPr>
              <a:t>Transport adjacency</a:t>
            </a:r>
            <a:r>
              <a:rPr lang="en-US" sz="1200" dirty="0">
                <a:latin typeface="Tahoma" panose="020B0604030504040204" pitchFamily="34" charset="0"/>
                <a:ea typeface="Tahoma" panose="020B0604030504040204" pitchFamily="34" charset="0"/>
                <a:cs typeface="Tahoma" panose="020B0604030504040204" pitchFamily="34" charset="0"/>
              </a:rPr>
              <a:t> – refers to applying more than one security protocol to the same IP packet, without invoking tunneling. This approach to combining AH and ESP allows for only one level of combination; further nesting yields no added benefit since the processing is performed at one IPsec instance; the destination.</a:t>
            </a:r>
            <a:endParaRPr lang="en-IN" sz="1200" dirty="0">
              <a:latin typeface="Tahoma" panose="020B0604030504040204" pitchFamily="34" charset="0"/>
              <a:ea typeface="Tahoma" panose="020B0604030504040204" pitchFamily="34" charset="0"/>
              <a:cs typeface="Tahoma" panose="020B0604030504040204" pitchFamily="34" charset="0"/>
            </a:endParaRPr>
          </a:p>
          <a:p>
            <a:pPr lvl="0" fontAlgn="base">
              <a:lnSpc>
                <a:spcPct val="150000"/>
              </a:lnSpc>
            </a:pPr>
            <a:r>
              <a:rPr lang="en-US" sz="1200" b="1" dirty="0">
                <a:latin typeface="Tahoma" panose="020B0604030504040204" pitchFamily="34" charset="0"/>
                <a:ea typeface="Tahoma" panose="020B0604030504040204" pitchFamily="34" charset="0"/>
                <a:cs typeface="Tahoma" panose="020B0604030504040204" pitchFamily="34" charset="0"/>
              </a:rPr>
              <a:t>Iterated tunneling</a:t>
            </a:r>
            <a:r>
              <a:rPr lang="en-US" sz="1200" dirty="0">
                <a:latin typeface="Tahoma" panose="020B0604030504040204" pitchFamily="34" charset="0"/>
                <a:ea typeface="Tahoma" panose="020B0604030504040204" pitchFamily="34" charset="0"/>
                <a:cs typeface="Tahoma" panose="020B0604030504040204" pitchFamily="34" charset="0"/>
              </a:rPr>
              <a:t> – refers to the application of multiple layers of security protocols through IP tunneling. This approach allows for multiple levels of nesting, since each tunnel can originate or terminate at a different IPsec site along the path.</a:t>
            </a:r>
            <a:endParaRPr lang="en-IN" sz="1200"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buNone/>
            </a:pPr>
            <a:r>
              <a:rPr lang="en-US" b="1" dirty="0">
                <a:latin typeface="Tahoma" panose="020B0604030504040204" pitchFamily="34" charset="0"/>
                <a:ea typeface="Tahoma" panose="020B0604030504040204" pitchFamily="34" charset="0"/>
                <a:cs typeface="Tahoma" panose="020B0604030504040204" pitchFamily="34" charset="0"/>
              </a:rPr>
              <a:t>Basic combinations of security associations:</a:t>
            </a:r>
            <a:endParaRPr lang="en-IN" dirty="0">
              <a:latin typeface="Tahoma" panose="020B0604030504040204" pitchFamily="34" charset="0"/>
              <a:ea typeface="Tahoma" panose="020B0604030504040204" pitchFamily="34" charset="0"/>
              <a:cs typeface="Tahoma" panose="020B0604030504040204" pitchFamily="34" charset="0"/>
            </a:endParaRPr>
          </a:p>
          <a:p>
            <a:pPr>
              <a:lnSpc>
                <a:spcPct val="150000"/>
              </a:lnSpc>
            </a:pPr>
            <a:r>
              <a:rPr lang="en-US" sz="1200" dirty="0">
                <a:latin typeface="Tahoma" panose="020B0604030504040204" pitchFamily="34" charset="0"/>
                <a:ea typeface="Tahoma" panose="020B0604030504040204" pitchFamily="34" charset="0"/>
                <a:cs typeface="Tahoma" panose="020B0604030504040204" pitchFamily="34" charset="0"/>
              </a:rPr>
              <a:t>In case-1, all security is provided between end systems that implement IPsec. In case-2, security is provided between gateways (routers, firewalls, </a:t>
            </a:r>
            <a:r>
              <a:rPr lang="en-US" sz="1200" dirty="0" err="1">
                <a:latin typeface="Tahoma" panose="020B0604030504040204" pitchFamily="34" charset="0"/>
                <a:ea typeface="Tahoma" panose="020B0604030504040204" pitchFamily="34" charset="0"/>
                <a:cs typeface="Tahoma" panose="020B0604030504040204" pitchFamily="34" charset="0"/>
              </a:rPr>
              <a:t>etc</a:t>
            </a:r>
            <a:r>
              <a:rPr lang="en-US" sz="1200" dirty="0">
                <a:latin typeface="Tahoma" panose="020B0604030504040204" pitchFamily="34" charset="0"/>
                <a:ea typeface="Tahoma" panose="020B0604030504040204" pitchFamily="34" charset="0"/>
                <a:cs typeface="Tahoma" panose="020B0604030504040204" pitchFamily="34" charset="0"/>
              </a:rPr>
              <a:t>) and no host implement IPsec. Case-3 builds on case-2 by adding end-to-end security. Case-4 provides support for a remote host that uses the internet to reach an organizations’ firewall and then to gain access to some server or workstation behind the firewall. </a:t>
            </a:r>
            <a:endParaRPr lang="en-IN" sz="1200"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buNone/>
            </a:pPr>
            <a:endParaRPr lang="en-IN" sz="1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 xmlns:p14="http://schemas.microsoft.com/office/powerpoint/2010/main" val="39684725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a:bodyPr>
          <a:lstStyle/>
          <a:p>
            <a:pPr algn="just">
              <a:lnSpc>
                <a:spcPct val="150000"/>
              </a:lnSpc>
              <a:spcBef>
                <a:spcPts val="0"/>
              </a:spcBef>
            </a:pPr>
            <a:r>
              <a:rPr lang="en-US" sz="1200" b="1" dirty="0" smtClean="0">
                <a:latin typeface="Tahoma" pitchFamily="34" charset="0"/>
                <a:ea typeface="Tahoma" pitchFamily="34" charset="0"/>
                <a:cs typeface="Tahoma" pitchFamily="34" charset="0"/>
              </a:rPr>
              <a:t>Connectionless Integrity: </a:t>
            </a: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r>
              <a:rPr lang="en-US" sz="1200" dirty="0" smtClean="0">
                <a:latin typeface="Tahoma" pitchFamily="34" charset="0"/>
                <a:ea typeface="Tahoma" pitchFamily="34" charset="0"/>
                <a:cs typeface="Tahoma" pitchFamily="34" charset="0"/>
              </a:rPr>
              <a:t>    Provides for the integrity of a single connectionless data block and may take the form of detection of data modification. Additionally, a limited form of replay detection may be provided.</a:t>
            </a:r>
          </a:p>
          <a:p>
            <a:pPr algn="just">
              <a:lnSpc>
                <a:spcPct val="150000"/>
              </a:lnSpc>
              <a:spcBef>
                <a:spcPts val="0"/>
              </a:spcBef>
            </a:pPr>
            <a:r>
              <a:rPr lang="en-US" sz="1200" b="1" dirty="0" smtClean="0">
                <a:latin typeface="Tahoma" pitchFamily="34" charset="0"/>
                <a:ea typeface="Tahoma" pitchFamily="34" charset="0"/>
                <a:cs typeface="Tahoma" pitchFamily="34" charset="0"/>
              </a:rPr>
              <a:t>Selective-Field Connectionless Integrity: </a:t>
            </a: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r>
              <a:rPr lang="en-US" sz="1200" dirty="0" smtClean="0">
                <a:latin typeface="Tahoma" pitchFamily="34" charset="0"/>
                <a:ea typeface="Tahoma" pitchFamily="34" charset="0"/>
                <a:cs typeface="Tahoma" pitchFamily="34" charset="0"/>
              </a:rPr>
              <a:t>   Provides for the integrity of selected fields within a single connectionless data block; takes the form of determination of whether the selected fields have been modified.</a:t>
            </a: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r>
              <a:rPr lang="en-US" sz="1200" b="1" dirty="0" smtClean="0">
                <a:latin typeface="Tahoma" pitchFamily="34" charset="0"/>
                <a:ea typeface="Tahoma" pitchFamily="34" charset="0"/>
                <a:cs typeface="Tahoma" pitchFamily="34" charset="0"/>
              </a:rPr>
              <a:t>5) NONREPUDIATION:</a:t>
            </a:r>
            <a:endParaRPr lang="en-US" sz="1200" dirty="0" smtClean="0">
              <a:latin typeface="Tahoma" pitchFamily="34" charset="0"/>
              <a:ea typeface="Tahoma" pitchFamily="34" charset="0"/>
              <a:cs typeface="Tahoma" pitchFamily="34" charset="0"/>
            </a:endParaRPr>
          </a:p>
          <a:p>
            <a:pPr algn="just">
              <a:lnSpc>
                <a:spcPct val="150000"/>
              </a:lnSpc>
              <a:spcBef>
                <a:spcPts val="0"/>
              </a:spcBef>
            </a:pPr>
            <a:r>
              <a:rPr lang="en-US" sz="1200" dirty="0" smtClean="0">
                <a:latin typeface="Tahoma" pitchFamily="34" charset="0"/>
                <a:ea typeface="Tahoma" pitchFamily="34" charset="0"/>
                <a:cs typeface="Tahoma" pitchFamily="34" charset="0"/>
              </a:rPr>
              <a:t>Provides protection against denial by one of the entities involved in a communication of having participated in all or part of the communication.</a:t>
            </a:r>
          </a:p>
          <a:p>
            <a:pPr algn="just">
              <a:lnSpc>
                <a:spcPct val="150000"/>
              </a:lnSpc>
              <a:spcBef>
                <a:spcPts val="0"/>
              </a:spcBef>
            </a:pPr>
            <a:r>
              <a:rPr lang="en-US" sz="1200" b="1" dirty="0" err="1" smtClean="0">
                <a:latin typeface="Tahoma" pitchFamily="34" charset="0"/>
                <a:ea typeface="Tahoma" pitchFamily="34" charset="0"/>
                <a:cs typeface="Tahoma" pitchFamily="34" charset="0"/>
              </a:rPr>
              <a:t>Nonrepudiation</a:t>
            </a:r>
            <a:r>
              <a:rPr lang="en-US" sz="1200" b="1" dirty="0" smtClean="0">
                <a:latin typeface="Tahoma" pitchFamily="34" charset="0"/>
                <a:ea typeface="Tahoma" pitchFamily="34" charset="0"/>
                <a:cs typeface="Tahoma" pitchFamily="34" charset="0"/>
              </a:rPr>
              <a:t>, Origin: </a:t>
            </a:r>
            <a:r>
              <a:rPr lang="en-US" sz="1200" dirty="0" smtClean="0">
                <a:latin typeface="Tahoma" pitchFamily="34" charset="0"/>
                <a:ea typeface="Tahoma" pitchFamily="34" charset="0"/>
                <a:cs typeface="Tahoma" pitchFamily="34" charset="0"/>
              </a:rPr>
              <a:t>Proof that the message was sent by the specified party.</a:t>
            </a:r>
          </a:p>
          <a:p>
            <a:pPr algn="just">
              <a:lnSpc>
                <a:spcPct val="150000"/>
              </a:lnSpc>
              <a:spcBef>
                <a:spcPts val="0"/>
              </a:spcBef>
            </a:pPr>
            <a:r>
              <a:rPr lang="en-US" sz="1200" b="1" dirty="0" err="1" smtClean="0">
                <a:latin typeface="Tahoma" pitchFamily="34" charset="0"/>
                <a:ea typeface="Tahoma" pitchFamily="34" charset="0"/>
                <a:cs typeface="Tahoma" pitchFamily="34" charset="0"/>
              </a:rPr>
              <a:t>Nonrepudiation</a:t>
            </a:r>
            <a:r>
              <a:rPr lang="en-US" sz="1200" b="1" dirty="0" smtClean="0">
                <a:latin typeface="Tahoma" pitchFamily="34" charset="0"/>
                <a:ea typeface="Tahoma" pitchFamily="34" charset="0"/>
                <a:cs typeface="Tahoma" pitchFamily="34" charset="0"/>
              </a:rPr>
              <a:t>, Destination:</a:t>
            </a:r>
            <a:r>
              <a:rPr lang="en-US" sz="1200" dirty="0" smtClean="0">
                <a:latin typeface="Tahoma" pitchFamily="34" charset="0"/>
                <a:ea typeface="Tahoma" pitchFamily="34" charset="0"/>
                <a:cs typeface="Tahoma" pitchFamily="34" charset="0"/>
              </a:rPr>
              <a:t> Proof that the message was received by the specified party.</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buNone/>
            </a:pPr>
            <a:r>
              <a:rPr lang="en-US" sz="1500" b="1" dirty="0" smtClean="0">
                <a:latin typeface="Tahoma" pitchFamily="34" charset="0"/>
                <a:ea typeface="Tahoma" pitchFamily="34" charset="0"/>
                <a:cs typeface="Tahoma" pitchFamily="34" charset="0"/>
              </a:rPr>
              <a:t>SECURITY MECHANISMS</a:t>
            </a:r>
            <a:endParaRPr lang="en-US" sz="1500" dirty="0" smtClean="0">
              <a:latin typeface="Tahoma" pitchFamily="34" charset="0"/>
              <a:ea typeface="Tahoma" pitchFamily="34" charset="0"/>
              <a:cs typeface="Tahoma" pitchFamily="34" charset="0"/>
            </a:endParaRPr>
          </a:p>
          <a:p>
            <a:pPr>
              <a:buNone/>
            </a:pPr>
            <a:endParaRPr lang="en-US" sz="1200" dirty="0" smtClean="0"/>
          </a:p>
          <a:p>
            <a:pPr algn="just">
              <a:lnSpc>
                <a:spcPct val="150000"/>
              </a:lnSpc>
              <a:spcBef>
                <a:spcPts val="0"/>
              </a:spcBef>
            </a:pPr>
            <a:r>
              <a:rPr lang="en-US" sz="1200" dirty="0" smtClean="0">
                <a:latin typeface="Tahoma" pitchFamily="34" charset="0"/>
                <a:ea typeface="Tahoma" pitchFamily="34" charset="0"/>
                <a:cs typeface="Tahoma" pitchFamily="34" charset="0"/>
              </a:rPr>
              <a:t>The security mechanisms defined by X.800  are divided into those that are implemented in a specific protocol layer, such as TCP or an application-layer protocol, and those that are not specific to any particular protocol layer or security service. X.800 distinguishes between reversible </a:t>
            </a:r>
            <a:r>
              <a:rPr lang="en-US" sz="1200" dirty="0" err="1" smtClean="0">
                <a:latin typeface="Tahoma" pitchFamily="34" charset="0"/>
                <a:ea typeface="Tahoma" pitchFamily="34" charset="0"/>
                <a:cs typeface="Tahoma" pitchFamily="34" charset="0"/>
              </a:rPr>
              <a:t>encipherment</a:t>
            </a:r>
            <a:r>
              <a:rPr lang="en-US" sz="1200" dirty="0" smtClean="0">
                <a:latin typeface="Tahoma" pitchFamily="34" charset="0"/>
                <a:ea typeface="Tahoma" pitchFamily="34" charset="0"/>
                <a:cs typeface="Tahoma" pitchFamily="34" charset="0"/>
              </a:rPr>
              <a:t> mechanisms and irreversible </a:t>
            </a:r>
            <a:r>
              <a:rPr lang="en-US" sz="1200" dirty="0" err="1" smtClean="0">
                <a:latin typeface="Tahoma" pitchFamily="34" charset="0"/>
                <a:ea typeface="Tahoma" pitchFamily="34" charset="0"/>
                <a:cs typeface="Tahoma" pitchFamily="34" charset="0"/>
              </a:rPr>
              <a:t>encipherment</a:t>
            </a:r>
            <a:r>
              <a:rPr lang="en-US" sz="1200" dirty="0" smtClean="0">
                <a:latin typeface="Tahoma" pitchFamily="34" charset="0"/>
                <a:ea typeface="Tahoma" pitchFamily="34" charset="0"/>
                <a:cs typeface="Tahoma" pitchFamily="34" charset="0"/>
              </a:rPr>
              <a:t> mechanisms. </a:t>
            </a:r>
          </a:p>
          <a:p>
            <a:pPr algn="just">
              <a:lnSpc>
                <a:spcPct val="150000"/>
              </a:lnSpc>
              <a:spcBef>
                <a:spcPts val="0"/>
              </a:spcBef>
            </a:pPr>
            <a:r>
              <a:rPr lang="en-US" sz="1200" dirty="0" smtClean="0">
                <a:latin typeface="Tahoma" pitchFamily="34" charset="0"/>
                <a:ea typeface="Tahoma" pitchFamily="34" charset="0"/>
                <a:cs typeface="Tahoma" pitchFamily="34" charset="0"/>
              </a:rPr>
              <a:t>A </a:t>
            </a:r>
            <a:r>
              <a:rPr lang="en-US" sz="1200" b="1" dirty="0" smtClean="0">
                <a:latin typeface="Tahoma" pitchFamily="34" charset="0"/>
                <a:ea typeface="Tahoma" pitchFamily="34" charset="0"/>
                <a:cs typeface="Tahoma" pitchFamily="34" charset="0"/>
              </a:rPr>
              <a:t>reversible</a:t>
            </a:r>
            <a:r>
              <a:rPr lang="en-US" sz="1200" dirty="0" smtClean="0">
                <a:latin typeface="Tahoma" pitchFamily="34" charset="0"/>
                <a:ea typeface="Tahoma" pitchFamily="34" charset="0"/>
                <a:cs typeface="Tahoma" pitchFamily="34" charset="0"/>
              </a:rPr>
              <a:t> </a:t>
            </a:r>
            <a:r>
              <a:rPr lang="en-US" sz="1200" dirty="0" err="1" smtClean="0">
                <a:latin typeface="Tahoma" pitchFamily="34" charset="0"/>
                <a:ea typeface="Tahoma" pitchFamily="34" charset="0"/>
                <a:cs typeface="Tahoma" pitchFamily="34" charset="0"/>
              </a:rPr>
              <a:t>encipherment</a:t>
            </a:r>
            <a:r>
              <a:rPr lang="en-US" sz="1200" dirty="0" smtClean="0">
                <a:latin typeface="Tahoma" pitchFamily="34" charset="0"/>
                <a:ea typeface="Tahoma" pitchFamily="34" charset="0"/>
                <a:cs typeface="Tahoma" pitchFamily="34" charset="0"/>
              </a:rPr>
              <a:t> mechanism is simply an encryption algorithm that allows data to be encrypted and subsequently decrypted. </a:t>
            </a:r>
            <a:r>
              <a:rPr lang="en-US" sz="1200" b="1" dirty="0" smtClean="0">
                <a:latin typeface="Tahoma" pitchFamily="34" charset="0"/>
                <a:ea typeface="Tahoma" pitchFamily="34" charset="0"/>
                <a:cs typeface="Tahoma" pitchFamily="34" charset="0"/>
              </a:rPr>
              <a:t>Irreversible</a:t>
            </a:r>
            <a:r>
              <a:rPr lang="en-US" sz="1200" dirty="0" smtClean="0">
                <a:latin typeface="Tahoma" pitchFamily="34" charset="0"/>
                <a:ea typeface="Tahoma" pitchFamily="34" charset="0"/>
                <a:cs typeface="Tahoma" pitchFamily="34" charset="0"/>
              </a:rPr>
              <a:t> </a:t>
            </a:r>
            <a:r>
              <a:rPr lang="en-US" sz="1200" dirty="0" err="1" smtClean="0">
                <a:latin typeface="Tahoma" pitchFamily="34" charset="0"/>
                <a:ea typeface="Tahoma" pitchFamily="34" charset="0"/>
                <a:cs typeface="Tahoma" pitchFamily="34" charset="0"/>
              </a:rPr>
              <a:t>encipherment</a:t>
            </a:r>
            <a:r>
              <a:rPr lang="en-US" sz="1200" dirty="0" smtClean="0">
                <a:latin typeface="Tahoma" pitchFamily="34" charset="0"/>
                <a:ea typeface="Tahoma" pitchFamily="34" charset="0"/>
                <a:cs typeface="Tahoma" pitchFamily="34" charset="0"/>
              </a:rPr>
              <a:t> mechanisms include hash algorithms and message authentication codes, which are used in digital signature and message authentication applications.</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buNone/>
            </a:pPr>
            <a:r>
              <a:rPr lang="en-US" sz="1200" b="1" dirty="0" smtClean="0"/>
              <a:t> </a:t>
            </a:r>
            <a:endParaRPr lang="en-US" sz="1200" dirty="0" smtClean="0"/>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a:latin typeface="Tahoma" pitchFamily="34" charset="0"/>
              <a:ea typeface="Tahoma" pitchFamily="34" charset="0"/>
              <a:cs typeface="Tahoma" pitchFamily="34" charset="0"/>
            </a:endParaRPr>
          </a:p>
        </p:txBody>
      </p:sp>
    </p:spTree>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87375" y="4237565"/>
            <a:ext cx="5915025" cy="289951"/>
          </a:xfrm>
          <a:prstGeom prst="rect">
            <a:avLst/>
          </a:prstGeom>
        </p:spPr>
        <p:txBody>
          <a:bodyPr wrap="square">
            <a:spAutoFit/>
          </a:bodyPr>
          <a:lstStyle/>
          <a:p>
            <a:pPr algn="ctr">
              <a:lnSpc>
                <a:spcPct val="107000"/>
              </a:lnSpc>
              <a:spcAft>
                <a:spcPts val="0"/>
              </a:spcAft>
            </a:pPr>
            <a:r>
              <a:rPr lang="en-IN" sz="1200" dirty="0" smtClean="0">
                <a:solidFill>
                  <a:schemeClr val="accent6">
                    <a:lumMod val="75000"/>
                  </a:schemeClr>
                </a:solidFill>
                <a:latin typeface="Tahoma" panose="020B0604030504040204" pitchFamily="34" charset="0"/>
                <a:ea typeface="Calibri" panose="020F0502020204030204" pitchFamily="34" charset="0"/>
                <a:cs typeface="Times New Roman" panose="02020603050405020304" pitchFamily="18" charset="0"/>
              </a:rPr>
              <a:t>Figure – Basic Combinations of Security Associations </a:t>
            </a:r>
            <a:endParaRPr lang="en-IN" sz="1200" dirty="0">
              <a:solidFill>
                <a:schemeClr val="accent6">
                  <a:lumMod val="75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50" name="Picture 2" descr="http://img.brainkart.com/extra/ocHskcK.jpg"/>
          <p:cNvPicPr>
            <a:picLocks noChangeAspect="1" noChangeArrowheads="1"/>
          </p:cNvPicPr>
          <p:nvPr/>
        </p:nvPicPr>
        <p:blipFill rotWithShape="1">
          <a:blip r:embed="rId2">
            <a:extLst>
              <a:ext uri="{28A0092B-C50C-407E-A947-70E740481C1C}">
                <a14:useLocalDpi xmlns="" xmlns:a14="http://schemas.microsoft.com/office/drawing/2010/main" val="0"/>
              </a:ext>
            </a:extLst>
          </a:blip>
          <a:srcRect b="5932"/>
          <a:stretch/>
        </p:blipFill>
        <p:spPr bwMode="auto">
          <a:xfrm>
            <a:off x="587375" y="0"/>
            <a:ext cx="5902325" cy="401098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157518583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nSpc>
                <a:spcPct val="150000"/>
              </a:lnSpc>
              <a:spcBef>
                <a:spcPts val="0"/>
              </a:spcBef>
              <a:buNone/>
            </a:pPr>
            <a:r>
              <a:rPr lang="en-US" sz="1400" b="1" dirty="0" smtClean="0">
                <a:latin typeface="Tahoma" pitchFamily="34" charset="0"/>
                <a:ea typeface="Tahoma" pitchFamily="34" charset="0"/>
                <a:cs typeface="Tahoma" pitchFamily="34" charset="0"/>
              </a:rPr>
              <a:t>WEB SECURITY</a:t>
            </a:r>
          </a:p>
          <a:p>
            <a:pPr>
              <a:lnSpc>
                <a:spcPct val="150000"/>
              </a:lnSpc>
              <a:spcBef>
                <a:spcPts val="0"/>
              </a:spcBef>
              <a:buNone/>
            </a:pPr>
            <a:r>
              <a:rPr lang="en-US" sz="1200" dirty="0" smtClean="0">
                <a:latin typeface="Tahoma" pitchFamily="34" charset="0"/>
                <a:ea typeface="Tahoma" pitchFamily="34" charset="0"/>
                <a:cs typeface="Tahoma" pitchFamily="34" charset="0"/>
              </a:rPr>
              <a:t>Web now widely used by business, government, individuals but Internet &amp; Web are vulnerable</a:t>
            </a:r>
          </a:p>
          <a:p>
            <a:pPr>
              <a:lnSpc>
                <a:spcPct val="150000"/>
              </a:lnSpc>
              <a:spcBef>
                <a:spcPts val="0"/>
              </a:spcBef>
            </a:pPr>
            <a:r>
              <a:rPr lang="en-US" sz="1200" dirty="0" smtClean="0">
                <a:latin typeface="Tahoma" pitchFamily="34" charset="0"/>
                <a:ea typeface="Tahoma" pitchFamily="34" charset="0"/>
                <a:cs typeface="Tahoma" pitchFamily="34" charset="0"/>
              </a:rPr>
              <a:t>It has variety of threats</a:t>
            </a:r>
          </a:p>
          <a:p>
            <a:pPr lvl="1">
              <a:lnSpc>
                <a:spcPct val="150000"/>
              </a:lnSpc>
              <a:spcBef>
                <a:spcPts val="0"/>
              </a:spcBef>
            </a:pPr>
            <a:r>
              <a:rPr lang="en-US" dirty="0" smtClean="0">
                <a:latin typeface="Tahoma" pitchFamily="34" charset="0"/>
                <a:ea typeface="Tahoma" pitchFamily="34" charset="0"/>
                <a:cs typeface="Tahoma" pitchFamily="34" charset="0"/>
              </a:rPr>
              <a:t>integrity</a:t>
            </a:r>
          </a:p>
          <a:p>
            <a:pPr lvl="1">
              <a:lnSpc>
                <a:spcPct val="150000"/>
              </a:lnSpc>
              <a:spcBef>
                <a:spcPts val="0"/>
              </a:spcBef>
            </a:pPr>
            <a:r>
              <a:rPr lang="en-US" dirty="0" smtClean="0">
                <a:latin typeface="Tahoma" pitchFamily="34" charset="0"/>
                <a:ea typeface="Tahoma" pitchFamily="34" charset="0"/>
                <a:cs typeface="Tahoma" pitchFamily="34" charset="0"/>
              </a:rPr>
              <a:t>confidentiality</a:t>
            </a:r>
          </a:p>
          <a:p>
            <a:pPr lvl="1">
              <a:lnSpc>
                <a:spcPct val="150000"/>
              </a:lnSpc>
              <a:spcBef>
                <a:spcPts val="0"/>
              </a:spcBef>
            </a:pPr>
            <a:r>
              <a:rPr lang="en-US" dirty="0" smtClean="0">
                <a:latin typeface="Tahoma" pitchFamily="34" charset="0"/>
                <a:ea typeface="Tahoma" pitchFamily="34" charset="0"/>
                <a:cs typeface="Tahoma" pitchFamily="34" charset="0"/>
              </a:rPr>
              <a:t>denial of service</a:t>
            </a:r>
          </a:p>
          <a:p>
            <a:pPr lvl="1">
              <a:lnSpc>
                <a:spcPct val="150000"/>
              </a:lnSpc>
              <a:spcBef>
                <a:spcPts val="0"/>
              </a:spcBef>
            </a:pPr>
            <a:r>
              <a:rPr lang="en-US" dirty="0" smtClean="0">
                <a:latin typeface="Tahoma" pitchFamily="34" charset="0"/>
                <a:ea typeface="Tahoma" pitchFamily="34" charset="0"/>
                <a:cs typeface="Tahoma" pitchFamily="34" charset="0"/>
              </a:rPr>
              <a:t>authentication</a:t>
            </a:r>
          </a:p>
          <a:p>
            <a:pPr>
              <a:lnSpc>
                <a:spcPct val="150000"/>
              </a:lnSpc>
              <a:spcBef>
                <a:spcPts val="0"/>
              </a:spcBef>
            </a:pPr>
            <a:r>
              <a:rPr lang="en-US" sz="1200" dirty="0" smtClean="0">
                <a:latin typeface="Tahoma" pitchFamily="34" charset="0"/>
                <a:ea typeface="Tahoma" pitchFamily="34" charset="0"/>
                <a:cs typeface="Tahoma" pitchFamily="34" charset="0"/>
              </a:rPr>
              <a:t>need added security mechanisms</a:t>
            </a:r>
            <a:endParaRPr lang="en-AU" sz="1200" dirty="0" smtClean="0">
              <a:latin typeface="Tahoma" pitchFamily="34" charset="0"/>
              <a:ea typeface="Tahoma" pitchFamily="34" charset="0"/>
              <a:cs typeface="Tahoma" pitchFamily="34" charset="0"/>
            </a:endParaRPr>
          </a:p>
          <a:p>
            <a:endParaRPr lang="en-US" dirty="0" smtClean="0"/>
          </a:p>
          <a:p>
            <a:pPr>
              <a:lnSpc>
                <a:spcPct val="150000"/>
              </a:lnSpc>
              <a:spcBef>
                <a:spcPts val="0"/>
              </a:spcBef>
              <a:buNone/>
            </a:pPr>
            <a:r>
              <a:rPr lang="en-US" sz="1400" b="1" dirty="0" smtClean="0">
                <a:latin typeface="Tahoma" pitchFamily="34" charset="0"/>
                <a:ea typeface="Tahoma" pitchFamily="34" charset="0"/>
                <a:cs typeface="Tahoma" pitchFamily="34" charset="0"/>
              </a:rPr>
              <a:t>SSL (Secure Socket Layer)</a:t>
            </a:r>
          </a:p>
          <a:p>
            <a:pPr marL="171450" lvl="1">
              <a:lnSpc>
                <a:spcPct val="150000"/>
              </a:lnSpc>
              <a:spcBef>
                <a:spcPts val="0"/>
              </a:spcBef>
            </a:pPr>
            <a:r>
              <a:rPr lang="en-US" dirty="0" smtClean="0">
                <a:latin typeface="Tahoma" pitchFamily="34" charset="0"/>
                <a:ea typeface="Tahoma" pitchFamily="34" charset="0"/>
                <a:cs typeface="Tahoma" pitchFamily="34" charset="0"/>
              </a:rPr>
              <a:t>transport layer security service</a:t>
            </a:r>
          </a:p>
          <a:p>
            <a:pPr marL="171450" lvl="1">
              <a:lnSpc>
                <a:spcPct val="150000"/>
              </a:lnSpc>
              <a:spcBef>
                <a:spcPts val="0"/>
              </a:spcBef>
            </a:pPr>
            <a:r>
              <a:rPr lang="en-US" dirty="0" smtClean="0">
                <a:latin typeface="Tahoma" pitchFamily="34" charset="0"/>
                <a:ea typeface="Tahoma" pitchFamily="34" charset="0"/>
                <a:cs typeface="Tahoma" pitchFamily="34" charset="0"/>
              </a:rPr>
              <a:t>originally developed by Netscape</a:t>
            </a:r>
          </a:p>
          <a:p>
            <a:pPr marL="171450" lvl="1">
              <a:lnSpc>
                <a:spcPct val="150000"/>
              </a:lnSpc>
              <a:spcBef>
                <a:spcPts val="0"/>
              </a:spcBef>
            </a:pPr>
            <a:r>
              <a:rPr lang="en-US" dirty="0" smtClean="0">
                <a:latin typeface="Tahoma" pitchFamily="34" charset="0"/>
                <a:ea typeface="Tahoma" pitchFamily="34" charset="0"/>
                <a:cs typeface="Tahoma" pitchFamily="34" charset="0"/>
              </a:rPr>
              <a:t>version 3 designed with public input</a:t>
            </a:r>
          </a:p>
          <a:p>
            <a:pPr marL="171450" lvl="1">
              <a:lnSpc>
                <a:spcPct val="150000"/>
              </a:lnSpc>
              <a:spcBef>
                <a:spcPts val="0"/>
              </a:spcBef>
            </a:pPr>
            <a:r>
              <a:rPr lang="en-US" dirty="0" smtClean="0">
                <a:latin typeface="Tahoma" pitchFamily="34" charset="0"/>
                <a:ea typeface="Tahoma" pitchFamily="34" charset="0"/>
                <a:cs typeface="Tahoma" pitchFamily="34" charset="0"/>
              </a:rPr>
              <a:t>subsequently became Internet standard known as TLS (Transport Layer Security)</a:t>
            </a:r>
          </a:p>
          <a:p>
            <a:pPr marL="171450" lvl="1">
              <a:lnSpc>
                <a:spcPct val="150000"/>
              </a:lnSpc>
              <a:spcBef>
                <a:spcPts val="0"/>
              </a:spcBef>
            </a:pPr>
            <a:r>
              <a:rPr lang="en-US" dirty="0" smtClean="0">
                <a:latin typeface="Tahoma" pitchFamily="34" charset="0"/>
                <a:ea typeface="Tahoma" pitchFamily="34" charset="0"/>
                <a:cs typeface="Tahoma" pitchFamily="34" charset="0"/>
              </a:rPr>
              <a:t>uses TCP to provide a reliable end-to-end service</a:t>
            </a:r>
          </a:p>
          <a:p>
            <a:pPr marL="171450" lvl="1">
              <a:lnSpc>
                <a:spcPct val="150000"/>
              </a:lnSpc>
              <a:spcBef>
                <a:spcPts val="0"/>
              </a:spcBef>
            </a:pPr>
            <a:r>
              <a:rPr lang="en-US" dirty="0" smtClean="0">
                <a:latin typeface="Tahoma" pitchFamily="34" charset="0"/>
                <a:ea typeface="Tahoma" pitchFamily="34" charset="0"/>
                <a:cs typeface="Tahoma" pitchFamily="34" charset="0"/>
              </a:rPr>
              <a:t>SSL has two layers of protocols</a:t>
            </a:r>
          </a:p>
          <a:p>
            <a:pPr marL="171450" lvl="1">
              <a:lnSpc>
                <a:spcPct val="150000"/>
              </a:lnSpc>
              <a:spcBef>
                <a:spcPts val="0"/>
              </a:spcBef>
            </a:pPr>
            <a:endParaRPr lang="en-US" dirty="0" smtClean="0">
              <a:latin typeface="Tahoma" pitchFamily="34" charset="0"/>
              <a:ea typeface="Tahoma" pitchFamily="34" charset="0"/>
              <a:cs typeface="Tahoma" pitchFamily="34" charset="0"/>
            </a:endParaRPr>
          </a:p>
          <a:p>
            <a:pPr marL="171450" lvl="1">
              <a:lnSpc>
                <a:spcPct val="150000"/>
              </a:lnSpc>
              <a:spcBef>
                <a:spcPts val="0"/>
              </a:spcBef>
            </a:pPr>
            <a:r>
              <a:rPr lang="en-US" sz="1400" b="1" dirty="0" smtClean="0">
                <a:latin typeface="Tahoma" pitchFamily="34" charset="0"/>
                <a:ea typeface="Tahoma" pitchFamily="34" charset="0"/>
                <a:cs typeface="Tahoma" pitchFamily="34" charset="0"/>
              </a:rPr>
              <a:t>SSL Architecture</a:t>
            </a:r>
            <a:endParaRPr lang="en-AU" sz="1400" b="1" dirty="0" smtClean="0">
              <a:latin typeface="Tahoma" pitchFamily="34" charset="0"/>
              <a:ea typeface="Tahoma" pitchFamily="34" charset="0"/>
              <a:cs typeface="Tahoma" pitchFamily="34" charset="0"/>
            </a:endParaRPr>
          </a:p>
          <a:p>
            <a:pPr>
              <a:lnSpc>
                <a:spcPct val="150000"/>
              </a:lnSpc>
              <a:spcBef>
                <a:spcPts val="0"/>
              </a:spcBef>
              <a:buNone/>
            </a:pPr>
            <a:endParaRPr lang="en-US" sz="1400" b="1" dirty="0" smtClean="0">
              <a:latin typeface="Tahoma" pitchFamily="34" charset="0"/>
              <a:ea typeface="Tahoma" pitchFamily="34" charset="0"/>
              <a:cs typeface="Tahoma" pitchFamily="34" charset="0"/>
            </a:endParaRPr>
          </a:p>
          <a:p>
            <a:pPr>
              <a:lnSpc>
                <a:spcPct val="150000"/>
              </a:lnSpc>
              <a:spcBef>
                <a:spcPts val="0"/>
              </a:spcBef>
              <a:buNone/>
            </a:pPr>
            <a:endParaRPr lang="en-US" sz="1400" b="1" dirty="0" smtClean="0">
              <a:latin typeface="Tahoma" pitchFamily="34" charset="0"/>
              <a:ea typeface="Tahoma" pitchFamily="34" charset="0"/>
              <a:cs typeface="Tahoma" pitchFamily="34" charset="0"/>
            </a:endParaRPr>
          </a:p>
          <a:p>
            <a:pPr>
              <a:lnSpc>
                <a:spcPct val="150000"/>
              </a:lnSpc>
              <a:spcBef>
                <a:spcPts val="0"/>
              </a:spcBef>
              <a:buNone/>
            </a:pPr>
            <a:endParaRPr lang="en-US" sz="1400" b="1" dirty="0" smtClean="0">
              <a:latin typeface="Tahoma" pitchFamily="34" charset="0"/>
              <a:ea typeface="Tahoma" pitchFamily="34" charset="0"/>
              <a:cs typeface="Tahoma" pitchFamily="34" charset="0"/>
            </a:endParaRPr>
          </a:p>
        </p:txBody>
      </p:sp>
      <p:pic>
        <p:nvPicPr>
          <p:cNvPr id="4" name="Picture 3"/>
          <p:cNvPicPr>
            <a:picLocks noChangeAspect="1" noChangeArrowheads="1"/>
          </p:cNvPicPr>
          <p:nvPr/>
        </p:nvPicPr>
        <p:blipFill>
          <a:blip r:embed="rId2"/>
          <a:srcRect/>
          <a:stretch>
            <a:fillRect/>
          </a:stretch>
        </p:blipFill>
        <p:spPr>
          <a:xfrm>
            <a:off x="876300" y="6819900"/>
            <a:ext cx="4171950" cy="2058988"/>
          </a:xfrm>
          <a:prstGeom prst="rect">
            <a:avLst/>
          </a:prstGeom>
        </p:spPr>
      </p:pic>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nSpc>
                <a:spcPct val="150000"/>
              </a:lnSpc>
              <a:spcBef>
                <a:spcPts val="0"/>
              </a:spcBef>
            </a:pPr>
            <a:r>
              <a:rPr lang="en-US" sz="1200" b="1" dirty="0" smtClean="0">
                <a:latin typeface="Tahoma" pitchFamily="34" charset="0"/>
                <a:ea typeface="Tahoma" pitchFamily="34" charset="0"/>
                <a:cs typeface="Tahoma" pitchFamily="34" charset="0"/>
              </a:rPr>
              <a:t>SSL session</a:t>
            </a:r>
          </a:p>
          <a:p>
            <a:pPr lvl="1">
              <a:lnSpc>
                <a:spcPct val="150000"/>
              </a:lnSpc>
              <a:spcBef>
                <a:spcPts val="0"/>
              </a:spcBef>
            </a:pPr>
            <a:r>
              <a:rPr lang="en-US" dirty="0" smtClean="0">
                <a:latin typeface="Tahoma" pitchFamily="34" charset="0"/>
                <a:ea typeface="Tahoma" pitchFamily="34" charset="0"/>
                <a:cs typeface="Tahoma" pitchFamily="34" charset="0"/>
              </a:rPr>
              <a:t>an association between client &amp; server</a:t>
            </a:r>
          </a:p>
          <a:p>
            <a:pPr lvl="1">
              <a:lnSpc>
                <a:spcPct val="150000"/>
              </a:lnSpc>
              <a:spcBef>
                <a:spcPts val="0"/>
              </a:spcBef>
            </a:pPr>
            <a:r>
              <a:rPr lang="en-US" dirty="0" smtClean="0">
                <a:latin typeface="Tahoma" pitchFamily="34" charset="0"/>
                <a:ea typeface="Tahoma" pitchFamily="34" charset="0"/>
                <a:cs typeface="Tahoma" pitchFamily="34" charset="0"/>
              </a:rPr>
              <a:t>created by the Handshake Protocol</a:t>
            </a:r>
          </a:p>
          <a:p>
            <a:pPr lvl="1">
              <a:lnSpc>
                <a:spcPct val="150000"/>
              </a:lnSpc>
              <a:spcBef>
                <a:spcPts val="0"/>
              </a:spcBef>
            </a:pPr>
            <a:r>
              <a:rPr lang="en-US" dirty="0" smtClean="0">
                <a:latin typeface="Tahoma" pitchFamily="34" charset="0"/>
                <a:ea typeface="Tahoma" pitchFamily="34" charset="0"/>
                <a:cs typeface="Tahoma" pitchFamily="34" charset="0"/>
              </a:rPr>
              <a:t>define a set of cryptographic parameters</a:t>
            </a:r>
          </a:p>
          <a:p>
            <a:pPr lvl="1">
              <a:lnSpc>
                <a:spcPct val="150000"/>
              </a:lnSpc>
              <a:spcBef>
                <a:spcPts val="0"/>
              </a:spcBef>
            </a:pPr>
            <a:r>
              <a:rPr lang="en-US" dirty="0" smtClean="0">
                <a:latin typeface="Tahoma" pitchFamily="34" charset="0"/>
                <a:ea typeface="Tahoma" pitchFamily="34" charset="0"/>
                <a:cs typeface="Tahoma" pitchFamily="34" charset="0"/>
              </a:rPr>
              <a:t>may be shared by multiple SSL connections</a:t>
            </a:r>
          </a:p>
          <a:p>
            <a:pPr>
              <a:lnSpc>
                <a:spcPct val="150000"/>
              </a:lnSpc>
              <a:spcBef>
                <a:spcPts val="0"/>
              </a:spcBef>
            </a:pPr>
            <a:r>
              <a:rPr lang="en-US" sz="1200" b="1" dirty="0" smtClean="0">
                <a:latin typeface="Tahoma" pitchFamily="34" charset="0"/>
                <a:ea typeface="Tahoma" pitchFamily="34" charset="0"/>
                <a:cs typeface="Tahoma" pitchFamily="34" charset="0"/>
              </a:rPr>
              <a:t>SSL connection</a:t>
            </a:r>
          </a:p>
          <a:p>
            <a:pPr lvl="1">
              <a:lnSpc>
                <a:spcPct val="150000"/>
              </a:lnSpc>
              <a:spcBef>
                <a:spcPts val="0"/>
              </a:spcBef>
            </a:pPr>
            <a:r>
              <a:rPr lang="en-US" dirty="0" smtClean="0">
                <a:latin typeface="Tahoma" pitchFamily="34" charset="0"/>
                <a:ea typeface="Tahoma" pitchFamily="34" charset="0"/>
                <a:cs typeface="Tahoma" pitchFamily="34" charset="0"/>
              </a:rPr>
              <a:t>a transient, peer-to-peer, communications link</a:t>
            </a:r>
          </a:p>
          <a:p>
            <a:pPr lvl="1">
              <a:lnSpc>
                <a:spcPct val="150000"/>
              </a:lnSpc>
              <a:spcBef>
                <a:spcPts val="0"/>
              </a:spcBef>
            </a:pPr>
            <a:r>
              <a:rPr lang="en-US" dirty="0" smtClean="0">
                <a:latin typeface="Tahoma" pitchFamily="34" charset="0"/>
                <a:ea typeface="Tahoma" pitchFamily="34" charset="0"/>
                <a:cs typeface="Tahoma" pitchFamily="34" charset="0"/>
              </a:rPr>
              <a:t>associated with 1 SSL session</a:t>
            </a:r>
          </a:p>
          <a:p>
            <a:pPr lvl="1">
              <a:lnSpc>
                <a:spcPct val="150000"/>
              </a:lnSpc>
              <a:spcBef>
                <a:spcPts val="0"/>
              </a:spcBef>
            </a:pPr>
            <a:endParaRPr lang="en-US" dirty="0" smtClean="0">
              <a:latin typeface="Tahoma" pitchFamily="34" charset="0"/>
              <a:ea typeface="Tahoma" pitchFamily="34" charset="0"/>
              <a:cs typeface="Tahoma" pitchFamily="34" charset="0"/>
            </a:endParaRPr>
          </a:p>
          <a:p>
            <a:pPr>
              <a:lnSpc>
                <a:spcPct val="150000"/>
              </a:lnSpc>
              <a:spcBef>
                <a:spcPts val="0"/>
              </a:spcBef>
              <a:buNone/>
            </a:pPr>
            <a:r>
              <a:rPr lang="en-US" sz="1200" dirty="0" smtClean="0">
                <a:latin typeface="Tahoma" pitchFamily="34" charset="0"/>
                <a:ea typeface="Tahoma" pitchFamily="34" charset="0"/>
                <a:cs typeface="Tahoma" pitchFamily="34" charset="0"/>
              </a:rPr>
              <a:t>A session state is defined by the following parameters.</a:t>
            </a:r>
          </a:p>
          <a:p>
            <a:pPr algn="just">
              <a:lnSpc>
                <a:spcPct val="150000"/>
              </a:lnSpc>
              <a:spcBef>
                <a:spcPts val="0"/>
              </a:spcBef>
            </a:pPr>
            <a:r>
              <a:rPr lang="en-US" sz="1200" dirty="0" smtClean="0">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Session identifier: </a:t>
            </a:r>
            <a:r>
              <a:rPr lang="en-US" sz="1200" dirty="0" smtClean="0">
                <a:latin typeface="Tahoma" pitchFamily="34" charset="0"/>
                <a:ea typeface="Tahoma" pitchFamily="34" charset="0"/>
                <a:cs typeface="Tahoma" pitchFamily="34" charset="0"/>
              </a:rPr>
              <a:t>An arbitrary byte sequence chosen by the server to identify an active or </a:t>
            </a:r>
            <a:r>
              <a:rPr lang="en-US" sz="1200" dirty="0" err="1" smtClean="0">
                <a:latin typeface="Tahoma" pitchFamily="34" charset="0"/>
                <a:ea typeface="Tahoma" pitchFamily="34" charset="0"/>
                <a:cs typeface="Tahoma" pitchFamily="34" charset="0"/>
              </a:rPr>
              <a:t>resumable</a:t>
            </a:r>
            <a:r>
              <a:rPr lang="en-US" sz="1200" dirty="0" smtClean="0">
                <a:latin typeface="Tahoma" pitchFamily="34" charset="0"/>
                <a:ea typeface="Tahoma" pitchFamily="34" charset="0"/>
                <a:cs typeface="Tahoma" pitchFamily="34" charset="0"/>
              </a:rPr>
              <a:t> session state.</a:t>
            </a:r>
          </a:p>
          <a:p>
            <a:pPr algn="just">
              <a:lnSpc>
                <a:spcPct val="150000"/>
              </a:lnSpc>
              <a:spcBef>
                <a:spcPts val="0"/>
              </a:spcBef>
            </a:pPr>
            <a:r>
              <a:rPr lang="en-US" sz="1200" b="1" dirty="0" smtClean="0">
                <a:latin typeface="Tahoma" pitchFamily="34" charset="0"/>
                <a:ea typeface="Tahoma" pitchFamily="34" charset="0"/>
                <a:cs typeface="Tahoma" pitchFamily="34" charset="0"/>
              </a:rPr>
              <a:t>Peer certificate: </a:t>
            </a:r>
            <a:r>
              <a:rPr lang="en-US" sz="1200" dirty="0" smtClean="0">
                <a:latin typeface="Tahoma" pitchFamily="34" charset="0"/>
                <a:ea typeface="Tahoma" pitchFamily="34" charset="0"/>
                <a:cs typeface="Tahoma" pitchFamily="34" charset="0"/>
              </a:rPr>
              <a:t>An X509.v3 certificate of the peer. This element of the state</a:t>
            </a:r>
            <a:r>
              <a:rPr lang="en-US" sz="1200" b="1" dirty="0" smtClean="0">
                <a:latin typeface="Tahoma" pitchFamily="34" charset="0"/>
                <a:ea typeface="Tahoma" pitchFamily="34" charset="0"/>
                <a:cs typeface="Tahoma" pitchFamily="34" charset="0"/>
              </a:rPr>
              <a:t> </a:t>
            </a:r>
            <a:r>
              <a:rPr lang="en-US" sz="1200" dirty="0" smtClean="0">
                <a:latin typeface="Tahoma" pitchFamily="34" charset="0"/>
                <a:ea typeface="Tahoma" pitchFamily="34" charset="0"/>
                <a:cs typeface="Tahoma" pitchFamily="34" charset="0"/>
              </a:rPr>
              <a:t>may be null.</a:t>
            </a:r>
          </a:p>
          <a:p>
            <a:pPr algn="just">
              <a:lnSpc>
                <a:spcPct val="150000"/>
              </a:lnSpc>
              <a:spcBef>
                <a:spcPts val="0"/>
              </a:spcBef>
            </a:pPr>
            <a:r>
              <a:rPr lang="en-US" sz="1200" dirty="0" smtClean="0">
                <a:latin typeface="Tahoma" pitchFamily="34" charset="0"/>
                <a:ea typeface="Tahoma" pitchFamily="34" charset="0"/>
                <a:cs typeface="Tahoma" pitchFamily="34" charset="0"/>
              </a:rPr>
              <a:t>•</a:t>
            </a:r>
            <a:r>
              <a:rPr lang="en-US" sz="1200" b="1" dirty="0" smtClean="0">
                <a:latin typeface="Tahoma" pitchFamily="34" charset="0"/>
                <a:ea typeface="Tahoma" pitchFamily="34" charset="0"/>
                <a:cs typeface="Tahoma" pitchFamily="34" charset="0"/>
              </a:rPr>
              <a:t>Compression method: </a:t>
            </a:r>
            <a:r>
              <a:rPr lang="en-US" sz="1200" dirty="0" smtClean="0">
                <a:latin typeface="Tahoma" pitchFamily="34" charset="0"/>
                <a:ea typeface="Tahoma" pitchFamily="34" charset="0"/>
                <a:cs typeface="Tahoma" pitchFamily="34" charset="0"/>
              </a:rPr>
              <a:t>The algorithm used to compress data prior to encryption.</a:t>
            </a:r>
          </a:p>
          <a:p>
            <a:pPr algn="just">
              <a:lnSpc>
                <a:spcPct val="150000"/>
              </a:lnSpc>
              <a:spcBef>
                <a:spcPts val="0"/>
              </a:spcBef>
            </a:pPr>
            <a:r>
              <a:rPr lang="en-US" sz="1200" dirty="0" smtClean="0">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Cipher spec: </a:t>
            </a:r>
            <a:r>
              <a:rPr lang="en-US" sz="1200" dirty="0" smtClean="0">
                <a:latin typeface="Tahoma" pitchFamily="34" charset="0"/>
                <a:ea typeface="Tahoma" pitchFamily="34" charset="0"/>
                <a:cs typeface="Tahoma" pitchFamily="34" charset="0"/>
              </a:rPr>
              <a:t>Specifies the bulk data encryption algorithm (such as null, AES, etc.) and a hash algorithm (such as MD5 or SHA-1) used for MAC calculation. It also defines cryptographic attributes such as the </a:t>
            </a:r>
            <a:r>
              <a:rPr lang="en-US" sz="1200" dirty="0" err="1" smtClean="0">
                <a:latin typeface="Tahoma" pitchFamily="34" charset="0"/>
                <a:ea typeface="Tahoma" pitchFamily="34" charset="0"/>
                <a:cs typeface="Tahoma" pitchFamily="34" charset="0"/>
              </a:rPr>
              <a:t>hash_size</a:t>
            </a:r>
            <a:r>
              <a:rPr lang="en-US" sz="1200" dirty="0" smtClean="0">
                <a:latin typeface="Tahoma" pitchFamily="34" charset="0"/>
                <a:ea typeface="Tahoma" pitchFamily="34" charset="0"/>
                <a:cs typeface="Tahoma" pitchFamily="34" charset="0"/>
              </a:rPr>
              <a:t>.</a:t>
            </a:r>
          </a:p>
          <a:p>
            <a:pPr algn="just">
              <a:lnSpc>
                <a:spcPct val="150000"/>
              </a:lnSpc>
              <a:spcBef>
                <a:spcPts val="0"/>
              </a:spcBef>
            </a:pPr>
            <a:r>
              <a:rPr lang="en-US" sz="1200" dirty="0" smtClean="0">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Master secret: </a:t>
            </a:r>
            <a:r>
              <a:rPr lang="en-US" sz="1200" dirty="0" smtClean="0">
                <a:latin typeface="Tahoma" pitchFamily="34" charset="0"/>
                <a:ea typeface="Tahoma" pitchFamily="34" charset="0"/>
                <a:cs typeface="Tahoma" pitchFamily="34" charset="0"/>
              </a:rPr>
              <a:t>48-byte secret shared between the client and server.</a:t>
            </a:r>
          </a:p>
          <a:p>
            <a:pPr>
              <a:lnSpc>
                <a:spcPct val="150000"/>
              </a:lnSpc>
              <a:spcBef>
                <a:spcPts val="0"/>
              </a:spcBef>
            </a:pPr>
            <a:r>
              <a:rPr lang="en-US" sz="1200" dirty="0" smtClean="0">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Is </a:t>
            </a:r>
            <a:r>
              <a:rPr lang="en-US" sz="1200" b="1" dirty="0" err="1" smtClean="0">
                <a:latin typeface="Tahoma" pitchFamily="34" charset="0"/>
                <a:ea typeface="Tahoma" pitchFamily="34" charset="0"/>
                <a:cs typeface="Tahoma" pitchFamily="34" charset="0"/>
              </a:rPr>
              <a:t>resumable</a:t>
            </a:r>
            <a:r>
              <a:rPr lang="en-US" sz="1200" b="1" dirty="0" smtClean="0">
                <a:latin typeface="Tahoma" pitchFamily="34" charset="0"/>
                <a:ea typeface="Tahoma" pitchFamily="34" charset="0"/>
                <a:cs typeface="Tahoma" pitchFamily="34" charset="0"/>
              </a:rPr>
              <a:t>: </a:t>
            </a:r>
            <a:r>
              <a:rPr lang="en-US" sz="1200" dirty="0" smtClean="0">
                <a:latin typeface="Tahoma" pitchFamily="34" charset="0"/>
                <a:ea typeface="Tahoma" pitchFamily="34" charset="0"/>
                <a:cs typeface="Tahoma" pitchFamily="34" charset="0"/>
              </a:rPr>
              <a:t>A flag indicating whether the session can be used to initiate new</a:t>
            </a:r>
            <a:r>
              <a:rPr lang="en-US" sz="1200" b="1" dirty="0" smtClean="0">
                <a:latin typeface="Tahoma" pitchFamily="34" charset="0"/>
                <a:ea typeface="Tahoma" pitchFamily="34" charset="0"/>
                <a:cs typeface="Tahoma" pitchFamily="34" charset="0"/>
              </a:rPr>
              <a:t> </a:t>
            </a:r>
            <a:r>
              <a:rPr lang="en-US" sz="1200" dirty="0" smtClean="0">
                <a:latin typeface="Tahoma" pitchFamily="34" charset="0"/>
                <a:ea typeface="Tahoma" pitchFamily="34" charset="0"/>
                <a:cs typeface="Tahoma" pitchFamily="34" charset="0"/>
              </a:rPr>
              <a:t>connections.</a:t>
            </a:r>
            <a:endParaRPr lang="en-AU" sz="1200" dirty="0" smtClean="0">
              <a:latin typeface="Tahoma" pitchFamily="34" charset="0"/>
              <a:ea typeface="Tahoma" pitchFamily="34" charset="0"/>
              <a:cs typeface="Tahoma" pitchFamily="34" charset="0"/>
            </a:endParaRPr>
          </a:p>
          <a:p>
            <a:endParaRPr lang="en-US" dirty="0" smtClean="0"/>
          </a:p>
          <a:p>
            <a:pPr>
              <a:lnSpc>
                <a:spcPct val="150000"/>
              </a:lnSpc>
              <a:spcBef>
                <a:spcPts val="0"/>
              </a:spcBef>
              <a:buNone/>
            </a:pPr>
            <a:r>
              <a:rPr lang="en-US" sz="1200" dirty="0" smtClean="0">
                <a:latin typeface="Tahoma" pitchFamily="34" charset="0"/>
                <a:ea typeface="Tahoma" pitchFamily="34" charset="0"/>
                <a:cs typeface="Tahoma" pitchFamily="34" charset="0"/>
              </a:rPr>
              <a:t>A connection state is defined by the following parameters.</a:t>
            </a:r>
          </a:p>
          <a:p>
            <a:pPr algn="just">
              <a:lnSpc>
                <a:spcPct val="150000"/>
              </a:lnSpc>
              <a:spcBef>
                <a:spcPts val="0"/>
              </a:spcBef>
            </a:pPr>
            <a:r>
              <a:rPr lang="en-US" sz="1200" dirty="0" smtClean="0">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Server and client random: </a:t>
            </a:r>
            <a:r>
              <a:rPr lang="en-US" sz="1200" dirty="0" smtClean="0">
                <a:latin typeface="Tahoma" pitchFamily="34" charset="0"/>
                <a:ea typeface="Tahoma" pitchFamily="34" charset="0"/>
                <a:cs typeface="Tahoma" pitchFamily="34" charset="0"/>
              </a:rPr>
              <a:t>Byte sequences that are chosen by the server and</a:t>
            </a:r>
            <a:r>
              <a:rPr lang="en-US" sz="1200" b="1" dirty="0" smtClean="0">
                <a:latin typeface="Tahoma" pitchFamily="34" charset="0"/>
                <a:ea typeface="Tahoma" pitchFamily="34" charset="0"/>
                <a:cs typeface="Tahoma" pitchFamily="34" charset="0"/>
              </a:rPr>
              <a:t> </a:t>
            </a:r>
            <a:r>
              <a:rPr lang="en-US" sz="1200" dirty="0" smtClean="0">
                <a:latin typeface="Tahoma" pitchFamily="34" charset="0"/>
                <a:ea typeface="Tahoma" pitchFamily="34" charset="0"/>
                <a:cs typeface="Tahoma" pitchFamily="34" charset="0"/>
              </a:rPr>
              <a:t>client for each connection.</a:t>
            </a:r>
          </a:p>
          <a:p>
            <a:pPr algn="just">
              <a:lnSpc>
                <a:spcPct val="150000"/>
              </a:lnSpc>
              <a:spcBef>
                <a:spcPts val="0"/>
              </a:spcBef>
            </a:pPr>
            <a:r>
              <a:rPr lang="en-US" sz="1200" dirty="0" smtClean="0">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Server write MAC secret: </a:t>
            </a:r>
            <a:r>
              <a:rPr lang="en-US" sz="1200" dirty="0" smtClean="0">
                <a:latin typeface="Tahoma" pitchFamily="34" charset="0"/>
                <a:ea typeface="Tahoma" pitchFamily="34" charset="0"/>
                <a:cs typeface="Tahoma" pitchFamily="34" charset="0"/>
              </a:rPr>
              <a:t>The secret key used in MAC operations on </a:t>
            </a:r>
            <a:r>
              <a:rPr lang="en-US" sz="1200" b="1" dirty="0" smtClean="0">
                <a:latin typeface="Tahoma" pitchFamily="34" charset="0"/>
                <a:ea typeface="Tahoma" pitchFamily="34" charset="0"/>
                <a:cs typeface="Tahoma" pitchFamily="34" charset="0"/>
              </a:rPr>
              <a:t>data </a:t>
            </a:r>
            <a:r>
              <a:rPr lang="en-US" sz="1200" dirty="0" smtClean="0">
                <a:latin typeface="Tahoma" pitchFamily="34" charset="0"/>
                <a:ea typeface="Tahoma" pitchFamily="34" charset="0"/>
                <a:cs typeface="Tahoma" pitchFamily="34" charset="0"/>
              </a:rPr>
              <a:t>sent by the server.</a:t>
            </a:r>
            <a:endParaRPr lang="en-US" sz="1200" dirty="0">
              <a:latin typeface="Tahoma" pitchFamily="34" charset="0"/>
              <a:ea typeface="Tahoma" pitchFamily="34" charset="0"/>
              <a:cs typeface="Tahoma" pitchFamily="34" charset="0"/>
            </a:endParaRP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pPr algn="just">
              <a:lnSpc>
                <a:spcPct val="150000"/>
              </a:lnSpc>
              <a:spcBef>
                <a:spcPts val="0"/>
              </a:spcBef>
            </a:pPr>
            <a:r>
              <a:rPr lang="en-US" sz="1200" b="1" dirty="0" smtClean="0">
                <a:latin typeface="Tahoma" pitchFamily="34" charset="0"/>
                <a:ea typeface="Tahoma" pitchFamily="34" charset="0"/>
                <a:cs typeface="Tahoma" pitchFamily="34" charset="0"/>
              </a:rPr>
              <a:t>Client write MAC secret: </a:t>
            </a:r>
            <a:r>
              <a:rPr lang="en-US" sz="1200" dirty="0" smtClean="0">
                <a:latin typeface="Tahoma" pitchFamily="34" charset="0"/>
                <a:ea typeface="Tahoma" pitchFamily="34" charset="0"/>
                <a:cs typeface="Tahoma" pitchFamily="34" charset="0"/>
              </a:rPr>
              <a:t>The secret key used in MAC operations on data sent by the client.</a:t>
            </a:r>
          </a:p>
          <a:p>
            <a:pPr algn="just">
              <a:lnSpc>
                <a:spcPct val="150000"/>
              </a:lnSpc>
              <a:spcBef>
                <a:spcPts val="0"/>
              </a:spcBef>
            </a:pPr>
            <a:r>
              <a:rPr lang="en-US" sz="1200" b="1" dirty="0" smtClean="0">
                <a:latin typeface="Tahoma" pitchFamily="34" charset="0"/>
                <a:ea typeface="Tahoma" pitchFamily="34" charset="0"/>
                <a:cs typeface="Tahoma" pitchFamily="34" charset="0"/>
              </a:rPr>
              <a:t>Server write key: </a:t>
            </a:r>
            <a:r>
              <a:rPr lang="en-US" sz="1200" dirty="0" smtClean="0">
                <a:latin typeface="Tahoma" pitchFamily="34" charset="0"/>
                <a:ea typeface="Tahoma" pitchFamily="34" charset="0"/>
                <a:cs typeface="Tahoma" pitchFamily="34" charset="0"/>
              </a:rPr>
              <a:t>The secret encryption key for data encrypted by the server and decrypted by the client.</a:t>
            </a:r>
          </a:p>
          <a:p>
            <a:pPr algn="just">
              <a:lnSpc>
                <a:spcPct val="150000"/>
              </a:lnSpc>
              <a:spcBef>
                <a:spcPts val="0"/>
              </a:spcBef>
            </a:pPr>
            <a:r>
              <a:rPr lang="en-US" sz="1200" b="1" dirty="0" smtClean="0">
                <a:latin typeface="Tahoma" pitchFamily="34" charset="0"/>
                <a:ea typeface="Tahoma" pitchFamily="34" charset="0"/>
                <a:cs typeface="Tahoma" pitchFamily="34" charset="0"/>
              </a:rPr>
              <a:t>Client write key: </a:t>
            </a:r>
            <a:r>
              <a:rPr lang="en-US" sz="1200" dirty="0" smtClean="0">
                <a:latin typeface="Tahoma" pitchFamily="34" charset="0"/>
                <a:ea typeface="Tahoma" pitchFamily="34" charset="0"/>
                <a:cs typeface="Tahoma" pitchFamily="34" charset="0"/>
              </a:rPr>
              <a:t>The symmetric encryption key for data encrypted by the</a:t>
            </a:r>
            <a:r>
              <a:rPr lang="en-US" sz="1200" b="1" dirty="0" smtClean="0">
                <a:latin typeface="Tahoma" pitchFamily="34" charset="0"/>
                <a:ea typeface="Tahoma" pitchFamily="34" charset="0"/>
                <a:cs typeface="Tahoma" pitchFamily="34" charset="0"/>
              </a:rPr>
              <a:t>  </a:t>
            </a:r>
            <a:r>
              <a:rPr lang="en-US" sz="1200" dirty="0" smtClean="0">
                <a:latin typeface="Tahoma" pitchFamily="34" charset="0"/>
                <a:ea typeface="Tahoma" pitchFamily="34" charset="0"/>
                <a:cs typeface="Tahoma" pitchFamily="34" charset="0"/>
              </a:rPr>
              <a:t>client and decrypted by the server.</a:t>
            </a:r>
          </a:p>
          <a:p>
            <a:pPr algn="just">
              <a:lnSpc>
                <a:spcPct val="150000"/>
              </a:lnSpc>
              <a:spcBef>
                <a:spcPts val="0"/>
              </a:spcBef>
            </a:pPr>
            <a:r>
              <a:rPr lang="en-US" sz="1200" b="1" dirty="0" smtClean="0">
                <a:latin typeface="Tahoma" pitchFamily="34" charset="0"/>
                <a:ea typeface="Tahoma" pitchFamily="34" charset="0"/>
                <a:cs typeface="Tahoma" pitchFamily="34" charset="0"/>
              </a:rPr>
              <a:t>Initialization vectors: </a:t>
            </a:r>
            <a:r>
              <a:rPr lang="en-US" sz="1200" dirty="0" smtClean="0">
                <a:latin typeface="Tahoma" pitchFamily="34" charset="0"/>
                <a:ea typeface="Tahoma" pitchFamily="34" charset="0"/>
                <a:cs typeface="Tahoma" pitchFamily="34" charset="0"/>
              </a:rPr>
              <a:t>When a block cipher in CBC mode is used, an initialization</a:t>
            </a:r>
            <a:r>
              <a:rPr lang="en-US" sz="1200" b="1" dirty="0" smtClean="0">
                <a:latin typeface="Tahoma" pitchFamily="34" charset="0"/>
                <a:ea typeface="Tahoma" pitchFamily="34" charset="0"/>
                <a:cs typeface="Tahoma" pitchFamily="34" charset="0"/>
              </a:rPr>
              <a:t>  </a:t>
            </a:r>
            <a:r>
              <a:rPr lang="en-US" sz="1200" dirty="0" smtClean="0">
                <a:latin typeface="Tahoma" pitchFamily="34" charset="0"/>
                <a:ea typeface="Tahoma" pitchFamily="34" charset="0"/>
                <a:cs typeface="Tahoma" pitchFamily="34" charset="0"/>
              </a:rPr>
              <a:t>vector (IV) is maintained for each </a:t>
            </a:r>
            <a:r>
              <a:rPr lang="en-US" sz="1200" dirty="0" err="1" smtClean="0">
                <a:latin typeface="Tahoma" pitchFamily="34" charset="0"/>
                <a:ea typeface="Tahoma" pitchFamily="34" charset="0"/>
                <a:cs typeface="Tahoma" pitchFamily="34" charset="0"/>
              </a:rPr>
              <a:t>key.This</a:t>
            </a:r>
            <a:r>
              <a:rPr lang="en-US" sz="1200" dirty="0" smtClean="0">
                <a:latin typeface="Tahoma" pitchFamily="34" charset="0"/>
                <a:ea typeface="Tahoma" pitchFamily="34" charset="0"/>
                <a:cs typeface="Tahoma" pitchFamily="34" charset="0"/>
              </a:rPr>
              <a:t> field is first initialized by the SSL Handshake Protocol. Thereafter, the final </a:t>
            </a:r>
            <a:r>
              <a:rPr lang="en-US" sz="1200" dirty="0" err="1" smtClean="0">
                <a:latin typeface="Tahoma" pitchFamily="34" charset="0"/>
                <a:ea typeface="Tahoma" pitchFamily="34" charset="0"/>
                <a:cs typeface="Tahoma" pitchFamily="34" charset="0"/>
              </a:rPr>
              <a:t>ciphertext</a:t>
            </a:r>
            <a:r>
              <a:rPr lang="en-US" sz="1200" dirty="0" smtClean="0">
                <a:latin typeface="Tahoma" pitchFamily="34" charset="0"/>
                <a:ea typeface="Tahoma" pitchFamily="34" charset="0"/>
                <a:cs typeface="Tahoma" pitchFamily="34" charset="0"/>
              </a:rPr>
              <a:t> block from each</a:t>
            </a:r>
          </a:p>
          <a:p>
            <a:pPr algn="just">
              <a:lnSpc>
                <a:spcPct val="150000"/>
              </a:lnSpc>
              <a:spcBef>
                <a:spcPts val="0"/>
              </a:spcBef>
            </a:pPr>
            <a:r>
              <a:rPr lang="en-US" sz="1200" dirty="0" smtClean="0">
                <a:latin typeface="Tahoma" pitchFamily="34" charset="0"/>
                <a:ea typeface="Tahoma" pitchFamily="34" charset="0"/>
                <a:cs typeface="Tahoma" pitchFamily="34" charset="0"/>
              </a:rPr>
              <a:t>record is preserved for use as the IV with the following record.</a:t>
            </a:r>
          </a:p>
          <a:p>
            <a:pPr algn="just">
              <a:lnSpc>
                <a:spcPct val="150000"/>
              </a:lnSpc>
              <a:spcBef>
                <a:spcPts val="0"/>
              </a:spcBef>
            </a:pPr>
            <a:r>
              <a:rPr lang="en-US" sz="1200" b="1" dirty="0" smtClean="0">
                <a:latin typeface="Tahoma" pitchFamily="34" charset="0"/>
                <a:ea typeface="Tahoma" pitchFamily="34" charset="0"/>
                <a:cs typeface="Tahoma" pitchFamily="34" charset="0"/>
              </a:rPr>
              <a:t>Sequence numbers: </a:t>
            </a:r>
            <a:r>
              <a:rPr lang="en-US" sz="1200" dirty="0" smtClean="0">
                <a:latin typeface="Tahoma" pitchFamily="34" charset="0"/>
                <a:ea typeface="Tahoma" pitchFamily="34" charset="0"/>
                <a:cs typeface="Tahoma" pitchFamily="34" charset="0"/>
              </a:rPr>
              <a:t>Each party maintains separate sequence numbers for transmitted and received messages for each </a:t>
            </a:r>
            <a:r>
              <a:rPr lang="en-US" sz="1200" dirty="0" err="1" smtClean="0">
                <a:latin typeface="Tahoma" pitchFamily="34" charset="0"/>
                <a:ea typeface="Tahoma" pitchFamily="34" charset="0"/>
                <a:cs typeface="Tahoma" pitchFamily="34" charset="0"/>
              </a:rPr>
              <a:t>connection.When</a:t>
            </a:r>
            <a:r>
              <a:rPr lang="en-US" sz="1200" dirty="0" smtClean="0">
                <a:latin typeface="Tahoma" pitchFamily="34" charset="0"/>
                <a:ea typeface="Tahoma" pitchFamily="34" charset="0"/>
                <a:cs typeface="Tahoma" pitchFamily="34" charset="0"/>
              </a:rPr>
              <a:t> a party sends or receives a change cipher spec message, the appropriate sequence number is set to zero. Sequence numbers may not exceed .</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r>
              <a:rPr lang="en-US" sz="1200" b="1" dirty="0" smtClean="0">
                <a:latin typeface="Tahoma" pitchFamily="34" charset="0"/>
                <a:ea typeface="Tahoma" pitchFamily="34" charset="0"/>
                <a:cs typeface="Tahoma" pitchFamily="34" charset="0"/>
              </a:rPr>
              <a:t>SSL Record Protocol</a:t>
            </a:r>
          </a:p>
          <a:p>
            <a:pPr algn="just">
              <a:lnSpc>
                <a:spcPct val="150000"/>
              </a:lnSpc>
              <a:spcBef>
                <a:spcPts val="0"/>
              </a:spcBef>
            </a:pPr>
            <a:r>
              <a:rPr lang="en-US" sz="1200" dirty="0" smtClean="0">
                <a:latin typeface="Tahoma" pitchFamily="34" charset="0"/>
                <a:ea typeface="Tahoma" pitchFamily="34" charset="0"/>
                <a:cs typeface="Tahoma" pitchFamily="34" charset="0"/>
              </a:rPr>
              <a:t>The SSL Record Protocol provides two services for SSL connections:</a:t>
            </a:r>
          </a:p>
          <a:p>
            <a:pPr algn="just">
              <a:lnSpc>
                <a:spcPct val="150000"/>
              </a:lnSpc>
              <a:spcBef>
                <a:spcPts val="0"/>
              </a:spcBef>
            </a:pPr>
            <a:r>
              <a:rPr lang="en-US" sz="1200" b="1" dirty="0" smtClean="0">
                <a:latin typeface="Tahoma" pitchFamily="34" charset="0"/>
                <a:ea typeface="Tahoma" pitchFamily="34" charset="0"/>
                <a:cs typeface="Tahoma" pitchFamily="34" charset="0"/>
              </a:rPr>
              <a:t>Confidentiality: </a:t>
            </a:r>
            <a:r>
              <a:rPr lang="en-US" sz="1200" dirty="0" smtClean="0">
                <a:latin typeface="Tahoma" pitchFamily="34" charset="0"/>
                <a:ea typeface="Tahoma" pitchFamily="34" charset="0"/>
                <a:cs typeface="Tahoma" pitchFamily="34" charset="0"/>
              </a:rPr>
              <a:t>The Handshake Protocol defines a shared secret key that is used for conventional encryption of SSL payloads.</a:t>
            </a:r>
          </a:p>
          <a:p>
            <a:pPr algn="just">
              <a:lnSpc>
                <a:spcPct val="150000"/>
              </a:lnSpc>
              <a:spcBef>
                <a:spcPts val="0"/>
              </a:spcBef>
            </a:pPr>
            <a:r>
              <a:rPr lang="en-US" sz="1200" b="1" dirty="0" smtClean="0">
                <a:latin typeface="Tahoma" pitchFamily="34" charset="0"/>
                <a:ea typeface="Tahoma" pitchFamily="34" charset="0"/>
                <a:cs typeface="Tahoma" pitchFamily="34" charset="0"/>
              </a:rPr>
              <a:t>Message Integrity: </a:t>
            </a:r>
            <a:r>
              <a:rPr lang="en-US" sz="1200" dirty="0" smtClean="0">
                <a:latin typeface="Tahoma" pitchFamily="34" charset="0"/>
                <a:ea typeface="Tahoma" pitchFamily="34" charset="0"/>
                <a:cs typeface="Tahoma" pitchFamily="34" charset="0"/>
              </a:rPr>
              <a:t>The Handshake Protocol also defines a shared secret key that is used to form a message authentication code (MAC).</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b="1" dirty="0" smtClean="0">
              <a:latin typeface="Tahoma" pitchFamily="34" charset="0"/>
              <a:ea typeface="Tahoma" pitchFamily="34" charset="0"/>
              <a:cs typeface="Tahoma" pitchFamily="34" charset="0"/>
            </a:endParaRPr>
          </a:p>
        </p:txBody>
      </p:sp>
      <p:pic>
        <p:nvPicPr>
          <p:cNvPr id="1026" name="Picture 2"/>
          <p:cNvPicPr>
            <a:picLocks noChangeAspect="1" noChangeArrowheads="1"/>
          </p:cNvPicPr>
          <p:nvPr/>
        </p:nvPicPr>
        <p:blipFill>
          <a:blip r:embed="rId2"/>
          <a:srcRect/>
          <a:stretch>
            <a:fillRect/>
          </a:stretch>
        </p:blipFill>
        <p:spPr bwMode="auto">
          <a:xfrm>
            <a:off x="3695700" y="4691064"/>
            <a:ext cx="532085" cy="214312"/>
          </a:xfrm>
          <a:prstGeom prst="rect">
            <a:avLst/>
          </a:prstGeom>
          <a:noFill/>
          <a:ln w="9525">
            <a:noFill/>
            <a:miter lim="800000"/>
            <a:headEnd/>
            <a:tailEnd/>
          </a:ln>
          <a:effectLst/>
        </p:spPr>
      </p:pic>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lnSpc>
                <a:spcPct val="150000"/>
              </a:lnSpc>
              <a:spcBef>
                <a:spcPts val="0"/>
              </a:spcBef>
            </a:pPr>
            <a:r>
              <a:rPr lang="en-US" sz="1200" b="1" dirty="0" smtClean="0">
                <a:latin typeface="Tahoma" pitchFamily="34" charset="0"/>
                <a:ea typeface="Tahoma" pitchFamily="34" charset="0"/>
                <a:cs typeface="Tahoma" pitchFamily="34" charset="0"/>
              </a:rPr>
              <a:t>SSL Alert Protocol</a:t>
            </a:r>
          </a:p>
          <a:p>
            <a:pPr>
              <a:lnSpc>
                <a:spcPct val="160000"/>
              </a:lnSpc>
              <a:spcBef>
                <a:spcPts val="0"/>
              </a:spcBef>
            </a:pPr>
            <a:r>
              <a:rPr lang="en-US" sz="1200" dirty="0" smtClean="0">
                <a:latin typeface="Tahoma" pitchFamily="34" charset="0"/>
                <a:ea typeface="Tahoma" pitchFamily="34" charset="0"/>
                <a:cs typeface="Tahoma" pitchFamily="34" charset="0"/>
              </a:rPr>
              <a:t>conveys SSL-related alerts to peer entity</a:t>
            </a:r>
          </a:p>
          <a:p>
            <a:pPr>
              <a:lnSpc>
                <a:spcPct val="160000"/>
              </a:lnSpc>
              <a:spcBef>
                <a:spcPts val="0"/>
              </a:spcBef>
            </a:pPr>
            <a:r>
              <a:rPr lang="en-US" sz="1200" dirty="0" smtClean="0">
                <a:latin typeface="Tahoma" pitchFamily="34" charset="0"/>
                <a:ea typeface="Tahoma" pitchFamily="34" charset="0"/>
                <a:cs typeface="Tahoma" pitchFamily="34" charset="0"/>
              </a:rPr>
              <a:t>severity</a:t>
            </a:r>
          </a:p>
          <a:p>
            <a:pPr lvl="2">
              <a:lnSpc>
                <a:spcPct val="160000"/>
              </a:lnSpc>
              <a:spcBef>
                <a:spcPts val="0"/>
              </a:spcBef>
            </a:pPr>
            <a:r>
              <a:rPr lang="en-US" sz="1200" dirty="0" smtClean="0">
                <a:latin typeface="Tahoma" pitchFamily="34" charset="0"/>
                <a:ea typeface="Tahoma" pitchFamily="34" charset="0"/>
                <a:cs typeface="Tahoma" pitchFamily="34" charset="0"/>
              </a:rPr>
              <a:t>warning or fatal</a:t>
            </a:r>
          </a:p>
          <a:p>
            <a:pPr>
              <a:lnSpc>
                <a:spcPct val="160000"/>
              </a:lnSpc>
              <a:spcBef>
                <a:spcPts val="0"/>
              </a:spcBef>
            </a:pPr>
            <a:r>
              <a:rPr lang="en-US" sz="1200" dirty="0" smtClean="0">
                <a:latin typeface="Tahoma" pitchFamily="34" charset="0"/>
                <a:ea typeface="Tahoma" pitchFamily="34" charset="0"/>
                <a:cs typeface="Tahoma" pitchFamily="34" charset="0"/>
              </a:rPr>
              <a:t>specific alert</a:t>
            </a:r>
          </a:p>
          <a:p>
            <a:pPr lvl="2">
              <a:lnSpc>
                <a:spcPct val="160000"/>
              </a:lnSpc>
              <a:spcBef>
                <a:spcPts val="0"/>
              </a:spcBef>
            </a:pPr>
            <a:r>
              <a:rPr lang="en-AU" sz="1200" dirty="0" smtClean="0">
                <a:latin typeface="Tahoma" pitchFamily="34" charset="0"/>
                <a:ea typeface="Tahoma" pitchFamily="34" charset="0"/>
                <a:cs typeface="Tahoma" pitchFamily="34" charset="0"/>
              </a:rPr>
              <a:t>unexpected message, bad record </a:t>
            </a:r>
            <a:r>
              <a:rPr lang="en-AU" sz="1200" dirty="0" err="1" smtClean="0">
                <a:latin typeface="Tahoma" pitchFamily="34" charset="0"/>
                <a:ea typeface="Tahoma" pitchFamily="34" charset="0"/>
                <a:cs typeface="Tahoma" pitchFamily="34" charset="0"/>
              </a:rPr>
              <a:t>mac</a:t>
            </a:r>
            <a:r>
              <a:rPr lang="en-AU" sz="1200" dirty="0" smtClean="0">
                <a:latin typeface="Tahoma" pitchFamily="34" charset="0"/>
                <a:ea typeface="Tahoma" pitchFamily="34" charset="0"/>
                <a:cs typeface="Tahoma" pitchFamily="34" charset="0"/>
              </a:rPr>
              <a:t>, decompression failure, handshake failure, illegal parameter</a:t>
            </a:r>
          </a:p>
          <a:p>
            <a:pPr lvl="2">
              <a:lnSpc>
                <a:spcPct val="160000"/>
              </a:lnSpc>
              <a:spcBef>
                <a:spcPts val="0"/>
              </a:spcBef>
            </a:pPr>
            <a:r>
              <a:rPr lang="en-AU" sz="1200" dirty="0" smtClean="0">
                <a:latin typeface="Tahoma" pitchFamily="34" charset="0"/>
                <a:ea typeface="Tahoma" pitchFamily="34" charset="0"/>
                <a:cs typeface="Tahoma" pitchFamily="34" charset="0"/>
              </a:rPr>
              <a:t>close notify, no certificate, bad certificate, unsupported certificate, certificate revoked, certificate expired, certificate unknown</a:t>
            </a:r>
          </a:p>
          <a:p>
            <a:pPr>
              <a:lnSpc>
                <a:spcPct val="160000"/>
              </a:lnSpc>
              <a:spcBef>
                <a:spcPts val="0"/>
              </a:spcBef>
            </a:pPr>
            <a:r>
              <a:rPr lang="en-US" sz="1200" dirty="0" smtClean="0">
                <a:latin typeface="Tahoma" pitchFamily="34" charset="0"/>
                <a:ea typeface="Tahoma" pitchFamily="34" charset="0"/>
                <a:cs typeface="Tahoma" pitchFamily="34" charset="0"/>
              </a:rPr>
              <a:t>compressed &amp; encrypted like all SSL data</a:t>
            </a:r>
          </a:p>
          <a:p>
            <a:pPr>
              <a:lnSpc>
                <a:spcPct val="160000"/>
              </a:lnSpc>
              <a:spcBef>
                <a:spcPts val="0"/>
              </a:spcBef>
            </a:pPr>
            <a:endParaRPr lang="en-US" sz="1200" dirty="0" smtClean="0">
              <a:latin typeface="Tahoma" pitchFamily="34" charset="0"/>
              <a:ea typeface="Tahoma" pitchFamily="34" charset="0"/>
              <a:cs typeface="Tahoma" pitchFamily="34" charset="0"/>
            </a:endParaRPr>
          </a:p>
          <a:p>
            <a:pPr>
              <a:lnSpc>
                <a:spcPct val="160000"/>
              </a:lnSpc>
              <a:spcBef>
                <a:spcPts val="0"/>
              </a:spcBef>
              <a:buNone/>
            </a:pPr>
            <a:r>
              <a:rPr lang="en-US" sz="1200" b="1" dirty="0" smtClean="0">
                <a:latin typeface="Tahoma" pitchFamily="34" charset="0"/>
                <a:ea typeface="Tahoma" pitchFamily="34" charset="0"/>
                <a:cs typeface="Tahoma" pitchFamily="34" charset="0"/>
              </a:rPr>
              <a:t>SSL Handshake Protocol</a:t>
            </a:r>
          </a:p>
          <a:p>
            <a:pPr>
              <a:lnSpc>
                <a:spcPct val="150000"/>
              </a:lnSpc>
              <a:spcBef>
                <a:spcPts val="0"/>
              </a:spcBef>
            </a:pPr>
            <a:r>
              <a:rPr lang="en-AU" sz="1200" dirty="0" smtClean="0">
                <a:latin typeface="Tahoma" pitchFamily="34" charset="0"/>
                <a:ea typeface="Tahoma" pitchFamily="34" charset="0"/>
                <a:cs typeface="Tahoma" pitchFamily="34" charset="0"/>
              </a:rPr>
              <a:t>allows server &amp; client to:</a:t>
            </a:r>
          </a:p>
          <a:p>
            <a:pPr lvl="1">
              <a:lnSpc>
                <a:spcPct val="150000"/>
              </a:lnSpc>
              <a:spcBef>
                <a:spcPts val="0"/>
              </a:spcBef>
            </a:pPr>
            <a:r>
              <a:rPr lang="en-AU" dirty="0" smtClean="0">
                <a:latin typeface="Tahoma" pitchFamily="34" charset="0"/>
                <a:ea typeface="Tahoma" pitchFamily="34" charset="0"/>
                <a:cs typeface="Tahoma" pitchFamily="34" charset="0"/>
              </a:rPr>
              <a:t>authenticate each other</a:t>
            </a:r>
          </a:p>
          <a:p>
            <a:pPr lvl="1">
              <a:lnSpc>
                <a:spcPct val="150000"/>
              </a:lnSpc>
              <a:spcBef>
                <a:spcPts val="0"/>
              </a:spcBef>
            </a:pPr>
            <a:r>
              <a:rPr lang="en-AU" dirty="0" smtClean="0">
                <a:latin typeface="Tahoma" pitchFamily="34" charset="0"/>
                <a:ea typeface="Tahoma" pitchFamily="34" charset="0"/>
                <a:cs typeface="Tahoma" pitchFamily="34" charset="0"/>
              </a:rPr>
              <a:t>to negotiate encryption &amp; MAC algorithms</a:t>
            </a:r>
          </a:p>
          <a:p>
            <a:pPr lvl="1">
              <a:lnSpc>
                <a:spcPct val="150000"/>
              </a:lnSpc>
              <a:spcBef>
                <a:spcPts val="0"/>
              </a:spcBef>
            </a:pPr>
            <a:r>
              <a:rPr lang="en-AU" dirty="0" smtClean="0">
                <a:latin typeface="Tahoma" pitchFamily="34" charset="0"/>
                <a:ea typeface="Tahoma" pitchFamily="34" charset="0"/>
                <a:cs typeface="Tahoma" pitchFamily="34" charset="0"/>
              </a:rPr>
              <a:t>to negotiate cryptographic keys to be used</a:t>
            </a:r>
          </a:p>
          <a:p>
            <a:pPr>
              <a:lnSpc>
                <a:spcPct val="150000"/>
              </a:lnSpc>
              <a:spcBef>
                <a:spcPts val="0"/>
              </a:spcBef>
            </a:pPr>
            <a:r>
              <a:rPr lang="en-US" sz="1200" dirty="0" smtClean="0">
                <a:latin typeface="Tahoma" pitchFamily="34" charset="0"/>
                <a:ea typeface="Tahoma" pitchFamily="34" charset="0"/>
                <a:cs typeface="Tahoma" pitchFamily="34" charset="0"/>
              </a:rPr>
              <a:t>comprises a series of messages in phases</a:t>
            </a:r>
          </a:p>
          <a:p>
            <a:pPr lvl="1">
              <a:lnSpc>
                <a:spcPct val="150000"/>
              </a:lnSpc>
              <a:spcBef>
                <a:spcPts val="0"/>
              </a:spcBef>
            </a:pPr>
            <a:r>
              <a:rPr lang="en-AU" dirty="0" smtClean="0">
                <a:latin typeface="Tahoma" pitchFamily="34" charset="0"/>
                <a:ea typeface="Tahoma" pitchFamily="34" charset="0"/>
                <a:cs typeface="Tahoma" pitchFamily="34" charset="0"/>
              </a:rPr>
              <a:t>Establish Security Capabilities</a:t>
            </a:r>
          </a:p>
          <a:p>
            <a:pPr lvl="1">
              <a:lnSpc>
                <a:spcPct val="150000"/>
              </a:lnSpc>
              <a:spcBef>
                <a:spcPts val="0"/>
              </a:spcBef>
            </a:pPr>
            <a:r>
              <a:rPr lang="en-AU" dirty="0" smtClean="0">
                <a:latin typeface="Tahoma" pitchFamily="34" charset="0"/>
                <a:ea typeface="Tahoma" pitchFamily="34" charset="0"/>
                <a:cs typeface="Tahoma" pitchFamily="34" charset="0"/>
              </a:rPr>
              <a:t>Server Authentication and Key Exchange</a:t>
            </a:r>
          </a:p>
          <a:p>
            <a:pPr lvl="1">
              <a:lnSpc>
                <a:spcPct val="150000"/>
              </a:lnSpc>
              <a:spcBef>
                <a:spcPts val="0"/>
              </a:spcBef>
            </a:pPr>
            <a:r>
              <a:rPr lang="en-AU" dirty="0" smtClean="0">
                <a:latin typeface="Tahoma" pitchFamily="34" charset="0"/>
                <a:ea typeface="Tahoma" pitchFamily="34" charset="0"/>
                <a:cs typeface="Tahoma" pitchFamily="34" charset="0"/>
              </a:rPr>
              <a:t>Client Authentication and Key Exchange</a:t>
            </a:r>
          </a:p>
          <a:p>
            <a:pPr lvl="1">
              <a:lnSpc>
                <a:spcPct val="150000"/>
              </a:lnSpc>
              <a:spcBef>
                <a:spcPts val="0"/>
              </a:spcBef>
            </a:pPr>
            <a:r>
              <a:rPr lang="en-AU" dirty="0" smtClean="0">
                <a:latin typeface="Tahoma" pitchFamily="34" charset="0"/>
                <a:ea typeface="Tahoma" pitchFamily="34" charset="0"/>
                <a:cs typeface="Tahoma" pitchFamily="34" charset="0"/>
              </a:rPr>
              <a:t>Finish</a:t>
            </a:r>
          </a:p>
          <a:p>
            <a:endParaRPr lang="en-US" dirty="0"/>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noChangeArrowheads="1"/>
          </p:cNvPicPr>
          <p:nvPr>
            <p:ph idx="1"/>
          </p:nvPr>
        </p:nvPicPr>
        <p:blipFill>
          <a:blip r:embed="rId2"/>
          <a:srcRect/>
          <a:stretch>
            <a:fillRect/>
          </a:stretch>
        </p:blipFill>
        <p:spPr>
          <a:xfrm>
            <a:off x="471488" y="2219325"/>
            <a:ext cx="5915025" cy="6388876"/>
          </a:xfrm>
        </p:spPr>
      </p:pic>
      <p:sp>
        <p:nvSpPr>
          <p:cNvPr id="5" name="Rectangle 4"/>
          <p:cNvSpPr/>
          <p:nvPr/>
        </p:nvSpPr>
        <p:spPr>
          <a:xfrm>
            <a:off x="482231" y="1513410"/>
            <a:ext cx="2056973" cy="345544"/>
          </a:xfrm>
          <a:prstGeom prst="rect">
            <a:avLst/>
          </a:prstGeom>
        </p:spPr>
        <p:txBody>
          <a:bodyPr wrap="none">
            <a:spAutoFit/>
          </a:bodyPr>
          <a:lstStyle/>
          <a:p>
            <a:pPr>
              <a:lnSpc>
                <a:spcPct val="160000"/>
              </a:lnSpc>
              <a:spcBef>
                <a:spcPts val="0"/>
              </a:spcBef>
              <a:buNone/>
            </a:pPr>
            <a:r>
              <a:rPr lang="en-US" sz="1200" b="1" dirty="0" smtClean="0">
                <a:solidFill>
                  <a:schemeClr val="accent6">
                    <a:lumMod val="75000"/>
                  </a:schemeClr>
                </a:solidFill>
                <a:latin typeface="Tahoma" pitchFamily="34" charset="0"/>
                <a:ea typeface="Tahoma" pitchFamily="34" charset="0"/>
                <a:cs typeface="Tahoma" pitchFamily="34" charset="0"/>
              </a:rPr>
              <a:t>SSL Handshake Protocol</a:t>
            </a:r>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95C0FD-B8F2-4A85-8471-793F48BC9D4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FBD4E7D1-D89B-4FB1-8C09-6C8267A52A79}"/>
              </a:ext>
            </a:extLst>
          </p:cNvPr>
          <p:cNvSpPr>
            <a:spLocks noGrp="1"/>
          </p:cNvSpPr>
          <p:nvPr>
            <p:ph idx="1"/>
          </p:nvPr>
        </p:nvSpPr>
        <p:spPr/>
        <p:txBody>
          <a:bodyPr>
            <a:noAutofit/>
          </a:bodyPr>
          <a:lstStyle/>
          <a:p>
            <a:pPr>
              <a:buNone/>
            </a:pPr>
            <a:r>
              <a:rPr lang="en-US" sz="1200" b="1" dirty="0" smtClean="0">
                <a:latin typeface="Tahoma" pitchFamily="34" charset="0"/>
                <a:ea typeface="Tahoma" pitchFamily="34" charset="0"/>
                <a:cs typeface="Tahoma" pitchFamily="34" charset="0"/>
              </a:rPr>
              <a:t>Viruses and Related Threats</a:t>
            </a:r>
          </a:p>
          <a:p>
            <a:pPr>
              <a:lnSpc>
                <a:spcPct val="150000"/>
              </a:lnSpc>
            </a:pPr>
            <a:r>
              <a:rPr lang="en-US" sz="1200" dirty="0" smtClean="0">
                <a:latin typeface="Tahoma" pitchFamily="34" charset="0"/>
                <a:ea typeface="Tahoma" pitchFamily="34" charset="0"/>
                <a:cs typeface="Tahoma" pitchFamily="34" charset="0"/>
              </a:rPr>
              <a:t>Most types of threats to computer systems are created by programs that are executed with vulnerabilities.</a:t>
            </a:r>
          </a:p>
          <a:p>
            <a:pPr>
              <a:lnSpc>
                <a:spcPct val="150000"/>
              </a:lnSpc>
              <a:buNone/>
            </a:pPr>
            <a:r>
              <a:rPr lang="en-US" sz="1200" b="1" dirty="0" smtClean="0">
                <a:latin typeface="Tahoma" pitchFamily="34" charset="0"/>
                <a:ea typeface="Tahoma" pitchFamily="34" charset="0"/>
                <a:cs typeface="Tahoma" pitchFamily="34" charset="0"/>
              </a:rPr>
              <a:t>Malicious Programs</a:t>
            </a:r>
          </a:p>
          <a:p>
            <a:pPr>
              <a:lnSpc>
                <a:spcPct val="150000"/>
              </a:lnSpc>
              <a:buNone/>
            </a:pPr>
            <a:endParaRPr lang="en-US" sz="1200" b="1" dirty="0" smtClean="0">
              <a:latin typeface="Tahoma" pitchFamily="34" charset="0"/>
              <a:ea typeface="Tahoma" pitchFamily="34" charset="0"/>
              <a:cs typeface="Tahoma" pitchFamily="34" charset="0"/>
            </a:endParaRPr>
          </a:p>
          <a:p>
            <a:pPr>
              <a:lnSpc>
                <a:spcPct val="150000"/>
              </a:lnSpc>
              <a:buNone/>
            </a:pPr>
            <a:endParaRPr lang="en-US" sz="1200" b="1" dirty="0" smtClean="0">
              <a:latin typeface="Tahoma" pitchFamily="34" charset="0"/>
              <a:ea typeface="Tahoma" pitchFamily="34" charset="0"/>
              <a:cs typeface="Tahoma" pitchFamily="34" charset="0"/>
            </a:endParaRPr>
          </a:p>
          <a:p>
            <a:endParaRPr lang="en-US" sz="1200" b="1" dirty="0" smtClean="0"/>
          </a:p>
          <a:p>
            <a:endParaRPr lang="en-US" sz="1200" b="1" dirty="0" smtClean="0"/>
          </a:p>
          <a:p>
            <a:endParaRPr lang="en-US" sz="1200" b="1" dirty="0" smtClean="0"/>
          </a:p>
          <a:p>
            <a:endParaRPr lang="en-US" sz="1200" b="1" dirty="0" smtClean="0"/>
          </a:p>
          <a:p>
            <a:endParaRPr lang="en-US" sz="1200" b="1" dirty="0" smtClean="0"/>
          </a:p>
          <a:p>
            <a:endParaRPr lang="en-US" sz="1200" b="1" dirty="0" smtClean="0"/>
          </a:p>
          <a:p>
            <a:endParaRPr lang="en-US" sz="1200" b="1" dirty="0" smtClean="0"/>
          </a:p>
          <a:p>
            <a:endParaRPr lang="en-US" sz="1200" b="1" dirty="0" smtClean="0"/>
          </a:p>
          <a:p>
            <a:endParaRPr lang="en-US" sz="1200" b="1" dirty="0" smtClean="0"/>
          </a:p>
          <a:p>
            <a:endParaRPr lang="en-US" sz="1200" b="1" dirty="0" smtClean="0"/>
          </a:p>
          <a:p>
            <a:endParaRPr lang="en-US" sz="1200" b="1" dirty="0" smtClean="0"/>
          </a:p>
          <a:p>
            <a:endParaRPr lang="en-US" sz="1200" b="1" dirty="0" smtClean="0"/>
          </a:p>
          <a:p>
            <a:endParaRPr lang="en-US" sz="1200" b="1" dirty="0" smtClean="0"/>
          </a:p>
          <a:p>
            <a:endParaRPr lang="en-US" sz="1200" b="1" dirty="0" smtClean="0"/>
          </a:p>
          <a:p>
            <a:pPr>
              <a:buNone/>
            </a:pPr>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pPr marL="0" indent="0" algn="just">
              <a:lnSpc>
                <a:spcPct val="160000"/>
              </a:lnSpc>
              <a:spcBef>
                <a:spcPts val="0"/>
              </a:spcBef>
              <a:buNone/>
            </a:pPr>
            <a:endParaRPr lang="en-US" sz="1200" dirty="0">
              <a:latin typeface="Tahoma" pitchFamily="34" charset="0"/>
              <a:ea typeface="Tahoma" pitchFamily="34" charset="0"/>
              <a:cs typeface="Tahoma" pitchFamily="34" charset="0"/>
            </a:endParaRPr>
          </a:p>
          <a:p>
            <a:pPr marL="0" indent="0" algn="just">
              <a:lnSpc>
                <a:spcPct val="160000"/>
              </a:lnSpc>
              <a:spcBef>
                <a:spcPts val="0"/>
              </a:spcBef>
              <a:buNone/>
            </a:pPr>
            <a:endParaRPr lang="en-US" sz="1200" dirty="0">
              <a:latin typeface="Tahoma" pitchFamily="34" charset="0"/>
              <a:ea typeface="Tahoma" pitchFamily="34" charset="0"/>
              <a:cs typeface="Tahoma" pitchFamily="34" charset="0"/>
            </a:endParaRPr>
          </a:p>
          <a:p>
            <a:pPr marL="0" indent="0" algn="just">
              <a:lnSpc>
                <a:spcPct val="160000"/>
              </a:lnSpc>
              <a:spcBef>
                <a:spcPts val="0"/>
              </a:spcBef>
              <a:buNone/>
            </a:pPr>
            <a:endParaRPr lang="en-US" sz="1200" dirty="0">
              <a:latin typeface="Tahoma" pitchFamily="34" charset="0"/>
              <a:ea typeface="Tahoma" pitchFamily="34" charset="0"/>
              <a:cs typeface="Tahoma" pitchFamily="34" charset="0"/>
            </a:endParaRPr>
          </a:p>
        </p:txBody>
      </p:sp>
      <p:graphicFrame>
        <p:nvGraphicFramePr>
          <p:cNvPr id="4" name="Table 3"/>
          <p:cNvGraphicFramePr>
            <a:graphicFrameLocks noGrp="1"/>
          </p:cNvGraphicFramePr>
          <p:nvPr/>
        </p:nvGraphicFramePr>
        <p:xfrm>
          <a:off x="599847" y="2439846"/>
          <a:ext cx="5764378" cy="6309360"/>
        </p:xfrm>
        <a:graphic>
          <a:graphicData uri="http://schemas.openxmlformats.org/drawingml/2006/table">
            <a:tbl>
              <a:tblPr firstRow="1" bandRow="1">
                <a:tableStyleId>{93296810-A885-4BE3-A3E7-6D5BEEA58F35}</a:tableStyleId>
              </a:tblPr>
              <a:tblGrid>
                <a:gridCol w="523987"/>
                <a:gridCol w="993534"/>
                <a:gridCol w="4246857"/>
              </a:tblGrid>
              <a:tr h="0">
                <a:tc>
                  <a:txBody>
                    <a:bodyPr/>
                    <a:lstStyle/>
                    <a:p>
                      <a:r>
                        <a:rPr lang="en-US" dirty="0" err="1" smtClean="0"/>
                        <a:t>S.No</a:t>
                      </a:r>
                      <a:endParaRPr lang="en-US" dirty="0"/>
                    </a:p>
                  </a:txBody>
                  <a:tcPr/>
                </a:tc>
                <a:tc>
                  <a:txBody>
                    <a:bodyPr/>
                    <a:lstStyle/>
                    <a:p>
                      <a:r>
                        <a:rPr lang="en-US" dirty="0" smtClean="0"/>
                        <a:t>Name</a:t>
                      </a:r>
                      <a:endParaRPr lang="en-US" dirty="0"/>
                    </a:p>
                  </a:txBody>
                  <a:tcPr/>
                </a:tc>
                <a:tc>
                  <a:txBody>
                    <a:bodyPr/>
                    <a:lstStyle/>
                    <a:p>
                      <a:r>
                        <a:rPr lang="en-US" dirty="0" smtClean="0"/>
                        <a:t>Description</a:t>
                      </a:r>
                      <a:endParaRPr lang="en-US" dirty="0"/>
                    </a:p>
                  </a:txBody>
                  <a:tcPr/>
                </a:tc>
              </a:tr>
              <a:tr h="165525">
                <a:tc>
                  <a:txBody>
                    <a:bodyPr/>
                    <a:lstStyle/>
                    <a:p>
                      <a:r>
                        <a:rPr lang="en-US" dirty="0" smtClean="0">
                          <a:solidFill>
                            <a:schemeClr val="accent6">
                              <a:lumMod val="75000"/>
                            </a:schemeClr>
                          </a:solidFill>
                        </a:rPr>
                        <a:t>1</a:t>
                      </a:r>
                      <a:endParaRPr lang="en-US" dirty="0">
                        <a:solidFill>
                          <a:schemeClr val="accent6">
                            <a:lumMod val="75000"/>
                          </a:schemeClr>
                        </a:solidFill>
                      </a:endParaRPr>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200" dirty="0" smtClean="0">
                          <a:solidFill>
                            <a:schemeClr val="accent6">
                              <a:lumMod val="75000"/>
                            </a:schemeClr>
                          </a:solidFill>
                        </a:rPr>
                        <a:t>Virus</a:t>
                      </a:r>
                      <a:endParaRPr lang="en-US" dirty="0" smtClean="0">
                        <a:solidFill>
                          <a:schemeClr val="accent6">
                            <a:lumMod val="75000"/>
                          </a:schemeClr>
                        </a:solidFill>
                      </a:endParaRPr>
                    </a:p>
                    <a:p>
                      <a:endParaRPr lang="en-US" dirty="0">
                        <a:solidFill>
                          <a:schemeClr val="accent6">
                            <a:lumMod val="75000"/>
                          </a:schemeClr>
                        </a:solidFill>
                      </a:endParaRPr>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400" dirty="0" smtClean="0">
                          <a:solidFill>
                            <a:schemeClr val="accent6">
                              <a:lumMod val="75000"/>
                            </a:schemeClr>
                          </a:solidFill>
                        </a:rPr>
                        <a:t>Attaches itself to a program and propagates copies of itself to other programs</a:t>
                      </a:r>
                      <a:endParaRPr lang="en-US" dirty="0">
                        <a:solidFill>
                          <a:schemeClr val="accent6">
                            <a:lumMod val="75000"/>
                          </a:schemeClr>
                        </a:solidFill>
                      </a:endParaRPr>
                    </a:p>
                  </a:txBody>
                  <a:tcPr/>
                </a:tc>
              </a:tr>
              <a:tr h="144246">
                <a:tc>
                  <a:txBody>
                    <a:bodyPr/>
                    <a:lstStyle/>
                    <a:p>
                      <a:r>
                        <a:rPr lang="en-US" dirty="0" smtClean="0">
                          <a:solidFill>
                            <a:schemeClr val="accent6">
                              <a:lumMod val="75000"/>
                            </a:schemeClr>
                          </a:solidFill>
                        </a:rPr>
                        <a:t>2</a:t>
                      </a:r>
                      <a:endParaRPr lang="en-US" dirty="0">
                        <a:solidFill>
                          <a:schemeClr val="accent6">
                            <a:lumMod val="75000"/>
                          </a:schemeClr>
                        </a:solidFill>
                      </a:endParaRPr>
                    </a:p>
                  </a:txBody>
                  <a:tcPr/>
                </a:tc>
                <a:tc>
                  <a:txBody>
                    <a:bodyPr/>
                    <a:lstStyle/>
                    <a:p>
                      <a:r>
                        <a:rPr lang="en-US" sz="1400" dirty="0" smtClean="0">
                          <a:solidFill>
                            <a:schemeClr val="accent6">
                              <a:lumMod val="75000"/>
                            </a:schemeClr>
                          </a:solidFill>
                        </a:rPr>
                        <a:t>Worm</a:t>
                      </a:r>
                      <a:endParaRPr lang="en-US" dirty="0">
                        <a:solidFill>
                          <a:schemeClr val="accent6">
                            <a:lumMod val="75000"/>
                          </a:schemeClr>
                        </a:solidFill>
                      </a:endParaRPr>
                    </a:p>
                  </a:txBody>
                  <a:tcPr/>
                </a:tc>
                <a:tc>
                  <a:txBody>
                    <a:bodyPr/>
                    <a:lstStyle/>
                    <a:p>
                      <a:r>
                        <a:rPr lang="en-US" sz="1400" dirty="0" smtClean="0">
                          <a:solidFill>
                            <a:schemeClr val="accent6">
                              <a:lumMod val="75000"/>
                            </a:schemeClr>
                          </a:solidFill>
                        </a:rPr>
                        <a:t>Program that propagates copies of itself to other computers</a:t>
                      </a:r>
                      <a:endParaRPr lang="en-US" dirty="0">
                        <a:solidFill>
                          <a:schemeClr val="accent6">
                            <a:lumMod val="75000"/>
                          </a:schemeClr>
                        </a:solidFill>
                      </a:endParaRPr>
                    </a:p>
                  </a:txBody>
                  <a:tcPr/>
                </a:tc>
              </a:tr>
              <a:tr h="151121">
                <a:tc>
                  <a:txBody>
                    <a:bodyPr/>
                    <a:lstStyle/>
                    <a:p>
                      <a:r>
                        <a:rPr lang="en-US" dirty="0" smtClean="0">
                          <a:solidFill>
                            <a:schemeClr val="accent6">
                              <a:lumMod val="75000"/>
                            </a:schemeClr>
                          </a:solidFill>
                        </a:rPr>
                        <a:t>3</a:t>
                      </a:r>
                      <a:endParaRPr lang="en-US" dirty="0">
                        <a:solidFill>
                          <a:schemeClr val="accent6">
                            <a:lumMod val="75000"/>
                          </a:schemeClr>
                        </a:solidFill>
                      </a:endParaRPr>
                    </a:p>
                  </a:txBody>
                  <a:tcPr/>
                </a:tc>
                <a:tc>
                  <a:txBody>
                    <a:bodyPr/>
                    <a:lstStyle/>
                    <a:p>
                      <a:r>
                        <a:rPr lang="en-US" sz="1400" dirty="0" smtClean="0">
                          <a:solidFill>
                            <a:schemeClr val="accent6">
                              <a:lumMod val="75000"/>
                            </a:schemeClr>
                          </a:solidFill>
                        </a:rPr>
                        <a:t>Logic bomb </a:t>
                      </a:r>
                      <a:endParaRPr lang="en-US" dirty="0">
                        <a:solidFill>
                          <a:schemeClr val="accent6">
                            <a:lumMod val="75000"/>
                          </a:schemeClr>
                        </a:solidFill>
                      </a:endParaRPr>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400" dirty="0" smtClean="0">
                          <a:solidFill>
                            <a:schemeClr val="accent6">
                              <a:lumMod val="75000"/>
                            </a:schemeClr>
                          </a:solidFill>
                        </a:rPr>
                        <a:t>Triggers action when condition occurs</a:t>
                      </a:r>
                      <a:endParaRPr lang="en-US" dirty="0">
                        <a:solidFill>
                          <a:schemeClr val="accent6">
                            <a:lumMod val="75000"/>
                          </a:schemeClr>
                        </a:solidFill>
                      </a:endParaRPr>
                    </a:p>
                  </a:txBody>
                  <a:tcPr/>
                </a:tc>
              </a:tr>
              <a:tr h="165525">
                <a:tc>
                  <a:txBody>
                    <a:bodyPr/>
                    <a:lstStyle/>
                    <a:p>
                      <a:r>
                        <a:rPr lang="en-US" dirty="0" smtClean="0">
                          <a:solidFill>
                            <a:schemeClr val="accent6">
                              <a:lumMod val="75000"/>
                            </a:schemeClr>
                          </a:solidFill>
                        </a:rPr>
                        <a:t>4</a:t>
                      </a:r>
                      <a:endParaRPr lang="en-US" dirty="0">
                        <a:solidFill>
                          <a:schemeClr val="accent6">
                            <a:lumMod val="75000"/>
                          </a:schemeClr>
                        </a:solidFill>
                      </a:endParaRPr>
                    </a:p>
                  </a:txBody>
                  <a:tcPr/>
                </a:tc>
                <a:tc>
                  <a:txBody>
                    <a:bodyPr/>
                    <a:lstStyle/>
                    <a:p>
                      <a:r>
                        <a:rPr lang="en-US" sz="1400" dirty="0" smtClean="0">
                          <a:solidFill>
                            <a:schemeClr val="accent6">
                              <a:lumMod val="75000"/>
                            </a:schemeClr>
                          </a:solidFill>
                        </a:rPr>
                        <a:t>Trojan horse </a:t>
                      </a:r>
                      <a:endParaRPr lang="en-US" dirty="0">
                        <a:solidFill>
                          <a:schemeClr val="accent6">
                            <a:lumMod val="75000"/>
                          </a:schemeClr>
                        </a:solidFill>
                      </a:endParaRPr>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400" dirty="0" smtClean="0">
                          <a:solidFill>
                            <a:schemeClr val="accent6">
                              <a:lumMod val="75000"/>
                            </a:schemeClr>
                          </a:solidFill>
                        </a:rPr>
                        <a:t>Program that contains unexpected additional functionality</a:t>
                      </a:r>
                    </a:p>
                    <a:p>
                      <a:pPr marL="0" marR="0" indent="0" algn="l" defTabSz="685800" rtl="0" eaLnBrk="1" fontAlgn="auto" latinLnBrk="0" hangingPunct="1">
                        <a:lnSpc>
                          <a:spcPct val="100000"/>
                        </a:lnSpc>
                        <a:spcBef>
                          <a:spcPts val="0"/>
                        </a:spcBef>
                        <a:spcAft>
                          <a:spcPts val="0"/>
                        </a:spcAft>
                        <a:buClrTx/>
                        <a:buSzTx/>
                        <a:buFontTx/>
                        <a:buNone/>
                        <a:tabLst/>
                        <a:defRPr/>
                      </a:pPr>
                      <a:endParaRPr lang="en-US" dirty="0">
                        <a:solidFill>
                          <a:schemeClr val="accent6">
                            <a:lumMod val="75000"/>
                          </a:schemeClr>
                        </a:solidFill>
                      </a:endParaRPr>
                    </a:p>
                  </a:txBody>
                  <a:tcPr/>
                </a:tc>
              </a:tr>
              <a:tr h="165525">
                <a:tc>
                  <a:txBody>
                    <a:bodyPr/>
                    <a:lstStyle/>
                    <a:p>
                      <a:r>
                        <a:rPr lang="en-US" dirty="0" smtClean="0">
                          <a:solidFill>
                            <a:schemeClr val="accent6">
                              <a:lumMod val="75000"/>
                            </a:schemeClr>
                          </a:solidFill>
                        </a:rPr>
                        <a:t>5</a:t>
                      </a:r>
                      <a:endParaRPr lang="en-US" dirty="0">
                        <a:solidFill>
                          <a:schemeClr val="accent6">
                            <a:lumMod val="75000"/>
                          </a:schemeClr>
                        </a:solidFill>
                      </a:endParaRPr>
                    </a:p>
                  </a:txBody>
                  <a:tcPr/>
                </a:tc>
                <a:tc>
                  <a:txBody>
                    <a:bodyPr/>
                    <a:lstStyle/>
                    <a:p>
                      <a:r>
                        <a:rPr lang="en-US" sz="1400" dirty="0" smtClean="0">
                          <a:solidFill>
                            <a:schemeClr val="accent6">
                              <a:lumMod val="75000"/>
                            </a:schemeClr>
                          </a:solidFill>
                        </a:rPr>
                        <a:t>Backdoor (trapdoor) </a:t>
                      </a:r>
                      <a:endParaRPr lang="en-US" dirty="0">
                        <a:solidFill>
                          <a:schemeClr val="accent6">
                            <a:lumMod val="75000"/>
                          </a:schemeClr>
                        </a:solidFill>
                      </a:endParaRPr>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400" dirty="0" smtClean="0">
                          <a:solidFill>
                            <a:schemeClr val="accent6">
                              <a:lumMod val="75000"/>
                            </a:schemeClr>
                          </a:solidFill>
                        </a:rPr>
                        <a:t>Program modification that allows unauthorized access to functionality</a:t>
                      </a:r>
                      <a:endParaRPr lang="en-US" dirty="0">
                        <a:solidFill>
                          <a:schemeClr val="accent6">
                            <a:lumMod val="75000"/>
                          </a:schemeClr>
                        </a:solidFill>
                      </a:endParaRPr>
                    </a:p>
                  </a:txBody>
                  <a:tcPr/>
                </a:tc>
              </a:tr>
              <a:tr h="163090">
                <a:tc>
                  <a:txBody>
                    <a:bodyPr/>
                    <a:lstStyle/>
                    <a:p>
                      <a:r>
                        <a:rPr lang="en-US" dirty="0" smtClean="0">
                          <a:solidFill>
                            <a:schemeClr val="accent6">
                              <a:lumMod val="75000"/>
                            </a:schemeClr>
                          </a:solidFill>
                        </a:rPr>
                        <a:t>6</a:t>
                      </a:r>
                      <a:endParaRPr lang="en-US" dirty="0">
                        <a:solidFill>
                          <a:schemeClr val="accent6">
                            <a:lumMod val="75000"/>
                          </a:schemeClr>
                        </a:solidFill>
                      </a:endParaRPr>
                    </a:p>
                  </a:txBody>
                  <a:tcPr/>
                </a:tc>
                <a:tc>
                  <a:txBody>
                    <a:bodyPr/>
                    <a:lstStyle/>
                    <a:p>
                      <a:r>
                        <a:rPr lang="en-US" sz="1400" dirty="0" smtClean="0">
                          <a:solidFill>
                            <a:schemeClr val="accent6">
                              <a:lumMod val="75000"/>
                            </a:schemeClr>
                          </a:solidFill>
                        </a:rPr>
                        <a:t>Exploits </a:t>
                      </a:r>
                      <a:endParaRPr lang="en-US" dirty="0">
                        <a:solidFill>
                          <a:schemeClr val="accent6">
                            <a:lumMod val="75000"/>
                          </a:schemeClr>
                        </a:solidFill>
                      </a:endParaRPr>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400" dirty="0" smtClean="0">
                          <a:solidFill>
                            <a:schemeClr val="accent6">
                              <a:lumMod val="75000"/>
                            </a:schemeClr>
                          </a:solidFill>
                        </a:rPr>
                        <a:t>Code specific to a single vulnerability or set of vulnerabilities</a:t>
                      </a:r>
                    </a:p>
                    <a:p>
                      <a:pPr marL="0" marR="0" indent="0" algn="l" defTabSz="685800" rtl="0" eaLnBrk="1" fontAlgn="auto" latinLnBrk="0" hangingPunct="1">
                        <a:lnSpc>
                          <a:spcPct val="100000"/>
                        </a:lnSpc>
                        <a:spcBef>
                          <a:spcPts val="0"/>
                        </a:spcBef>
                        <a:spcAft>
                          <a:spcPts val="0"/>
                        </a:spcAft>
                        <a:buClrTx/>
                        <a:buSzTx/>
                        <a:buFontTx/>
                        <a:buNone/>
                        <a:tabLst/>
                        <a:defRPr/>
                      </a:pPr>
                      <a:endParaRPr lang="en-US" dirty="0">
                        <a:solidFill>
                          <a:schemeClr val="accent6">
                            <a:lumMod val="75000"/>
                          </a:schemeClr>
                        </a:solidFill>
                      </a:endParaRPr>
                    </a:p>
                  </a:txBody>
                  <a:tcPr/>
                </a:tc>
              </a:tr>
              <a:tr h="335577">
                <a:tc>
                  <a:txBody>
                    <a:bodyPr/>
                    <a:lstStyle/>
                    <a:p>
                      <a:r>
                        <a:rPr lang="en-US" dirty="0" smtClean="0">
                          <a:solidFill>
                            <a:schemeClr val="accent6">
                              <a:lumMod val="75000"/>
                            </a:schemeClr>
                          </a:solidFill>
                        </a:rPr>
                        <a:t>7</a:t>
                      </a:r>
                      <a:endParaRPr lang="en-US" dirty="0">
                        <a:solidFill>
                          <a:schemeClr val="accent6">
                            <a:lumMod val="75000"/>
                          </a:schemeClr>
                        </a:solidFill>
                      </a:endParaRPr>
                    </a:p>
                  </a:txBody>
                  <a:tcPr/>
                </a:tc>
                <a:tc>
                  <a:txBody>
                    <a:bodyPr/>
                    <a:lstStyle/>
                    <a:p>
                      <a:r>
                        <a:rPr lang="en-US" sz="1400" dirty="0" err="1" smtClean="0">
                          <a:solidFill>
                            <a:schemeClr val="accent6">
                              <a:lumMod val="75000"/>
                            </a:schemeClr>
                          </a:solidFill>
                        </a:rPr>
                        <a:t>Downloaders</a:t>
                      </a:r>
                      <a:r>
                        <a:rPr lang="en-US" sz="1400" dirty="0" smtClean="0">
                          <a:solidFill>
                            <a:schemeClr val="accent6">
                              <a:lumMod val="75000"/>
                            </a:schemeClr>
                          </a:solidFill>
                        </a:rPr>
                        <a:t> </a:t>
                      </a:r>
                      <a:endParaRPr lang="en-US" dirty="0">
                        <a:solidFill>
                          <a:schemeClr val="accent6">
                            <a:lumMod val="75000"/>
                          </a:schemeClr>
                        </a:solidFill>
                      </a:endParaRPr>
                    </a:p>
                  </a:txBody>
                  <a:tcPr/>
                </a:tc>
                <a:tc>
                  <a:txBody>
                    <a:bodyPr/>
                    <a:lstStyle/>
                    <a:p>
                      <a:r>
                        <a:rPr lang="en-US" sz="1400" dirty="0" smtClean="0">
                          <a:solidFill>
                            <a:schemeClr val="accent6">
                              <a:lumMod val="75000"/>
                            </a:schemeClr>
                          </a:solidFill>
                        </a:rPr>
                        <a:t>Program that installs other items on a machine that is under attack. Usually, a</a:t>
                      </a:r>
                    </a:p>
                    <a:p>
                      <a:r>
                        <a:rPr lang="en-US" sz="1400" dirty="0" smtClean="0">
                          <a:solidFill>
                            <a:schemeClr val="accent6">
                              <a:lumMod val="75000"/>
                            </a:schemeClr>
                          </a:solidFill>
                        </a:rPr>
                        <a:t>downloader is sent in an e-mail.</a:t>
                      </a:r>
                      <a:endParaRPr lang="en-US" dirty="0">
                        <a:solidFill>
                          <a:schemeClr val="accent6">
                            <a:lumMod val="75000"/>
                          </a:schemeClr>
                        </a:solidFill>
                      </a:endParaRPr>
                    </a:p>
                  </a:txBody>
                  <a:tcPr/>
                </a:tc>
              </a:tr>
              <a:tr h="335577">
                <a:tc>
                  <a:txBody>
                    <a:bodyPr/>
                    <a:lstStyle/>
                    <a:p>
                      <a:r>
                        <a:rPr lang="en-US" dirty="0" smtClean="0">
                          <a:solidFill>
                            <a:schemeClr val="accent6">
                              <a:lumMod val="75000"/>
                            </a:schemeClr>
                          </a:solidFill>
                        </a:rPr>
                        <a:t>8</a:t>
                      </a:r>
                      <a:endParaRPr lang="en-US" dirty="0">
                        <a:solidFill>
                          <a:schemeClr val="accent6">
                            <a:lumMod val="75000"/>
                          </a:schemeClr>
                        </a:solidFill>
                      </a:endParaRPr>
                    </a:p>
                  </a:txBody>
                  <a:tcPr/>
                </a:tc>
                <a:tc>
                  <a:txBody>
                    <a:bodyPr/>
                    <a:lstStyle/>
                    <a:p>
                      <a:r>
                        <a:rPr lang="en-US" sz="1400" dirty="0" smtClean="0">
                          <a:solidFill>
                            <a:schemeClr val="accent6">
                              <a:lumMod val="75000"/>
                            </a:schemeClr>
                          </a:solidFill>
                        </a:rPr>
                        <a:t>Auto-rooter</a:t>
                      </a:r>
                      <a:endParaRPr lang="en-US" dirty="0">
                        <a:solidFill>
                          <a:schemeClr val="accent6">
                            <a:lumMod val="75000"/>
                          </a:schemeClr>
                        </a:solidFill>
                      </a:endParaRPr>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400" dirty="0" smtClean="0">
                          <a:solidFill>
                            <a:schemeClr val="accent6">
                              <a:lumMod val="75000"/>
                            </a:schemeClr>
                          </a:solidFill>
                        </a:rPr>
                        <a:t>Malicious hacker tools used to break into new machines remotely</a:t>
                      </a:r>
                    </a:p>
                    <a:p>
                      <a:endParaRPr lang="en-US" dirty="0">
                        <a:solidFill>
                          <a:schemeClr val="accent6">
                            <a:lumMod val="75000"/>
                          </a:schemeClr>
                        </a:solidFill>
                      </a:endParaRPr>
                    </a:p>
                  </a:txBody>
                  <a:tcPr/>
                </a:tc>
              </a:tr>
              <a:tr h="335577">
                <a:tc>
                  <a:txBody>
                    <a:bodyPr/>
                    <a:lstStyle/>
                    <a:p>
                      <a:r>
                        <a:rPr lang="en-US" dirty="0" smtClean="0">
                          <a:solidFill>
                            <a:schemeClr val="accent6">
                              <a:lumMod val="75000"/>
                            </a:schemeClr>
                          </a:solidFill>
                        </a:rPr>
                        <a:t>9</a:t>
                      </a:r>
                      <a:endParaRPr lang="en-US" dirty="0">
                        <a:solidFill>
                          <a:schemeClr val="accent6">
                            <a:lumMod val="75000"/>
                          </a:schemeClr>
                        </a:solidFill>
                      </a:endParaRPr>
                    </a:p>
                  </a:txBody>
                  <a:tcPr/>
                </a:tc>
                <a:tc>
                  <a:txBody>
                    <a:bodyPr/>
                    <a:lstStyle/>
                    <a:p>
                      <a:r>
                        <a:rPr lang="en-US" sz="1400" dirty="0" smtClean="0">
                          <a:solidFill>
                            <a:schemeClr val="accent6">
                              <a:lumMod val="75000"/>
                            </a:schemeClr>
                          </a:solidFill>
                        </a:rPr>
                        <a:t>Kit (virus generator) </a:t>
                      </a:r>
                      <a:endParaRPr lang="en-US" dirty="0">
                        <a:solidFill>
                          <a:schemeClr val="accent6">
                            <a:lumMod val="75000"/>
                          </a:schemeClr>
                        </a:solidFill>
                      </a:endParaRPr>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400" dirty="0" smtClean="0">
                          <a:solidFill>
                            <a:schemeClr val="accent6">
                              <a:lumMod val="75000"/>
                            </a:schemeClr>
                          </a:solidFill>
                        </a:rPr>
                        <a:t>Set of tools for generating new viruses automatically</a:t>
                      </a:r>
                    </a:p>
                    <a:p>
                      <a:endParaRPr lang="en-US" dirty="0">
                        <a:solidFill>
                          <a:schemeClr val="accent6">
                            <a:lumMod val="75000"/>
                          </a:schemeClr>
                        </a:solidFill>
                      </a:endParaRPr>
                    </a:p>
                  </a:txBody>
                  <a:tcPr/>
                </a:tc>
              </a:tr>
              <a:tr h="335577">
                <a:tc>
                  <a:txBody>
                    <a:bodyPr/>
                    <a:lstStyle/>
                    <a:p>
                      <a:r>
                        <a:rPr lang="en-US" dirty="0" smtClean="0">
                          <a:solidFill>
                            <a:schemeClr val="accent6">
                              <a:lumMod val="75000"/>
                            </a:schemeClr>
                          </a:solidFill>
                        </a:rPr>
                        <a:t>10</a:t>
                      </a:r>
                      <a:endParaRPr lang="en-US" dirty="0">
                        <a:solidFill>
                          <a:schemeClr val="accent6">
                            <a:lumMod val="75000"/>
                          </a:schemeClr>
                        </a:solidFill>
                      </a:endParaRPr>
                    </a:p>
                  </a:txBody>
                  <a:tcPr/>
                </a:tc>
                <a:tc>
                  <a:txBody>
                    <a:bodyPr/>
                    <a:lstStyle/>
                    <a:p>
                      <a:r>
                        <a:rPr lang="en-US" sz="1400" dirty="0" smtClean="0">
                          <a:solidFill>
                            <a:schemeClr val="accent6">
                              <a:lumMod val="75000"/>
                            </a:schemeClr>
                          </a:solidFill>
                        </a:rPr>
                        <a:t>Spammer programs </a:t>
                      </a:r>
                      <a:endParaRPr lang="en-US" dirty="0">
                        <a:solidFill>
                          <a:schemeClr val="accent6">
                            <a:lumMod val="75000"/>
                          </a:schemeClr>
                        </a:solidFill>
                      </a:endParaRPr>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400" dirty="0" smtClean="0">
                          <a:solidFill>
                            <a:schemeClr val="accent6">
                              <a:lumMod val="75000"/>
                            </a:schemeClr>
                          </a:solidFill>
                        </a:rPr>
                        <a:t>Used to send large volumes of unwanted e-mail</a:t>
                      </a:r>
                    </a:p>
                    <a:p>
                      <a:endParaRPr lang="en-US" dirty="0">
                        <a:solidFill>
                          <a:schemeClr val="accent6">
                            <a:lumMod val="75000"/>
                          </a:schemeClr>
                        </a:solidFill>
                      </a:endParaRPr>
                    </a:p>
                  </a:txBody>
                  <a:tcPr/>
                </a:tc>
              </a:tr>
            </a:tbl>
          </a:graphicData>
        </a:graphic>
      </p:graphicFrame>
    </p:spTree>
    <p:extLst>
      <p:ext uri="{BB962C8B-B14F-4D97-AF65-F5344CB8AC3E}">
        <p14:creationId xmlns:p14="http://schemas.microsoft.com/office/powerpoint/2010/main" xmlns="" val="275179660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E00A60-D3C6-4B08-B55F-3F599827541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xmlns="" id="{A5DF95A4-7F44-41D0-A818-1FEE3D3317AC}"/>
              </a:ext>
            </a:extLst>
          </p:cNvPr>
          <p:cNvSpPr>
            <a:spLocks noGrp="1"/>
          </p:cNvSpPr>
          <p:nvPr>
            <p:ph idx="1"/>
          </p:nvPr>
        </p:nvSpPr>
        <p:spPr/>
        <p:txBody>
          <a:bodyPr>
            <a:noAutofit/>
          </a:bodyPr>
          <a:lstStyle/>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endParaRPr lang="en-US" sz="1200" dirty="0" smtClean="0"/>
          </a:p>
          <a:p>
            <a:pPr algn="just"/>
            <a:r>
              <a:rPr lang="en-US" sz="1200" dirty="0" smtClean="0">
                <a:latin typeface="Tahoma" pitchFamily="34" charset="0"/>
                <a:ea typeface="Tahoma" pitchFamily="34" charset="0"/>
                <a:cs typeface="Tahoma" pitchFamily="34" charset="0"/>
              </a:rPr>
              <a:t>Malicious software can be divided into two as </a:t>
            </a:r>
          </a:p>
          <a:p>
            <a:pPr algn="just">
              <a:buNone/>
            </a:pPr>
            <a:r>
              <a:rPr lang="en-US" sz="1200" dirty="0" smtClean="0">
                <a:latin typeface="Tahoma" pitchFamily="34" charset="0"/>
                <a:ea typeface="Tahoma" pitchFamily="34" charset="0"/>
                <a:cs typeface="Tahoma" pitchFamily="34" charset="0"/>
              </a:rPr>
              <a:t>	(</a:t>
            </a:r>
            <a:r>
              <a:rPr lang="en-US" sz="1200" dirty="0" err="1" smtClean="0">
                <a:latin typeface="Tahoma" pitchFamily="34" charset="0"/>
                <a:ea typeface="Tahoma" pitchFamily="34" charset="0"/>
                <a:cs typeface="Tahoma" pitchFamily="34" charset="0"/>
              </a:rPr>
              <a:t>i</a:t>
            </a:r>
            <a:r>
              <a:rPr lang="en-US" sz="1200" dirty="0" smtClean="0">
                <a:latin typeface="Tahoma" pitchFamily="34" charset="0"/>
                <a:ea typeface="Tahoma" pitchFamily="34" charset="0"/>
                <a:cs typeface="Tahoma" pitchFamily="34" charset="0"/>
              </a:rPr>
              <a:t>) those that need a host program. Viruses, logic bombs, and backdoors are examples. </a:t>
            </a:r>
          </a:p>
          <a:p>
            <a:pPr algn="just">
              <a:buNone/>
            </a:pPr>
            <a:r>
              <a:rPr lang="en-US" sz="1200" dirty="0" smtClean="0">
                <a:latin typeface="Tahoma" pitchFamily="34" charset="0"/>
                <a:ea typeface="Tahoma" pitchFamily="34" charset="0"/>
                <a:cs typeface="Tahoma" pitchFamily="34" charset="0"/>
              </a:rPr>
              <a:t>	(ii) those that are independent. Worms and zombie programs are examples.</a:t>
            </a:r>
          </a:p>
          <a:p>
            <a:pPr algn="just"/>
            <a:r>
              <a:rPr lang="en-US" sz="1200" dirty="0" smtClean="0">
                <a:latin typeface="Tahoma" pitchFamily="34" charset="0"/>
                <a:ea typeface="Tahoma" pitchFamily="34" charset="0"/>
                <a:cs typeface="Tahoma" pitchFamily="34" charset="0"/>
              </a:rPr>
              <a:t>Similarly software threats based on replication feature as </a:t>
            </a:r>
          </a:p>
          <a:p>
            <a:pPr algn="just">
              <a:lnSpc>
                <a:spcPct val="150000"/>
              </a:lnSpc>
              <a:buNone/>
            </a:pPr>
            <a:r>
              <a:rPr lang="en-US" sz="1200" dirty="0" smtClean="0">
                <a:latin typeface="Tahoma" pitchFamily="34" charset="0"/>
                <a:ea typeface="Tahoma" pitchFamily="34" charset="0"/>
                <a:cs typeface="Tahoma" pitchFamily="34" charset="0"/>
              </a:rPr>
              <a:t> 	(</a:t>
            </a:r>
            <a:r>
              <a:rPr lang="en-US" sz="1200" dirty="0" err="1" smtClean="0">
                <a:latin typeface="Tahoma" pitchFamily="34" charset="0"/>
                <a:ea typeface="Tahoma" pitchFamily="34" charset="0"/>
                <a:cs typeface="Tahoma" pitchFamily="34" charset="0"/>
              </a:rPr>
              <a:t>i</a:t>
            </a:r>
            <a:r>
              <a:rPr lang="en-US" sz="1200" dirty="0" smtClean="0">
                <a:latin typeface="Tahoma" pitchFamily="34" charset="0"/>
                <a:ea typeface="Tahoma" pitchFamily="34" charset="0"/>
                <a:cs typeface="Tahoma" pitchFamily="34" charset="0"/>
              </a:rPr>
              <a:t>) software threats that do not replicate and programs or fragments of programs that are activated by a trigger. Examples are logic bombs, backdoors, and zombie programs. </a:t>
            </a:r>
          </a:p>
          <a:p>
            <a:pPr algn="just">
              <a:lnSpc>
                <a:spcPct val="150000"/>
              </a:lnSpc>
              <a:buNone/>
            </a:pPr>
            <a:r>
              <a:rPr lang="en-US" sz="1200" dirty="0" smtClean="0">
                <a:latin typeface="Tahoma" pitchFamily="34" charset="0"/>
                <a:ea typeface="Tahoma" pitchFamily="34" charset="0"/>
                <a:cs typeface="Tahoma" pitchFamily="34" charset="0"/>
              </a:rPr>
              <a:t>	(ii) a program fragment or an independent program that, when executed, may produce one or more copies of itself to be activated later on the same system or some other system. Viruses and worms are examples.</a:t>
            </a:r>
          </a:p>
          <a:p>
            <a:pPr>
              <a:buNone/>
            </a:pPr>
            <a:endParaRPr lang="en-US" sz="1200" dirty="0" smtClean="0"/>
          </a:p>
        </p:txBody>
      </p:sp>
      <p:graphicFrame>
        <p:nvGraphicFramePr>
          <p:cNvPr id="4" name="Table 3"/>
          <p:cNvGraphicFramePr>
            <a:graphicFrameLocks noGrp="1"/>
          </p:cNvGraphicFramePr>
          <p:nvPr/>
        </p:nvGraphicFramePr>
        <p:xfrm>
          <a:off x="1245414" y="1278332"/>
          <a:ext cx="4572000" cy="4211320"/>
        </p:xfrm>
        <a:graphic>
          <a:graphicData uri="http://schemas.openxmlformats.org/drawingml/2006/table">
            <a:tbl>
              <a:tblPr firstRow="1" bandRow="1">
                <a:tableStyleId>{93296810-A885-4BE3-A3E7-6D5BEEA58F35}</a:tableStyleId>
              </a:tblPr>
              <a:tblGrid>
                <a:gridCol w="729690"/>
                <a:gridCol w="1199693"/>
                <a:gridCol w="2642617"/>
              </a:tblGrid>
              <a:tr h="370840">
                <a:tc>
                  <a:txBody>
                    <a:bodyPr/>
                    <a:lstStyle/>
                    <a:p>
                      <a:r>
                        <a:rPr lang="en-US" dirty="0" err="1" smtClean="0"/>
                        <a:t>S.No</a:t>
                      </a:r>
                      <a:endParaRPr lang="en-US" dirty="0"/>
                    </a:p>
                  </a:txBody>
                  <a:tcPr/>
                </a:tc>
                <a:tc>
                  <a:txBody>
                    <a:bodyPr/>
                    <a:lstStyle/>
                    <a:p>
                      <a:r>
                        <a:rPr lang="en-US" dirty="0" smtClean="0"/>
                        <a:t>Name</a:t>
                      </a:r>
                      <a:endParaRPr lang="en-US" dirty="0"/>
                    </a:p>
                  </a:txBody>
                  <a:tcPr/>
                </a:tc>
                <a:tc>
                  <a:txBody>
                    <a:bodyPr/>
                    <a:lstStyle/>
                    <a:p>
                      <a:r>
                        <a:rPr lang="en-US" dirty="0" smtClean="0"/>
                        <a:t>Description</a:t>
                      </a:r>
                      <a:endParaRPr lang="en-US" dirty="0"/>
                    </a:p>
                  </a:txBody>
                  <a:tcPr/>
                </a:tc>
              </a:tr>
              <a:tr h="370840">
                <a:tc>
                  <a:txBody>
                    <a:bodyPr/>
                    <a:lstStyle/>
                    <a:p>
                      <a:r>
                        <a:rPr lang="en-US" sz="1200" dirty="0" smtClean="0">
                          <a:solidFill>
                            <a:schemeClr val="accent6">
                              <a:lumMod val="75000"/>
                            </a:schemeClr>
                          </a:solidFill>
                          <a:latin typeface="Tahoma" pitchFamily="34" charset="0"/>
                          <a:ea typeface="Tahoma" pitchFamily="34" charset="0"/>
                          <a:cs typeface="Tahoma" pitchFamily="34" charset="0"/>
                        </a:rPr>
                        <a:t>11</a:t>
                      </a:r>
                      <a:endParaRPr lang="en-US" sz="1200" dirty="0">
                        <a:solidFill>
                          <a:schemeClr val="accent6">
                            <a:lumMod val="75000"/>
                          </a:schemeClr>
                        </a:solidFill>
                        <a:latin typeface="Tahoma" pitchFamily="34" charset="0"/>
                        <a:ea typeface="Tahoma" pitchFamily="34" charset="0"/>
                        <a:cs typeface="Tahoma" pitchFamily="34" charset="0"/>
                      </a:endParaRPr>
                    </a:p>
                  </a:txBody>
                  <a:tcPr/>
                </a:tc>
                <a:tc>
                  <a:txBody>
                    <a:bodyPr/>
                    <a:lstStyle/>
                    <a:p>
                      <a:r>
                        <a:rPr lang="en-US" sz="1200" dirty="0" smtClean="0">
                          <a:solidFill>
                            <a:schemeClr val="accent6">
                              <a:lumMod val="75000"/>
                            </a:schemeClr>
                          </a:solidFill>
                          <a:latin typeface="Tahoma" pitchFamily="34" charset="0"/>
                          <a:ea typeface="Tahoma" pitchFamily="34" charset="0"/>
                          <a:cs typeface="Tahoma" pitchFamily="34" charset="0"/>
                        </a:rPr>
                        <a:t>Flooders </a:t>
                      </a:r>
                      <a:endParaRPr lang="en-US" sz="1200" dirty="0">
                        <a:solidFill>
                          <a:schemeClr val="accent6">
                            <a:lumMod val="75000"/>
                          </a:schemeClr>
                        </a:solidFill>
                        <a:latin typeface="Tahoma" pitchFamily="34" charset="0"/>
                        <a:ea typeface="Tahoma" pitchFamily="34" charset="0"/>
                        <a:cs typeface="Tahoma" pitchFamily="34" charset="0"/>
                      </a:endParaRPr>
                    </a:p>
                  </a:txBody>
                  <a:tcPr/>
                </a:tc>
                <a:tc>
                  <a:txBody>
                    <a:bodyPr/>
                    <a:lstStyle/>
                    <a:p>
                      <a:r>
                        <a:rPr lang="en-US" sz="1200" dirty="0" smtClean="0">
                          <a:solidFill>
                            <a:schemeClr val="accent6">
                              <a:lumMod val="75000"/>
                            </a:schemeClr>
                          </a:solidFill>
                          <a:latin typeface="Tahoma" pitchFamily="34" charset="0"/>
                          <a:ea typeface="Tahoma" pitchFamily="34" charset="0"/>
                          <a:cs typeface="Tahoma" pitchFamily="34" charset="0"/>
                        </a:rPr>
                        <a:t>Used to attack networked computer systems with a large volume of traffic to</a:t>
                      </a:r>
                    </a:p>
                    <a:p>
                      <a:r>
                        <a:rPr lang="en-US" sz="1200" dirty="0" smtClean="0">
                          <a:solidFill>
                            <a:schemeClr val="accent6">
                              <a:lumMod val="75000"/>
                            </a:schemeClr>
                          </a:solidFill>
                          <a:latin typeface="Tahoma" pitchFamily="34" charset="0"/>
                          <a:ea typeface="Tahoma" pitchFamily="34" charset="0"/>
                          <a:cs typeface="Tahoma" pitchFamily="34" charset="0"/>
                        </a:rPr>
                        <a:t>carry out a denial of service (DoS) attack</a:t>
                      </a:r>
                    </a:p>
                    <a:p>
                      <a:endParaRPr lang="en-US" sz="1200" dirty="0">
                        <a:solidFill>
                          <a:schemeClr val="accent6">
                            <a:lumMod val="75000"/>
                          </a:schemeClr>
                        </a:solidFill>
                        <a:latin typeface="Tahoma" pitchFamily="34" charset="0"/>
                        <a:ea typeface="Tahoma" pitchFamily="34" charset="0"/>
                        <a:cs typeface="Tahoma" pitchFamily="34" charset="0"/>
                      </a:endParaRPr>
                    </a:p>
                  </a:txBody>
                  <a:tcPr/>
                </a:tc>
              </a:tr>
              <a:tr h="370840">
                <a:tc>
                  <a:txBody>
                    <a:bodyPr/>
                    <a:lstStyle/>
                    <a:p>
                      <a:r>
                        <a:rPr lang="en-US" sz="1200" dirty="0" smtClean="0">
                          <a:solidFill>
                            <a:schemeClr val="accent6">
                              <a:lumMod val="75000"/>
                            </a:schemeClr>
                          </a:solidFill>
                          <a:latin typeface="Tahoma" pitchFamily="34" charset="0"/>
                          <a:ea typeface="Tahoma" pitchFamily="34" charset="0"/>
                          <a:cs typeface="Tahoma" pitchFamily="34" charset="0"/>
                        </a:rPr>
                        <a:t>12</a:t>
                      </a:r>
                      <a:endParaRPr lang="en-US" sz="1200" dirty="0">
                        <a:solidFill>
                          <a:schemeClr val="accent6">
                            <a:lumMod val="75000"/>
                          </a:schemeClr>
                        </a:solidFill>
                        <a:latin typeface="Tahoma" pitchFamily="34" charset="0"/>
                        <a:ea typeface="Tahoma" pitchFamily="34" charset="0"/>
                        <a:cs typeface="Tahoma" pitchFamily="34" charset="0"/>
                      </a:endParaRPr>
                    </a:p>
                  </a:txBody>
                  <a:tcPr/>
                </a:tc>
                <a:tc>
                  <a:txBody>
                    <a:bodyPr/>
                    <a:lstStyle/>
                    <a:p>
                      <a:r>
                        <a:rPr lang="en-US" sz="1200" dirty="0" err="1" smtClean="0">
                          <a:solidFill>
                            <a:schemeClr val="accent6">
                              <a:lumMod val="75000"/>
                            </a:schemeClr>
                          </a:solidFill>
                          <a:latin typeface="Tahoma" pitchFamily="34" charset="0"/>
                          <a:ea typeface="Tahoma" pitchFamily="34" charset="0"/>
                          <a:cs typeface="Tahoma" pitchFamily="34" charset="0"/>
                        </a:rPr>
                        <a:t>Keyloggers</a:t>
                      </a:r>
                      <a:r>
                        <a:rPr lang="en-US" sz="1200" dirty="0" smtClean="0">
                          <a:solidFill>
                            <a:schemeClr val="accent6">
                              <a:lumMod val="75000"/>
                            </a:schemeClr>
                          </a:solidFill>
                          <a:latin typeface="Tahoma" pitchFamily="34" charset="0"/>
                          <a:ea typeface="Tahoma" pitchFamily="34" charset="0"/>
                          <a:cs typeface="Tahoma" pitchFamily="34" charset="0"/>
                        </a:rPr>
                        <a:t> </a:t>
                      </a:r>
                      <a:endParaRPr lang="en-US" sz="1200" dirty="0">
                        <a:solidFill>
                          <a:schemeClr val="accent6">
                            <a:lumMod val="75000"/>
                          </a:schemeClr>
                        </a:solidFill>
                        <a:latin typeface="Tahoma" pitchFamily="34" charset="0"/>
                        <a:ea typeface="Tahoma" pitchFamily="34" charset="0"/>
                        <a:cs typeface="Tahoma" pitchFamily="34" charset="0"/>
                      </a:endParaRPr>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200" dirty="0" smtClean="0">
                          <a:solidFill>
                            <a:schemeClr val="accent6">
                              <a:lumMod val="75000"/>
                            </a:schemeClr>
                          </a:solidFill>
                          <a:latin typeface="Tahoma" pitchFamily="34" charset="0"/>
                          <a:ea typeface="Tahoma" pitchFamily="34" charset="0"/>
                          <a:cs typeface="Tahoma" pitchFamily="34" charset="0"/>
                        </a:rPr>
                        <a:t>Captures keystrokes on a compromised system</a:t>
                      </a:r>
                    </a:p>
                    <a:p>
                      <a:endParaRPr lang="en-US" sz="1200" dirty="0">
                        <a:solidFill>
                          <a:schemeClr val="accent6">
                            <a:lumMod val="75000"/>
                          </a:schemeClr>
                        </a:solidFill>
                        <a:latin typeface="Tahoma" pitchFamily="34" charset="0"/>
                        <a:ea typeface="Tahoma" pitchFamily="34" charset="0"/>
                        <a:cs typeface="Tahoma" pitchFamily="34" charset="0"/>
                      </a:endParaRPr>
                    </a:p>
                  </a:txBody>
                  <a:tcPr/>
                </a:tc>
              </a:tr>
              <a:tr h="370840">
                <a:tc>
                  <a:txBody>
                    <a:bodyPr/>
                    <a:lstStyle/>
                    <a:p>
                      <a:r>
                        <a:rPr lang="en-US" sz="1200" dirty="0" smtClean="0">
                          <a:solidFill>
                            <a:schemeClr val="accent6">
                              <a:lumMod val="75000"/>
                            </a:schemeClr>
                          </a:solidFill>
                          <a:latin typeface="Tahoma" pitchFamily="34" charset="0"/>
                          <a:ea typeface="Tahoma" pitchFamily="34" charset="0"/>
                          <a:cs typeface="Tahoma" pitchFamily="34" charset="0"/>
                        </a:rPr>
                        <a:t>13</a:t>
                      </a:r>
                      <a:endParaRPr lang="en-US" sz="1200" dirty="0">
                        <a:solidFill>
                          <a:schemeClr val="accent6">
                            <a:lumMod val="75000"/>
                          </a:schemeClr>
                        </a:solidFill>
                        <a:latin typeface="Tahoma" pitchFamily="34" charset="0"/>
                        <a:ea typeface="Tahoma" pitchFamily="34" charset="0"/>
                        <a:cs typeface="Tahoma" pitchFamily="34" charset="0"/>
                      </a:endParaRPr>
                    </a:p>
                  </a:txBody>
                  <a:tcPr/>
                </a:tc>
                <a:tc>
                  <a:txBody>
                    <a:bodyPr/>
                    <a:lstStyle/>
                    <a:p>
                      <a:r>
                        <a:rPr lang="en-US" sz="1200" dirty="0" err="1" smtClean="0">
                          <a:solidFill>
                            <a:schemeClr val="accent6">
                              <a:lumMod val="75000"/>
                            </a:schemeClr>
                          </a:solidFill>
                          <a:latin typeface="Tahoma" pitchFamily="34" charset="0"/>
                          <a:ea typeface="Tahoma" pitchFamily="34" charset="0"/>
                          <a:cs typeface="Tahoma" pitchFamily="34" charset="0"/>
                        </a:rPr>
                        <a:t>Rootkit</a:t>
                      </a:r>
                      <a:endParaRPr lang="en-US" sz="1200" dirty="0">
                        <a:solidFill>
                          <a:schemeClr val="accent6">
                            <a:lumMod val="75000"/>
                          </a:schemeClr>
                        </a:solidFill>
                        <a:latin typeface="Tahoma" pitchFamily="34" charset="0"/>
                        <a:ea typeface="Tahoma" pitchFamily="34" charset="0"/>
                        <a:cs typeface="Tahoma" pitchFamily="34" charset="0"/>
                      </a:endParaRPr>
                    </a:p>
                  </a:txBody>
                  <a:tcPr/>
                </a:tc>
                <a:tc>
                  <a:txBody>
                    <a:bodyPr/>
                    <a:lstStyle/>
                    <a:p>
                      <a:r>
                        <a:rPr lang="en-US" sz="1200" dirty="0" smtClean="0">
                          <a:solidFill>
                            <a:schemeClr val="accent6">
                              <a:lumMod val="75000"/>
                            </a:schemeClr>
                          </a:solidFill>
                          <a:latin typeface="Tahoma" pitchFamily="34" charset="0"/>
                          <a:ea typeface="Tahoma" pitchFamily="34" charset="0"/>
                          <a:cs typeface="Tahoma" pitchFamily="34" charset="0"/>
                        </a:rPr>
                        <a:t>Set of hacker tools used after attacker has broken into a computer system and</a:t>
                      </a:r>
                    </a:p>
                    <a:p>
                      <a:r>
                        <a:rPr lang="en-US" sz="1200" dirty="0" smtClean="0">
                          <a:solidFill>
                            <a:schemeClr val="accent6">
                              <a:lumMod val="75000"/>
                            </a:schemeClr>
                          </a:solidFill>
                          <a:latin typeface="Tahoma" pitchFamily="34" charset="0"/>
                          <a:ea typeface="Tahoma" pitchFamily="34" charset="0"/>
                          <a:cs typeface="Tahoma" pitchFamily="34" charset="0"/>
                        </a:rPr>
                        <a:t>gained root-level access</a:t>
                      </a:r>
                    </a:p>
                    <a:p>
                      <a:endParaRPr lang="en-US" sz="1200" dirty="0">
                        <a:solidFill>
                          <a:schemeClr val="accent6">
                            <a:lumMod val="75000"/>
                          </a:schemeClr>
                        </a:solidFill>
                        <a:latin typeface="Tahoma" pitchFamily="34" charset="0"/>
                        <a:ea typeface="Tahoma" pitchFamily="34" charset="0"/>
                        <a:cs typeface="Tahoma" pitchFamily="34" charset="0"/>
                      </a:endParaRPr>
                    </a:p>
                  </a:txBody>
                  <a:tcPr/>
                </a:tc>
              </a:tr>
              <a:tr h="370840">
                <a:tc>
                  <a:txBody>
                    <a:bodyPr/>
                    <a:lstStyle/>
                    <a:p>
                      <a:r>
                        <a:rPr lang="en-US" sz="1200" dirty="0" smtClean="0">
                          <a:solidFill>
                            <a:schemeClr val="accent6">
                              <a:lumMod val="75000"/>
                            </a:schemeClr>
                          </a:solidFill>
                          <a:latin typeface="Tahoma" pitchFamily="34" charset="0"/>
                          <a:ea typeface="Tahoma" pitchFamily="34" charset="0"/>
                          <a:cs typeface="Tahoma" pitchFamily="34" charset="0"/>
                        </a:rPr>
                        <a:t>14</a:t>
                      </a:r>
                      <a:endParaRPr lang="en-US" sz="1200" dirty="0">
                        <a:solidFill>
                          <a:schemeClr val="accent6">
                            <a:lumMod val="75000"/>
                          </a:schemeClr>
                        </a:solidFill>
                        <a:latin typeface="Tahoma" pitchFamily="34" charset="0"/>
                        <a:ea typeface="Tahoma" pitchFamily="34" charset="0"/>
                        <a:cs typeface="Tahoma" pitchFamily="34" charset="0"/>
                      </a:endParaRPr>
                    </a:p>
                  </a:txBody>
                  <a:tcPr/>
                </a:tc>
                <a:tc>
                  <a:txBody>
                    <a:bodyPr/>
                    <a:lstStyle/>
                    <a:p>
                      <a:r>
                        <a:rPr lang="en-US" sz="1200" dirty="0" smtClean="0">
                          <a:solidFill>
                            <a:schemeClr val="accent6">
                              <a:lumMod val="75000"/>
                            </a:schemeClr>
                          </a:solidFill>
                          <a:latin typeface="Tahoma" pitchFamily="34" charset="0"/>
                          <a:ea typeface="Tahoma" pitchFamily="34" charset="0"/>
                          <a:cs typeface="Tahoma" pitchFamily="34" charset="0"/>
                        </a:rPr>
                        <a:t>Zombie</a:t>
                      </a:r>
                      <a:endParaRPr lang="en-US" sz="1200" dirty="0">
                        <a:solidFill>
                          <a:schemeClr val="accent6">
                            <a:lumMod val="75000"/>
                          </a:schemeClr>
                        </a:solidFill>
                        <a:latin typeface="Tahoma" pitchFamily="34" charset="0"/>
                        <a:ea typeface="Tahoma" pitchFamily="34" charset="0"/>
                        <a:cs typeface="Tahoma" pitchFamily="34" charset="0"/>
                      </a:endParaRPr>
                    </a:p>
                  </a:txBody>
                  <a:tcPr/>
                </a:tc>
                <a:tc>
                  <a:txBody>
                    <a:bodyPr/>
                    <a:lstStyle/>
                    <a:p>
                      <a:r>
                        <a:rPr lang="en-US" sz="1200" dirty="0" smtClean="0">
                          <a:solidFill>
                            <a:schemeClr val="accent6">
                              <a:lumMod val="75000"/>
                            </a:schemeClr>
                          </a:solidFill>
                          <a:latin typeface="Tahoma" pitchFamily="34" charset="0"/>
                          <a:ea typeface="Tahoma" pitchFamily="34" charset="0"/>
                          <a:cs typeface="Tahoma" pitchFamily="34" charset="0"/>
                        </a:rPr>
                        <a:t>Program activated on an infected machine that is activated to launch attacks on</a:t>
                      </a:r>
                    </a:p>
                    <a:p>
                      <a:r>
                        <a:rPr lang="en-US" sz="1200" dirty="0" smtClean="0">
                          <a:solidFill>
                            <a:schemeClr val="accent6">
                              <a:lumMod val="75000"/>
                            </a:schemeClr>
                          </a:solidFill>
                          <a:latin typeface="Tahoma" pitchFamily="34" charset="0"/>
                          <a:ea typeface="Tahoma" pitchFamily="34" charset="0"/>
                          <a:cs typeface="Tahoma" pitchFamily="34" charset="0"/>
                        </a:rPr>
                        <a:t>other machines.</a:t>
                      </a:r>
                    </a:p>
                    <a:p>
                      <a:endParaRPr lang="en-US" sz="1200" dirty="0">
                        <a:solidFill>
                          <a:schemeClr val="accent6">
                            <a:lumMod val="75000"/>
                          </a:schemeClr>
                        </a:solidFill>
                        <a:latin typeface="Tahoma" pitchFamily="34" charset="0"/>
                        <a:ea typeface="Tahoma" pitchFamily="34" charset="0"/>
                        <a:cs typeface="Tahoma" pitchFamily="34" charset="0"/>
                      </a:endParaRPr>
                    </a:p>
                  </a:txBody>
                  <a:tcPr/>
                </a:tc>
              </a:tr>
            </a:tbl>
          </a:graphicData>
        </a:graphic>
      </p:graphicFrame>
    </p:spTree>
    <p:extLst>
      <p:ext uri="{BB962C8B-B14F-4D97-AF65-F5344CB8AC3E}">
        <p14:creationId xmlns:p14="http://schemas.microsoft.com/office/powerpoint/2010/main" xmlns="" val="4039528366"/>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E00A60-D3C6-4B08-B55F-3F599827541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A5DF95A4-7F44-41D0-A818-1FEE3D3317AC}"/>
              </a:ext>
            </a:extLst>
          </p:cNvPr>
          <p:cNvSpPr>
            <a:spLocks noGrp="1"/>
          </p:cNvSpPr>
          <p:nvPr>
            <p:ph idx="1"/>
          </p:nvPr>
        </p:nvSpPr>
        <p:spPr/>
        <p:txBody>
          <a:bodyPr>
            <a:noAutofit/>
          </a:bodyPr>
          <a:lstStyle/>
          <a:p>
            <a:pPr algn="just"/>
            <a:r>
              <a:rPr lang="en-US" sz="1200" b="1" dirty="0" smtClean="0">
                <a:latin typeface="Tahoma" pitchFamily="34" charset="0"/>
                <a:ea typeface="Tahoma" pitchFamily="34" charset="0"/>
                <a:cs typeface="Tahoma" pitchFamily="34" charset="0"/>
              </a:rPr>
              <a:t>Backdoor</a:t>
            </a:r>
          </a:p>
          <a:p>
            <a:pPr algn="just">
              <a:lnSpc>
                <a:spcPct val="150000"/>
              </a:lnSpc>
              <a:buNone/>
            </a:pPr>
            <a:r>
              <a:rPr lang="en-US" sz="1200" dirty="0" smtClean="0">
                <a:latin typeface="Tahoma" pitchFamily="34" charset="0"/>
                <a:ea typeface="Tahoma" pitchFamily="34" charset="0"/>
                <a:cs typeface="Tahoma" pitchFamily="34" charset="0"/>
              </a:rPr>
              <a:t>		A backdoor, also known as a trapdoor, allows users to gain access without passing through the usual security access procedures. It can also be said as a secret entry point  into a program. Mainly this has been used by the programmers legitimately to debug and to test the programs developed. This become as threat when unscrupulous programmers use to gain unauthorized access. It is difficult to implement OS controls for backdoor.</a:t>
            </a:r>
          </a:p>
          <a:p>
            <a:pPr algn="just">
              <a:lnSpc>
                <a:spcPct val="150000"/>
              </a:lnSpc>
              <a:buNone/>
            </a:pPr>
            <a:endParaRPr lang="en-US" sz="1200" dirty="0" smtClean="0">
              <a:latin typeface="Tahoma" pitchFamily="34" charset="0"/>
              <a:ea typeface="Tahoma" pitchFamily="34" charset="0"/>
              <a:cs typeface="Tahoma" pitchFamily="34" charset="0"/>
            </a:endParaRPr>
          </a:p>
          <a:p>
            <a:pPr algn="just"/>
            <a:r>
              <a:rPr lang="en-US" sz="1200" b="1" dirty="0" smtClean="0">
                <a:latin typeface="Tahoma" pitchFamily="34" charset="0"/>
                <a:ea typeface="Tahoma" pitchFamily="34" charset="0"/>
                <a:cs typeface="Tahoma" pitchFamily="34" charset="0"/>
              </a:rPr>
              <a:t>Logic Bomb</a:t>
            </a:r>
          </a:p>
          <a:p>
            <a:pPr algn="just">
              <a:lnSpc>
                <a:spcPct val="150000"/>
              </a:lnSpc>
              <a:buNone/>
            </a:pPr>
            <a:r>
              <a:rPr lang="en-US" sz="1200" dirty="0" smtClean="0">
                <a:latin typeface="Tahoma" pitchFamily="34" charset="0"/>
                <a:ea typeface="Tahoma" pitchFamily="34" charset="0"/>
                <a:cs typeface="Tahoma" pitchFamily="34" charset="0"/>
              </a:rPr>
              <a:t>		One of the oldest types of program threat, predating viruses and worms, is the logic bomb. Code is embedded in legitimate program which explodes when certain conditions are met. Embedded code is termed as logic bomb. Triggers can be presence or absence of certain files, a particular day of the week or date, or a particular user running the application. Once any of the condition (trigger) specified is satisfied, a bomb may alter or delete data or entire files, cause a machine halt, or do some other damage. </a:t>
            </a:r>
          </a:p>
        </p:txBody>
      </p:sp>
    </p:spTree>
    <p:extLst>
      <p:ext uri="{BB962C8B-B14F-4D97-AF65-F5344CB8AC3E}">
        <p14:creationId xmlns:p14="http://schemas.microsoft.com/office/powerpoint/2010/main" xmlns="" val="403952836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E00A60-D3C6-4B08-B55F-3F599827541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A5DF95A4-7F44-41D0-A818-1FEE3D3317AC}"/>
              </a:ext>
            </a:extLst>
          </p:cNvPr>
          <p:cNvSpPr>
            <a:spLocks noGrp="1"/>
          </p:cNvSpPr>
          <p:nvPr>
            <p:ph idx="1"/>
          </p:nvPr>
        </p:nvSpPr>
        <p:spPr/>
        <p:txBody>
          <a:bodyPr>
            <a:noAutofit/>
          </a:bodyPr>
          <a:lstStyle/>
          <a:p>
            <a:pPr algn="just"/>
            <a:r>
              <a:rPr lang="en-US" sz="1200" b="1" dirty="0" smtClean="0">
                <a:latin typeface="Tahoma" pitchFamily="34" charset="0"/>
                <a:ea typeface="Tahoma" pitchFamily="34" charset="0"/>
                <a:cs typeface="Tahoma" pitchFamily="34" charset="0"/>
              </a:rPr>
              <a:t>Trojan Horses</a:t>
            </a:r>
          </a:p>
          <a:p>
            <a:pPr algn="just">
              <a:lnSpc>
                <a:spcPct val="150000"/>
              </a:lnSpc>
              <a:buNone/>
            </a:pPr>
            <a:r>
              <a:rPr lang="en-US" sz="1200" dirty="0" smtClean="0">
                <a:latin typeface="Tahoma" pitchFamily="34" charset="0"/>
                <a:ea typeface="Tahoma" pitchFamily="34" charset="0"/>
                <a:cs typeface="Tahoma" pitchFamily="34" charset="0"/>
              </a:rPr>
              <a:t>		A Trojan horse is a useful, program which contains hidden code that, when invoked, performs some unwanted or harmful function. Trojan horse programs can be used to perform functions indirectly that an unauthorized user could not perform directly. For example, to gain access to the files of another user on a shared system, a user could create a Trojan horse program that, when executed, changed the invoking user's file permissions so that the files are readable by any user. An example of a Trojan horse program that would be difficult to detect is a compiler that has been modified to insert additional code into certain programs as they are compiled, such as a system login program. The code creates a backdoor in the login program that permits the author to log on to the system using a special password. This Trojan horse can never be discovered by reading the source code of the login program. Another common motivation for the Trojan horse is data destruction. The program appears to be performing a useful function (e.g., a calculator program), but it may also be quietly deleting the user's files. </a:t>
            </a:r>
          </a:p>
          <a:p>
            <a:pPr algn="just">
              <a:lnSpc>
                <a:spcPct val="150000"/>
              </a:lnSpc>
              <a:buNone/>
            </a:pPr>
            <a:endParaRPr lang="en-US" sz="1200" dirty="0" smtClean="0">
              <a:latin typeface="Tahoma" pitchFamily="34" charset="0"/>
              <a:ea typeface="Tahoma" pitchFamily="34" charset="0"/>
              <a:cs typeface="Tahoma" pitchFamily="34" charset="0"/>
            </a:endParaRPr>
          </a:p>
          <a:p>
            <a:r>
              <a:rPr lang="en-US" sz="1200" b="1" dirty="0" smtClean="0">
                <a:latin typeface="Tahoma" pitchFamily="34" charset="0"/>
                <a:ea typeface="Tahoma" pitchFamily="34" charset="0"/>
                <a:cs typeface="Tahoma" pitchFamily="34" charset="0"/>
              </a:rPr>
              <a:t>Zombie</a:t>
            </a:r>
          </a:p>
          <a:p>
            <a:pPr algn="just">
              <a:lnSpc>
                <a:spcPct val="150000"/>
              </a:lnSpc>
              <a:buNone/>
            </a:pPr>
            <a:r>
              <a:rPr lang="en-US" sz="1200" dirty="0" smtClean="0">
                <a:latin typeface="Tahoma" pitchFamily="34" charset="0"/>
                <a:ea typeface="Tahoma" pitchFamily="34" charset="0"/>
                <a:cs typeface="Tahoma" pitchFamily="34" charset="0"/>
              </a:rPr>
              <a:t>		A zombie is a program that secretly takes over another Internet-attached computer and then uses that  computer to launch attacks that are difficult to trace to the zombie's creator. Zombies are used in denial of-service attacks, typically against targeted Web sites. The zombie is planted on hundreds of computers belonging to unsuspecting third parties, and then used to overwhelm the target Web site by launching an overwhelming onslaught of Internet traffic. </a:t>
            </a:r>
          </a:p>
        </p:txBody>
      </p:sp>
    </p:spTree>
    <p:extLst>
      <p:ext uri="{BB962C8B-B14F-4D97-AF65-F5344CB8AC3E}">
        <p14:creationId xmlns:p14="http://schemas.microsoft.com/office/powerpoint/2010/main" xmlns="" val="40395283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Autofit/>
          </a:bodyPr>
          <a:lstStyle/>
          <a:p>
            <a:pPr>
              <a:lnSpc>
                <a:spcPct val="170000"/>
              </a:lnSpc>
              <a:spcBef>
                <a:spcPts val="0"/>
              </a:spcBef>
            </a:pPr>
            <a:r>
              <a:rPr lang="en-US" sz="1200" b="1" dirty="0" smtClean="0">
                <a:latin typeface="Tahoma" pitchFamily="34" charset="0"/>
                <a:ea typeface="Tahoma" pitchFamily="34" charset="0"/>
                <a:cs typeface="Tahoma" pitchFamily="34" charset="0"/>
              </a:rPr>
              <a:t>Specific security mechanisms </a:t>
            </a:r>
            <a:r>
              <a:rPr lang="en-US" sz="1200" dirty="0" smtClean="0">
                <a:latin typeface="Tahoma" pitchFamily="34" charset="0"/>
                <a:ea typeface="Tahoma" pitchFamily="34" charset="0"/>
                <a:cs typeface="Tahoma" pitchFamily="34" charset="0"/>
              </a:rPr>
              <a:t>are </a:t>
            </a:r>
            <a:r>
              <a:rPr lang="en-US" sz="1200" dirty="0" err="1" smtClean="0">
                <a:latin typeface="Tahoma" pitchFamily="34" charset="0"/>
                <a:ea typeface="Tahoma" pitchFamily="34" charset="0"/>
                <a:cs typeface="Tahoma" pitchFamily="34" charset="0"/>
              </a:rPr>
              <a:t>encipherment</a:t>
            </a:r>
            <a:r>
              <a:rPr lang="en-US" sz="1200" dirty="0" smtClean="0">
                <a:latin typeface="Tahoma" pitchFamily="34" charset="0"/>
                <a:ea typeface="Tahoma" pitchFamily="34" charset="0"/>
                <a:cs typeface="Tahoma" pitchFamily="34" charset="0"/>
              </a:rPr>
              <a:t>, digital signatures, access controls, data integrity, authentication exchange, traffic padding, routing control and notarization.</a:t>
            </a:r>
          </a:p>
          <a:p>
            <a:pPr>
              <a:lnSpc>
                <a:spcPct val="170000"/>
              </a:lnSpc>
              <a:spcBef>
                <a:spcPts val="0"/>
              </a:spcBef>
            </a:pPr>
            <a:endParaRPr lang="en-US" sz="1200" dirty="0" smtClean="0">
              <a:latin typeface="Tahoma" pitchFamily="34" charset="0"/>
              <a:ea typeface="Tahoma" pitchFamily="34" charset="0"/>
              <a:cs typeface="Tahoma" pitchFamily="34" charset="0"/>
            </a:endParaRPr>
          </a:p>
          <a:p>
            <a:pPr>
              <a:lnSpc>
                <a:spcPct val="170000"/>
              </a:lnSpc>
              <a:spcBef>
                <a:spcPts val="0"/>
              </a:spcBef>
            </a:pPr>
            <a:r>
              <a:rPr lang="en-US" sz="1200" dirty="0" smtClean="0">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Pervasive security mechanisms </a:t>
            </a:r>
            <a:r>
              <a:rPr lang="en-US" sz="1200" dirty="0" smtClean="0">
                <a:latin typeface="Tahoma" pitchFamily="34" charset="0"/>
                <a:ea typeface="Tahoma" pitchFamily="34" charset="0"/>
                <a:cs typeface="Tahoma" pitchFamily="34" charset="0"/>
              </a:rPr>
              <a:t>are trusted functionality, security labels, event detection, security audit trails, security recovery.</a:t>
            </a:r>
          </a:p>
          <a:p>
            <a:pPr>
              <a:lnSpc>
                <a:spcPct val="170000"/>
              </a:lnSpc>
              <a:spcBef>
                <a:spcPts val="0"/>
              </a:spcBef>
            </a:pPr>
            <a:endParaRPr lang="en-US" sz="1200" dirty="0" smtClean="0">
              <a:latin typeface="Tahoma" pitchFamily="34" charset="0"/>
              <a:ea typeface="Tahoma" pitchFamily="34" charset="0"/>
              <a:cs typeface="Tahoma" pitchFamily="34" charset="0"/>
            </a:endParaRPr>
          </a:p>
          <a:p>
            <a:pPr>
              <a:lnSpc>
                <a:spcPct val="170000"/>
              </a:lnSpc>
              <a:spcBef>
                <a:spcPts val="0"/>
              </a:spcBef>
            </a:pPr>
            <a:r>
              <a:rPr lang="en-US" sz="1200" b="1" dirty="0" smtClean="0">
                <a:latin typeface="Tahoma" pitchFamily="34" charset="0"/>
                <a:ea typeface="Tahoma" pitchFamily="34" charset="0"/>
                <a:cs typeface="Tahoma" pitchFamily="34" charset="0"/>
              </a:rPr>
              <a:t>SPECIFIC SECURITY MECHANISMS</a:t>
            </a:r>
            <a:endParaRPr lang="en-US" sz="1200" dirty="0" smtClean="0">
              <a:latin typeface="Tahoma" pitchFamily="34" charset="0"/>
              <a:ea typeface="Tahoma" pitchFamily="34" charset="0"/>
              <a:cs typeface="Tahoma" pitchFamily="34" charset="0"/>
            </a:endParaRPr>
          </a:p>
          <a:p>
            <a:pPr lvl="0">
              <a:lnSpc>
                <a:spcPct val="170000"/>
              </a:lnSpc>
              <a:spcBef>
                <a:spcPts val="0"/>
              </a:spcBef>
            </a:pPr>
            <a:r>
              <a:rPr lang="en-US" sz="1200" b="1" dirty="0" err="1" smtClean="0">
                <a:latin typeface="Tahoma" pitchFamily="34" charset="0"/>
                <a:ea typeface="Tahoma" pitchFamily="34" charset="0"/>
                <a:cs typeface="Tahoma" pitchFamily="34" charset="0"/>
              </a:rPr>
              <a:t>Encipherment</a:t>
            </a:r>
            <a:endParaRPr lang="en-US" sz="1200" dirty="0" smtClean="0">
              <a:latin typeface="Tahoma" pitchFamily="34" charset="0"/>
              <a:ea typeface="Tahoma" pitchFamily="34" charset="0"/>
              <a:cs typeface="Tahoma" pitchFamily="34" charset="0"/>
            </a:endParaRPr>
          </a:p>
          <a:p>
            <a:pPr>
              <a:lnSpc>
                <a:spcPct val="170000"/>
              </a:lnSpc>
              <a:spcBef>
                <a:spcPts val="0"/>
              </a:spcBef>
              <a:buNone/>
            </a:pPr>
            <a:r>
              <a:rPr lang="en-US" sz="1200" dirty="0" smtClean="0">
                <a:latin typeface="Tahoma" pitchFamily="34" charset="0"/>
                <a:ea typeface="Tahoma" pitchFamily="34" charset="0"/>
                <a:cs typeface="Tahoma" pitchFamily="34" charset="0"/>
              </a:rPr>
              <a:t>     The use of mathematical algorithms to </a:t>
            </a:r>
            <a:r>
              <a:rPr lang="en-US" sz="1200" dirty="0" err="1" smtClean="0">
                <a:latin typeface="Tahoma" pitchFamily="34" charset="0"/>
                <a:ea typeface="Tahoma" pitchFamily="34" charset="0"/>
                <a:cs typeface="Tahoma" pitchFamily="34" charset="0"/>
              </a:rPr>
              <a:t>transformdata</a:t>
            </a:r>
            <a:r>
              <a:rPr lang="en-US" sz="1200" dirty="0" smtClean="0">
                <a:latin typeface="Tahoma" pitchFamily="34" charset="0"/>
                <a:ea typeface="Tahoma" pitchFamily="34" charset="0"/>
                <a:cs typeface="Tahoma" pitchFamily="34" charset="0"/>
              </a:rPr>
              <a:t> into a form that is not readily intelligible. </a:t>
            </a:r>
            <a:r>
              <a:rPr lang="en-US" sz="1200" dirty="0" err="1" smtClean="0">
                <a:latin typeface="Tahoma" pitchFamily="34" charset="0"/>
                <a:ea typeface="Tahoma" pitchFamily="34" charset="0"/>
                <a:cs typeface="Tahoma" pitchFamily="34" charset="0"/>
              </a:rPr>
              <a:t>Thetransformation</a:t>
            </a:r>
            <a:r>
              <a:rPr lang="en-US" sz="1200" dirty="0" smtClean="0">
                <a:latin typeface="Tahoma" pitchFamily="34" charset="0"/>
                <a:ea typeface="Tahoma" pitchFamily="34" charset="0"/>
                <a:cs typeface="Tahoma" pitchFamily="34" charset="0"/>
              </a:rPr>
              <a:t> and subsequent recovery of </a:t>
            </a:r>
            <a:r>
              <a:rPr lang="en-US" sz="1200" dirty="0" err="1" smtClean="0">
                <a:latin typeface="Tahoma" pitchFamily="34" charset="0"/>
                <a:ea typeface="Tahoma" pitchFamily="34" charset="0"/>
                <a:cs typeface="Tahoma" pitchFamily="34" charset="0"/>
              </a:rPr>
              <a:t>thedata</a:t>
            </a:r>
            <a:r>
              <a:rPr lang="en-US" sz="1200" dirty="0" smtClean="0">
                <a:latin typeface="Tahoma" pitchFamily="34" charset="0"/>
                <a:ea typeface="Tahoma" pitchFamily="34" charset="0"/>
                <a:cs typeface="Tahoma" pitchFamily="34" charset="0"/>
              </a:rPr>
              <a:t> depend on an algorithm and zero or </a:t>
            </a:r>
            <a:r>
              <a:rPr lang="en-US" sz="1200" dirty="0" err="1" smtClean="0">
                <a:latin typeface="Tahoma" pitchFamily="34" charset="0"/>
                <a:ea typeface="Tahoma" pitchFamily="34" charset="0"/>
                <a:cs typeface="Tahoma" pitchFamily="34" charset="0"/>
              </a:rPr>
              <a:t>moreencryption</a:t>
            </a:r>
            <a:r>
              <a:rPr lang="en-US" sz="1200" dirty="0" smtClean="0">
                <a:latin typeface="Tahoma" pitchFamily="34" charset="0"/>
                <a:ea typeface="Tahoma" pitchFamily="34" charset="0"/>
                <a:cs typeface="Tahoma" pitchFamily="34" charset="0"/>
              </a:rPr>
              <a:t> keys.</a:t>
            </a:r>
          </a:p>
          <a:p>
            <a:pPr>
              <a:lnSpc>
                <a:spcPct val="170000"/>
              </a:lnSpc>
              <a:spcBef>
                <a:spcPts val="0"/>
              </a:spcBef>
              <a:buNone/>
            </a:pPr>
            <a:r>
              <a:rPr lang="en-US" sz="1200" dirty="0" smtClean="0">
                <a:latin typeface="Tahoma" pitchFamily="34" charset="0"/>
                <a:ea typeface="Tahoma" pitchFamily="34" charset="0"/>
                <a:cs typeface="Tahoma" pitchFamily="34" charset="0"/>
              </a:rPr>
              <a:t> </a:t>
            </a:r>
          </a:p>
          <a:p>
            <a:pPr lvl="0">
              <a:lnSpc>
                <a:spcPct val="170000"/>
              </a:lnSpc>
              <a:spcBef>
                <a:spcPts val="0"/>
              </a:spcBef>
            </a:pPr>
            <a:r>
              <a:rPr lang="en-US" sz="1200" b="1" dirty="0" smtClean="0">
                <a:latin typeface="Tahoma" pitchFamily="34" charset="0"/>
                <a:ea typeface="Tahoma" pitchFamily="34" charset="0"/>
                <a:cs typeface="Tahoma" pitchFamily="34" charset="0"/>
              </a:rPr>
              <a:t>Digital Signature</a:t>
            </a:r>
            <a:endParaRPr lang="en-US" sz="1200" dirty="0" smtClean="0">
              <a:latin typeface="Tahoma" pitchFamily="34" charset="0"/>
              <a:ea typeface="Tahoma" pitchFamily="34" charset="0"/>
              <a:cs typeface="Tahoma" pitchFamily="34" charset="0"/>
            </a:endParaRPr>
          </a:p>
          <a:p>
            <a:pPr>
              <a:lnSpc>
                <a:spcPct val="170000"/>
              </a:lnSpc>
              <a:spcBef>
                <a:spcPts val="0"/>
              </a:spcBef>
              <a:buNone/>
            </a:pPr>
            <a:r>
              <a:rPr lang="en-US" sz="1200" dirty="0" smtClean="0">
                <a:latin typeface="Tahoma" pitchFamily="34" charset="0"/>
                <a:ea typeface="Tahoma" pitchFamily="34" charset="0"/>
                <a:cs typeface="Tahoma" pitchFamily="34" charset="0"/>
              </a:rPr>
              <a:t>     Data appended to, or a cryptographic </a:t>
            </a:r>
            <a:r>
              <a:rPr lang="en-US" sz="1200" dirty="0" err="1" smtClean="0">
                <a:latin typeface="Tahoma" pitchFamily="34" charset="0"/>
                <a:ea typeface="Tahoma" pitchFamily="34" charset="0"/>
                <a:cs typeface="Tahoma" pitchFamily="34" charset="0"/>
              </a:rPr>
              <a:t>transformationof</a:t>
            </a:r>
            <a:r>
              <a:rPr lang="en-US" sz="1200" dirty="0" smtClean="0">
                <a:latin typeface="Tahoma" pitchFamily="34" charset="0"/>
                <a:ea typeface="Tahoma" pitchFamily="34" charset="0"/>
                <a:cs typeface="Tahoma" pitchFamily="34" charset="0"/>
              </a:rPr>
              <a:t>, a data unit that allows a recipient of the data </a:t>
            </a:r>
            <a:r>
              <a:rPr lang="en-US" sz="1200" dirty="0" err="1" smtClean="0">
                <a:latin typeface="Tahoma" pitchFamily="34" charset="0"/>
                <a:ea typeface="Tahoma" pitchFamily="34" charset="0"/>
                <a:cs typeface="Tahoma" pitchFamily="34" charset="0"/>
              </a:rPr>
              <a:t>unitto</a:t>
            </a:r>
            <a:r>
              <a:rPr lang="en-US" sz="1200" dirty="0" smtClean="0">
                <a:latin typeface="Tahoma" pitchFamily="34" charset="0"/>
                <a:ea typeface="Tahoma" pitchFamily="34" charset="0"/>
                <a:cs typeface="Tahoma" pitchFamily="34" charset="0"/>
              </a:rPr>
              <a:t> prove the source and integrity of the data unit and protect against forgery (e.g., by the recipient).</a:t>
            </a:r>
          </a:p>
          <a:p>
            <a:pPr>
              <a:lnSpc>
                <a:spcPct val="170000"/>
              </a:lnSpc>
              <a:spcBef>
                <a:spcPts val="0"/>
              </a:spcBef>
            </a:pPr>
            <a:endParaRPr lang="en-US" sz="1200" dirty="0" smtClean="0">
              <a:latin typeface="Tahoma" pitchFamily="34" charset="0"/>
              <a:ea typeface="Tahoma" pitchFamily="34" charset="0"/>
              <a:cs typeface="Tahoma" pitchFamily="34" charset="0"/>
            </a:endParaRPr>
          </a:p>
          <a:p>
            <a:pPr lvl="0">
              <a:lnSpc>
                <a:spcPct val="170000"/>
              </a:lnSpc>
              <a:spcBef>
                <a:spcPts val="0"/>
              </a:spcBef>
            </a:pPr>
            <a:r>
              <a:rPr lang="en-US" sz="1200" b="1" dirty="0" smtClean="0">
                <a:latin typeface="Tahoma" pitchFamily="34" charset="0"/>
                <a:ea typeface="Tahoma" pitchFamily="34" charset="0"/>
                <a:cs typeface="Tahoma" pitchFamily="34" charset="0"/>
              </a:rPr>
              <a:t>Access Control</a:t>
            </a:r>
            <a:endParaRPr lang="en-US" sz="1200" dirty="0" smtClean="0">
              <a:latin typeface="Tahoma" pitchFamily="34" charset="0"/>
              <a:ea typeface="Tahoma" pitchFamily="34" charset="0"/>
              <a:cs typeface="Tahoma" pitchFamily="34" charset="0"/>
            </a:endParaRPr>
          </a:p>
          <a:p>
            <a:pPr>
              <a:lnSpc>
                <a:spcPct val="170000"/>
              </a:lnSpc>
              <a:spcBef>
                <a:spcPts val="0"/>
              </a:spcBef>
              <a:buNone/>
            </a:pPr>
            <a:r>
              <a:rPr lang="en-US" sz="1200" dirty="0" smtClean="0">
                <a:latin typeface="Tahoma" pitchFamily="34" charset="0"/>
                <a:ea typeface="Tahoma" pitchFamily="34" charset="0"/>
                <a:cs typeface="Tahoma" pitchFamily="34" charset="0"/>
              </a:rPr>
              <a:t>      A variety of mechanisms that enforce access rights </a:t>
            </a:r>
            <a:r>
              <a:rPr lang="en-US" sz="1200" dirty="0" err="1" smtClean="0">
                <a:latin typeface="Tahoma" pitchFamily="34" charset="0"/>
                <a:ea typeface="Tahoma" pitchFamily="34" charset="0"/>
                <a:cs typeface="Tahoma" pitchFamily="34" charset="0"/>
              </a:rPr>
              <a:t>toresources</a:t>
            </a:r>
            <a:r>
              <a:rPr lang="en-US" sz="1200" dirty="0" smtClean="0">
                <a:latin typeface="Tahoma" pitchFamily="34" charset="0"/>
                <a:ea typeface="Tahoma" pitchFamily="34" charset="0"/>
                <a:cs typeface="Tahoma" pitchFamily="34" charset="0"/>
              </a:rPr>
              <a:t>.</a:t>
            </a:r>
          </a:p>
          <a:p>
            <a:pPr>
              <a:lnSpc>
                <a:spcPct val="170000"/>
              </a:lnSpc>
              <a:spcBef>
                <a:spcPts val="0"/>
              </a:spcBef>
              <a:buNone/>
            </a:pPr>
            <a:r>
              <a:rPr lang="en-US" sz="1200" dirty="0" smtClean="0">
                <a:latin typeface="Tahoma" pitchFamily="34" charset="0"/>
                <a:ea typeface="Tahoma" pitchFamily="34" charset="0"/>
                <a:cs typeface="Tahoma" pitchFamily="34" charset="0"/>
              </a:rPr>
              <a:t> </a:t>
            </a:r>
          </a:p>
          <a:p>
            <a:pPr lvl="0">
              <a:lnSpc>
                <a:spcPct val="170000"/>
              </a:lnSpc>
              <a:spcBef>
                <a:spcPts val="0"/>
              </a:spcBef>
            </a:pPr>
            <a:r>
              <a:rPr lang="en-US" sz="1200" b="1" dirty="0" smtClean="0">
                <a:latin typeface="Tahoma" pitchFamily="34" charset="0"/>
                <a:ea typeface="Tahoma" pitchFamily="34" charset="0"/>
                <a:cs typeface="Tahoma" pitchFamily="34" charset="0"/>
              </a:rPr>
              <a:t>Data Integrity</a:t>
            </a:r>
            <a:endParaRPr lang="en-US" sz="1200" dirty="0" smtClean="0">
              <a:latin typeface="Tahoma" pitchFamily="34" charset="0"/>
              <a:ea typeface="Tahoma" pitchFamily="34" charset="0"/>
              <a:cs typeface="Tahoma" pitchFamily="34" charset="0"/>
            </a:endParaRPr>
          </a:p>
          <a:p>
            <a:pPr>
              <a:lnSpc>
                <a:spcPct val="170000"/>
              </a:lnSpc>
              <a:spcBef>
                <a:spcPts val="0"/>
              </a:spcBef>
              <a:buNone/>
            </a:pPr>
            <a:r>
              <a:rPr lang="en-US" sz="1200" dirty="0" smtClean="0">
                <a:latin typeface="Tahoma" pitchFamily="34" charset="0"/>
                <a:ea typeface="Tahoma" pitchFamily="34" charset="0"/>
                <a:cs typeface="Tahoma" pitchFamily="34" charset="0"/>
              </a:rPr>
              <a:t>    A variety of mechanisms used to assure the </a:t>
            </a:r>
            <a:r>
              <a:rPr lang="en-US" sz="1200" dirty="0" err="1" smtClean="0">
                <a:latin typeface="Tahoma" pitchFamily="34" charset="0"/>
                <a:ea typeface="Tahoma" pitchFamily="34" charset="0"/>
                <a:cs typeface="Tahoma" pitchFamily="34" charset="0"/>
              </a:rPr>
              <a:t>integrityof</a:t>
            </a:r>
            <a:r>
              <a:rPr lang="en-US" sz="1200" dirty="0" smtClean="0">
                <a:latin typeface="Tahoma" pitchFamily="34" charset="0"/>
                <a:ea typeface="Tahoma" pitchFamily="34" charset="0"/>
                <a:cs typeface="Tahoma" pitchFamily="34" charset="0"/>
              </a:rPr>
              <a:t> a data unit or stream of data units.</a:t>
            </a:r>
          </a:p>
          <a:p>
            <a:pPr>
              <a:lnSpc>
                <a:spcPct val="170000"/>
              </a:lnSpc>
              <a:spcBef>
                <a:spcPts val="0"/>
              </a:spcBef>
              <a:buNone/>
            </a:pPr>
            <a:endParaRPr lang="en-US" sz="1200" dirty="0" smtClean="0">
              <a:latin typeface="Tahoma" pitchFamily="34" charset="0"/>
              <a:ea typeface="Tahoma" pitchFamily="34" charset="0"/>
              <a:cs typeface="Tahoma" pitchFamily="34" charset="0"/>
            </a:endParaRPr>
          </a:p>
          <a:p>
            <a:pPr>
              <a:lnSpc>
                <a:spcPct val="170000"/>
              </a:lnSpc>
              <a:spcBef>
                <a:spcPts val="0"/>
              </a:spcBef>
              <a:buNone/>
            </a:pPr>
            <a:r>
              <a:rPr lang="en-US" sz="1200" b="1" dirty="0" smtClean="0">
                <a:latin typeface="Tahoma" pitchFamily="34" charset="0"/>
                <a:ea typeface="Tahoma" pitchFamily="34" charset="0"/>
                <a:cs typeface="Tahoma" pitchFamily="34" charset="0"/>
              </a:rPr>
              <a:t> </a:t>
            </a:r>
            <a:endParaRPr lang="en-US" sz="1200" dirty="0" smtClean="0">
              <a:latin typeface="Tahoma" pitchFamily="34" charset="0"/>
              <a:ea typeface="Tahoma" pitchFamily="34" charset="0"/>
              <a:cs typeface="Tahoma" pitchFamily="34" charset="0"/>
            </a:endParaRPr>
          </a:p>
          <a:p>
            <a:pPr algn="just">
              <a:lnSpc>
                <a:spcPct val="170000"/>
              </a:lnSpc>
              <a:spcBef>
                <a:spcPts val="0"/>
              </a:spcBef>
              <a:buNone/>
            </a:pPr>
            <a:r>
              <a:rPr lang="en-US" sz="1200" b="1" dirty="0" smtClean="0">
                <a:latin typeface="Tahoma" pitchFamily="34" charset="0"/>
                <a:ea typeface="Tahoma" pitchFamily="34" charset="0"/>
                <a:cs typeface="Tahoma" pitchFamily="34" charset="0"/>
              </a:rPr>
              <a:t> </a:t>
            </a:r>
            <a:endParaRPr lang="en-US" sz="1200" dirty="0" smtClean="0">
              <a:latin typeface="Tahoma" pitchFamily="34" charset="0"/>
              <a:ea typeface="Tahoma" pitchFamily="34" charset="0"/>
              <a:cs typeface="Tahoma" pitchFamily="34" charset="0"/>
            </a:endParaRPr>
          </a:p>
          <a:p>
            <a:pPr>
              <a:lnSpc>
                <a:spcPct val="170000"/>
              </a:lnSpc>
              <a:spcBef>
                <a:spcPts val="0"/>
              </a:spcBef>
            </a:pPr>
            <a:endParaRPr lang="en-US" sz="1200" dirty="0">
              <a:latin typeface="Tahoma" pitchFamily="34" charset="0"/>
              <a:ea typeface="Tahoma" pitchFamily="34" charset="0"/>
              <a:cs typeface="Tahoma" pitchFamily="34" charset="0"/>
            </a:endParaRPr>
          </a:p>
        </p:txBody>
      </p:sp>
    </p:spTree>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E00A60-D3C6-4B08-B55F-3F599827541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A5DF95A4-7F44-41D0-A818-1FEE3D3317AC}"/>
              </a:ext>
            </a:extLst>
          </p:cNvPr>
          <p:cNvSpPr>
            <a:spLocks noGrp="1"/>
          </p:cNvSpPr>
          <p:nvPr>
            <p:ph idx="1"/>
          </p:nvPr>
        </p:nvSpPr>
        <p:spPr/>
        <p:txBody>
          <a:bodyPr>
            <a:noAutofit/>
          </a:bodyPr>
          <a:lstStyle/>
          <a:p>
            <a:pPr algn="just"/>
            <a:r>
              <a:rPr lang="en-US" sz="1200" b="1" dirty="0" smtClean="0">
                <a:latin typeface="Tahoma" pitchFamily="34" charset="0"/>
                <a:ea typeface="Tahoma" pitchFamily="34" charset="0"/>
                <a:cs typeface="Tahoma" pitchFamily="34" charset="0"/>
              </a:rPr>
              <a:t>The Nature of Viruses</a:t>
            </a:r>
          </a:p>
          <a:p>
            <a:pPr algn="just">
              <a:lnSpc>
                <a:spcPct val="150000"/>
              </a:lnSpc>
              <a:buNone/>
            </a:pPr>
            <a:r>
              <a:rPr lang="en-US" sz="1200" dirty="0" smtClean="0">
                <a:latin typeface="Tahoma" pitchFamily="34" charset="0"/>
                <a:ea typeface="Tahoma" pitchFamily="34" charset="0"/>
                <a:cs typeface="Tahoma" pitchFamily="34" charset="0"/>
              </a:rPr>
              <a:t>		A piece of software infects other program by modifying the program is termed as virus. Modification is that a copy of the virus program is attached with legitimate program which affects the system or other programs. A computer virus carries in its instructional code the recipe for making perfect copies of itself. A virus can do anything that other programs do. The typical virus becomes embedded in a program on a computer. Then, whenever the infected computer comes into contact with an uninfected piece of software, a fresh copy of the virus passes into the new program. The only difference is that it attaches itself to another program and executes secretly when the host program is run. Once a virus is executing, it can perform any function, such as erasing files and programs. Thus, the infection can be spread from computer to computer by unsuspecting users who  send programs to one another over a network. In a network environment, the ability to access applications and system services on other computers provides a perfect culture for the spread of a virus. </a:t>
            </a:r>
          </a:p>
          <a:p>
            <a:pPr algn="just">
              <a:lnSpc>
                <a:spcPct val="150000"/>
              </a:lnSpc>
              <a:buNone/>
            </a:pPr>
            <a:r>
              <a:rPr lang="en-US" sz="1200" dirty="0" smtClean="0">
                <a:latin typeface="Tahoma" pitchFamily="34" charset="0"/>
                <a:ea typeface="Tahoma" pitchFamily="34" charset="0"/>
                <a:cs typeface="Tahoma" pitchFamily="34" charset="0"/>
              </a:rPr>
              <a:t>A typical virus goes through the following four phases:</a:t>
            </a:r>
          </a:p>
          <a:p>
            <a:pPr algn="just">
              <a:lnSpc>
                <a:spcPct val="150000"/>
              </a:lnSpc>
              <a:buNone/>
            </a:pPr>
            <a:r>
              <a:rPr lang="en-US" sz="1200" b="1" dirty="0" smtClean="0">
                <a:latin typeface="Tahoma" pitchFamily="34" charset="0"/>
                <a:ea typeface="Tahoma" pitchFamily="34" charset="0"/>
                <a:cs typeface="Tahoma" pitchFamily="34" charset="0"/>
              </a:rPr>
              <a:t>Dormant phase</a:t>
            </a:r>
          </a:p>
          <a:p>
            <a:pPr algn="just">
              <a:lnSpc>
                <a:spcPct val="150000"/>
              </a:lnSpc>
              <a:buNone/>
            </a:pPr>
            <a:r>
              <a:rPr lang="en-US" sz="1200" b="1" dirty="0" smtClean="0">
                <a:latin typeface="Tahoma" pitchFamily="34" charset="0"/>
                <a:ea typeface="Tahoma" pitchFamily="34" charset="0"/>
                <a:cs typeface="Tahoma" pitchFamily="34" charset="0"/>
              </a:rPr>
              <a:t>		</a:t>
            </a:r>
            <a:r>
              <a:rPr lang="en-US" sz="1200" dirty="0" smtClean="0">
                <a:latin typeface="Tahoma" pitchFamily="34" charset="0"/>
                <a:ea typeface="Tahoma" pitchFamily="34" charset="0"/>
                <a:cs typeface="Tahoma" pitchFamily="34" charset="0"/>
              </a:rPr>
              <a:t>In this phase, virus is idle. It will be activated by some event like date or presence of a file etc., Not all viruses have this stage.</a:t>
            </a:r>
          </a:p>
          <a:p>
            <a:pPr algn="just">
              <a:lnSpc>
                <a:spcPct val="150000"/>
              </a:lnSpc>
              <a:buNone/>
            </a:pPr>
            <a:r>
              <a:rPr lang="en-US" sz="1200" b="1" dirty="0" smtClean="0">
                <a:latin typeface="Tahoma" pitchFamily="34" charset="0"/>
                <a:ea typeface="Tahoma" pitchFamily="34" charset="0"/>
                <a:cs typeface="Tahoma" pitchFamily="34" charset="0"/>
              </a:rPr>
              <a:t>Propagation phase </a:t>
            </a:r>
          </a:p>
          <a:p>
            <a:pPr algn="just">
              <a:lnSpc>
                <a:spcPct val="150000"/>
              </a:lnSpc>
              <a:buNone/>
            </a:pPr>
            <a:r>
              <a:rPr lang="en-US" sz="1200" b="1" dirty="0" smtClean="0">
                <a:latin typeface="Tahoma" pitchFamily="34" charset="0"/>
                <a:ea typeface="Tahoma" pitchFamily="34" charset="0"/>
                <a:cs typeface="Tahoma" pitchFamily="34" charset="0"/>
              </a:rPr>
              <a:t>		</a:t>
            </a:r>
            <a:r>
              <a:rPr lang="en-US" sz="1200" dirty="0" smtClean="0">
                <a:latin typeface="Tahoma" pitchFamily="34" charset="0"/>
                <a:ea typeface="Tahoma" pitchFamily="34" charset="0"/>
                <a:cs typeface="Tahoma" pitchFamily="34" charset="0"/>
              </a:rPr>
              <a:t>In this phase the virus places an identical copy of itself into other programs. Each infected program will contain a copy of the virus (clone), which will itself enter a propagation phase.</a:t>
            </a:r>
          </a:p>
          <a:p>
            <a:pPr algn="just">
              <a:lnSpc>
                <a:spcPct val="150000"/>
              </a:lnSpc>
              <a:buNone/>
            </a:pPr>
            <a:endParaRPr lang="en-US" sz="1200"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xmlns="" val="403952836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E00A60-D3C6-4B08-B55F-3F599827541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A5DF95A4-7F44-41D0-A818-1FEE3D3317AC}"/>
              </a:ext>
            </a:extLst>
          </p:cNvPr>
          <p:cNvSpPr>
            <a:spLocks noGrp="1"/>
          </p:cNvSpPr>
          <p:nvPr>
            <p:ph idx="1"/>
          </p:nvPr>
        </p:nvSpPr>
        <p:spPr/>
        <p:txBody>
          <a:bodyPr>
            <a:noAutofit/>
          </a:bodyPr>
          <a:lstStyle/>
          <a:p>
            <a:pPr algn="just">
              <a:lnSpc>
                <a:spcPct val="150000"/>
              </a:lnSpc>
              <a:buNone/>
            </a:pPr>
            <a:r>
              <a:rPr lang="en-US" sz="1200" b="1" dirty="0" smtClean="0">
                <a:latin typeface="Tahoma" pitchFamily="34" charset="0"/>
                <a:ea typeface="Tahoma" pitchFamily="34" charset="0"/>
                <a:cs typeface="Tahoma" pitchFamily="34" charset="0"/>
              </a:rPr>
              <a:t>Triggering phase</a:t>
            </a:r>
          </a:p>
          <a:p>
            <a:pPr algn="just">
              <a:lnSpc>
                <a:spcPct val="150000"/>
              </a:lnSpc>
              <a:buNone/>
            </a:pPr>
            <a:r>
              <a:rPr lang="en-US" sz="1200" dirty="0" smtClean="0">
                <a:latin typeface="Tahoma" pitchFamily="34" charset="0"/>
                <a:ea typeface="Tahoma" pitchFamily="34" charset="0"/>
                <a:cs typeface="Tahoma" pitchFamily="34" charset="0"/>
              </a:rPr>
              <a:t>		In this phase the virus is activated to perform the function. As with the dormant phase, the triggering phase can be caused by a variety of system events.</a:t>
            </a:r>
          </a:p>
          <a:p>
            <a:pPr algn="just">
              <a:lnSpc>
                <a:spcPct val="150000"/>
              </a:lnSpc>
              <a:buNone/>
            </a:pPr>
            <a:r>
              <a:rPr lang="en-US" sz="1200" b="1" dirty="0" smtClean="0">
                <a:latin typeface="Tahoma" pitchFamily="34" charset="0"/>
                <a:ea typeface="Tahoma" pitchFamily="34" charset="0"/>
                <a:cs typeface="Tahoma" pitchFamily="34" charset="0"/>
              </a:rPr>
              <a:t>Execution phase</a:t>
            </a:r>
          </a:p>
          <a:p>
            <a:pPr algn="just">
              <a:lnSpc>
                <a:spcPct val="150000"/>
              </a:lnSpc>
              <a:buNone/>
            </a:pPr>
            <a:r>
              <a:rPr lang="en-US" sz="1200" dirty="0" smtClean="0">
                <a:latin typeface="Tahoma" pitchFamily="34" charset="0"/>
                <a:ea typeface="Tahoma" pitchFamily="34" charset="0"/>
                <a:cs typeface="Tahoma" pitchFamily="34" charset="0"/>
              </a:rPr>
              <a:t>		In this phase exact function is performed. The function may be harmless without affecting the native system, such as a message on the screen, or may be harm to the system, such as the destruction of programs and data files. Most virus are designed to take advantage of the details and weaknesses of particular systems.</a:t>
            </a:r>
          </a:p>
          <a:p>
            <a:pPr algn="just">
              <a:lnSpc>
                <a:spcPct val="150000"/>
              </a:lnSpc>
              <a:buNone/>
            </a:pPr>
            <a:r>
              <a:rPr lang="en-US" sz="1200" b="1" dirty="0" smtClean="0">
                <a:latin typeface="Tahoma" pitchFamily="34" charset="0"/>
                <a:ea typeface="Tahoma" pitchFamily="34" charset="0"/>
                <a:cs typeface="Tahoma" pitchFamily="34" charset="0"/>
              </a:rPr>
              <a:t>Virus Structure</a:t>
            </a:r>
          </a:p>
          <a:p>
            <a:pPr algn="just">
              <a:lnSpc>
                <a:spcPct val="150000"/>
              </a:lnSpc>
              <a:buNone/>
            </a:pPr>
            <a:endParaRPr lang="en-US" sz="1200" dirty="0" smtClean="0">
              <a:latin typeface="Tahoma" pitchFamily="34" charset="0"/>
              <a:ea typeface="Tahoma" pitchFamily="34" charset="0"/>
              <a:cs typeface="Tahoma" pitchFamily="34" charset="0"/>
            </a:endParaRPr>
          </a:p>
          <a:p>
            <a:pPr algn="just">
              <a:lnSpc>
                <a:spcPct val="150000"/>
              </a:lnSpc>
              <a:buNone/>
            </a:pPr>
            <a:endParaRPr lang="en-US" sz="1200" dirty="0" smtClean="0">
              <a:latin typeface="Tahoma" pitchFamily="34" charset="0"/>
              <a:ea typeface="Tahoma" pitchFamily="34" charset="0"/>
              <a:cs typeface="Tahoma" pitchFamily="34" charset="0"/>
            </a:endParaRPr>
          </a:p>
          <a:p>
            <a:pPr algn="just">
              <a:lnSpc>
                <a:spcPct val="150000"/>
              </a:lnSpc>
              <a:buNone/>
            </a:pPr>
            <a:endParaRPr lang="en-US" sz="1200" dirty="0" smtClean="0">
              <a:latin typeface="Tahoma" pitchFamily="34" charset="0"/>
              <a:ea typeface="Tahoma" pitchFamily="34" charset="0"/>
              <a:cs typeface="Tahoma" pitchFamily="34" charset="0"/>
            </a:endParaRPr>
          </a:p>
          <a:p>
            <a:pPr algn="just">
              <a:lnSpc>
                <a:spcPct val="150000"/>
              </a:lnSpc>
              <a:buNone/>
            </a:pPr>
            <a:endParaRPr lang="en-US" sz="1200" dirty="0" smtClean="0">
              <a:latin typeface="Tahoma" pitchFamily="34" charset="0"/>
              <a:ea typeface="Tahoma" pitchFamily="34" charset="0"/>
              <a:cs typeface="Tahoma" pitchFamily="34" charset="0"/>
            </a:endParaRPr>
          </a:p>
          <a:p>
            <a:pPr algn="just">
              <a:lnSpc>
                <a:spcPct val="150000"/>
              </a:lnSpc>
              <a:buNone/>
            </a:pPr>
            <a:endParaRPr lang="en-US" sz="1200" dirty="0" smtClean="0">
              <a:latin typeface="Tahoma" pitchFamily="34" charset="0"/>
              <a:ea typeface="Tahoma" pitchFamily="34" charset="0"/>
              <a:cs typeface="Tahoma" pitchFamily="34" charset="0"/>
            </a:endParaRPr>
          </a:p>
          <a:p>
            <a:pPr algn="just">
              <a:lnSpc>
                <a:spcPct val="150000"/>
              </a:lnSpc>
              <a:buNone/>
            </a:pPr>
            <a:endParaRPr lang="en-US" sz="1200" dirty="0" smtClean="0">
              <a:latin typeface="Tahoma" pitchFamily="34" charset="0"/>
              <a:ea typeface="Tahoma" pitchFamily="34" charset="0"/>
              <a:cs typeface="Tahoma" pitchFamily="34" charset="0"/>
            </a:endParaRPr>
          </a:p>
          <a:p>
            <a:pPr algn="just">
              <a:lnSpc>
                <a:spcPct val="150000"/>
              </a:lnSpc>
              <a:buNone/>
            </a:pPr>
            <a:endParaRPr lang="en-US" sz="1200" dirty="0" smtClean="0">
              <a:latin typeface="Tahoma" pitchFamily="34" charset="0"/>
              <a:ea typeface="Tahoma" pitchFamily="34" charset="0"/>
              <a:cs typeface="Tahoma" pitchFamily="34" charset="0"/>
            </a:endParaRPr>
          </a:p>
          <a:p>
            <a:pPr algn="just">
              <a:lnSpc>
                <a:spcPct val="150000"/>
              </a:lnSpc>
              <a:buNone/>
            </a:pPr>
            <a:endParaRPr lang="en-US" sz="1200" dirty="0" smtClean="0">
              <a:latin typeface="Tahoma" pitchFamily="34" charset="0"/>
              <a:ea typeface="Tahoma" pitchFamily="34" charset="0"/>
              <a:cs typeface="Tahoma" pitchFamily="34" charset="0"/>
            </a:endParaRPr>
          </a:p>
          <a:p>
            <a:pPr algn="just">
              <a:lnSpc>
                <a:spcPct val="150000"/>
              </a:lnSpc>
              <a:buNone/>
            </a:pPr>
            <a:endParaRPr lang="en-US" sz="1200" dirty="0" smtClean="0">
              <a:latin typeface="Tahoma" pitchFamily="34" charset="0"/>
              <a:ea typeface="Tahoma" pitchFamily="34" charset="0"/>
              <a:cs typeface="Tahoma" pitchFamily="34" charset="0"/>
            </a:endParaRPr>
          </a:p>
          <a:p>
            <a:pPr algn="just">
              <a:lnSpc>
                <a:spcPct val="150000"/>
              </a:lnSpc>
              <a:buNone/>
            </a:pPr>
            <a:r>
              <a:rPr lang="en-US" sz="1200" dirty="0" smtClean="0">
                <a:latin typeface="Tahoma" pitchFamily="34" charset="0"/>
                <a:ea typeface="Tahoma" pitchFamily="34" charset="0"/>
                <a:cs typeface="Tahoma" pitchFamily="34" charset="0"/>
              </a:rPr>
              <a:t>		A virus can be </a:t>
            </a:r>
            <a:r>
              <a:rPr lang="en-US" sz="1200" dirty="0" err="1" smtClean="0">
                <a:latin typeface="Tahoma" pitchFamily="34" charset="0"/>
                <a:ea typeface="Tahoma" pitchFamily="34" charset="0"/>
                <a:cs typeface="Tahoma" pitchFamily="34" charset="0"/>
              </a:rPr>
              <a:t>prepended</a:t>
            </a:r>
            <a:r>
              <a:rPr lang="en-US" sz="1200" dirty="0" smtClean="0">
                <a:latin typeface="Tahoma" pitchFamily="34" charset="0"/>
                <a:ea typeface="Tahoma" pitchFamily="34" charset="0"/>
                <a:cs typeface="Tahoma" pitchFamily="34" charset="0"/>
              </a:rPr>
              <a:t> or </a:t>
            </a:r>
            <a:r>
              <a:rPr lang="en-US" sz="1200" dirty="0" err="1" smtClean="0">
                <a:latin typeface="Tahoma" pitchFamily="34" charset="0"/>
                <a:ea typeface="Tahoma" pitchFamily="34" charset="0"/>
                <a:cs typeface="Tahoma" pitchFamily="34" charset="0"/>
              </a:rPr>
              <a:t>postpended</a:t>
            </a:r>
            <a:r>
              <a:rPr lang="en-US" sz="1200" dirty="0" smtClean="0">
                <a:latin typeface="Tahoma" pitchFamily="34" charset="0"/>
                <a:ea typeface="Tahoma" pitchFamily="34" charset="0"/>
                <a:cs typeface="Tahoma" pitchFamily="34" charset="0"/>
              </a:rPr>
              <a:t> to an executable program, or it can be embedded in some other fashion. The key to its operation is that the infected program, when invoked, will first execute the virus code and then execute the original code of the program.</a:t>
            </a:r>
            <a:endParaRPr lang="en-US" sz="1200" dirty="0">
              <a:latin typeface="Tahoma" pitchFamily="34" charset="0"/>
              <a:ea typeface="Tahoma" pitchFamily="34" charset="0"/>
              <a:cs typeface="Tahoma" pitchFamily="34" charset="0"/>
            </a:endParaRPr>
          </a:p>
        </p:txBody>
      </p:sp>
      <p:pic>
        <p:nvPicPr>
          <p:cNvPr id="4" name="Picture 2"/>
          <p:cNvPicPr>
            <a:picLocks noChangeAspect="1" noChangeArrowheads="1"/>
          </p:cNvPicPr>
          <p:nvPr/>
        </p:nvPicPr>
        <p:blipFill>
          <a:blip r:embed="rId2" cstate="print"/>
          <a:srcRect/>
          <a:stretch>
            <a:fillRect/>
          </a:stretch>
        </p:blipFill>
        <p:spPr bwMode="auto">
          <a:xfrm>
            <a:off x="2196998" y="4257524"/>
            <a:ext cx="2184806" cy="3096963"/>
          </a:xfrm>
          <a:prstGeom prst="rect">
            <a:avLst/>
          </a:prstGeom>
          <a:noFill/>
          <a:ln w="9525">
            <a:noFill/>
            <a:miter lim="800000"/>
            <a:headEnd/>
            <a:tailEnd/>
          </a:ln>
        </p:spPr>
      </p:pic>
    </p:spTree>
    <p:extLst>
      <p:ext uri="{BB962C8B-B14F-4D97-AF65-F5344CB8AC3E}">
        <p14:creationId xmlns:p14="http://schemas.microsoft.com/office/powerpoint/2010/main" xmlns="" val="403952836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E00A60-D3C6-4B08-B55F-3F5998275415}"/>
              </a:ext>
            </a:extLst>
          </p:cNvPr>
          <p:cNvSpPr>
            <a:spLocks noGrp="1"/>
          </p:cNvSpPr>
          <p:nvPr>
            <p:ph type="title"/>
          </p:nvPr>
        </p:nvSpPr>
        <p:spPr/>
        <p:txBody>
          <a:bodyPr/>
          <a:lstStyle/>
          <a:p>
            <a:endParaRPr lang="en-US"/>
          </a:p>
        </p:txBody>
      </p:sp>
      <p:sp>
        <p:nvSpPr>
          <p:cNvPr id="5" name="Content Placeholder 4"/>
          <p:cNvSpPr>
            <a:spLocks noGrp="1"/>
          </p:cNvSpPr>
          <p:nvPr>
            <p:ph idx="1"/>
          </p:nvPr>
        </p:nvSpPr>
        <p:spPr/>
        <p:txBody>
          <a:bodyPr>
            <a:normAutofit/>
          </a:bodyPr>
          <a:lstStyle/>
          <a:p>
            <a:pPr algn="just">
              <a:lnSpc>
                <a:spcPct val="150000"/>
              </a:lnSpc>
              <a:buNone/>
            </a:pPr>
            <a:r>
              <a:rPr lang="en-US" sz="1200" dirty="0" smtClean="0">
                <a:latin typeface="Tahoma" pitchFamily="34" charset="0"/>
                <a:ea typeface="Tahoma" pitchFamily="34" charset="0"/>
                <a:cs typeface="Tahoma" pitchFamily="34" charset="0"/>
              </a:rPr>
              <a:t>		An infected program begins with the virus code and works as follows. </a:t>
            </a:r>
          </a:p>
          <a:p>
            <a:pPr algn="just">
              <a:lnSpc>
                <a:spcPct val="150000"/>
              </a:lnSpc>
              <a:buNone/>
            </a:pPr>
            <a:r>
              <a:rPr lang="en-US" sz="1200" dirty="0" smtClean="0">
                <a:latin typeface="Tahoma" pitchFamily="34" charset="0"/>
                <a:ea typeface="Tahoma" pitchFamily="34" charset="0"/>
                <a:cs typeface="Tahoma" pitchFamily="34" charset="0"/>
              </a:rPr>
              <a:t>		1. The first line of code is a jump to the main virus program. </a:t>
            </a:r>
          </a:p>
          <a:p>
            <a:pPr algn="just">
              <a:lnSpc>
                <a:spcPct val="150000"/>
              </a:lnSpc>
              <a:buNone/>
            </a:pPr>
            <a:r>
              <a:rPr lang="en-US" sz="1200" dirty="0" smtClean="0">
                <a:latin typeface="Tahoma" pitchFamily="34" charset="0"/>
                <a:ea typeface="Tahoma" pitchFamily="34" charset="0"/>
                <a:cs typeface="Tahoma" pitchFamily="34" charset="0"/>
              </a:rPr>
              <a:t>		2. The second line is a special marker that is used by the virus to determine whether or not a potential victim program has already been infected with this virus. </a:t>
            </a:r>
          </a:p>
          <a:p>
            <a:pPr algn="just">
              <a:lnSpc>
                <a:spcPct val="150000"/>
              </a:lnSpc>
              <a:buNone/>
            </a:pPr>
            <a:r>
              <a:rPr lang="en-US" sz="1200" dirty="0" smtClean="0">
                <a:latin typeface="Tahoma" pitchFamily="34" charset="0"/>
                <a:ea typeface="Tahoma" pitchFamily="34" charset="0"/>
                <a:cs typeface="Tahoma" pitchFamily="34" charset="0"/>
              </a:rPr>
              <a:t>		3. When the program is invoked, control is immediately transferred to the main virus program. </a:t>
            </a:r>
          </a:p>
          <a:p>
            <a:pPr algn="just">
              <a:lnSpc>
                <a:spcPct val="150000"/>
              </a:lnSpc>
              <a:buNone/>
            </a:pPr>
            <a:r>
              <a:rPr lang="en-US" sz="1200" dirty="0" smtClean="0">
                <a:latin typeface="Tahoma" pitchFamily="34" charset="0"/>
                <a:ea typeface="Tahoma" pitchFamily="34" charset="0"/>
                <a:cs typeface="Tahoma" pitchFamily="34" charset="0"/>
              </a:rPr>
              <a:t>		4. The virus program first seeks out uninfected executable files and infects them. </a:t>
            </a:r>
          </a:p>
          <a:p>
            <a:pPr algn="just">
              <a:lnSpc>
                <a:spcPct val="150000"/>
              </a:lnSpc>
              <a:buNone/>
            </a:pPr>
            <a:r>
              <a:rPr lang="en-US" sz="1200" dirty="0" smtClean="0">
                <a:latin typeface="Tahoma" pitchFamily="34" charset="0"/>
                <a:ea typeface="Tahoma" pitchFamily="34" charset="0"/>
                <a:cs typeface="Tahoma" pitchFamily="34" charset="0"/>
              </a:rPr>
              <a:t>		5. Next, the virus may perform some action, usually detrimental to the system. </a:t>
            </a:r>
          </a:p>
          <a:p>
            <a:pPr algn="just">
              <a:lnSpc>
                <a:spcPct val="150000"/>
              </a:lnSpc>
              <a:buNone/>
            </a:pPr>
            <a:r>
              <a:rPr lang="en-US" sz="1200" dirty="0" smtClean="0">
                <a:latin typeface="Tahoma" pitchFamily="34" charset="0"/>
                <a:ea typeface="Tahoma" pitchFamily="34" charset="0"/>
                <a:cs typeface="Tahoma" pitchFamily="34" charset="0"/>
              </a:rPr>
              <a:t>		6. This action could be performed every time the program is invoked, or it could be a logic bomb that triggers only under certain conditions.</a:t>
            </a:r>
          </a:p>
          <a:p>
            <a:pPr algn="just">
              <a:lnSpc>
                <a:spcPct val="150000"/>
              </a:lnSpc>
              <a:buNone/>
            </a:pPr>
            <a:r>
              <a:rPr lang="en-US" sz="1200" dirty="0" smtClean="0">
                <a:latin typeface="Tahoma" pitchFamily="34" charset="0"/>
                <a:ea typeface="Tahoma" pitchFamily="34" charset="0"/>
                <a:cs typeface="Tahoma" pitchFamily="34" charset="0"/>
              </a:rPr>
              <a:t>		7. Finally, the virus transfers control to the original program. </a:t>
            </a:r>
          </a:p>
          <a:p>
            <a:pPr algn="just">
              <a:lnSpc>
                <a:spcPct val="150000"/>
              </a:lnSpc>
              <a:buNone/>
            </a:pPr>
            <a:r>
              <a:rPr lang="en-US" sz="1200" dirty="0" smtClean="0">
                <a:latin typeface="Tahoma" pitchFamily="34" charset="0"/>
                <a:ea typeface="Tahoma" pitchFamily="34" charset="0"/>
                <a:cs typeface="Tahoma" pitchFamily="34" charset="0"/>
              </a:rPr>
              <a:t>		A virus is easily detected because an infected version of a program is longer than the corresponding uninfected one. A way to thwart such a simple means of detecting a virus is to compress the executable file so that both the infected and uninfected versions are of identical length.</a:t>
            </a:r>
          </a:p>
          <a:p>
            <a:pPr algn="just">
              <a:lnSpc>
                <a:spcPct val="150000"/>
              </a:lnSpc>
            </a:pPr>
            <a:endParaRPr lang="en-US" sz="1200"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xmlns="" val="403952836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E00A60-D3C6-4B08-B55F-3F5998275415}"/>
              </a:ext>
            </a:extLst>
          </p:cNvPr>
          <p:cNvSpPr>
            <a:spLocks noGrp="1"/>
          </p:cNvSpPr>
          <p:nvPr>
            <p:ph type="title"/>
          </p:nvPr>
        </p:nvSpPr>
        <p:spPr/>
        <p:txBody>
          <a:bodyPr/>
          <a:lstStyle/>
          <a:p>
            <a:endParaRPr lang="en-US"/>
          </a:p>
        </p:txBody>
      </p:sp>
      <p:sp>
        <p:nvSpPr>
          <p:cNvPr id="5" name="Content Placeholder 4"/>
          <p:cNvSpPr>
            <a:spLocks noGrp="1"/>
          </p:cNvSpPr>
          <p:nvPr>
            <p:ph idx="1"/>
          </p:nvPr>
        </p:nvSpPr>
        <p:spPr/>
        <p:txBody>
          <a:bodyPr>
            <a:noAutofit/>
          </a:bodyPr>
          <a:lstStyle/>
          <a:p>
            <a:pPr>
              <a:buNone/>
            </a:pPr>
            <a:r>
              <a:rPr lang="en-US" sz="1200" b="1" dirty="0" smtClean="0">
                <a:latin typeface="Tahoma" pitchFamily="34" charset="0"/>
                <a:ea typeface="Tahoma" pitchFamily="34" charset="0"/>
                <a:cs typeface="Tahoma" pitchFamily="34" charset="0"/>
              </a:rPr>
              <a:t>Types of Viruses</a:t>
            </a:r>
          </a:p>
          <a:p>
            <a:pPr>
              <a:buNone/>
            </a:pPr>
            <a:r>
              <a:rPr lang="en-US" sz="1200" dirty="0" smtClean="0">
                <a:latin typeface="Tahoma" pitchFamily="34" charset="0"/>
                <a:ea typeface="Tahoma" pitchFamily="34" charset="0"/>
                <a:cs typeface="Tahoma" pitchFamily="34" charset="0"/>
              </a:rPr>
              <a:t>	● </a:t>
            </a:r>
            <a:r>
              <a:rPr lang="en-US" sz="1200" b="1" dirty="0" smtClean="0">
                <a:latin typeface="Tahoma" pitchFamily="34" charset="0"/>
                <a:ea typeface="Tahoma" pitchFamily="34" charset="0"/>
                <a:cs typeface="Tahoma" pitchFamily="34" charset="0"/>
              </a:rPr>
              <a:t>Parasitic virus</a:t>
            </a:r>
          </a:p>
          <a:p>
            <a:pPr algn="just">
              <a:lnSpc>
                <a:spcPct val="150000"/>
              </a:lnSpc>
              <a:buNone/>
            </a:pPr>
            <a:r>
              <a:rPr lang="en-US" sz="1200" b="1" dirty="0" smtClean="0">
                <a:latin typeface="Tahoma" pitchFamily="34" charset="0"/>
                <a:ea typeface="Tahoma" pitchFamily="34" charset="0"/>
                <a:cs typeface="Tahoma" pitchFamily="34" charset="0"/>
              </a:rPr>
              <a:t>		</a:t>
            </a:r>
            <a:r>
              <a:rPr lang="en-US" sz="1200" dirty="0" smtClean="0">
                <a:latin typeface="Tahoma" pitchFamily="34" charset="0"/>
                <a:ea typeface="Tahoma" pitchFamily="34" charset="0"/>
                <a:cs typeface="Tahoma" pitchFamily="34" charset="0"/>
              </a:rPr>
              <a:t>The traditional and still most common form of virus. A parasitic virus attaches  itself to executable files and replicates, when the infected program is executed, by finding other executable files to infect.</a:t>
            </a:r>
          </a:p>
          <a:p>
            <a:pPr algn="just">
              <a:lnSpc>
                <a:spcPct val="150000"/>
              </a:lnSpc>
              <a:buNone/>
            </a:pPr>
            <a:r>
              <a:rPr lang="en-US" sz="1200" dirty="0" smtClean="0">
                <a:latin typeface="Tahoma" pitchFamily="34" charset="0"/>
                <a:ea typeface="Tahoma" pitchFamily="34" charset="0"/>
                <a:cs typeface="Tahoma" pitchFamily="34" charset="0"/>
              </a:rPr>
              <a:t>	● </a:t>
            </a:r>
            <a:r>
              <a:rPr lang="en-US" sz="1200" b="1" dirty="0" smtClean="0">
                <a:latin typeface="Tahoma" pitchFamily="34" charset="0"/>
                <a:ea typeface="Tahoma" pitchFamily="34" charset="0"/>
                <a:cs typeface="Tahoma" pitchFamily="34" charset="0"/>
              </a:rPr>
              <a:t>Memory-resident virus</a:t>
            </a:r>
          </a:p>
          <a:p>
            <a:pPr algn="just">
              <a:lnSpc>
                <a:spcPct val="150000"/>
              </a:lnSpc>
              <a:buNone/>
            </a:pPr>
            <a:r>
              <a:rPr lang="en-US" sz="1200" b="1" dirty="0" smtClean="0">
                <a:latin typeface="Tahoma" pitchFamily="34" charset="0"/>
                <a:ea typeface="Tahoma" pitchFamily="34" charset="0"/>
                <a:cs typeface="Tahoma" pitchFamily="34" charset="0"/>
              </a:rPr>
              <a:t>		</a:t>
            </a:r>
            <a:r>
              <a:rPr lang="en-US" sz="1200" dirty="0" smtClean="0">
                <a:latin typeface="Tahoma" pitchFamily="34" charset="0"/>
                <a:ea typeface="Tahoma" pitchFamily="34" charset="0"/>
                <a:cs typeface="Tahoma" pitchFamily="34" charset="0"/>
              </a:rPr>
              <a:t> Lodges in main memory as part of a resident system program. From that point on, the virus infects every program that executes.</a:t>
            </a:r>
          </a:p>
          <a:p>
            <a:pPr algn="just">
              <a:buNone/>
            </a:pPr>
            <a:r>
              <a:rPr lang="en-US" sz="1200" dirty="0" smtClean="0">
                <a:latin typeface="Tahoma" pitchFamily="34" charset="0"/>
                <a:ea typeface="Tahoma" pitchFamily="34" charset="0"/>
                <a:cs typeface="Tahoma" pitchFamily="34" charset="0"/>
              </a:rPr>
              <a:t>	● </a:t>
            </a:r>
            <a:r>
              <a:rPr lang="en-US" sz="1200" b="1" dirty="0" smtClean="0">
                <a:latin typeface="Tahoma" pitchFamily="34" charset="0"/>
                <a:ea typeface="Tahoma" pitchFamily="34" charset="0"/>
                <a:cs typeface="Tahoma" pitchFamily="34" charset="0"/>
              </a:rPr>
              <a:t>Boot sector virus</a:t>
            </a:r>
          </a:p>
          <a:p>
            <a:pPr algn="just">
              <a:lnSpc>
                <a:spcPct val="150000"/>
              </a:lnSpc>
              <a:buNone/>
            </a:pPr>
            <a:r>
              <a:rPr lang="en-US" sz="1200" b="1" dirty="0" smtClean="0">
                <a:latin typeface="Tahoma" pitchFamily="34" charset="0"/>
                <a:ea typeface="Tahoma" pitchFamily="34" charset="0"/>
                <a:cs typeface="Tahoma" pitchFamily="34" charset="0"/>
              </a:rPr>
              <a:t>		</a:t>
            </a:r>
            <a:r>
              <a:rPr lang="en-US" sz="1200" dirty="0" smtClean="0">
                <a:latin typeface="Tahoma" pitchFamily="34" charset="0"/>
                <a:ea typeface="Tahoma" pitchFamily="34" charset="0"/>
                <a:cs typeface="Tahoma" pitchFamily="34" charset="0"/>
              </a:rPr>
              <a:t> Infects a master boot record or boot record and spreads when a system is booted from the disk containing the virus.</a:t>
            </a:r>
          </a:p>
          <a:p>
            <a:pPr algn="just">
              <a:buNone/>
            </a:pPr>
            <a:r>
              <a:rPr lang="en-US" sz="1200" dirty="0" smtClean="0">
                <a:latin typeface="Tahoma" pitchFamily="34" charset="0"/>
                <a:ea typeface="Tahoma" pitchFamily="34" charset="0"/>
                <a:cs typeface="Tahoma" pitchFamily="34" charset="0"/>
              </a:rPr>
              <a:t>	● </a:t>
            </a:r>
            <a:r>
              <a:rPr lang="en-US" sz="1200" b="1" dirty="0" smtClean="0">
                <a:latin typeface="Tahoma" pitchFamily="34" charset="0"/>
                <a:ea typeface="Tahoma" pitchFamily="34" charset="0"/>
                <a:cs typeface="Tahoma" pitchFamily="34" charset="0"/>
              </a:rPr>
              <a:t>Stealth virus</a:t>
            </a:r>
          </a:p>
          <a:p>
            <a:pPr algn="just">
              <a:lnSpc>
                <a:spcPct val="150000"/>
              </a:lnSpc>
              <a:buNone/>
            </a:pPr>
            <a:r>
              <a:rPr lang="en-US" sz="1200" b="1" dirty="0" smtClean="0">
                <a:latin typeface="Tahoma" pitchFamily="34" charset="0"/>
                <a:ea typeface="Tahoma" pitchFamily="34" charset="0"/>
                <a:cs typeface="Tahoma" pitchFamily="34" charset="0"/>
              </a:rPr>
              <a:t>		</a:t>
            </a:r>
            <a:r>
              <a:rPr lang="en-US" sz="1200" dirty="0" smtClean="0">
                <a:latin typeface="Tahoma" pitchFamily="34" charset="0"/>
                <a:ea typeface="Tahoma" pitchFamily="34" charset="0"/>
                <a:cs typeface="Tahoma" pitchFamily="34" charset="0"/>
              </a:rPr>
              <a:t>A form of virus explicitly designed to hide itself from detection by antivirus software.</a:t>
            </a:r>
          </a:p>
          <a:p>
            <a:pPr algn="just">
              <a:lnSpc>
                <a:spcPct val="150000"/>
              </a:lnSpc>
              <a:buNone/>
            </a:pPr>
            <a:r>
              <a:rPr lang="en-US" sz="1200" dirty="0" smtClean="0">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Polymorphic virus</a:t>
            </a:r>
          </a:p>
          <a:p>
            <a:pPr algn="just">
              <a:lnSpc>
                <a:spcPct val="150000"/>
              </a:lnSpc>
              <a:buNone/>
            </a:pPr>
            <a:r>
              <a:rPr lang="en-US" sz="1200" b="1" dirty="0" smtClean="0">
                <a:latin typeface="Tahoma" pitchFamily="34" charset="0"/>
                <a:ea typeface="Tahoma" pitchFamily="34" charset="0"/>
                <a:cs typeface="Tahoma" pitchFamily="34" charset="0"/>
              </a:rPr>
              <a:t>		 </a:t>
            </a:r>
            <a:r>
              <a:rPr lang="en-US" sz="1200" dirty="0" smtClean="0">
                <a:latin typeface="Tahoma" pitchFamily="34" charset="0"/>
                <a:ea typeface="Tahoma" pitchFamily="34" charset="0"/>
                <a:cs typeface="Tahoma" pitchFamily="34" charset="0"/>
              </a:rPr>
              <a:t>A virus that mutates with every infection, making detection by the "signature" of the virus impossible.</a:t>
            </a:r>
          </a:p>
          <a:p>
            <a:pPr algn="just">
              <a:lnSpc>
                <a:spcPct val="150000"/>
              </a:lnSpc>
              <a:buNone/>
            </a:pPr>
            <a:r>
              <a:rPr lang="en-US" sz="1200" dirty="0" smtClean="0">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Metamorphic virus</a:t>
            </a:r>
          </a:p>
          <a:p>
            <a:pPr algn="just">
              <a:lnSpc>
                <a:spcPct val="150000"/>
              </a:lnSpc>
              <a:buNone/>
            </a:pPr>
            <a:r>
              <a:rPr lang="en-US" sz="1200" b="1" dirty="0" smtClean="0">
                <a:latin typeface="Tahoma" pitchFamily="34" charset="0"/>
                <a:ea typeface="Tahoma" pitchFamily="34" charset="0"/>
                <a:cs typeface="Tahoma" pitchFamily="34" charset="0"/>
              </a:rPr>
              <a:t>		</a:t>
            </a:r>
            <a:r>
              <a:rPr lang="en-US" sz="1200" dirty="0" smtClean="0">
                <a:latin typeface="Tahoma" pitchFamily="34" charset="0"/>
                <a:ea typeface="Tahoma" pitchFamily="34" charset="0"/>
                <a:cs typeface="Tahoma" pitchFamily="34" charset="0"/>
              </a:rPr>
              <a:t> As with a polymorphic virus, a metamorphic virus mutates with every infection. The difference is that a metamorphic virus rewrites itself completely at each iteration, increasing the difficulty of detection. Metamorphic viruses may change their behavior as well as their appearance.</a:t>
            </a:r>
          </a:p>
          <a:p>
            <a:pPr>
              <a:lnSpc>
                <a:spcPct val="150000"/>
              </a:lnSpc>
            </a:pPr>
            <a:endParaRPr lang="en-US" sz="1200" b="1" dirty="0" smtClean="0">
              <a:latin typeface="Tahoma" pitchFamily="34" charset="0"/>
              <a:ea typeface="Tahoma" pitchFamily="34" charset="0"/>
              <a:cs typeface="Tahoma" pitchFamily="34" charset="0"/>
            </a:endParaRPr>
          </a:p>
          <a:p>
            <a:pPr algn="just">
              <a:lnSpc>
                <a:spcPct val="150000"/>
              </a:lnSpc>
            </a:pPr>
            <a:endParaRPr lang="en-US" sz="1200"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xmlns="" val="403952836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E00A60-D3C6-4B08-B55F-3F5998275415}"/>
              </a:ext>
            </a:extLst>
          </p:cNvPr>
          <p:cNvSpPr>
            <a:spLocks noGrp="1"/>
          </p:cNvSpPr>
          <p:nvPr>
            <p:ph type="title"/>
          </p:nvPr>
        </p:nvSpPr>
        <p:spPr/>
        <p:txBody>
          <a:bodyPr/>
          <a:lstStyle/>
          <a:p>
            <a:endParaRPr lang="en-US"/>
          </a:p>
        </p:txBody>
      </p:sp>
      <p:sp>
        <p:nvSpPr>
          <p:cNvPr id="4" name="Content Placeholder 3"/>
          <p:cNvSpPr>
            <a:spLocks noGrp="1"/>
          </p:cNvSpPr>
          <p:nvPr>
            <p:ph idx="1"/>
          </p:nvPr>
        </p:nvSpPr>
        <p:spPr/>
        <p:txBody>
          <a:bodyPr>
            <a:noAutofit/>
          </a:bodyPr>
          <a:lstStyle/>
          <a:p>
            <a:pPr>
              <a:buFont typeface="Arial" pitchFamily="34" charset="0"/>
              <a:buChar char="•"/>
            </a:pPr>
            <a:r>
              <a:rPr lang="en-US" sz="1200" b="1" dirty="0" smtClean="0">
                <a:latin typeface="Tahoma" pitchFamily="34" charset="0"/>
                <a:ea typeface="Tahoma" pitchFamily="34" charset="0"/>
                <a:cs typeface="Tahoma" pitchFamily="34" charset="0"/>
              </a:rPr>
              <a:t>Macro Viruses</a:t>
            </a:r>
          </a:p>
          <a:p>
            <a:pPr algn="just">
              <a:lnSpc>
                <a:spcPct val="150000"/>
              </a:lnSpc>
              <a:buNone/>
            </a:pPr>
            <a:r>
              <a:rPr lang="en-US" sz="1200" dirty="0" smtClean="0">
                <a:latin typeface="Tahoma" pitchFamily="34" charset="0"/>
                <a:ea typeface="Tahoma" pitchFamily="34" charset="0"/>
                <a:cs typeface="Tahoma" pitchFamily="34" charset="0"/>
              </a:rPr>
              <a:t>		A macro virus is platform independent. Macro viruses are easily spread. Virtually all of the macro viruses infect Microsoft Word  documents. Macro viruses infect documents, not executable portions of code. Most of the information introduced onto a computer system is in the form of a document rather than a program. Macro viruses take advantage of a feature found in Word and other office applications such as Microsoft Excel, namely the macro.</a:t>
            </a:r>
          </a:p>
          <a:p>
            <a:pPr>
              <a:buNone/>
            </a:pPr>
            <a:r>
              <a:rPr lang="en-US" sz="1200" b="1" dirty="0" smtClean="0">
                <a:latin typeface="Tahoma" pitchFamily="34" charset="0"/>
                <a:ea typeface="Tahoma" pitchFamily="34" charset="0"/>
                <a:cs typeface="Tahoma" pitchFamily="34" charset="0"/>
              </a:rPr>
              <a:t>E-mail Virus</a:t>
            </a:r>
          </a:p>
          <a:p>
            <a:pPr algn="just">
              <a:lnSpc>
                <a:spcPct val="150000"/>
              </a:lnSpc>
              <a:buNone/>
            </a:pPr>
            <a:r>
              <a:rPr lang="en-US" sz="1200" dirty="0" smtClean="0">
                <a:latin typeface="Tahoma" pitchFamily="34" charset="0"/>
                <a:ea typeface="Tahoma" pitchFamily="34" charset="0"/>
                <a:cs typeface="Tahoma" pitchFamily="34" charset="0"/>
              </a:rPr>
              <a:t>		A more recent development in malicious software is the e-mail virus. The first rapidly spreading e-mail viruses, such as Melissa, made use of a Microsoft Word macro embedded in an attachment. If the recipient opens the e-mail attachment, the Word macro is activated. Then the e-mail virus sends itself to everyone on the mailing list in the user's e-mail package. The virus does local damage. A new virus which can be activated merely by opening an e-mail that contains the virus rather than opening an attachment. The virus uses the Visual Basic scripting language supported by the e-mail package.</a:t>
            </a:r>
          </a:p>
          <a:p>
            <a:pPr>
              <a:buNone/>
            </a:pPr>
            <a:r>
              <a:rPr lang="en-US" sz="1200" b="1" dirty="0" smtClean="0">
                <a:latin typeface="Tahoma" pitchFamily="34" charset="0"/>
                <a:ea typeface="Tahoma" pitchFamily="34" charset="0"/>
                <a:cs typeface="Tahoma" pitchFamily="34" charset="0"/>
              </a:rPr>
              <a:t>Worm</a:t>
            </a:r>
          </a:p>
          <a:p>
            <a:pPr algn="just">
              <a:lnSpc>
                <a:spcPct val="150000"/>
              </a:lnSpc>
              <a:buNone/>
            </a:pPr>
            <a:r>
              <a:rPr lang="en-US" sz="1200" dirty="0" smtClean="0">
                <a:latin typeface="Tahoma" pitchFamily="34" charset="0"/>
                <a:ea typeface="Tahoma" pitchFamily="34" charset="0"/>
                <a:cs typeface="Tahoma" pitchFamily="34" charset="0"/>
              </a:rPr>
              <a:t>		A worm is a program that can replicate itself and send copies from computer to computer across network connections. Upon arrival, the worm may be activated to replicate and propagate again. In addition to propagation, the worm usually performs some unwanted function. A worm actively seeks out more machines to infect and each machine that is infected serves as an automated launching pad for attacks on other machines.</a:t>
            </a:r>
          </a:p>
        </p:txBody>
      </p:sp>
    </p:spTree>
    <p:extLst>
      <p:ext uri="{BB962C8B-B14F-4D97-AF65-F5344CB8AC3E}">
        <p14:creationId xmlns:p14="http://schemas.microsoft.com/office/powerpoint/2010/main" xmlns="" val="403952836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E00A60-D3C6-4B08-B55F-3F5998275415}"/>
              </a:ext>
            </a:extLst>
          </p:cNvPr>
          <p:cNvSpPr>
            <a:spLocks noGrp="1"/>
          </p:cNvSpPr>
          <p:nvPr>
            <p:ph type="title"/>
          </p:nvPr>
        </p:nvSpPr>
        <p:spPr/>
        <p:txBody>
          <a:bodyPr/>
          <a:lstStyle/>
          <a:p>
            <a:endParaRPr lang="en-US"/>
          </a:p>
        </p:txBody>
      </p:sp>
      <p:sp>
        <p:nvSpPr>
          <p:cNvPr id="4" name="Content Placeholder 3"/>
          <p:cNvSpPr>
            <a:spLocks noGrp="1"/>
          </p:cNvSpPr>
          <p:nvPr>
            <p:ph idx="1"/>
          </p:nvPr>
        </p:nvSpPr>
        <p:spPr/>
        <p:txBody>
          <a:bodyPr>
            <a:noAutofit/>
          </a:bodyPr>
          <a:lstStyle/>
          <a:p>
            <a:pPr algn="just">
              <a:lnSpc>
                <a:spcPct val="150000"/>
              </a:lnSpc>
              <a:buNone/>
            </a:pPr>
            <a:r>
              <a:rPr lang="en-US" sz="1200" b="1" dirty="0" smtClean="0">
                <a:latin typeface="Tahoma" pitchFamily="34" charset="0"/>
                <a:ea typeface="Tahoma" pitchFamily="34" charset="0"/>
                <a:cs typeface="Tahoma" pitchFamily="34" charset="0"/>
              </a:rPr>
              <a:t>Virus Countermeasures</a:t>
            </a:r>
          </a:p>
          <a:p>
            <a:pPr algn="just">
              <a:lnSpc>
                <a:spcPct val="150000"/>
              </a:lnSpc>
              <a:buNone/>
            </a:pPr>
            <a:r>
              <a:rPr lang="en-US" sz="1200" b="1" dirty="0" smtClean="0">
                <a:latin typeface="Tahoma" pitchFamily="34" charset="0"/>
                <a:ea typeface="Tahoma" pitchFamily="34" charset="0"/>
                <a:cs typeface="Tahoma" pitchFamily="34" charset="0"/>
              </a:rPr>
              <a:t>Antivirus Approaches</a:t>
            </a:r>
          </a:p>
          <a:p>
            <a:pPr algn="just">
              <a:lnSpc>
                <a:spcPct val="150000"/>
              </a:lnSpc>
              <a:buNone/>
            </a:pPr>
            <a:r>
              <a:rPr lang="en-US" sz="1200" dirty="0" smtClean="0">
                <a:latin typeface="Tahoma" pitchFamily="34" charset="0"/>
                <a:ea typeface="Tahoma" pitchFamily="34" charset="0"/>
                <a:cs typeface="Tahoma" pitchFamily="34" charset="0"/>
              </a:rPr>
              <a:t>The ideal solution to the threat of viruses is prevention. Otherwise these steps can be done</a:t>
            </a:r>
          </a:p>
          <a:p>
            <a:pPr algn="just">
              <a:lnSpc>
                <a:spcPct val="150000"/>
              </a:lnSpc>
              <a:buNone/>
            </a:pPr>
            <a:r>
              <a:rPr lang="en-US" sz="1200" b="1" dirty="0" smtClean="0">
                <a:latin typeface="Tahoma" pitchFamily="34" charset="0"/>
                <a:ea typeface="Tahoma" pitchFamily="34" charset="0"/>
                <a:cs typeface="Tahoma" pitchFamily="34" charset="0"/>
              </a:rPr>
              <a:t>	Detection</a:t>
            </a:r>
          </a:p>
          <a:p>
            <a:pPr algn="just">
              <a:lnSpc>
                <a:spcPct val="150000"/>
              </a:lnSpc>
              <a:buNone/>
            </a:pPr>
            <a:r>
              <a:rPr lang="en-US" sz="1200" b="1" dirty="0" smtClean="0">
                <a:latin typeface="Tahoma" pitchFamily="34" charset="0"/>
                <a:ea typeface="Tahoma" pitchFamily="34" charset="0"/>
                <a:cs typeface="Tahoma" pitchFamily="34" charset="0"/>
              </a:rPr>
              <a:t>		</a:t>
            </a:r>
            <a:r>
              <a:rPr lang="en-US" sz="1200" dirty="0" smtClean="0">
                <a:latin typeface="Tahoma" pitchFamily="34" charset="0"/>
                <a:ea typeface="Tahoma" pitchFamily="34" charset="0"/>
                <a:cs typeface="Tahoma" pitchFamily="34" charset="0"/>
              </a:rPr>
              <a:t>Once the infection has occurred, determine that it has occurred and locate the virus. </a:t>
            </a:r>
          </a:p>
          <a:p>
            <a:pPr algn="just">
              <a:lnSpc>
                <a:spcPct val="150000"/>
              </a:lnSpc>
              <a:buNone/>
            </a:pPr>
            <a:r>
              <a:rPr lang="en-US" sz="1200" dirty="0" smtClean="0">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Identification</a:t>
            </a:r>
          </a:p>
          <a:p>
            <a:pPr algn="just">
              <a:lnSpc>
                <a:spcPct val="150000"/>
              </a:lnSpc>
              <a:buNone/>
            </a:pPr>
            <a:r>
              <a:rPr lang="en-US" sz="1200" b="1" dirty="0" smtClean="0">
                <a:latin typeface="Tahoma" pitchFamily="34" charset="0"/>
                <a:ea typeface="Tahoma" pitchFamily="34" charset="0"/>
                <a:cs typeface="Tahoma" pitchFamily="34" charset="0"/>
              </a:rPr>
              <a:t>		</a:t>
            </a:r>
            <a:r>
              <a:rPr lang="en-US" sz="1200" dirty="0" smtClean="0">
                <a:latin typeface="Tahoma" pitchFamily="34" charset="0"/>
                <a:ea typeface="Tahoma" pitchFamily="34" charset="0"/>
                <a:cs typeface="Tahoma" pitchFamily="34" charset="0"/>
              </a:rPr>
              <a:t>Once detection has been achieved, identify the specific virus that has infected a</a:t>
            </a:r>
          </a:p>
          <a:p>
            <a:pPr algn="just">
              <a:lnSpc>
                <a:spcPct val="150000"/>
              </a:lnSpc>
              <a:buNone/>
            </a:pPr>
            <a:r>
              <a:rPr lang="en-US" sz="1200" dirty="0" smtClean="0">
                <a:latin typeface="Tahoma" pitchFamily="34" charset="0"/>
                <a:ea typeface="Tahoma" pitchFamily="34" charset="0"/>
                <a:cs typeface="Tahoma" pitchFamily="34" charset="0"/>
              </a:rPr>
              <a:t>program.</a:t>
            </a:r>
          </a:p>
          <a:p>
            <a:pPr algn="just">
              <a:lnSpc>
                <a:spcPct val="150000"/>
              </a:lnSpc>
              <a:buNone/>
            </a:pPr>
            <a:r>
              <a:rPr lang="en-US" sz="1200" dirty="0" smtClean="0">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Removal</a:t>
            </a:r>
          </a:p>
          <a:p>
            <a:pPr algn="just">
              <a:lnSpc>
                <a:spcPct val="150000"/>
              </a:lnSpc>
              <a:buNone/>
            </a:pPr>
            <a:r>
              <a:rPr lang="en-US" sz="1200" b="1" dirty="0" smtClean="0">
                <a:latin typeface="Tahoma" pitchFamily="34" charset="0"/>
                <a:ea typeface="Tahoma" pitchFamily="34" charset="0"/>
                <a:cs typeface="Tahoma" pitchFamily="34" charset="0"/>
              </a:rPr>
              <a:t>		</a:t>
            </a:r>
            <a:r>
              <a:rPr lang="en-US" sz="1200" dirty="0" smtClean="0">
                <a:latin typeface="Tahoma" pitchFamily="34" charset="0"/>
                <a:ea typeface="Tahoma" pitchFamily="34" charset="0"/>
                <a:cs typeface="Tahoma" pitchFamily="34" charset="0"/>
              </a:rPr>
              <a:t> Once the specific virus has been identified, remove all traces of the virus from the infected program and restore it to its original state. Remove the virus from all infected systems so that the disease cannot spread further.</a:t>
            </a:r>
          </a:p>
          <a:p>
            <a:pPr algn="just">
              <a:lnSpc>
                <a:spcPct val="150000"/>
              </a:lnSpc>
              <a:buNone/>
            </a:pPr>
            <a:endParaRPr lang="en-US" sz="1200" dirty="0" smtClean="0">
              <a:latin typeface="Tahoma" pitchFamily="34" charset="0"/>
              <a:ea typeface="Tahoma" pitchFamily="34" charset="0"/>
              <a:cs typeface="Tahoma" pitchFamily="34" charset="0"/>
            </a:endParaRPr>
          </a:p>
          <a:p>
            <a:pPr>
              <a:buNone/>
            </a:pPr>
            <a:r>
              <a:rPr lang="en-US" sz="1200" b="1" dirty="0" smtClean="0">
                <a:latin typeface="Tahoma" pitchFamily="34" charset="0"/>
                <a:ea typeface="Tahoma" pitchFamily="34" charset="0"/>
                <a:cs typeface="Tahoma" pitchFamily="34" charset="0"/>
              </a:rPr>
              <a:t>Four generations of antivirus software</a:t>
            </a:r>
          </a:p>
          <a:p>
            <a:pPr>
              <a:buNone/>
            </a:pPr>
            <a:r>
              <a:rPr lang="en-US" sz="1200" dirty="0" smtClean="0">
                <a:latin typeface="Tahoma" pitchFamily="34" charset="0"/>
                <a:ea typeface="Tahoma" pitchFamily="34" charset="0"/>
                <a:cs typeface="Tahoma" pitchFamily="34" charset="0"/>
              </a:rPr>
              <a:t>● First generation: simple scanners</a:t>
            </a:r>
          </a:p>
          <a:p>
            <a:pPr>
              <a:buNone/>
            </a:pPr>
            <a:r>
              <a:rPr lang="en-US" sz="1200" dirty="0" smtClean="0">
                <a:latin typeface="Tahoma" pitchFamily="34" charset="0"/>
                <a:ea typeface="Tahoma" pitchFamily="34" charset="0"/>
                <a:cs typeface="Tahoma" pitchFamily="34" charset="0"/>
              </a:rPr>
              <a:t>● Second generation: heuristic scanners</a:t>
            </a:r>
          </a:p>
          <a:p>
            <a:pPr>
              <a:buNone/>
            </a:pPr>
            <a:r>
              <a:rPr lang="en-US" sz="1200" dirty="0" smtClean="0">
                <a:latin typeface="Tahoma" pitchFamily="34" charset="0"/>
                <a:ea typeface="Tahoma" pitchFamily="34" charset="0"/>
                <a:cs typeface="Tahoma" pitchFamily="34" charset="0"/>
              </a:rPr>
              <a:t>● Third generation: activity traps</a:t>
            </a:r>
          </a:p>
          <a:p>
            <a:pPr>
              <a:buNone/>
            </a:pPr>
            <a:r>
              <a:rPr lang="en-US" sz="1200" dirty="0" smtClean="0">
                <a:latin typeface="Tahoma" pitchFamily="34" charset="0"/>
                <a:ea typeface="Tahoma" pitchFamily="34" charset="0"/>
                <a:cs typeface="Tahoma" pitchFamily="34" charset="0"/>
              </a:rPr>
              <a:t>● Fourth generation: full-featured protection</a:t>
            </a:r>
          </a:p>
        </p:txBody>
      </p:sp>
    </p:spTree>
    <p:extLst>
      <p:ext uri="{BB962C8B-B14F-4D97-AF65-F5344CB8AC3E}">
        <p14:creationId xmlns:p14="http://schemas.microsoft.com/office/powerpoint/2010/main" xmlns="" val="403952836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E00A60-D3C6-4B08-B55F-3F5998275415}"/>
              </a:ext>
            </a:extLst>
          </p:cNvPr>
          <p:cNvSpPr>
            <a:spLocks noGrp="1"/>
          </p:cNvSpPr>
          <p:nvPr>
            <p:ph type="title"/>
          </p:nvPr>
        </p:nvSpPr>
        <p:spPr/>
        <p:txBody>
          <a:bodyPr/>
          <a:lstStyle/>
          <a:p>
            <a:endParaRPr lang="en-US"/>
          </a:p>
        </p:txBody>
      </p:sp>
      <p:sp>
        <p:nvSpPr>
          <p:cNvPr id="4" name="Content Placeholder 3"/>
          <p:cNvSpPr>
            <a:spLocks noGrp="1"/>
          </p:cNvSpPr>
          <p:nvPr>
            <p:ph idx="1"/>
          </p:nvPr>
        </p:nvSpPr>
        <p:spPr/>
        <p:txBody>
          <a:bodyPr>
            <a:noAutofit/>
          </a:bodyPr>
          <a:lstStyle/>
          <a:p>
            <a:pPr algn="just">
              <a:lnSpc>
                <a:spcPct val="150000"/>
              </a:lnSpc>
              <a:buNone/>
            </a:pPr>
            <a:r>
              <a:rPr lang="en-US" sz="1400" b="1" dirty="0" smtClean="0">
                <a:latin typeface="Tahoma" pitchFamily="34" charset="0"/>
                <a:ea typeface="Tahoma" pitchFamily="34" charset="0"/>
                <a:cs typeface="Tahoma" pitchFamily="34" charset="0"/>
              </a:rPr>
              <a:t>Firewall	</a:t>
            </a:r>
            <a:r>
              <a:rPr lang="en-US" sz="1200" dirty="0" smtClean="0">
                <a:latin typeface="Tahoma" pitchFamily="34" charset="0"/>
                <a:ea typeface="Tahoma" pitchFamily="34" charset="0"/>
                <a:cs typeface="Tahoma" pitchFamily="34" charset="0"/>
              </a:rPr>
              <a:t>	</a:t>
            </a:r>
          </a:p>
          <a:p>
            <a:pPr algn="just">
              <a:lnSpc>
                <a:spcPct val="150000"/>
              </a:lnSpc>
              <a:buNone/>
            </a:pPr>
            <a:r>
              <a:rPr lang="en-US" sz="1200" dirty="0" smtClean="0">
                <a:latin typeface="Tahoma" pitchFamily="34" charset="0"/>
                <a:ea typeface="Tahoma" pitchFamily="34" charset="0"/>
                <a:cs typeface="Tahoma" pitchFamily="34" charset="0"/>
              </a:rPr>
              <a:t>		Information systems in corporations, government agencies, and other organizations have undergone changes like</a:t>
            </a:r>
          </a:p>
          <a:p>
            <a:pPr algn="just">
              <a:lnSpc>
                <a:spcPct val="150000"/>
              </a:lnSpc>
              <a:buNone/>
            </a:pPr>
            <a:r>
              <a:rPr lang="en-US" sz="1200" dirty="0" smtClean="0">
                <a:latin typeface="Tahoma" pitchFamily="34" charset="0"/>
                <a:ea typeface="Tahoma" pitchFamily="34" charset="0"/>
                <a:cs typeface="Tahoma" pitchFamily="34" charset="0"/>
              </a:rPr>
              <a:t>● Centralized data processing system, with a central mainframe supporting a number of directly connected terminals</a:t>
            </a:r>
          </a:p>
          <a:p>
            <a:pPr algn="just">
              <a:lnSpc>
                <a:spcPct val="150000"/>
              </a:lnSpc>
              <a:buNone/>
            </a:pPr>
            <a:r>
              <a:rPr lang="en-US" sz="1200" dirty="0" smtClean="0">
                <a:latin typeface="Tahoma" pitchFamily="34" charset="0"/>
                <a:ea typeface="Tahoma" pitchFamily="34" charset="0"/>
                <a:cs typeface="Tahoma" pitchFamily="34" charset="0"/>
              </a:rPr>
              <a:t>● Local area networks (LANs) interconnecting PCs and terminals to each other and the mainframe</a:t>
            </a:r>
          </a:p>
          <a:p>
            <a:pPr algn="just">
              <a:lnSpc>
                <a:spcPct val="150000"/>
              </a:lnSpc>
              <a:buNone/>
            </a:pPr>
            <a:r>
              <a:rPr lang="en-US" sz="1200" dirty="0" smtClean="0">
                <a:latin typeface="Tahoma" pitchFamily="34" charset="0"/>
                <a:ea typeface="Tahoma" pitchFamily="34" charset="0"/>
                <a:cs typeface="Tahoma" pitchFamily="34" charset="0"/>
              </a:rPr>
              <a:t>● Premises network, consisting of a number of LANs, interconnecting PCs, servers, and perhaps a mainframe or two</a:t>
            </a:r>
          </a:p>
          <a:p>
            <a:pPr algn="just">
              <a:lnSpc>
                <a:spcPct val="150000"/>
              </a:lnSpc>
              <a:buNone/>
            </a:pPr>
            <a:r>
              <a:rPr lang="en-US" sz="1200" dirty="0" smtClean="0">
                <a:latin typeface="Tahoma" pitchFamily="34" charset="0"/>
                <a:ea typeface="Tahoma" pitchFamily="34" charset="0"/>
                <a:cs typeface="Tahoma" pitchFamily="34" charset="0"/>
              </a:rPr>
              <a:t>● Enterprise-wide network, consisting of multiple, geographically distributed premises networks interconnected by a private wide area network (WAN)</a:t>
            </a:r>
          </a:p>
          <a:p>
            <a:pPr algn="just">
              <a:lnSpc>
                <a:spcPct val="150000"/>
              </a:lnSpc>
              <a:buNone/>
            </a:pPr>
            <a:r>
              <a:rPr lang="en-US" sz="1200" dirty="0" smtClean="0">
                <a:latin typeface="Tahoma" pitchFamily="34" charset="0"/>
                <a:ea typeface="Tahoma" pitchFamily="34" charset="0"/>
                <a:cs typeface="Tahoma" pitchFamily="34" charset="0"/>
              </a:rPr>
              <a:t>● Internet connectivity, in which the various premises networks all hook into the Internet and may or may not also be connected by a private WAN</a:t>
            </a:r>
          </a:p>
          <a:p>
            <a:pPr algn="just">
              <a:lnSpc>
                <a:spcPct val="150000"/>
              </a:lnSpc>
              <a:buNone/>
            </a:pPr>
            <a:r>
              <a:rPr lang="en-US" sz="1200" dirty="0" smtClean="0">
                <a:latin typeface="Tahoma" pitchFamily="34" charset="0"/>
                <a:ea typeface="Tahoma" pitchFamily="34" charset="0"/>
                <a:cs typeface="Tahoma" pitchFamily="34" charset="0"/>
              </a:rPr>
              <a:t>		However, while Internet access provides benefits to the organization, it enables the outside world to reach and interact with local network assets. This creates a threat to the organization.</a:t>
            </a:r>
          </a:p>
          <a:p>
            <a:pPr algn="just">
              <a:lnSpc>
                <a:spcPct val="150000"/>
              </a:lnSpc>
              <a:buNone/>
            </a:pPr>
            <a:r>
              <a:rPr lang="en-US" sz="1200" b="1" dirty="0" smtClean="0">
                <a:latin typeface="Tahoma" pitchFamily="34" charset="0"/>
                <a:ea typeface="Tahoma" pitchFamily="34" charset="0"/>
                <a:cs typeface="Tahoma" pitchFamily="34" charset="0"/>
              </a:rPr>
              <a:t>Firewall Characteristics</a:t>
            </a:r>
          </a:p>
          <a:p>
            <a:pPr algn="just">
              <a:lnSpc>
                <a:spcPct val="150000"/>
              </a:lnSpc>
              <a:buNone/>
            </a:pPr>
            <a:r>
              <a:rPr lang="en-US" sz="1200" dirty="0" smtClean="0">
                <a:latin typeface="Tahoma" pitchFamily="34" charset="0"/>
                <a:ea typeface="Tahoma" pitchFamily="34" charset="0"/>
                <a:cs typeface="Tahoma" pitchFamily="34" charset="0"/>
              </a:rPr>
              <a:t>All traffic from inside to outside, and vice versa, must pass through the firewall.</a:t>
            </a:r>
          </a:p>
          <a:p>
            <a:pPr algn="just">
              <a:lnSpc>
                <a:spcPct val="150000"/>
              </a:lnSpc>
              <a:buNone/>
            </a:pPr>
            <a:r>
              <a:rPr lang="en-US" sz="1200" dirty="0" smtClean="0">
                <a:latin typeface="Tahoma" pitchFamily="34" charset="0"/>
                <a:ea typeface="Tahoma" pitchFamily="34" charset="0"/>
                <a:cs typeface="Tahoma" pitchFamily="34" charset="0"/>
              </a:rPr>
              <a:t>Only authorized traffic, as defined by the local security policy, will be allowed to pass.</a:t>
            </a:r>
          </a:p>
          <a:p>
            <a:pPr algn="just">
              <a:lnSpc>
                <a:spcPct val="150000"/>
              </a:lnSpc>
              <a:buNone/>
            </a:pPr>
            <a:r>
              <a:rPr lang="en-US" sz="1200" dirty="0" smtClean="0">
                <a:latin typeface="Tahoma" pitchFamily="34" charset="0"/>
                <a:ea typeface="Tahoma" pitchFamily="34" charset="0"/>
                <a:cs typeface="Tahoma" pitchFamily="34" charset="0"/>
              </a:rPr>
              <a:t>The firewall itself is immune to penetration.</a:t>
            </a:r>
          </a:p>
        </p:txBody>
      </p:sp>
    </p:spTree>
    <p:extLst>
      <p:ext uri="{BB962C8B-B14F-4D97-AF65-F5344CB8AC3E}">
        <p14:creationId xmlns:p14="http://schemas.microsoft.com/office/powerpoint/2010/main" xmlns="" val="403952836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E00A60-D3C6-4B08-B55F-3F5998275415}"/>
              </a:ext>
            </a:extLst>
          </p:cNvPr>
          <p:cNvSpPr>
            <a:spLocks noGrp="1"/>
          </p:cNvSpPr>
          <p:nvPr>
            <p:ph type="title"/>
          </p:nvPr>
        </p:nvSpPr>
        <p:spPr/>
        <p:txBody>
          <a:bodyPr/>
          <a:lstStyle/>
          <a:p>
            <a:endParaRPr lang="en-US"/>
          </a:p>
        </p:txBody>
      </p:sp>
      <p:sp>
        <p:nvSpPr>
          <p:cNvPr id="4" name="Content Placeholder 3"/>
          <p:cNvSpPr>
            <a:spLocks noGrp="1"/>
          </p:cNvSpPr>
          <p:nvPr>
            <p:ph idx="1"/>
          </p:nvPr>
        </p:nvSpPr>
        <p:spPr/>
        <p:txBody>
          <a:bodyPr>
            <a:noAutofit/>
          </a:bodyPr>
          <a:lstStyle/>
          <a:p>
            <a:pPr algn="just">
              <a:lnSpc>
                <a:spcPct val="150000"/>
              </a:lnSpc>
              <a:buNone/>
            </a:pPr>
            <a:r>
              <a:rPr lang="en-US" sz="1200" b="1" dirty="0" smtClean="0">
                <a:latin typeface="Tahoma" pitchFamily="34" charset="0"/>
                <a:ea typeface="Tahoma" pitchFamily="34" charset="0"/>
                <a:cs typeface="Tahoma" pitchFamily="34" charset="0"/>
              </a:rPr>
              <a:t>Limitations of Firewall</a:t>
            </a:r>
          </a:p>
          <a:p>
            <a:pPr algn="just">
              <a:lnSpc>
                <a:spcPct val="150000"/>
              </a:lnSpc>
              <a:buNone/>
            </a:pPr>
            <a:r>
              <a:rPr lang="en-US" sz="1200" dirty="0" smtClean="0">
                <a:latin typeface="Tahoma" pitchFamily="34" charset="0"/>
                <a:ea typeface="Tahoma" pitchFamily="34" charset="0"/>
                <a:cs typeface="Tahoma" pitchFamily="34" charset="0"/>
              </a:rPr>
              <a:t>	1. The firewall cannot protect against attacks that bypass the firewall.</a:t>
            </a:r>
          </a:p>
          <a:p>
            <a:pPr algn="just">
              <a:lnSpc>
                <a:spcPct val="150000"/>
              </a:lnSpc>
              <a:buNone/>
            </a:pPr>
            <a:r>
              <a:rPr lang="en-US" sz="1200" dirty="0" smtClean="0">
                <a:latin typeface="Tahoma" pitchFamily="34" charset="0"/>
                <a:ea typeface="Tahoma" pitchFamily="34" charset="0"/>
                <a:cs typeface="Tahoma" pitchFamily="34" charset="0"/>
              </a:rPr>
              <a:t>	2. The firewall does not protect against internal threats, such as a disgruntled employee or an employee who unwittingly cooperates with an external attacker.</a:t>
            </a:r>
          </a:p>
          <a:p>
            <a:pPr algn="just">
              <a:lnSpc>
                <a:spcPct val="150000"/>
              </a:lnSpc>
              <a:buNone/>
            </a:pPr>
            <a:r>
              <a:rPr lang="en-US" sz="1200" dirty="0" smtClean="0">
                <a:latin typeface="Tahoma" pitchFamily="34" charset="0"/>
                <a:ea typeface="Tahoma" pitchFamily="34" charset="0"/>
                <a:cs typeface="Tahoma" pitchFamily="34" charset="0"/>
              </a:rPr>
              <a:t>	3. The firewall cannot protect against the transfer of virus-infected programs or files.</a:t>
            </a:r>
          </a:p>
          <a:p>
            <a:pPr algn="just">
              <a:lnSpc>
                <a:spcPct val="150000"/>
              </a:lnSpc>
              <a:buNone/>
            </a:pPr>
            <a:r>
              <a:rPr lang="en-US" sz="1200" b="1" dirty="0" smtClean="0">
                <a:latin typeface="Tahoma" pitchFamily="34" charset="0"/>
                <a:ea typeface="Tahoma" pitchFamily="34" charset="0"/>
                <a:cs typeface="Tahoma" pitchFamily="34" charset="0"/>
              </a:rPr>
              <a:t>Types of Firewalls</a:t>
            </a:r>
          </a:p>
          <a:p>
            <a:pPr>
              <a:buNone/>
            </a:pPr>
            <a:r>
              <a:rPr lang="en-US" sz="1200" dirty="0" smtClean="0">
                <a:latin typeface="Tahoma" pitchFamily="34" charset="0"/>
                <a:ea typeface="Tahoma" pitchFamily="34" charset="0"/>
                <a:cs typeface="Tahoma" pitchFamily="34" charset="0"/>
              </a:rPr>
              <a:t>	1. packet filters</a:t>
            </a:r>
          </a:p>
          <a:p>
            <a:pPr>
              <a:buNone/>
            </a:pPr>
            <a:r>
              <a:rPr lang="en-US" sz="1200" dirty="0" smtClean="0">
                <a:latin typeface="Tahoma" pitchFamily="34" charset="0"/>
                <a:ea typeface="Tahoma" pitchFamily="34" charset="0"/>
                <a:cs typeface="Tahoma" pitchFamily="34" charset="0"/>
              </a:rPr>
              <a:t>	2. application-level gateways</a:t>
            </a:r>
          </a:p>
          <a:p>
            <a:pPr>
              <a:buNone/>
            </a:pPr>
            <a:r>
              <a:rPr lang="en-US" sz="1200" dirty="0" smtClean="0">
                <a:latin typeface="Tahoma" pitchFamily="34" charset="0"/>
                <a:ea typeface="Tahoma" pitchFamily="34" charset="0"/>
                <a:cs typeface="Tahoma" pitchFamily="34" charset="0"/>
              </a:rPr>
              <a:t>	3. circuit-level gateways</a:t>
            </a:r>
          </a:p>
          <a:p>
            <a:endParaRPr lang="en-US" sz="1200" b="1" dirty="0" smtClean="0">
              <a:latin typeface="Tahoma" pitchFamily="34" charset="0"/>
              <a:ea typeface="Tahoma" pitchFamily="34" charset="0"/>
              <a:cs typeface="Tahoma" pitchFamily="34" charset="0"/>
            </a:endParaRPr>
          </a:p>
          <a:p>
            <a:pPr>
              <a:buNone/>
            </a:pPr>
            <a:r>
              <a:rPr lang="en-US" sz="1200" b="1" dirty="0" smtClean="0">
                <a:latin typeface="Tahoma" pitchFamily="34" charset="0"/>
                <a:ea typeface="Tahoma" pitchFamily="34" charset="0"/>
                <a:cs typeface="Tahoma" pitchFamily="34" charset="0"/>
              </a:rPr>
              <a:t>Packet-Filtering Router</a:t>
            </a:r>
          </a:p>
          <a:p>
            <a:pPr algn="just">
              <a:lnSpc>
                <a:spcPct val="150000"/>
              </a:lnSpc>
              <a:buNone/>
            </a:pPr>
            <a:r>
              <a:rPr lang="en-US" sz="1200" dirty="0" smtClean="0">
                <a:latin typeface="Tahoma" pitchFamily="34" charset="0"/>
                <a:ea typeface="Tahoma" pitchFamily="34" charset="0"/>
                <a:cs typeface="Tahoma" pitchFamily="34" charset="0"/>
              </a:rPr>
              <a:t>		A packet-filtering router applies a set of rules to each incoming and outgoing IP packet and then forwards or discards the packet. Filtering rules are based on information contained in a network packet like Source IP address ,  Destination IP address , Source and destination transport-level address , IP protocol field and  Interface. </a:t>
            </a:r>
          </a:p>
          <a:p>
            <a:pPr algn="just">
              <a:lnSpc>
                <a:spcPct val="150000"/>
              </a:lnSpc>
              <a:buNone/>
            </a:pPr>
            <a:r>
              <a:rPr lang="en-US" sz="1200" dirty="0" smtClean="0">
                <a:latin typeface="Tahoma" pitchFamily="34" charset="0"/>
                <a:ea typeface="Tahoma" pitchFamily="34" charset="0"/>
                <a:cs typeface="Tahoma" pitchFamily="34" charset="0"/>
              </a:rPr>
              <a:t>		The packet filter is typically set up as a list of rules based on matches to fields in the IP or TCP header. If there is a match to one of the rules, that rule is invoked to determine whether to forward or discard the packet. If there is no match to any rule, then a default action is taken. </a:t>
            </a:r>
          </a:p>
          <a:p>
            <a:pPr algn="just">
              <a:lnSpc>
                <a:spcPct val="150000"/>
              </a:lnSpc>
              <a:buNone/>
            </a:pPr>
            <a:r>
              <a:rPr lang="en-US" sz="1200" dirty="0" smtClean="0">
                <a:latin typeface="Tahoma" pitchFamily="34" charset="0"/>
                <a:ea typeface="Tahoma" pitchFamily="34" charset="0"/>
                <a:cs typeface="Tahoma" pitchFamily="34" charset="0"/>
              </a:rPr>
              <a:t>Two default policies are possible:</a:t>
            </a:r>
          </a:p>
          <a:p>
            <a:pPr algn="just">
              <a:lnSpc>
                <a:spcPct val="150000"/>
              </a:lnSpc>
              <a:buNone/>
            </a:pPr>
            <a:r>
              <a:rPr lang="en-US" sz="1200" dirty="0" smtClean="0">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Default = </a:t>
            </a:r>
            <a:r>
              <a:rPr lang="en-US" sz="1200" b="1" i="1" dirty="0" smtClean="0">
                <a:latin typeface="Tahoma" pitchFamily="34" charset="0"/>
                <a:ea typeface="Tahoma" pitchFamily="34" charset="0"/>
                <a:cs typeface="Tahoma" pitchFamily="34" charset="0"/>
              </a:rPr>
              <a:t>discard </a:t>
            </a:r>
            <a:r>
              <a:rPr lang="en-US" sz="1200" i="1" dirty="0" smtClean="0">
                <a:latin typeface="Tahoma" pitchFamily="34" charset="0"/>
                <a:ea typeface="Tahoma" pitchFamily="34" charset="0"/>
                <a:cs typeface="Tahoma" pitchFamily="34" charset="0"/>
              </a:rPr>
              <a:t>(That which is not expressly permitted is prohibited.)</a:t>
            </a:r>
          </a:p>
          <a:p>
            <a:pPr algn="just">
              <a:lnSpc>
                <a:spcPct val="150000"/>
              </a:lnSpc>
              <a:buNone/>
            </a:pPr>
            <a:r>
              <a:rPr lang="en-US" sz="1200" dirty="0" smtClean="0">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Default = </a:t>
            </a:r>
            <a:r>
              <a:rPr lang="en-US" sz="1200" b="1" i="1" dirty="0" smtClean="0">
                <a:latin typeface="Tahoma" pitchFamily="34" charset="0"/>
                <a:ea typeface="Tahoma" pitchFamily="34" charset="0"/>
                <a:cs typeface="Tahoma" pitchFamily="34" charset="0"/>
              </a:rPr>
              <a:t>forward </a:t>
            </a:r>
            <a:r>
              <a:rPr lang="en-US" sz="1200" i="1" dirty="0" smtClean="0">
                <a:latin typeface="Tahoma" pitchFamily="34" charset="0"/>
                <a:ea typeface="Tahoma" pitchFamily="34" charset="0"/>
                <a:cs typeface="Tahoma" pitchFamily="34" charset="0"/>
              </a:rPr>
              <a:t>(That which is not expressly prohibited is permitted.)</a:t>
            </a:r>
            <a:endParaRPr lang="en-US" sz="1200" dirty="0" smtClean="0">
              <a:latin typeface="Tahoma" pitchFamily="34" charset="0"/>
              <a:ea typeface="Tahoma" pitchFamily="34" charset="0"/>
              <a:cs typeface="Tahoma" pitchFamily="34" charset="0"/>
            </a:endParaRPr>
          </a:p>
          <a:p>
            <a:pPr>
              <a:buNone/>
            </a:pPr>
            <a:endParaRPr lang="en-US" sz="1200" dirty="0" smtClean="0">
              <a:latin typeface="Tahoma" pitchFamily="34" charset="0"/>
              <a:ea typeface="Tahoma" pitchFamily="34" charset="0"/>
              <a:cs typeface="Tahoma" pitchFamily="34" charset="0"/>
            </a:endParaRPr>
          </a:p>
          <a:p>
            <a:pPr>
              <a:buNone/>
            </a:pPr>
            <a:endParaRPr lang="en-US" sz="1200" dirty="0" smtClean="0">
              <a:latin typeface="Tahoma" pitchFamily="34" charset="0"/>
              <a:ea typeface="Tahoma" pitchFamily="34" charset="0"/>
              <a:cs typeface="Tahoma" pitchFamily="34" charset="0"/>
            </a:endParaRPr>
          </a:p>
          <a:p>
            <a:pPr>
              <a:buNone/>
            </a:pPr>
            <a:endParaRPr lang="en-US" sz="1200" dirty="0" smtClean="0">
              <a:latin typeface="Tahoma" pitchFamily="34" charset="0"/>
              <a:ea typeface="Tahoma" pitchFamily="34" charset="0"/>
              <a:cs typeface="Tahoma" pitchFamily="34" charset="0"/>
            </a:endParaRPr>
          </a:p>
          <a:p>
            <a:pPr>
              <a:buNone/>
            </a:pPr>
            <a:endParaRPr lang="en-US" sz="1200" dirty="0" smtClean="0">
              <a:latin typeface="Tahoma" pitchFamily="34" charset="0"/>
              <a:ea typeface="Tahoma" pitchFamily="34" charset="0"/>
              <a:cs typeface="Tahoma" pitchFamily="34" charset="0"/>
            </a:endParaRPr>
          </a:p>
          <a:p>
            <a:pPr>
              <a:buNone/>
            </a:pPr>
            <a:endParaRPr lang="en-US" sz="1200" dirty="0" smtClean="0">
              <a:latin typeface="Tahoma" pitchFamily="34" charset="0"/>
              <a:ea typeface="Tahoma" pitchFamily="34" charset="0"/>
              <a:cs typeface="Tahoma" pitchFamily="34" charset="0"/>
            </a:endParaRPr>
          </a:p>
          <a:p>
            <a:pPr>
              <a:buNone/>
            </a:pPr>
            <a:endParaRPr lang="en-US" sz="1200" dirty="0" smtClean="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xmlns="" val="403952836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E00A60-D3C6-4B08-B55F-3F5998275415}"/>
              </a:ext>
            </a:extLst>
          </p:cNvPr>
          <p:cNvSpPr>
            <a:spLocks noGrp="1"/>
          </p:cNvSpPr>
          <p:nvPr>
            <p:ph type="title"/>
          </p:nvPr>
        </p:nvSpPr>
        <p:spPr/>
        <p:txBody>
          <a:bodyPr/>
          <a:lstStyle/>
          <a:p>
            <a:endParaRPr lang="en-US"/>
          </a:p>
        </p:txBody>
      </p:sp>
      <p:pic>
        <p:nvPicPr>
          <p:cNvPr id="3074" name="Picture 2"/>
          <p:cNvPicPr>
            <a:picLocks noGrp="1" noChangeAspect="1" noChangeArrowheads="1"/>
          </p:cNvPicPr>
          <p:nvPr>
            <p:ph idx="1"/>
          </p:nvPr>
        </p:nvPicPr>
        <p:blipFill>
          <a:blip r:embed="rId2" cstate="print"/>
          <a:srcRect/>
          <a:stretch>
            <a:fillRect/>
          </a:stretch>
        </p:blipFill>
        <p:spPr bwMode="auto">
          <a:xfrm>
            <a:off x="1047750" y="2008981"/>
            <a:ext cx="4762500" cy="5934075"/>
          </a:xfrm>
          <a:prstGeom prst="rect">
            <a:avLst/>
          </a:prstGeom>
          <a:noFill/>
          <a:ln w="9525">
            <a:noFill/>
            <a:miter lim="800000"/>
            <a:headEnd/>
            <a:tailEnd/>
          </a:ln>
        </p:spPr>
      </p:pic>
    </p:spTree>
    <p:extLst>
      <p:ext uri="{BB962C8B-B14F-4D97-AF65-F5344CB8AC3E}">
        <p14:creationId xmlns:p14="http://schemas.microsoft.com/office/powerpoint/2010/main" xmlns="" val="403952836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E00A60-D3C6-4B08-B55F-3F5998275415}"/>
              </a:ext>
            </a:extLst>
          </p:cNvPr>
          <p:cNvSpPr>
            <a:spLocks noGrp="1"/>
          </p:cNvSpPr>
          <p:nvPr>
            <p:ph type="title"/>
          </p:nvPr>
        </p:nvSpPr>
        <p:spPr/>
        <p:txBody>
          <a:bodyPr/>
          <a:lstStyle/>
          <a:p>
            <a:endParaRPr lang="en-US"/>
          </a:p>
        </p:txBody>
      </p:sp>
      <p:sp>
        <p:nvSpPr>
          <p:cNvPr id="4" name="Content Placeholder 3"/>
          <p:cNvSpPr>
            <a:spLocks noGrp="1"/>
          </p:cNvSpPr>
          <p:nvPr>
            <p:ph idx="1"/>
          </p:nvPr>
        </p:nvSpPr>
        <p:spPr/>
        <p:txBody>
          <a:bodyPr>
            <a:normAutofit/>
          </a:bodyPr>
          <a:lstStyle/>
          <a:p>
            <a:pPr algn="just">
              <a:lnSpc>
                <a:spcPct val="170000"/>
              </a:lnSpc>
              <a:buNone/>
            </a:pPr>
            <a:r>
              <a:rPr lang="en-US" sz="1200" b="1" dirty="0" smtClean="0">
                <a:latin typeface="Tahoma" pitchFamily="34" charset="0"/>
                <a:ea typeface="Tahoma" pitchFamily="34" charset="0"/>
                <a:cs typeface="Tahoma" pitchFamily="34" charset="0"/>
              </a:rPr>
              <a:t>Attacks on Packet Filtering Router and its Countermeasures</a:t>
            </a:r>
          </a:p>
          <a:p>
            <a:pPr algn="just">
              <a:lnSpc>
                <a:spcPct val="170000"/>
              </a:lnSpc>
              <a:buNone/>
            </a:pPr>
            <a:r>
              <a:rPr lang="en-US" sz="1200" dirty="0" smtClean="0">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IP address spoofing</a:t>
            </a:r>
          </a:p>
          <a:p>
            <a:pPr algn="just">
              <a:lnSpc>
                <a:spcPct val="170000"/>
              </a:lnSpc>
              <a:buNone/>
            </a:pPr>
            <a:r>
              <a:rPr lang="en-US" sz="1200" b="1" dirty="0" smtClean="0">
                <a:latin typeface="Tahoma" pitchFamily="34" charset="0"/>
                <a:ea typeface="Tahoma" pitchFamily="34" charset="0"/>
                <a:cs typeface="Tahoma" pitchFamily="34" charset="0"/>
              </a:rPr>
              <a:t>		</a:t>
            </a:r>
            <a:r>
              <a:rPr lang="en-US" sz="1200" dirty="0" smtClean="0">
                <a:latin typeface="Tahoma" pitchFamily="34" charset="0"/>
                <a:ea typeface="Tahoma" pitchFamily="34" charset="0"/>
                <a:cs typeface="Tahoma" pitchFamily="34" charset="0"/>
              </a:rPr>
              <a:t>The intruder transmits packets from the outside with a source IP address field containing an address of an internal host (spoofed address). The countermeasure is to discard packets with an inside source address if the packet arrives on an external interface.</a:t>
            </a:r>
          </a:p>
          <a:p>
            <a:pPr algn="just">
              <a:lnSpc>
                <a:spcPct val="170000"/>
              </a:lnSpc>
              <a:buNone/>
            </a:pPr>
            <a:r>
              <a:rPr lang="en-US" sz="1200" dirty="0" smtClean="0">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Source routing attacks</a:t>
            </a:r>
          </a:p>
          <a:p>
            <a:pPr algn="just">
              <a:lnSpc>
                <a:spcPct val="170000"/>
              </a:lnSpc>
              <a:buNone/>
            </a:pPr>
            <a:r>
              <a:rPr lang="en-US" sz="1200" b="1" dirty="0" smtClean="0">
                <a:latin typeface="Tahoma" pitchFamily="34" charset="0"/>
                <a:ea typeface="Tahoma" pitchFamily="34" charset="0"/>
                <a:cs typeface="Tahoma" pitchFamily="34" charset="0"/>
              </a:rPr>
              <a:t>		</a:t>
            </a:r>
            <a:r>
              <a:rPr lang="en-US" sz="1200" dirty="0" smtClean="0">
                <a:latin typeface="Tahoma" pitchFamily="34" charset="0"/>
                <a:ea typeface="Tahoma" pitchFamily="34" charset="0"/>
                <a:cs typeface="Tahoma" pitchFamily="34" charset="0"/>
              </a:rPr>
              <a:t> The source station specifies the route that a packet should take as it crosses the Internet, in the hopes that this will bypass security measures that do not analyze the source routing information. The countermeasure is to discard all packets that use this option.</a:t>
            </a:r>
          </a:p>
          <a:p>
            <a:pPr algn="just">
              <a:lnSpc>
                <a:spcPct val="170000"/>
              </a:lnSpc>
              <a:buNone/>
            </a:pPr>
            <a:r>
              <a:rPr lang="en-US" sz="1200" dirty="0" smtClean="0">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Tiny fragment attacks</a:t>
            </a:r>
          </a:p>
          <a:p>
            <a:pPr algn="just">
              <a:lnSpc>
                <a:spcPct val="170000"/>
              </a:lnSpc>
              <a:buNone/>
            </a:pPr>
            <a:r>
              <a:rPr lang="en-US" sz="1200" b="1" dirty="0" smtClean="0">
                <a:latin typeface="Tahoma" pitchFamily="34" charset="0"/>
                <a:ea typeface="Tahoma" pitchFamily="34" charset="0"/>
                <a:cs typeface="Tahoma" pitchFamily="34" charset="0"/>
              </a:rPr>
              <a:t>		</a:t>
            </a:r>
            <a:r>
              <a:rPr lang="en-US" sz="1200" dirty="0" smtClean="0">
                <a:latin typeface="Tahoma" pitchFamily="34" charset="0"/>
                <a:ea typeface="Tahoma" pitchFamily="34" charset="0"/>
                <a:cs typeface="Tahoma" pitchFamily="34" charset="0"/>
              </a:rPr>
              <a:t> The intruder uses the IP fragmentation option to create extremely small fragments and force the TCP header information into a separate packet fragment. Typically, a packet filter will make a filtering decision on the first fragment of a packet. All subsequent fragments of that packet are filtered out solely on the basis that they are part of the packet whose first fragment was rejected. A countermeasure is to enforce a rule that the first fragment of a packet must contain a predefined minimum amount of the transport header. If the first fragment is rejected, the filter can remember the packet and discard all subsequent fragments.</a:t>
            </a:r>
            <a:endParaRPr lang="en-US" sz="1200"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xmlns="" val="40395283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lnSpc>
                <a:spcPct val="150000"/>
              </a:lnSpc>
              <a:spcBef>
                <a:spcPts val="0"/>
              </a:spcBef>
              <a:buNone/>
            </a:pPr>
            <a:r>
              <a:rPr lang="en-US" b="1" dirty="0" smtClean="0">
                <a:latin typeface="Tahoma" pitchFamily="34" charset="0"/>
                <a:ea typeface="Tahoma" pitchFamily="34" charset="0"/>
                <a:cs typeface="Tahoma" pitchFamily="34" charset="0"/>
              </a:rPr>
              <a:t>   LEGAL, ETHICAL AND PROFESSIONAL ASPECTS OF SECURITY </a:t>
            </a:r>
          </a:p>
          <a:p>
            <a:pPr algn="just">
              <a:lnSpc>
                <a:spcPct val="150000"/>
              </a:lnSpc>
              <a:spcBef>
                <a:spcPts val="0"/>
              </a:spcBef>
            </a:pPr>
            <a:r>
              <a:rPr lang="en-US" sz="1200" dirty="0" smtClean="0">
                <a:latin typeface="Tahoma" pitchFamily="34" charset="0"/>
                <a:ea typeface="Tahoma" pitchFamily="34" charset="0"/>
                <a:cs typeface="Tahoma" pitchFamily="34" charset="0"/>
              </a:rPr>
              <a:t>Computer crime, or cybercrime, is a term used broadly to describe criminal activity in which computers or computer networks are a tool, a target, or a place of criminal activity.</a:t>
            </a:r>
          </a:p>
          <a:p>
            <a:pPr algn="just">
              <a:lnSpc>
                <a:spcPct val="150000"/>
              </a:lnSpc>
              <a:spcBef>
                <a:spcPts val="0"/>
              </a:spcBef>
            </a:pPr>
            <a:r>
              <a:rPr lang="en-US" sz="1200" dirty="0" smtClean="0">
                <a:latin typeface="Tahoma" pitchFamily="34" charset="0"/>
                <a:ea typeface="Tahoma" pitchFamily="34" charset="0"/>
                <a:cs typeface="Tahoma" pitchFamily="34" charset="0"/>
              </a:rPr>
              <a:t>The term cybercrime has a association of the use of networks specifically, whereas computer crime may or may not involve networks.</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r>
              <a:rPr lang="en-US" sz="1400" b="1" dirty="0" smtClean="0">
                <a:latin typeface="Tahoma" pitchFamily="34" charset="0"/>
                <a:ea typeface="Tahoma" pitchFamily="34" charset="0"/>
                <a:cs typeface="Tahoma" pitchFamily="34" charset="0"/>
              </a:rPr>
              <a:t>   Types of Computer Crime</a:t>
            </a:r>
          </a:p>
          <a:p>
            <a:pPr marL="514350" indent="-514350" algn="just">
              <a:lnSpc>
                <a:spcPct val="150000"/>
              </a:lnSpc>
              <a:spcBef>
                <a:spcPts val="0"/>
              </a:spcBef>
              <a:buNone/>
            </a:pPr>
            <a:r>
              <a:rPr lang="en-US" sz="1200" b="1" dirty="0" smtClean="0">
                <a:latin typeface="Tahoma" pitchFamily="34" charset="0"/>
                <a:ea typeface="Tahoma" pitchFamily="34" charset="0"/>
                <a:cs typeface="Tahoma" pitchFamily="34" charset="0"/>
              </a:rPr>
              <a:t>   1. Computers as targets: </a:t>
            </a:r>
          </a:p>
          <a:p>
            <a:pPr marL="514350" indent="-514350" algn="just">
              <a:lnSpc>
                <a:spcPct val="150000"/>
              </a:lnSpc>
              <a:spcBef>
                <a:spcPts val="0"/>
              </a:spcBef>
              <a:buNone/>
            </a:pPr>
            <a:r>
              <a:rPr lang="en-US" sz="1200" dirty="0" smtClean="0">
                <a:latin typeface="Tahoma" pitchFamily="34" charset="0"/>
                <a:ea typeface="Tahoma" pitchFamily="34" charset="0"/>
                <a:cs typeface="Tahoma" pitchFamily="34" charset="0"/>
              </a:rPr>
              <a:t>    This form of crime targets a computer system, to</a:t>
            </a:r>
          </a:p>
          <a:p>
            <a:pPr algn="just">
              <a:lnSpc>
                <a:spcPct val="150000"/>
              </a:lnSpc>
              <a:spcBef>
                <a:spcPts val="0"/>
              </a:spcBef>
            </a:pPr>
            <a:r>
              <a:rPr lang="en-US" sz="1200" dirty="0" smtClean="0">
                <a:latin typeface="Tahoma" pitchFamily="34" charset="0"/>
                <a:ea typeface="Tahoma" pitchFamily="34" charset="0"/>
                <a:cs typeface="Tahoma" pitchFamily="34" charset="0"/>
              </a:rPr>
              <a:t>acquire information stored on that computer system, to control the target system</a:t>
            </a:r>
          </a:p>
          <a:p>
            <a:pPr algn="just">
              <a:lnSpc>
                <a:spcPct val="150000"/>
              </a:lnSpc>
              <a:spcBef>
                <a:spcPts val="0"/>
              </a:spcBef>
            </a:pPr>
            <a:r>
              <a:rPr lang="en-US" sz="1200" dirty="0" smtClean="0">
                <a:latin typeface="Tahoma" pitchFamily="34" charset="0"/>
                <a:ea typeface="Tahoma" pitchFamily="34" charset="0"/>
                <a:cs typeface="Tahoma" pitchFamily="34" charset="0"/>
              </a:rPr>
              <a:t>without authorization or payment (theft of service), or to alter the integrity of data or </a:t>
            </a:r>
          </a:p>
          <a:p>
            <a:pPr algn="just">
              <a:lnSpc>
                <a:spcPct val="150000"/>
              </a:lnSpc>
              <a:spcBef>
                <a:spcPts val="0"/>
              </a:spcBef>
            </a:pPr>
            <a:r>
              <a:rPr lang="en-US" sz="1200" dirty="0" smtClean="0">
                <a:latin typeface="Tahoma" pitchFamily="34" charset="0"/>
                <a:ea typeface="Tahoma" pitchFamily="34" charset="0"/>
                <a:cs typeface="Tahoma" pitchFamily="34" charset="0"/>
              </a:rPr>
              <a:t>interfere with the availability of the computer or server.</a:t>
            </a:r>
          </a:p>
          <a:p>
            <a:pPr algn="just">
              <a:lnSpc>
                <a:spcPct val="150000"/>
              </a:lnSpc>
              <a:spcBef>
                <a:spcPts val="0"/>
              </a:spcBef>
            </a:pPr>
            <a:r>
              <a:rPr lang="en-US" sz="1200" dirty="0" smtClean="0">
                <a:latin typeface="Tahoma" pitchFamily="34" charset="0"/>
                <a:ea typeface="Tahoma" pitchFamily="34" charset="0"/>
                <a:cs typeface="Tahoma" pitchFamily="34" charset="0"/>
              </a:rPr>
              <a:t>This form of crime involves an attack on data integrity, system integrity, data confidentiality, privacy, or availability.</a:t>
            </a:r>
          </a:p>
          <a:p>
            <a:pPr algn="just">
              <a:lnSpc>
                <a:spcPct val="150000"/>
              </a:lnSpc>
              <a:spcBef>
                <a:spcPts val="0"/>
              </a:spcBef>
              <a:buNone/>
            </a:pPr>
            <a:r>
              <a:rPr lang="en-US" sz="1200" b="1" dirty="0" smtClean="0">
                <a:latin typeface="Tahoma" pitchFamily="34" charset="0"/>
                <a:ea typeface="Tahoma" pitchFamily="34" charset="0"/>
                <a:cs typeface="Tahoma" pitchFamily="34" charset="0"/>
              </a:rPr>
              <a:t>   2. Computers as storage devices: </a:t>
            </a:r>
          </a:p>
          <a:p>
            <a:pPr algn="just">
              <a:lnSpc>
                <a:spcPct val="150000"/>
              </a:lnSpc>
              <a:spcBef>
                <a:spcPts val="0"/>
              </a:spcBef>
            </a:pPr>
            <a:r>
              <a:rPr lang="en-US" sz="1200" dirty="0" smtClean="0">
                <a:latin typeface="Tahoma" pitchFamily="34" charset="0"/>
                <a:ea typeface="Tahoma" pitchFamily="34" charset="0"/>
                <a:cs typeface="Tahoma" pitchFamily="34" charset="0"/>
              </a:rPr>
              <a:t>Computers can be used to further unlawful activity by using a computer or a computer device as a passive storage medium.  </a:t>
            </a:r>
          </a:p>
          <a:p>
            <a:pPr algn="just">
              <a:lnSpc>
                <a:spcPct val="150000"/>
              </a:lnSpc>
              <a:spcBef>
                <a:spcPts val="0"/>
              </a:spcBef>
            </a:pPr>
            <a:r>
              <a:rPr lang="en-US" sz="1200" dirty="0" smtClean="0">
                <a:latin typeface="Tahoma" pitchFamily="34" charset="0"/>
                <a:ea typeface="Tahoma" pitchFamily="34" charset="0"/>
                <a:cs typeface="Tahoma" pitchFamily="34" charset="0"/>
              </a:rPr>
              <a:t>Example, the computer can be used to store stolen password lists, credit card or calling card numbers, proprietary corporate information</a:t>
            </a:r>
          </a:p>
          <a:p>
            <a:pPr algn="just">
              <a:buNone/>
            </a:pPr>
            <a:r>
              <a:rPr lang="en-US" sz="1200" b="1" dirty="0" smtClean="0">
                <a:latin typeface="Tahoma" pitchFamily="34" charset="0"/>
                <a:ea typeface="Tahoma" pitchFamily="34" charset="0"/>
                <a:cs typeface="Tahoma" pitchFamily="34" charset="0"/>
              </a:rPr>
              <a:t>    3. Computers as communications tools: </a:t>
            </a:r>
          </a:p>
          <a:p>
            <a:pPr algn="just">
              <a:lnSpc>
                <a:spcPct val="150000"/>
              </a:lnSpc>
              <a:spcBef>
                <a:spcPts val="0"/>
              </a:spcBef>
            </a:pPr>
            <a:r>
              <a:rPr lang="en-US" sz="1200" dirty="0" smtClean="0">
                <a:latin typeface="Tahoma" pitchFamily="34" charset="0"/>
                <a:ea typeface="Tahoma" pitchFamily="34" charset="0"/>
                <a:cs typeface="Tahoma" pitchFamily="34" charset="0"/>
              </a:rPr>
              <a:t>Many of the crimes falling within this category are simply traditional crimes that are committed online. </a:t>
            </a:r>
          </a:p>
          <a:p>
            <a:pPr algn="just">
              <a:lnSpc>
                <a:spcPct val="150000"/>
              </a:lnSpc>
              <a:spcBef>
                <a:spcPts val="0"/>
              </a:spcBef>
            </a:pPr>
            <a:r>
              <a:rPr lang="en-US" sz="1200" dirty="0" smtClean="0">
                <a:latin typeface="Tahoma" pitchFamily="34" charset="0"/>
                <a:ea typeface="Tahoma" pitchFamily="34" charset="0"/>
                <a:cs typeface="Tahoma" pitchFamily="34" charset="0"/>
              </a:rPr>
              <a:t>Examples include the illegal sale of prescription drugs, controlled substances, and guns, fraud, gambling. </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endParaRPr lang="en-US" sz="1200" dirty="0" smtClean="0">
              <a:latin typeface="Tahoma" pitchFamily="34" charset="0"/>
              <a:ea typeface="Tahoma" pitchFamily="34" charset="0"/>
              <a:cs typeface="Tahoma" pitchFamily="34" charset="0"/>
            </a:endParaRPr>
          </a:p>
          <a:p>
            <a:pPr>
              <a:buNone/>
            </a:pPr>
            <a:endParaRPr lang="en-US" sz="1200" dirty="0" smtClean="0">
              <a:latin typeface="Tahoma" pitchFamily="34" charset="0"/>
              <a:ea typeface="Tahoma" pitchFamily="34" charset="0"/>
              <a:cs typeface="Tahoma" pitchFamily="34" charset="0"/>
            </a:endParaRPr>
          </a:p>
          <a:p>
            <a:endParaRPr lang="en-US" b="1" dirty="0" smtClean="0">
              <a:latin typeface="Tahoma" pitchFamily="34" charset="0"/>
              <a:ea typeface="Tahoma" pitchFamily="34" charset="0"/>
              <a:cs typeface="Tahoma" pitchFamily="34" charset="0"/>
            </a:endParaRPr>
          </a:p>
          <a:p>
            <a:endParaRPr lang="en-US" b="1" dirty="0" smtClean="0">
              <a:latin typeface="Tahoma" pitchFamily="34" charset="0"/>
              <a:ea typeface="Tahoma" pitchFamily="34" charset="0"/>
              <a:cs typeface="Tahoma" pitchFamily="34" charset="0"/>
            </a:endParaRPr>
          </a:p>
          <a:p>
            <a:endParaRPr lang="en-US" b="1" dirty="0" smtClean="0">
              <a:latin typeface="Tahoma" pitchFamily="34" charset="0"/>
              <a:ea typeface="Tahoma" pitchFamily="34" charset="0"/>
              <a:cs typeface="Tahoma" pitchFamily="34" charset="0"/>
            </a:endParaRPr>
          </a:p>
          <a:p>
            <a:endParaRPr lang="en-US" b="1" dirty="0" smtClean="0">
              <a:latin typeface="Tahoma" pitchFamily="34" charset="0"/>
              <a:ea typeface="Tahoma" pitchFamily="34" charset="0"/>
              <a:cs typeface="Tahoma" pitchFamily="34" charset="0"/>
            </a:endParaRPr>
          </a:p>
          <a:p>
            <a:endParaRPr lang="en-US" b="1" dirty="0" smtClean="0">
              <a:latin typeface="Tahoma" pitchFamily="34" charset="0"/>
              <a:ea typeface="Tahoma" pitchFamily="34" charset="0"/>
              <a:cs typeface="Tahoma" pitchFamily="34" charset="0"/>
            </a:endParaRPr>
          </a:p>
          <a:p>
            <a:endParaRPr lang="en-US" b="1" dirty="0" smtClean="0">
              <a:latin typeface="Tahoma" pitchFamily="34" charset="0"/>
              <a:ea typeface="Tahoma" pitchFamily="34" charset="0"/>
              <a:cs typeface="Tahoma" pitchFamily="34" charset="0"/>
            </a:endParaRPr>
          </a:p>
          <a:p>
            <a:endParaRPr lang="en-US" b="1" dirty="0" smtClean="0">
              <a:latin typeface="Tahoma" pitchFamily="34" charset="0"/>
              <a:ea typeface="Tahoma" pitchFamily="34" charset="0"/>
              <a:cs typeface="Tahoma" pitchFamily="34" charset="0"/>
            </a:endParaRPr>
          </a:p>
          <a:p>
            <a:endParaRPr lang="en-US" b="1" dirty="0" smtClean="0">
              <a:latin typeface="Tahoma" pitchFamily="34" charset="0"/>
              <a:ea typeface="Tahoma" pitchFamily="34" charset="0"/>
              <a:cs typeface="Tahoma" pitchFamily="34" charset="0"/>
            </a:endParaRPr>
          </a:p>
          <a:p>
            <a:endParaRPr lang="en-US" b="1" dirty="0" smtClean="0">
              <a:latin typeface="Tahoma" pitchFamily="34" charset="0"/>
              <a:ea typeface="Tahoma" pitchFamily="34" charset="0"/>
              <a:cs typeface="Tahoma" pitchFamily="34" charset="0"/>
            </a:endParaRPr>
          </a:p>
          <a:p>
            <a:endParaRPr lang="en-US" b="1" dirty="0" smtClean="0">
              <a:latin typeface="Tahoma" pitchFamily="34" charset="0"/>
              <a:ea typeface="Tahoma" pitchFamily="34" charset="0"/>
              <a:cs typeface="Tahoma" pitchFamily="34" charset="0"/>
            </a:endParaRPr>
          </a:p>
          <a:p>
            <a:endParaRPr lang="en-US" b="1" dirty="0" smtClean="0">
              <a:latin typeface="Tahoma" pitchFamily="34" charset="0"/>
              <a:ea typeface="Tahoma" pitchFamily="34" charset="0"/>
              <a:cs typeface="Tahoma" pitchFamily="34" charset="0"/>
            </a:endParaRPr>
          </a:p>
          <a:p>
            <a:pPr>
              <a:buNone/>
            </a:pPr>
            <a:endParaRPr lang="en-US" sz="1200" b="1" dirty="0" smtClean="0">
              <a:latin typeface="Tahoma" pitchFamily="34" charset="0"/>
              <a:ea typeface="Tahoma" pitchFamily="34" charset="0"/>
              <a:cs typeface="Tahoma" pitchFamily="34" charset="0"/>
            </a:endParaRPr>
          </a:p>
          <a:p>
            <a:pPr>
              <a:buNone/>
            </a:pPr>
            <a:endParaRPr lang="en-US" sz="1200" b="1" dirty="0" smtClean="0">
              <a:latin typeface="Tahoma" pitchFamily="34" charset="0"/>
              <a:ea typeface="Tahoma" pitchFamily="34" charset="0"/>
              <a:cs typeface="Tahoma" pitchFamily="34" charset="0"/>
            </a:endParaRPr>
          </a:p>
          <a:p>
            <a:pPr>
              <a:buNone/>
            </a:pPr>
            <a:endParaRPr lang="en-US" sz="1200" b="1" dirty="0" smtClean="0">
              <a:latin typeface="Tahoma" pitchFamily="34" charset="0"/>
              <a:ea typeface="Tahoma" pitchFamily="34" charset="0"/>
              <a:cs typeface="Tahoma" pitchFamily="34" charset="0"/>
            </a:endParaRPr>
          </a:p>
          <a:p>
            <a:pPr>
              <a:buNone/>
            </a:pPr>
            <a:endParaRPr lang="en-US" sz="1200" b="1" dirty="0" smtClean="0">
              <a:latin typeface="Tahoma" pitchFamily="34" charset="0"/>
              <a:ea typeface="Tahoma" pitchFamily="34" charset="0"/>
              <a:cs typeface="Tahoma" pitchFamily="34" charset="0"/>
            </a:endParaRPr>
          </a:p>
          <a:p>
            <a:endParaRPr lang="en-US"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xmlns="" val="8337696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nSpc>
                <a:spcPct val="150000"/>
              </a:lnSpc>
              <a:spcBef>
                <a:spcPts val="0"/>
              </a:spcBef>
              <a:buNone/>
            </a:pPr>
            <a:r>
              <a:rPr lang="en-US" sz="1200" b="1" dirty="0" smtClean="0">
                <a:latin typeface="Tahoma" pitchFamily="34" charset="0"/>
                <a:ea typeface="Tahoma" pitchFamily="34" charset="0"/>
                <a:cs typeface="Tahoma" pitchFamily="34" charset="0"/>
              </a:rPr>
              <a:t> </a:t>
            </a:r>
            <a:endParaRPr lang="en-US" sz="1200" dirty="0" smtClean="0">
              <a:latin typeface="Tahoma" pitchFamily="34" charset="0"/>
              <a:ea typeface="Tahoma" pitchFamily="34" charset="0"/>
              <a:cs typeface="Tahoma" pitchFamily="34" charset="0"/>
            </a:endParaRPr>
          </a:p>
          <a:p>
            <a:pPr lvl="0">
              <a:lnSpc>
                <a:spcPct val="150000"/>
              </a:lnSpc>
              <a:spcBef>
                <a:spcPts val="0"/>
              </a:spcBef>
            </a:pPr>
            <a:r>
              <a:rPr lang="en-US" sz="1200" b="1" dirty="0" smtClean="0">
                <a:latin typeface="Tahoma" pitchFamily="34" charset="0"/>
                <a:ea typeface="Tahoma" pitchFamily="34" charset="0"/>
                <a:cs typeface="Tahoma" pitchFamily="34" charset="0"/>
              </a:rPr>
              <a:t>Authentication Exchange</a:t>
            </a:r>
            <a:endParaRPr lang="en-US" sz="1200" dirty="0" smtClean="0">
              <a:latin typeface="Tahoma" pitchFamily="34" charset="0"/>
              <a:ea typeface="Tahoma" pitchFamily="34" charset="0"/>
              <a:cs typeface="Tahoma" pitchFamily="34" charset="0"/>
            </a:endParaRPr>
          </a:p>
          <a:p>
            <a:pPr>
              <a:lnSpc>
                <a:spcPct val="150000"/>
              </a:lnSpc>
              <a:spcBef>
                <a:spcPts val="0"/>
              </a:spcBef>
              <a:buNone/>
            </a:pPr>
            <a:r>
              <a:rPr lang="en-US" sz="1200" dirty="0" smtClean="0">
                <a:latin typeface="Tahoma" pitchFamily="34" charset="0"/>
                <a:ea typeface="Tahoma" pitchFamily="34" charset="0"/>
                <a:cs typeface="Tahoma" pitchFamily="34" charset="0"/>
              </a:rPr>
              <a:t>     A mechanism intended to ensure the identity of </a:t>
            </a:r>
            <a:r>
              <a:rPr lang="en-US" sz="1200" dirty="0" err="1" smtClean="0">
                <a:latin typeface="Tahoma" pitchFamily="34" charset="0"/>
                <a:ea typeface="Tahoma" pitchFamily="34" charset="0"/>
                <a:cs typeface="Tahoma" pitchFamily="34" charset="0"/>
              </a:rPr>
              <a:t>anentity</a:t>
            </a:r>
            <a:r>
              <a:rPr lang="en-US" sz="1200" dirty="0" smtClean="0">
                <a:latin typeface="Tahoma" pitchFamily="34" charset="0"/>
                <a:ea typeface="Tahoma" pitchFamily="34" charset="0"/>
                <a:cs typeface="Tahoma" pitchFamily="34" charset="0"/>
              </a:rPr>
              <a:t> by means of information exchange.</a:t>
            </a:r>
          </a:p>
          <a:p>
            <a:pPr lvl="0">
              <a:lnSpc>
                <a:spcPct val="150000"/>
              </a:lnSpc>
              <a:spcBef>
                <a:spcPts val="0"/>
              </a:spcBef>
            </a:pPr>
            <a:endParaRPr lang="en-US" sz="1200" b="1" dirty="0" smtClean="0">
              <a:latin typeface="Tahoma" pitchFamily="34" charset="0"/>
              <a:ea typeface="Tahoma" pitchFamily="34" charset="0"/>
              <a:cs typeface="Tahoma" pitchFamily="34" charset="0"/>
            </a:endParaRPr>
          </a:p>
          <a:p>
            <a:pPr lvl="0">
              <a:lnSpc>
                <a:spcPct val="150000"/>
              </a:lnSpc>
              <a:spcBef>
                <a:spcPts val="0"/>
              </a:spcBef>
            </a:pPr>
            <a:r>
              <a:rPr lang="en-US" sz="1200" b="1" dirty="0" smtClean="0">
                <a:latin typeface="Tahoma" pitchFamily="34" charset="0"/>
                <a:ea typeface="Tahoma" pitchFamily="34" charset="0"/>
                <a:cs typeface="Tahoma" pitchFamily="34" charset="0"/>
              </a:rPr>
              <a:t>Traffic Padding</a:t>
            </a:r>
            <a:endParaRPr lang="en-US" sz="1200" dirty="0" smtClean="0">
              <a:latin typeface="Tahoma" pitchFamily="34" charset="0"/>
              <a:ea typeface="Tahoma" pitchFamily="34" charset="0"/>
              <a:cs typeface="Tahoma" pitchFamily="34" charset="0"/>
            </a:endParaRPr>
          </a:p>
          <a:p>
            <a:pPr>
              <a:lnSpc>
                <a:spcPct val="150000"/>
              </a:lnSpc>
              <a:spcBef>
                <a:spcPts val="0"/>
              </a:spcBef>
              <a:buNone/>
            </a:pPr>
            <a:r>
              <a:rPr lang="en-US" sz="1200" dirty="0" smtClean="0">
                <a:latin typeface="Tahoma" pitchFamily="34" charset="0"/>
                <a:ea typeface="Tahoma" pitchFamily="34" charset="0"/>
                <a:cs typeface="Tahoma" pitchFamily="34" charset="0"/>
              </a:rPr>
              <a:t>     The insertion of bits into gaps in a data stream </a:t>
            </a:r>
            <a:r>
              <a:rPr lang="en-US" sz="1200" dirty="0" err="1" smtClean="0">
                <a:latin typeface="Tahoma" pitchFamily="34" charset="0"/>
                <a:ea typeface="Tahoma" pitchFamily="34" charset="0"/>
                <a:cs typeface="Tahoma" pitchFamily="34" charset="0"/>
              </a:rPr>
              <a:t>tofrustrate</a:t>
            </a:r>
            <a:r>
              <a:rPr lang="en-US" sz="1200" dirty="0" smtClean="0">
                <a:latin typeface="Tahoma" pitchFamily="34" charset="0"/>
                <a:ea typeface="Tahoma" pitchFamily="34" charset="0"/>
                <a:cs typeface="Tahoma" pitchFamily="34" charset="0"/>
              </a:rPr>
              <a:t> traffic analysis attempts.</a:t>
            </a:r>
          </a:p>
          <a:p>
            <a:pPr lvl="0">
              <a:lnSpc>
                <a:spcPct val="150000"/>
              </a:lnSpc>
              <a:spcBef>
                <a:spcPts val="0"/>
              </a:spcBef>
            </a:pPr>
            <a:endParaRPr lang="en-US" sz="1200" b="1" dirty="0" smtClean="0">
              <a:latin typeface="Tahoma" pitchFamily="34" charset="0"/>
              <a:ea typeface="Tahoma" pitchFamily="34" charset="0"/>
              <a:cs typeface="Tahoma" pitchFamily="34" charset="0"/>
            </a:endParaRPr>
          </a:p>
          <a:p>
            <a:pPr lvl="0">
              <a:lnSpc>
                <a:spcPct val="150000"/>
              </a:lnSpc>
              <a:spcBef>
                <a:spcPts val="0"/>
              </a:spcBef>
            </a:pPr>
            <a:r>
              <a:rPr lang="en-US" sz="1200" b="1" dirty="0" smtClean="0">
                <a:latin typeface="Tahoma" pitchFamily="34" charset="0"/>
                <a:ea typeface="Tahoma" pitchFamily="34" charset="0"/>
                <a:cs typeface="Tahoma" pitchFamily="34" charset="0"/>
              </a:rPr>
              <a:t>Routing Control</a:t>
            </a:r>
            <a:endParaRPr lang="en-US" sz="1200" dirty="0" smtClean="0">
              <a:latin typeface="Tahoma" pitchFamily="34" charset="0"/>
              <a:ea typeface="Tahoma" pitchFamily="34" charset="0"/>
              <a:cs typeface="Tahoma" pitchFamily="34" charset="0"/>
            </a:endParaRPr>
          </a:p>
          <a:p>
            <a:pPr>
              <a:lnSpc>
                <a:spcPct val="150000"/>
              </a:lnSpc>
              <a:spcBef>
                <a:spcPts val="0"/>
              </a:spcBef>
              <a:buNone/>
            </a:pPr>
            <a:r>
              <a:rPr lang="en-US" sz="1200" dirty="0" smtClean="0">
                <a:latin typeface="Tahoma" pitchFamily="34" charset="0"/>
                <a:ea typeface="Tahoma" pitchFamily="34" charset="0"/>
                <a:cs typeface="Tahoma" pitchFamily="34" charset="0"/>
              </a:rPr>
              <a:t>    Enables selection of particular physically </a:t>
            </a:r>
            <a:r>
              <a:rPr lang="en-US" sz="1200" dirty="0" err="1" smtClean="0">
                <a:latin typeface="Tahoma" pitchFamily="34" charset="0"/>
                <a:ea typeface="Tahoma" pitchFamily="34" charset="0"/>
                <a:cs typeface="Tahoma" pitchFamily="34" charset="0"/>
              </a:rPr>
              <a:t>secureroutes</a:t>
            </a:r>
            <a:r>
              <a:rPr lang="en-US" sz="1200" dirty="0" smtClean="0">
                <a:latin typeface="Tahoma" pitchFamily="34" charset="0"/>
                <a:ea typeface="Tahoma" pitchFamily="34" charset="0"/>
                <a:cs typeface="Tahoma" pitchFamily="34" charset="0"/>
              </a:rPr>
              <a:t> for certain data and allows routing </a:t>
            </a:r>
            <a:r>
              <a:rPr lang="en-US" sz="1200" dirty="0" err="1" smtClean="0">
                <a:latin typeface="Tahoma" pitchFamily="34" charset="0"/>
                <a:ea typeface="Tahoma" pitchFamily="34" charset="0"/>
                <a:cs typeface="Tahoma" pitchFamily="34" charset="0"/>
              </a:rPr>
              <a:t>changes,especially</a:t>
            </a:r>
            <a:r>
              <a:rPr lang="en-US" sz="1200" dirty="0" smtClean="0">
                <a:latin typeface="Tahoma" pitchFamily="34" charset="0"/>
                <a:ea typeface="Tahoma" pitchFamily="34" charset="0"/>
                <a:cs typeface="Tahoma" pitchFamily="34" charset="0"/>
              </a:rPr>
              <a:t> when a breach of security is suspected.</a:t>
            </a:r>
          </a:p>
          <a:p>
            <a:pPr>
              <a:lnSpc>
                <a:spcPct val="150000"/>
              </a:lnSpc>
              <a:spcBef>
                <a:spcPts val="0"/>
              </a:spcBef>
            </a:pPr>
            <a:endParaRPr lang="en-US" sz="1200" dirty="0" smtClean="0">
              <a:latin typeface="Tahoma" pitchFamily="34" charset="0"/>
              <a:ea typeface="Tahoma" pitchFamily="34" charset="0"/>
              <a:cs typeface="Tahoma" pitchFamily="34" charset="0"/>
            </a:endParaRPr>
          </a:p>
          <a:p>
            <a:pPr lvl="0">
              <a:lnSpc>
                <a:spcPct val="150000"/>
              </a:lnSpc>
              <a:spcBef>
                <a:spcPts val="0"/>
              </a:spcBef>
            </a:pPr>
            <a:r>
              <a:rPr lang="en-US" sz="1200" b="1" dirty="0" smtClean="0">
                <a:latin typeface="Tahoma" pitchFamily="34" charset="0"/>
                <a:ea typeface="Tahoma" pitchFamily="34" charset="0"/>
                <a:cs typeface="Tahoma" pitchFamily="34" charset="0"/>
              </a:rPr>
              <a:t>Notarization</a:t>
            </a:r>
            <a:endParaRPr lang="en-US" sz="1200" dirty="0" smtClean="0">
              <a:latin typeface="Tahoma" pitchFamily="34" charset="0"/>
              <a:ea typeface="Tahoma" pitchFamily="34" charset="0"/>
              <a:cs typeface="Tahoma" pitchFamily="34" charset="0"/>
            </a:endParaRPr>
          </a:p>
          <a:p>
            <a:pPr>
              <a:lnSpc>
                <a:spcPct val="150000"/>
              </a:lnSpc>
              <a:spcBef>
                <a:spcPts val="0"/>
              </a:spcBef>
              <a:buNone/>
            </a:pPr>
            <a:r>
              <a:rPr lang="en-US" sz="1200" dirty="0" smtClean="0">
                <a:latin typeface="Tahoma" pitchFamily="34" charset="0"/>
                <a:ea typeface="Tahoma" pitchFamily="34" charset="0"/>
                <a:cs typeface="Tahoma" pitchFamily="34" charset="0"/>
              </a:rPr>
              <a:t>    The use of a trusted third party to assure </a:t>
            </a:r>
            <a:r>
              <a:rPr lang="en-US" sz="1200" dirty="0" err="1" smtClean="0">
                <a:latin typeface="Tahoma" pitchFamily="34" charset="0"/>
                <a:ea typeface="Tahoma" pitchFamily="34" charset="0"/>
                <a:cs typeface="Tahoma" pitchFamily="34" charset="0"/>
              </a:rPr>
              <a:t>certainproperties</a:t>
            </a:r>
            <a:r>
              <a:rPr lang="en-US" sz="1200" dirty="0" smtClean="0">
                <a:latin typeface="Tahoma" pitchFamily="34" charset="0"/>
                <a:ea typeface="Tahoma" pitchFamily="34" charset="0"/>
                <a:cs typeface="Tahoma" pitchFamily="34" charset="0"/>
              </a:rPr>
              <a:t> of a data exchange.</a:t>
            </a:r>
          </a:p>
          <a:p>
            <a:pPr>
              <a:lnSpc>
                <a:spcPct val="150000"/>
              </a:lnSpc>
              <a:spcBef>
                <a:spcPts val="0"/>
              </a:spcBef>
            </a:pPr>
            <a:endParaRPr lang="en-US" sz="1200" b="1" dirty="0" smtClean="0">
              <a:latin typeface="Tahoma" pitchFamily="34" charset="0"/>
              <a:ea typeface="Tahoma" pitchFamily="34" charset="0"/>
              <a:cs typeface="Tahoma" pitchFamily="34" charset="0"/>
            </a:endParaRPr>
          </a:p>
          <a:p>
            <a:pPr>
              <a:lnSpc>
                <a:spcPct val="150000"/>
              </a:lnSpc>
              <a:spcBef>
                <a:spcPts val="0"/>
              </a:spcBef>
            </a:pPr>
            <a:r>
              <a:rPr lang="en-US" sz="1200" b="1" dirty="0" smtClean="0">
                <a:latin typeface="Tahoma" pitchFamily="34" charset="0"/>
                <a:ea typeface="Tahoma" pitchFamily="34" charset="0"/>
                <a:cs typeface="Tahoma" pitchFamily="34" charset="0"/>
              </a:rPr>
              <a:t>PERVASIVE SECURITY MECHANISMS</a:t>
            </a:r>
            <a:endParaRPr lang="en-US" sz="1200" dirty="0" smtClean="0">
              <a:latin typeface="Tahoma" pitchFamily="34" charset="0"/>
              <a:ea typeface="Tahoma" pitchFamily="34" charset="0"/>
              <a:cs typeface="Tahoma" pitchFamily="34" charset="0"/>
            </a:endParaRPr>
          </a:p>
          <a:p>
            <a:pPr>
              <a:lnSpc>
                <a:spcPct val="150000"/>
              </a:lnSpc>
              <a:spcBef>
                <a:spcPts val="0"/>
              </a:spcBef>
              <a:buNone/>
            </a:pPr>
            <a:r>
              <a:rPr lang="en-US" sz="1200" b="1" dirty="0" smtClean="0">
                <a:latin typeface="Tahoma" pitchFamily="34" charset="0"/>
                <a:ea typeface="Tahoma" pitchFamily="34" charset="0"/>
                <a:cs typeface="Tahoma" pitchFamily="34" charset="0"/>
              </a:rPr>
              <a:t> </a:t>
            </a:r>
            <a:endParaRPr lang="en-US" sz="1200" dirty="0" smtClean="0">
              <a:latin typeface="Tahoma" pitchFamily="34" charset="0"/>
              <a:ea typeface="Tahoma" pitchFamily="34" charset="0"/>
              <a:cs typeface="Tahoma" pitchFamily="34" charset="0"/>
            </a:endParaRPr>
          </a:p>
          <a:p>
            <a:pPr lvl="0">
              <a:lnSpc>
                <a:spcPct val="150000"/>
              </a:lnSpc>
              <a:spcBef>
                <a:spcPts val="0"/>
              </a:spcBef>
            </a:pPr>
            <a:r>
              <a:rPr lang="en-US" sz="1200" b="1" dirty="0" smtClean="0">
                <a:latin typeface="Tahoma" pitchFamily="34" charset="0"/>
                <a:ea typeface="Tahoma" pitchFamily="34" charset="0"/>
                <a:cs typeface="Tahoma" pitchFamily="34" charset="0"/>
              </a:rPr>
              <a:t>Trusted Functionality</a:t>
            </a:r>
            <a:endParaRPr lang="en-US" sz="1200" dirty="0" smtClean="0">
              <a:latin typeface="Tahoma" pitchFamily="34" charset="0"/>
              <a:ea typeface="Tahoma" pitchFamily="34" charset="0"/>
              <a:cs typeface="Tahoma" pitchFamily="34" charset="0"/>
            </a:endParaRPr>
          </a:p>
          <a:p>
            <a:pPr>
              <a:lnSpc>
                <a:spcPct val="150000"/>
              </a:lnSpc>
              <a:spcBef>
                <a:spcPts val="0"/>
              </a:spcBef>
              <a:buNone/>
            </a:pPr>
            <a:r>
              <a:rPr lang="en-US" sz="1200" dirty="0" smtClean="0">
                <a:latin typeface="Tahoma" pitchFamily="34" charset="0"/>
                <a:ea typeface="Tahoma" pitchFamily="34" charset="0"/>
                <a:cs typeface="Tahoma" pitchFamily="34" charset="0"/>
              </a:rPr>
              <a:t>    That which is perceived to be correct with </a:t>
            </a:r>
            <a:r>
              <a:rPr lang="en-US" sz="1200" dirty="0" err="1" smtClean="0">
                <a:latin typeface="Tahoma" pitchFamily="34" charset="0"/>
                <a:ea typeface="Tahoma" pitchFamily="34" charset="0"/>
                <a:cs typeface="Tahoma" pitchFamily="34" charset="0"/>
              </a:rPr>
              <a:t>respectto</a:t>
            </a:r>
            <a:r>
              <a:rPr lang="en-US" sz="1200" dirty="0" smtClean="0">
                <a:latin typeface="Tahoma" pitchFamily="34" charset="0"/>
                <a:ea typeface="Tahoma" pitchFamily="34" charset="0"/>
                <a:cs typeface="Tahoma" pitchFamily="34" charset="0"/>
              </a:rPr>
              <a:t> some criteria (e.g., as established by a </a:t>
            </a:r>
            <a:r>
              <a:rPr lang="en-US" sz="1200" dirty="0" err="1" smtClean="0">
                <a:latin typeface="Tahoma" pitchFamily="34" charset="0"/>
                <a:ea typeface="Tahoma" pitchFamily="34" charset="0"/>
                <a:cs typeface="Tahoma" pitchFamily="34" charset="0"/>
              </a:rPr>
              <a:t>securitypolicy</a:t>
            </a:r>
            <a:r>
              <a:rPr lang="en-US" sz="1200" dirty="0" smtClean="0">
                <a:latin typeface="Tahoma" pitchFamily="34" charset="0"/>
                <a:ea typeface="Tahoma" pitchFamily="34" charset="0"/>
                <a:cs typeface="Tahoma" pitchFamily="34" charset="0"/>
              </a:rPr>
              <a:t>).</a:t>
            </a:r>
          </a:p>
          <a:p>
            <a:pPr>
              <a:lnSpc>
                <a:spcPct val="150000"/>
              </a:lnSpc>
              <a:spcBef>
                <a:spcPts val="0"/>
              </a:spcBef>
            </a:pPr>
            <a:endParaRPr lang="en-US" sz="1200" dirty="0" smtClean="0">
              <a:latin typeface="Tahoma" pitchFamily="34" charset="0"/>
              <a:ea typeface="Tahoma" pitchFamily="34" charset="0"/>
              <a:cs typeface="Tahoma" pitchFamily="34" charset="0"/>
            </a:endParaRPr>
          </a:p>
          <a:p>
            <a:pPr lvl="0">
              <a:lnSpc>
                <a:spcPct val="150000"/>
              </a:lnSpc>
              <a:spcBef>
                <a:spcPts val="0"/>
              </a:spcBef>
            </a:pPr>
            <a:r>
              <a:rPr lang="en-US" sz="1200" b="1" dirty="0" smtClean="0">
                <a:latin typeface="Tahoma" pitchFamily="34" charset="0"/>
                <a:ea typeface="Tahoma" pitchFamily="34" charset="0"/>
                <a:cs typeface="Tahoma" pitchFamily="34" charset="0"/>
              </a:rPr>
              <a:t>Security Label</a:t>
            </a:r>
            <a:endParaRPr lang="en-US" sz="1200" dirty="0" smtClean="0">
              <a:latin typeface="Tahoma" pitchFamily="34" charset="0"/>
              <a:ea typeface="Tahoma" pitchFamily="34" charset="0"/>
              <a:cs typeface="Tahoma" pitchFamily="34" charset="0"/>
            </a:endParaRPr>
          </a:p>
          <a:p>
            <a:pPr>
              <a:lnSpc>
                <a:spcPct val="150000"/>
              </a:lnSpc>
              <a:spcBef>
                <a:spcPts val="0"/>
              </a:spcBef>
              <a:buNone/>
            </a:pPr>
            <a:r>
              <a:rPr lang="en-US" sz="1200" dirty="0" smtClean="0">
                <a:latin typeface="Tahoma" pitchFamily="34" charset="0"/>
                <a:ea typeface="Tahoma" pitchFamily="34" charset="0"/>
                <a:cs typeface="Tahoma" pitchFamily="34" charset="0"/>
              </a:rPr>
              <a:t>     The marking bound to a resource (which may be </a:t>
            </a:r>
            <a:r>
              <a:rPr lang="en-US" sz="1200" dirty="0" err="1" smtClean="0">
                <a:latin typeface="Tahoma" pitchFamily="34" charset="0"/>
                <a:ea typeface="Tahoma" pitchFamily="34" charset="0"/>
                <a:cs typeface="Tahoma" pitchFamily="34" charset="0"/>
              </a:rPr>
              <a:t>adata</a:t>
            </a:r>
            <a:r>
              <a:rPr lang="en-US" sz="1200" dirty="0" smtClean="0">
                <a:latin typeface="Tahoma" pitchFamily="34" charset="0"/>
                <a:ea typeface="Tahoma" pitchFamily="34" charset="0"/>
                <a:cs typeface="Tahoma" pitchFamily="34" charset="0"/>
              </a:rPr>
              <a:t> unit) that names or designates the security attributes of that resource.</a:t>
            </a: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smtClean="0">
              <a:latin typeface="Tahoma" pitchFamily="34" charset="0"/>
              <a:ea typeface="Tahoma" pitchFamily="34" charset="0"/>
              <a:cs typeface="Tahoma" pitchFamily="34" charset="0"/>
            </a:endParaRPr>
          </a:p>
        </p:txBody>
      </p:sp>
    </p:spTree>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E00A60-D3C6-4B08-B55F-3F5998275415}"/>
              </a:ext>
            </a:extLst>
          </p:cNvPr>
          <p:cNvSpPr>
            <a:spLocks noGrp="1"/>
          </p:cNvSpPr>
          <p:nvPr>
            <p:ph type="title"/>
          </p:nvPr>
        </p:nvSpPr>
        <p:spPr/>
        <p:txBody>
          <a:bodyPr/>
          <a:lstStyle/>
          <a:p>
            <a:endParaRPr lang="en-US"/>
          </a:p>
        </p:txBody>
      </p:sp>
      <p:sp>
        <p:nvSpPr>
          <p:cNvPr id="4" name="Content Placeholder 3"/>
          <p:cNvSpPr>
            <a:spLocks noGrp="1"/>
          </p:cNvSpPr>
          <p:nvPr>
            <p:ph idx="1"/>
          </p:nvPr>
        </p:nvSpPr>
        <p:spPr/>
        <p:txBody>
          <a:bodyPr>
            <a:noAutofit/>
          </a:bodyPr>
          <a:lstStyle/>
          <a:p>
            <a:pPr algn="just">
              <a:lnSpc>
                <a:spcPct val="150000"/>
              </a:lnSpc>
            </a:pPr>
            <a:r>
              <a:rPr lang="en-US" sz="1200" b="1" dirty="0" smtClean="0">
                <a:latin typeface="Tahoma" pitchFamily="34" charset="0"/>
                <a:ea typeface="Tahoma" pitchFamily="34" charset="0"/>
                <a:cs typeface="Tahoma" pitchFamily="34" charset="0"/>
              </a:rPr>
              <a:t>Application-Level Gateway</a:t>
            </a:r>
          </a:p>
          <a:p>
            <a:pPr algn="just">
              <a:lnSpc>
                <a:spcPct val="150000"/>
              </a:lnSpc>
              <a:buNone/>
            </a:pPr>
            <a:r>
              <a:rPr lang="en-US" sz="1200" dirty="0" smtClean="0">
                <a:latin typeface="Tahoma" pitchFamily="34" charset="0"/>
                <a:ea typeface="Tahoma" pitchFamily="34" charset="0"/>
                <a:cs typeface="Tahoma" pitchFamily="34" charset="0"/>
              </a:rPr>
              <a:t>		An application-level gateway, also called a proxy server, acts as a relay of application-level traffic. The user contacts the gateway using a TCP/IP application, such as Telnet or FTP, and the gateway asks the user for the name of the remote host to be accessed. When the user responds and provides a valid user ID and authentication information, the gateway contacts the application on the remote host and relays TCP segments containing the application data between the two endpoints. If the gateway does not implement the proxy code for a specific application, the service is not supported and cannot be forwarded across the firewall. </a:t>
            </a:r>
          </a:p>
          <a:p>
            <a:pPr algn="just">
              <a:lnSpc>
                <a:spcPct val="150000"/>
              </a:lnSpc>
              <a:buNone/>
            </a:pPr>
            <a:r>
              <a:rPr lang="en-US" sz="1200" dirty="0" smtClean="0">
                <a:latin typeface="Tahoma" pitchFamily="34" charset="0"/>
                <a:ea typeface="Tahoma" pitchFamily="34" charset="0"/>
                <a:cs typeface="Tahoma" pitchFamily="34" charset="0"/>
              </a:rPr>
              <a:t>		Application-level gateways tend to be more secure than packet filters. Rather than trying to deal with the numerous possible combinations that are to be allowed and forbidden at the TCP and IP level, the application-level gateway need only scrutinize a few allowable applications. In addition, it is easy to log and audit all incoming traffic at the application level.</a:t>
            </a:r>
          </a:p>
          <a:p>
            <a:pPr algn="just">
              <a:lnSpc>
                <a:spcPct val="150000"/>
              </a:lnSpc>
              <a:buNone/>
            </a:pPr>
            <a:r>
              <a:rPr lang="en-US" sz="1200" dirty="0" smtClean="0">
                <a:latin typeface="Tahoma" pitchFamily="34" charset="0"/>
                <a:ea typeface="Tahoma" pitchFamily="34" charset="0"/>
                <a:cs typeface="Tahoma" pitchFamily="34" charset="0"/>
              </a:rPr>
              <a:t>		A prime disadvantage of this type of gateway is the additional processing overhead on each connection. </a:t>
            </a:r>
          </a:p>
          <a:p>
            <a:pPr algn="just">
              <a:lnSpc>
                <a:spcPct val="170000"/>
              </a:lnSpc>
            </a:pPr>
            <a:r>
              <a:rPr lang="en-US" sz="1200" b="1" dirty="0" smtClean="0">
                <a:latin typeface="Tahoma" pitchFamily="34" charset="0"/>
                <a:ea typeface="Tahoma" pitchFamily="34" charset="0"/>
                <a:cs typeface="Tahoma" pitchFamily="34" charset="0"/>
              </a:rPr>
              <a:t>Circuit-Level Gateway</a:t>
            </a:r>
          </a:p>
          <a:p>
            <a:pPr algn="just">
              <a:lnSpc>
                <a:spcPct val="170000"/>
              </a:lnSpc>
              <a:buNone/>
            </a:pPr>
            <a:r>
              <a:rPr lang="en-US" sz="1200" dirty="0" smtClean="0">
                <a:latin typeface="Tahoma" pitchFamily="34" charset="0"/>
                <a:ea typeface="Tahoma" pitchFamily="34" charset="0"/>
                <a:cs typeface="Tahoma" pitchFamily="34" charset="0"/>
              </a:rPr>
              <a:t>		A third type of firewall is the circuit-level gateway. A circuit-level gateway does not permit an end-to-end TCP connection; instead, the gateway sets up two TCP connections,</a:t>
            </a:r>
          </a:p>
          <a:p>
            <a:pPr algn="just">
              <a:lnSpc>
                <a:spcPct val="170000"/>
              </a:lnSpc>
              <a:buNone/>
            </a:pPr>
            <a:r>
              <a:rPr lang="en-US" sz="1200" dirty="0" smtClean="0">
                <a:latin typeface="Tahoma" pitchFamily="34" charset="0"/>
                <a:ea typeface="Tahoma" pitchFamily="34" charset="0"/>
                <a:cs typeface="Tahoma" pitchFamily="34" charset="0"/>
              </a:rPr>
              <a:t>		1.  between itself and a TCP user on an inner host </a:t>
            </a:r>
          </a:p>
          <a:p>
            <a:pPr algn="just">
              <a:lnSpc>
                <a:spcPct val="170000"/>
              </a:lnSpc>
              <a:buNone/>
            </a:pPr>
            <a:r>
              <a:rPr lang="en-US" sz="1200" dirty="0" smtClean="0">
                <a:latin typeface="Tahoma" pitchFamily="34" charset="0"/>
                <a:ea typeface="Tahoma" pitchFamily="34" charset="0"/>
                <a:cs typeface="Tahoma" pitchFamily="34" charset="0"/>
              </a:rPr>
              <a:t>		2. between itself and a TCP user on an outside host. </a:t>
            </a:r>
          </a:p>
          <a:p>
            <a:pPr algn="just">
              <a:lnSpc>
                <a:spcPct val="150000"/>
              </a:lnSpc>
              <a:buNone/>
            </a:pPr>
            <a:endParaRPr lang="en-US" sz="1200"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xmlns="" val="403952836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E00A60-D3C6-4B08-B55F-3F5998275415}"/>
              </a:ext>
            </a:extLst>
          </p:cNvPr>
          <p:cNvSpPr>
            <a:spLocks noGrp="1"/>
          </p:cNvSpPr>
          <p:nvPr>
            <p:ph type="title"/>
          </p:nvPr>
        </p:nvSpPr>
        <p:spPr/>
        <p:txBody>
          <a:bodyPr/>
          <a:lstStyle/>
          <a:p>
            <a:endParaRPr lang="en-US"/>
          </a:p>
        </p:txBody>
      </p:sp>
      <p:sp>
        <p:nvSpPr>
          <p:cNvPr id="4" name="Content Placeholder 3"/>
          <p:cNvSpPr>
            <a:spLocks noGrp="1"/>
          </p:cNvSpPr>
          <p:nvPr>
            <p:ph idx="1"/>
          </p:nvPr>
        </p:nvSpPr>
        <p:spPr/>
        <p:txBody>
          <a:bodyPr>
            <a:noAutofit/>
          </a:bodyPr>
          <a:lstStyle/>
          <a:p>
            <a:pPr algn="just">
              <a:lnSpc>
                <a:spcPct val="150000"/>
              </a:lnSpc>
              <a:buNone/>
            </a:pPr>
            <a:r>
              <a:rPr lang="en-US" sz="1200" dirty="0" smtClean="0">
                <a:latin typeface="Tahoma" pitchFamily="34" charset="0"/>
                <a:ea typeface="Tahoma" pitchFamily="34" charset="0"/>
                <a:cs typeface="Tahoma" pitchFamily="34" charset="0"/>
              </a:rPr>
              <a:t>		Once the two connections are established, the gateway typically relays TCP segments from one connection to the other without examining the contents. A typical use of circuit-level gateways is a situation in which the system administrator trusts the internal users. The gateway can be configured to support application-level or proxy service on inbound connections and circuit-level functions for outbound connections. The gateway incurs the processing overhead of examining incoming application data for forbidden functions but does not incur that overhead on outgoing data.</a:t>
            </a:r>
          </a:p>
          <a:p>
            <a:pPr algn="just">
              <a:lnSpc>
                <a:spcPct val="150000"/>
              </a:lnSpc>
            </a:pPr>
            <a:r>
              <a:rPr lang="en-US" sz="1200" b="1" dirty="0" smtClean="0">
                <a:latin typeface="Tahoma" pitchFamily="34" charset="0"/>
                <a:ea typeface="Tahoma" pitchFamily="34" charset="0"/>
                <a:cs typeface="Tahoma" pitchFamily="34" charset="0"/>
              </a:rPr>
              <a:t>Bastion Host</a:t>
            </a:r>
          </a:p>
          <a:p>
            <a:pPr algn="just">
              <a:lnSpc>
                <a:spcPct val="150000"/>
              </a:lnSpc>
              <a:buNone/>
            </a:pPr>
            <a:r>
              <a:rPr lang="en-US" sz="1200" dirty="0" smtClean="0">
                <a:latin typeface="Tahoma" pitchFamily="34" charset="0"/>
                <a:ea typeface="Tahoma" pitchFamily="34" charset="0"/>
                <a:cs typeface="Tahoma" pitchFamily="34" charset="0"/>
              </a:rPr>
              <a:t>	A bastion host is a system identified by the firewall administrator as a critical strong point in the network's security. Typically, the bastion host serves as a platform for an application-level or circuit level gateway. </a:t>
            </a:r>
          </a:p>
          <a:p>
            <a:pPr algn="just">
              <a:lnSpc>
                <a:spcPct val="150000"/>
              </a:lnSpc>
              <a:buNone/>
            </a:pPr>
            <a:r>
              <a:rPr lang="en-US" sz="1200" b="1" dirty="0" smtClean="0">
                <a:latin typeface="Tahoma" pitchFamily="34" charset="0"/>
                <a:ea typeface="Tahoma" pitchFamily="34" charset="0"/>
                <a:cs typeface="Tahoma" pitchFamily="34" charset="0"/>
              </a:rPr>
              <a:t>Common characteristics</a:t>
            </a:r>
          </a:p>
          <a:p>
            <a:pPr algn="just">
              <a:lnSpc>
                <a:spcPct val="150000"/>
              </a:lnSpc>
              <a:buNone/>
            </a:pPr>
            <a:r>
              <a:rPr lang="en-US" sz="1200" dirty="0" smtClean="0">
                <a:latin typeface="Tahoma" pitchFamily="34" charset="0"/>
                <a:ea typeface="Tahoma" pitchFamily="34" charset="0"/>
                <a:cs typeface="Tahoma" pitchFamily="34" charset="0"/>
              </a:rPr>
              <a:t>	 The bastion host hardware platform executes a secure version of its operating system, making it a trusted system. Only the services like Telnet, DNS, FTP, SMTP, and user authentication that the network administrator considers essential are installed on the bastion host. The bastion host may require additional authentication before a user is allowed access to the proxy services. </a:t>
            </a:r>
          </a:p>
          <a:p>
            <a:pPr algn="just">
              <a:lnSpc>
                <a:spcPct val="150000"/>
              </a:lnSpc>
              <a:buNone/>
            </a:pPr>
            <a:r>
              <a:rPr lang="en-US" sz="1200" dirty="0" smtClean="0">
                <a:latin typeface="Tahoma" pitchFamily="34" charset="0"/>
                <a:ea typeface="Tahoma" pitchFamily="34" charset="0"/>
                <a:cs typeface="Tahoma" pitchFamily="34" charset="0"/>
              </a:rPr>
              <a:t>		1.Each proxy service may require its own authentication before granting user access. </a:t>
            </a:r>
          </a:p>
          <a:p>
            <a:pPr algn="just">
              <a:lnSpc>
                <a:spcPct val="150000"/>
              </a:lnSpc>
              <a:buNone/>
            </a:pPr>
            <a:r>
              <a:rPr lang="en-US" sz="1200" dirty="0" smtClean="0">
                <a:latin typeface="Tahoma" pitchFamily="34" charset="0"/>
                <a:ea typeface="Tahoma" pitchFamily="34" charset="0"/>
                <a:cs typeface="Tahoma" pitchFamily="34" charset="0"/>
              </a:rPr>
              <a:t>		2. Each proxy is configured to support only a subset of the standard application's command set.</a:t>
            </a:r>
          </a:p>
          <a:p>
            <a:pPr algn="just">
              <a:lnSpc>
                <a:spcPct val="150000"/>
              </a:lnSpc>
              <a:buNone/>
            </a:pPr>
            <a:r>
              <a:rPr lang="en-US" sz="1200" dirty="0" smtClean="0">
                <a:latin typeface="Tahoma" pitchFamily="34" charset="0"/>
                <a:ea typeface="Tahoma" pitchFamily="34" charset="0"/>
                <a:cs typeface="Tahoma" pitchFamily="34" charset="0"/>
              </a:rPr>
              <a:t>		3.  Each proxy is configured to allow access only to specific host systems. 	4. Each proxy maintains detailed audit information by logging all traffic, each connection, and the duration of each connection. </a:t>
            </a:r>
          </a:p>
          <a:p>
            <a:pPr algn="just">
              <a:lnSpc>
                <a:spcPct val="150000"/>
              </a:lnSpc>
              <a:buNone/>
            </a:pPr>
            <a:r>
              <a:rPr lang="en-US" sz="1200" dirty="0" smtClean="0">
                <a:latin typeface="Tahoma" pitchFamily="34" charset="0"/>
                <a:ea typeface="Tahoma" pitchFamily="34" charset="0"/>
                <a:cs typeface="Tahoma" pitchFamily="34" charset="0"/>
              </a:rPr>
              <a:t>		</a:t>
            </a:r>
          </a:p>
        </p:txBody>
      </p:sp>
    </p:spTree>
    <p:extLst>
      <p:ext uri="{BB962C8B-B14F-4D97-AF65-F5344CB8AC3E}">
        <p14:creationId xmlns:p14="http://schemas.microsoft.com/office/powerpoint/2010/main" xmlns="" val="403952836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E00A60-D3C6-4B08-B55F-3F5998275415}"/>
              </a:ext>
            </a:extLst>
          </p:cNvPr>
          <p:cNvSpPr>
            <a:spLocks noGrp="1"/>
          </p:cNvSpPr>
          <p:nvPr>
            <p:ph type="title"/>
          </p:nvPr>
        </p:nvSpPr>
        <p:spPr/>
        <p:txBody>
          <a:bodyPr/>
          <a:lstStyle/>
          <a:p>
            <a:endParaRPr lang="en-US"/>
          </a:p>
        </p:txBody>
      </p:sp>
      <p:sp>
        <p:nvSpPr>
          <p:cNvPr id="4" name="Content Placeholder 3"/>
          <p:cNvSpPr>
            <a:spLocks noGrp="1"/>
          </p:cNvSpPr>
          <p:nvPr>
            <p:ph idx="1"/>
          </p:nvPr>
        </p:nvSpPr>
        <p:spPr/>
        <p:txBody>
          <a:bodyPr>
            <a:noAutofit/>
          </a:bodyPr>
          <a:lstStyle/>
          <a:p>
            <a:pPr algn="just">
              <a:lnSpc>
                <a:spcPct val="150000"/>
              </a:lnSpc>
              <a:buNone/>
            </a:pPr>
            <a:r>
              <a:rPr lang="en-US" sz="1200" dirty="0" smtClean="0">
                <a:latin typeface="Tahoma" pitchFamily="34" charset="0"/>
                <a:ea typeface="Tahoma" pitchFamily="34" charset="0"/>
                <a:cs typeface="Tahoma" pitchFamily="34" charset="0"/>
              </a:rPr>
              <a:t>		5. Each proxy module is a very small software package specifically designed for network security. </a:t>
            </a:r>
          </a:p>
          <a:p>
            <a:pPr algn="just">
              <a:lnSpc>
                <a:spcPct val="150000"/>
              </a:lnSpc>
              <a:buNone/>
            </a:pPr>
            <a:r>
              <a:rPr lang="en-US" sz="1200" dirty="0" smtClean="0">
                <a:latin typeface="Tahoma" pitchFamily="34" charset="0"/>
                <a:ea typeface="Tahoma" pitchFamily="34" charset="0"/>
                <a:cs typeface="Tahoma" pitchFamily="34" charset="0"/>
              </a:rPr>
              <a:t>		6. Each proxy is independent of other proxies on the bastion host. If there is a problem with the operation of any proxy, it can be uninstalled without affecting the operation of the other proxy applications. Also, if the user requires new service, the network administrator can easily install the required proxy on the bastion host.</a:t>
            </a:r>
          </a:p>
          <a:p>
            <a:pPr algn="just">
              <a:lnSpc>
                <a:spcPct val="150000"/>
              </a:lnSpc>
              <a:buNone/>
            </a:pPr>
            <a:r>
              <a:rPr lang="en-US" sz="1200" dirty="0" smtClean="0">
                <a:latin typeface="Tahoma" pitchFamily="34" charset="0"/>
                <a:ea typeface="Tahoma" pitchFamily="34" charset="0"/>
                <a:cs typeface="Tahoma" pitchFamily="34" charset="0"/>
              </a:rPr>
              <a:t>		7. Each proxy runs as a non privileged user in a private and secured directory on the bastion host.</a:t>
            </a:r>
          </a:p>
          <a:p>
            <a:pPr algn="just">
              <a:lnSpc>
                <a:spcPct val="150000"/>
              </a:lnSpc>
              <a:buNone/>
            </a:pPr>
            <a:endParaRPr lang="en-US" sz="1200" b="1" dirty="0" smtClean="0">
              <a:latin typeface="Tahoma" pitchFamily="34" charset="0"/>
              <a:ea typeface="Tahoma" pitchFamily="34" charset="0"/>
              <a:cs typeface="Tahoma" pitchFamily="34" charset="0"/>
            </a:endParaRPr>
          </a:p>
          <a:p>
            <a:pPr algn="just">
              <a:lnSpc>
                <a:spcPct val="150000"/>
              </a:lnSpc>
              <a:buNone/>
            </a:pPr>
            <a:r>
              <a:rPr lang="en-US" sz="1200" b="1" dirty="0" smtClean="0">
                <a:latin typeface="Tahoma" pitchFamily="34" charset="0"/>
                <a:ea typeface="Tahoma" pitchFamily="34" charset="0"/>
                <a:cs typeface="Tahoma" pitchFamily="34" charset="0"/>
              </a:rPr>
              <a:t>Firewall Configurations</a:t>
            </a:r>
          </a:p>
          <a:p>
            <a:pPr algn="just">
              <a:lnSpc>
                <a:spcPct val="150000"/>
              </a:lnSpc>
              <a:buNone/>
            </a:pPr>
            <a:r>
              <a:rPr lang="en-US" sz="1200" b="1" dirty="0" smtClean="0">
                <a:latin typeface="Tahoma" pitchFamily="34" charset="0"/>
                <a:ea typeface="Tahoma" pitchFamily="34" charset="0"/>
                <a:cs typeface="Tahoma" pitchFamily="34" charset="0"/>
              </a:rPr>
              <a:t>	</a:t>
            </a:r>
            <a:r>
              <a:rPr lang="en-US" sz="1200" dirty="0" smtClean="0">
                <a:latin typeface="Tahoma" pitchFamily="34" charset="0"/>
                <a:ea typeface="Tahoma" pitchFamily="34" charset="0"/>
                <a:cs typeface="Tahoma" pitchFamily="34" charset="0"/>
              </a:rPr>
              <a:t>There are three configurations like </a:t>
            </a:r>
          </a:p>
          <a:p>
            <a:pPr algn="just">
              <a:lnSpc>
                <a:spcPct val="150000"/>
              </a:lnSpc>
              <a:buNone/>
            </a:pPr>
            <a:r>
              <a:rPr lang="en-US" sz="1200" dirty="0" smtClean="0">
                <a:latin typeface="Tahoma" pitchFamily="34" charset="0"/>
                <a:ea typeface="Tahoma" pitchFamily="34" charset="0"/>
                <a:cs typeface="Tahoma" pitchFamily="34" charset="0"/>
              </a:rPr>
              <a:t>		1. screened host firewall, single-homed bastion configuration</a:t>
            </a:r>
          </a:p>
          <a:p>
            <a:pPr algn="just">
              <a:lnSpc>
                <a:spcPct val="150000"/>
              </a:lnSpc>
              <a:buNone/>
            </a:pPr>
            <a:r>
              <a:rPr lang="en-US" sz="1200" dirty="0" smtClean="0">
                <a:latin typeface="Tahoma" pitchFamily="34" charset="0"/>
                <a:ea typeface="Tahoma" pitchFamily="34" charset="0"/>
                <a:cs typeface="Tahoma" pitchFamily="34" charset="0"/>
              </a:rPr>
              <a:t>		2. screened host firewall, dual-homed bastion configuration</a:t>
            </a:r>
          </a:p>
          <a:p>
            <a:pPr algn="just">
              <a:lnSpc>
                <a:spcPct val="150000"/>
              </a:lnSpc>
              <a:buNone/>
            </a:pPr>
            <a:r>
              <a:rPr lang="en-US" sz="1200" dirty="0" smtClean="0">
                <a:latin typeface="Tahoma" pitchFamily="34" charset="0"/>
                <a:ea typeface="Tahoma" pitchFamily="34" charset="0"/>
                <a:cs typeface="Tahoma" pitchFamily="34" charset="0"/>
              </a:rPr>
              <a:t>		3. screened subnet firewall configuration</a:t>
            </a:r>
          </a:p>
          <a:p>
            <a:pPr algn="just">
              <a:lnSpc>
                <a:spcPct val="150000"/>
              </a:lnSpc>
              <a:buNone/>
            </a:pPr>
            <a:endParaRPr lang="en-US" sz="1200" dirty="0" smtClean="0">
              <a:latin typeface="Tahoma" pitchFamily="34" charset="0"/>
              <a:ea typeface="Tahoma" pitchFamily="34" charset="0"/>
              <a:cs typeface="Tahoma" pitchFamily="34" charset="0"/>
            </a:endParaRPr>
          </a:p>
          <a:p>
            <a:pPr algn="just">
              <a:lnSpc>
                <a:spcPct val="150000"/>
              </a:lnSpc>
              <a:buNone/>
            </a:pPr>
            <a:endParaRPr lang="en-US" sz="1200" dirty="0" smtClean="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xmlns="" val="403952836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E00A60-D3C6-4B08-B55F-3F5998275415}"/>
              </a:ext>
            </a:extLst>
          </p:cNvPr>
          <p:cNvSpPr>
            <a:spLocks noGrp="1"/>
          </p:cNvSpPr>
          <p:nvPr>
            <p:ph type="title"/>
          </p:nvPr>
        </p:nvSpPr>
        <p:spPr/>
        <p:txBody>
          <a:bodyPr/>
          <a:lstStyle/>
          <a:p>
            <a:endParaRPr lang="en-US"/>
          </a:p>
        </p:txBody>
      </p:sp>
      <p:pic>
        <p:nvPicPr>
          <p:cNvPr id="4098" name="Picture 2"/>
          <p:cNvPicPr>
            <a:picLocks noGrp="1" noChangeAspect="1" noChangeArrowheads="1"/>
          </p:cNvPicPr>
          <p:nvPr>
            <p:ph idx="1"/>
          </p:nvPr>
        </p:nvPicPr>
        <p:blipFill>
          <a:blip r:embed="rId2" cstate="print"/>
          <a:srcRect/>
          <a:stretch>
            <a:fillRect/>
          </a:stretch>
        </p:blipFill>
        <p:spPr bwMode="auto">
          <a:xfrm>
            <a:off x="1047750" y="2304256"/>
            <a:ext cx="4762500" cy="5343525"/>
          </a:xfrm>
          <a:prstGeom prst="rect">
            <a:avLst/>
          </a:prstGeom>
          <a:noFill/>
          <a:ln w="9525">
            <a:noFill/>
            <a:miter lim="800000"/>
            <a:headEnd/>
            <a:tailEnd/>
          </a:ln>
        </p:spPr>
      </p:pic>
    </p:spTree>
    <p:extLst>
      <p:ext uri="{BB962C8B-B14F-4D97-AF65-F5344CB8AC3E}">
        <p14:creationId xmlns:p14="http://schemas.microsoft.com/office/powerpoint/2010/main" xmlns="" val="403952836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E00A60-D3C6-4B08-B55F-3F5998275415}"/>
              </a:ext>
            </a:extLst>
          </p:cNvPr>
          <p:cNvSpPr>
            <a:spLocks noGrp="1"/>
          </p:cNvSpPr>
          <p:nvPr>
            <p:ph type="title"/>
          </p:nvPr>
        </p:nvSpPr>
        <p:spPr/>
        <p:txBody>
          <a:bodyPr/>
          <a:lstStyle/>
          <a:p>
            <a:endParaRPr lang="en-US"/>
          </a:p>
        </p:txBody>
      </p:sp>
      <p:sp>
        <p:nvSpPr>
          <p:cNvPr id="4" name="Content Placeholder 3"/>
          <p:cNvSpPr>
            <a:spLocks noGrp="1"/>
          </p:cNvSpPr>
          <p:nvPr>
            <p:ph idx="1"/>
          </p:nvPr>
        </p:nvSpPr>
        <p:spPr/>
        <p:txBody>
          <a:bodyPr>
            <a:noAutofit/>
          </a:bodyPr>
          <a:lstStyle/>
          <a:p>
            <a:pPr algn="just">
              <a:lnSpc>
                <a:spcPct val="150000"/>
              </a:lnSpc>
            </a:pPr>
            <a:r>
              <a:rPr lang="en-US" sz="1200" b="1" dirty="0" smtClean="0">
                <a:latin typeface="Tahoma" pitchFamily="34" charset="0"/>
                <a:ea typeface="Tahoma" pitchFamily="34" charset="0"/>
                <a:cs typeface="Tahoma" pitchFamily="34" charset="0"/>
              </a:rPr>
              <a:t>screened host firewall, single-homed bastion </a:t>
            </a:r>
          </a:p>
          <a:p>
            <a:pPr algn="just">
              <a:lnSpc>
                <a:spcPct val="150000"/>
              </a:lnSpc>
              <a:buNone/>
            </a:pPr>
            <a:r>
              <a:rPr lang="en-US" sz="1200" b="1" dirty="0" smtClean="0">
                <a:latin typeface="Tahoma" pitchFamily="34" charset="0"/>
                <a:ea typeface="Tahoma" pitchFamily="34" charset="0"/>
                <a:cs typeface="Tahoma" pitchFamily="34" charset="0"/>
              </a:rPr>
              <a:t>		</a:t>
            </a:r>
            <a:r>
              <a:rPr lang="en-US" sz="1200" dirty="0" smtClean="0">
                <a:latin typeface="Tahoma" pitchFamily="34" charset="0"/>
                <a:ea typeface="Tahoma" pitchFamily="34" charset="0"/>
                <a:cs typeface="Tahoma" pitchFamily="34" charset="0"/>
              </a:rPr>
              <a:t>In this configuration the firewall consists of two systems:</a:t>
            </a:r>
          </a:p>
          <a:p>
            <a:pPr algn="just">
              <a:lnSpc>
                <a:spcPct val="150000"/>
              </a:lnSpc>
              <a:buNone/>
            </a:pPr>
            <a:r>
              <a:rPr lang="en-US" sz="1200" dirty="0" smtClean="0">
                <a:latin typeface="Tahoma" pitchFamily="34" charset="0"/>
                <a:ea typeface="Tahoma" pitchFamily="34" charset="0"/>
                <a:cs typeface="Tahoma" pitchFamily="34" charset="0"/>
              </a:rPr>
              <a:t>		(</a:t>
            </a:r>
            <a:r>
              <a:rPr lang="en-US" sz="1200" dirty="0" err="1" smtClean="0">
                <a:latin typeface="Tahoma" pitchFamily="34" charset="0"/>
                <a:ea typeface="Tahoma" pitchFamily="34" charset="0"/>
                <a:cs typeface="Tahoma" pitchFamily="34" charset="0"/>
              </a:rPr>
              <a:t>i</a:t>
            </a:r>
            <a:r>
              <a:rPr lang="en-US" sz="1200" dirty="0" smtClean="0">
                <a:latin typeface="Tahoma" pitchFamily="34" charset="0"/>
                <a:ea typeface="Tahoma" pitchFamily="34" charset="0"/>
                <a:cs typeface="Tahoma" pitchFamily="34" charset="0"/>
              </a:rPr>
              <a:t>) a packet-filtering router        (ii) a bastion host. </a:t>
            </a:r>
          </a:p>
          <a:p>
            <a:pPr algn="just">
              <a:lnSpc>
                <a:spcPct val="150000"/>
              </a:lnSpc>
              <a:buNone/>
            </a:pPr>
            <a:r>
              <a:rPr lang="en-US" sz="1200" dirty="0" smtClean="0">
                <a:latin typeface="Tahoma" pitchFamily="34" charset="0"/>
                <a:ea typeface="Tahoma" pitchFamily="34" charset="0"/>
                <a:cs typeface="Tahoma" pitchFamily="34" charset="0"/>
              </a:rPr>
              <a:t>	Typically, the router is configured so that </a:t>
            </a:r>
          </a:p>
          <a:p>
            <a:pPr algn="just">
              <a:lnSpc>
                <a:spcPct val="150000"/>
              </a:lnSpc>
              <a:buNone/>
            </a:pPr>
            <a:r>
              <a:rPr lang="en-US" sz="1200" dirty="0" smtClean="0">
                <a:latin typeface="Tahoma" pitchFamily="34" charset="0"/>
                <a:ea typeface="Tahoma" pitchFamily="34" charset="0"/>
                <a:cs typeface="Tahoma" pitchFamily="34" charset="0"/>
              </a:rPr>
              <a:t>		(</a:t>
            </a:r>
            <a:r>
              <a:rPr lang="en-US" sz="1200" dirty="0" err="1" smtClean="0">
                <a:latin typeface="Tahoma" pitchFamily="34" charset="0"/>
                <a:ea typeface="Tahoma" pitchFamily="34" charset="0"/>
                <a:cs typeface="Tahoma" pitchFamily="34" charset="0"/>
              </a:rPr>
              <a:t>i</a:t>
            </a:r>
            <a:r>
              <a:rPr lang="en-US" sz="1200" dirty="0" smtClean="0">
                <a:latin typeface="Tahoma" pitchFamily="34" charset="0"/>
                <a:ea typeface="Tahoma" pitchFamily="34" charset="0"/>
                <a:cs typeface="Tahoma" pitchFamily="34" charset="0"/>
              </a:rPr>
              <a:t>) For traffic from the Internet, only IP packets destined for the bastion host are allowed in. </a:t>
            </a:r>
          </a:p>
          <a:p>
            <a:pPr algn="just">
              <a:lnSpc>
                <a:spcPct val="150000"/>
              </a:lnSpc>
              <a:buNone/>
            </a:pPr>
            <a:r>
              <a:rPr lang="en-US" sz="1200" dirty="0" smtClean="0">
                <a:latin typeface="Tahoma" pitchFamily="34" charset="0"/>
                <a:ea typeface="Tahoma" pitchFamily="34" charset="0"/>
                <a:cs typeface="Tahoma" pitchFamily="34" charset="0"/>
              </a:rPr>
              <a:t>		(ii)For traffic from the internal network, only IP packets from the bastion host are allowed out. </a:t>
            </a:r>
          </a:p>
          <a:p>
            <a:pPr algn="just">
              <a:lnSpc>
                <a:spcPct val="150000"/>
              </a:lnSpc>
              <a:buNone/>
            </a:pPr>
            <a:r>
              <a:rPr lang="en-US" sz="1200" dirty="0" smtClean="0">
                <a:latin typeface="Tahoma" pitchFamily="34" charset="0"/>
                <a:ea typeface="Tahoma" pitchFamily="34" charset="0"/>
                <a:cs typeface="Tahoma" pitchFamily="34" charset="0"/>
              </a:rPr>
              <a:t>		The bastion host performs authentication and proxy functions. This configuration has greater security because</a:t>
            </a:r>
          </a:p>
          <a:p>
            <a:pPr algn="just">
              <a:lnSpc>
                <a:spcPct val="150000"/>
              </a:lnSpc>
              <a:buNone/>
            </a:pPr>
            <a:r>
              <a:rPr lang="en-US" sz="1200" dirty="0" smtClean="0">
                <a:latin typeface="Tahoma" pitchFamily="34" charset="0"/>
                <a:ea typeface="Tahoma" pitchFamily="34" charset="0"/>
                <a:cs typeface="Tahoma" pitchFamily="34" charset="0"/>
              </a:rPr>
              <a:t>		1. This configuration implements both packet-level and application-level filtering, allowing for considerable flexibility in defining security policy.</a:t>
            </a:r>
          </a:p>
          <a:p>
            <a:pPr algn="just">
              <a:lnSpc>
                <a:spcPct val="150000"/>
              </a:lnSpc>
              <a:buNone/>
            </a:pPr>
            <a:r>
              <a:rPr lang="en-US" sz="1200" dirty="0" smtClean="0">
                <a:latin typeface="Tahoma" pitchFamily="34" charset="0"/>
                <a:ea typeface="Tahoma" pitchFamily="34" charset="0"/>
                <a:cs typeface="Tahoma" pitchFamily="34" charset="0"/>
              </a:rPr>
              <a:t>		2. An intruder must generally penetrate two separate systems before the security of the internal network is compromised. </a:t>
            </a:r>
          </a:p>
          <a:p>
            <a:pPr algn="just">
              <a:lnSpc>
                <a:spcPct val="150000"/>
              </a:lnSpc>
              <a:buNone/>
            </a:pPr>
            <a:r>
              <a:rPr lang="en-US" sz="1200" b="1" dirty="0" smtClean="0">
                <a:latin typeface="Tahoma" pitchFamily="34" charset="0"/>
                <a:ea typeface="Tahoma" pitchFamily="34" charset="0"/>
                <a:cs typeface="Tahoma" pitchFamily="34" charset="0"/>
              </a:rPr>
              <a:t>screened host firewall, dual-homed bastion </a:t>
            </a:r>
          </a:p>
          <a:p>
            <a:pPr algn="just">
              <a:lnSpc>
                <a:spcPct val="150000"/>
              </a:lnSpc>
              <a:buNone/>
            </a:pPr>
            <a:r>
              <a:rPr lang="en-US" sz="1200" b="1" dirty="0" smtClean="0">
                <a:latin typeface="Tahoma" pitchFamily="34" charset="0"/>
                <a:ea typeface="Tahoma" pitchFamily="34" charset="0"/>
                <a:cs typeface="Tahoma" pitchFamily="34" charset="0"/>
              </a:rPr>
              <a:t>		</a:t>
            </a:r>
            <a:r>
              <a:rPr lang="en-US" sz="1200" dirty="0" smtClean="0">
                <a:latin typeface="Tahoma" pitchFamily="34" charset="0"/>
                <a:ea typeface="Tahoma" pitchFamily="34" charset="0"/>
                <a:cs typeface="Tahoma" pitchFamily="34" charset="0"/>
              </a:rPr>
              <a:t>The advantages of dual layers of security that are in the previous configuration are available here also. Again, an information server or other hosts can be allowed direct communication with the router.</a:t>
            </a:r>
          </a:p>
          <a:p>
            <a:pPr algn="just">
              <a:lnSpc>
                <a:spcPct val="150000"/>
              </a:lnSpc>
              <a:buNone/>
            </a:pPr>
            <a:r>
              <a:rPr lang="en-US" sz="1200" b="1" dirty="0" smtClean="0">
                <a:latin typeface="Tahoma" pitchFamily="34" charset="0"/>
                <a:ea typeface="Tahoma" pitchFamily="34" charset="0"/>
                <a:cs typeface="Tahoma" pitchFamily="34" charset="0"/>
              </a:rPr>
              <a:t>screened subnet firewall configuration </a:t>
            </a:r>
          </a:p>
          <a:p>
            <a:pPr algn="just">
              <a:lnSpc>
                <a:spcPct val="150000"/>
              </a:lnSpc>
              <a:buNone/>
            </a:pPr>
            <a:r>
              <a:rPr lang="en-US" sz="1200" b="1" dirty="0" smtClean="0">
                <a:latin typeface="Tahoma" pitchFamily="34" charset="0"/>
                <a:ea typeface="Tahoma" pitchFamily="34" charset="0"/>
                <a:cs typeface="Tahoma" pitchFamily="34" charset="0"/>
              </a:rPr>
              <a:t>		</a:t>
            </a:r>
            <a:r>
              <a:rPr lang="en-US" sz="1200" dirty="0" smtClean="0">
                <a:latin typeface="Tahoma" pitchFamily="34" charset="0"/>
                <a:ea typeface="Tahoma" pitchFamily="34" charset="0"/>
                <a:cs typeface="Tahoma" pitchFamily="34" charset="0"/>
              </a:rPr>
              <a:t>It is the most secure configuration. In this configuration, two packet-filtering routers are used, </a:t>
            </a:r>
          </a:p>
          <a:p>
            <a:pPr algn="just">
              <a:lnSpc>
                <a:spcPct val="150000"/>
              </a:lnSpc>
              <a:buNone/>
            </a:pPr>
            <a:r>
              <a:rPr lang="en-US" sz="1200" dirty="0" smtClean="0">
                <a:latin typeface="Tahoma" pitchFamily="34" charset="0"/>
                <a:ea typeface="Tahoma" pitchFamily="34" charset="0"/>
                <a:cs typeface="Tahoma" pitchFamily="34" charset="0"/>
              </a:rPr>
              <a:t>		1. between the bastion host and the Internet </a:t>
            </a:r>
          </a:p>
          <a:p>
            <a:pPr algn="just">
              <a:lnSpc>
                <a:spcPct val="150000"/>
              </a:lnSpc>
              <a:buNone/>
            </a:pPr>
            <a:r>
              <a:rPr lang="en-US" sz="1200" dirty="0" smtClean="0">
                <a:latin typeface="Tahoma" pitchFamily="34" charset="0"/>
                <a:ea typeface="Tahoma" pitchFamily="34" charset="0"/>
                <a:cs typeface="Tahoma" pitchFamily="34" charset="0"/>
              </a:rPr>
              <a:t>		2. between the bastion host and the internal network. </a:t>
            </a:r>
            <a:endParaRPr lang="en-US" sz="1200"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xmlns="" val="403952836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E00A60-D3C6-4B08-B55F-3F5998275415}"/>
              </a:ext>
            </a:extLst>
          </p:cNvPr>
          <p:cNvSpPr>
            <a:spLocks noGrp="1"/>
          </p:cNvSpPr>
          <p:nvPr>
            <p:ph type="title"/>
          </p:nvPr>
        </p:nvSpPr>
        <p:spPr/>
        <p:txBody>
          <a:bodyPr/>
          <a:lstStyle/>
          <a:p>
            <a:endParaRPr lang="en-US"/>
          </a:p>
        </p:txBody>
      </p:sp>
      <p:sp>
        <p:nvSpPr>
          <p:cNvPr id="4" name="Content Placeholder 3"/>
          <p:cNvSpPr>
            <a:spLocks noGrp="1"/>
          </p:cNvSpPr>
          <p:nvPr>
            <p:ph idx="1"/>
          </p:nvPr>
        </p:nvSpPr>
        <p:spPr/>
        <p:txBody>
          <a:bodyPr>
            <a:noAutofit/>
          </a:bodyPr>
          <a:lstStyle/>
          <a:p>
            <a:pPr algn="just">
              <a:lnSpc>
                <a:spcPct val="150000"/>
              </a:lnSpc>
              <a:buNone/>
            </a:pPr>
            <a:r>
              <a:rPr lang="en-US" sz="1200" dirty="0" smtClean="0">
                <a:latin typeface="Tahoma" pitchFamily="34" charset="0"/>
                <a:ea typeface="Tahoma" pitchFamily="34" charset="0"/>
                <a:cs typeface="Tahoma" pitchFamily="34" charset="0"/>
              </a:rPr>
              <a:t>		This configuration creates an isolated sub network, which may consist of simply the bastion host. Typically, both the Internet and the internal network have access to hosts on the screened subnet, but traffic across the screened subnet is blocked. </a:t>
            </a:r>
          </a:p>
          <a:p>
            <a:pPr algn="just">
              <a:lnSpc>
                <a:spcPct val="150000"/>
              </a:lnSpc>
              <a:buNone/>
            </a:pPr>
            <a:r>
              <a:rPr lang="en-US" sz="1200" b="1" dirty="0" smtClean="0">
                <a:latin typeface="Tahoma" pitchFamily="34" charset="0"/>
                <a:ea typeface="Tahoma" pitchFamily="34" charset="0"/>
                <a:cs typeface="Tahoma" pitchFamily="34" charset="0"/>
              </a:rPr>
              <a:t>Advantages</a:t>
            </a:r>
          </a:p>
          <a:p>
            <a:pPr algn="just">
              <a:lnSpc>
                <a:spcPct val="150000"/>
              </a:lnSpc>
              <a:buNone/>
            </a:pPr>
            <a:r>
              <a:rPr lang="en-US" sz="1200" dirty="0" smtClean="0">
                <a:latin typeface="Tahoma" pitchFamily="34" charset="0"/>
                <a:ea typeface="Tahoma" pitchFamily="34" charset="0"/>
                <a:cs typeface="Tahoma" pitchFamily="34" charset="0"/>
              </a:rPr>
              <a:t>● There are now three levels of defense to thwart intruders.</a:t>
            </a:r>
          </a:p>
          <a:p>
            <a:pPr algn="just">
              <a:lnSpc>
                <a:spcPct val="150000"/>
              </a:lnSpc>
              <a:buNone/>
            </a:pPr>
            <a:r>
              <a:rPr lang="en-US" sz="1200" dirty="0" smtClean="0">
                <a:latin typeface="Tahoma" pitchFamily="34" charset="0"/>
                <a:ea typeface="Tahoma" pitchFamily="34" charset="0"/>
                <a:cs typeface="Tahoma" pitchFamily="34" charset="0"/>
              </a:rPr>
              <a:t>● The outside router advertises only the existence of the screened subnet to the Internet; therefore, the internal network is invisible to the Internet.</a:t>
            </a:r>
          </a:p>
          <a:p>
            <a:pPr algn="just">
              <a:lnSpc>
                <a:spcPct val="150000"/>
              </a:lnSpc>
              <a:buNone/>
            </a:pPr>
            <a:r>
              <a:rPr lang="en-US" sz="1200" dirty="0" smtClean="0">
                <a:latin typeface="Tahoma" pitchFamily="34" charset="0"/>
                <a:ea typeface="Tahoma" pitchFamily="34" charset="0"/>
                <a:cs typeface="Tahoma" pitchFamily="34" charset="0"/>
              </a:rPr>
              <a:t>● Similarly, the inside router advertises only the existence of the screened subnet to the internal network; therefore, the systems on the inside network cannot construct direct routes to the Internet.</a:t>
            </a:r>
          </a:p>
          <a:p>
            <a:pPr algn="just">
              <a:lnSpc>
                <a:spcPct val="150000"/>
              </a:lnSpc>
            </a:pPr>
            <a:endParaRPr lang="en-US" sz="1200"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xmlns="" val="403952836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buNone/>
            </a:pPr>
            <a:r>
              <a:rPr lang="en-US" sz="1400" b="1" dirty="0" smtClean="0">
                <a:latin typeface="Tahoma" pitchFamily="34" charset="0"/>
                <a:ea typeface="Tahoma" pitchFamily="34" charset="0"/>
                <a:cs typeface="Tahoma" pitchFamily="34" charset="0"/>
              </a:rPr>
              <a:t>Assignments</a:t>
            </a:r>
          </a:p>
          <a:p>
            <a:endParaRPr lang="en-US" sz="1200" dirty="0" smtClean="0">
              <a:latin typeface="Tahoma" pitchFamily="34" charset="0"/>
              <a:ea typeface="Tahoma" pitchFamily="34" charset="0"/>
              <a:cs typeface="Tahoma" pitchFamily="34" charset="0"/>
            </a:endParaRPr>
          </a:p>
          <a:p>
            <a:pPr algn="just">
              <a:lnSpc>
                <a:spcPct val="150000"/>
              </a:lnSpc>
              <a:spcBef>
                <a:spcPts val="0"/>
              </a:spcBef>
            </a:pPr>
            <a:r>
              <a:rPr lang="en-US" sz="1200" dirty="0" smtClean="0">
                <a:latin typeface="Tahoma" pitchFamily="34" charset="0"/>
                <a:ea typeface="Tahoma" pitchFamily="34" charset="0"/>
                <a:cs typeface="Tahoma" pitchFamily="34" charset="0"/>
              </a:rPr>
              <a:t>Assess security risks, threats and vulnerabilities to the </a:t>
            </a:r>
            <a:r>
              <a:rPr lang="en-US" sz="1200" dirty="0" err="1" smtClean="0">
                <a:latin typeface="Tahoma" pitchFamily="34" charset="0"/>
                <a:ea typeface="Tahoma" pitchFamily="34" charset="0"/>
                <a:cs typeface="Tahoma" pitchFamily="34" charset="0"/>
              </a:rPr>
              <a:t>organisation</a:t>
            </a:r>
            <a:r>
              <a:rPr lang="en-US" sz="1200" dirty="0" smtClean="0">
                <a:latin typeface="Tahoma" pitchFamily="34" charset="0"/>
                <a:ea typeface="Tahoma" pitchFamily="34" charset="0"/>
                <a:cs typeface="Tahoma" pitchFamily="34" charset="0"/>
              </a:rPr>
              <a:t> and implement appropriate information security protection mechanisms by </a:t>
            </a:r>
            <a:r>
              <a:rPr lang="en-US" sz="1200" dirty="0" err="1" smtClean="0">
                <a:latin typeface="Tahoma" pitchFamily="34" charset="0"/>
                <a:ea typeface="Tahoma" pitchFamily="34" charset="0"/>
                <a:cs typeface="Tahoma" pitchFamily="34" charset="0"/>
              </a:rPr>
              <a:t>analysing</a:t>
            </a:r>
            <a:r>
              <a:rPr lang="en-US" sz="1200" dirty="0" smtClean="0">
                <a:latin typeface="Tahoma" pitchFamily="34" charset="0"/>
                <a:ea typeface="Tahoma" pitchFamily="34" charset="0"/>
                <a:cs typeface="Tahoma" pitchFamily="34" charset="0"/>
              </a:rPr>
              <a:t> requirements, plans and IT security policies.</a:t>
            </a:r>
          </a:p>
          <a:p>
            <a:pPr algn="just">
              <a:lnSpc>
                <a:spcPct val="150000"/>
              </a:lnSpc>
              <a:spcBef>
                <a:spcPts val="0"/>
              </a:spcBef>
            </a:pPr>
            <a:r>
              <a:rPr lang="en-US" sz="1200" dirty="0" smtClean="0">
                <a:latin typeface="Tahoma" pitchFamily="34" charset="0"/>
                <a:ea typeface="Tahoma" pitchFamily="34" charset="0"/>
                <a:cs typeface="Tahoma" pitchFamily="34" charset="0"/>
              </a:rPr>
              <a:t>Perform Firewall setup along with its configuration</a:t>
            </a:r>
          </a:p>
          <a:p>
            <a:pPr algn="just">
              <a:lnSpc>
                <a:spcPct val="150000"/>
              </a:lnSpc>
              <a:spcBef>
                <a:spcPts val="0"/>
              </a:spcBef>
            </a:pPr>
            <a:endParaRPr lang="en-US" sz="1200" dirty="0">
              <a:latin typeface="Tahoma" pitchFamily="34" charset="0"/>
              <a:ea typeface="Tahoma" pitchFamily="34" charset="0"/>
              <a:cs typeface="Tahoma" pitchFamily="34" charset="0"/>
            </a:endParaRP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sz="1400" b="1" dirty="0" smtClean="0">
                <a:latin typeface="Tahoma" pitchFamily="34" charset="0"/>
                <a:ea typeface="Tahoma" pitchFamily="34" charset="0"/>
                <a:cs typeface="Tahoma" pitchFamily="34" charset="0"/>
              </a:rPr>
              <a:t>PART A Q&amp;A</a:t>
            </a:r>
          </a:p>
          <a:p>
            <a:pPr>
              <a:lnSpc>
                <a:spcPct val="150000"/>
              </a:lnSpc>
              <a:spcBef>
                <a:spcPts val="0"/>
              </a:spcBef>
            </a:pPr>
            <a:endParaRPr lang="en-US" dirty="0" smtClean="0"/>
          </a:p>
          <a:p>
            <a:pPr>
              <a:lnSpc>
                <a:spcPct val="150000"/>
              </a:lnSpc>
              <a:spcBef>
                <a:spcPts val="0"/>
              </a:spcBef>
            </a:pPr>
            <a:r>
              <a:rPr lang="en-US" sz="1200" b="1" dirty="0" smtClean="0">
                <a:latin typeface="Tahoma" pitchFamily="34" charset="0"/>
                <a:ea typeface="Tahoma" pitchFamily="34" charset="0"/>
                <a:cs typeface="Tahoma" pitchFamily="34" charset="0"/>
              </a:rPr>
              <a:t>Mention four SSL protocols. </a:t>
            </a:r>
          </a:p>
          <a:p>
            <a:pPr>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 SSL Record Protocol </a:t>
            </a:r>
          </a:p>
          <a:p>
            <a:pPr>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 Handshake Protocol. </a:t>
            </a:r>
          </a:p>
          <a:p>
            <a:pPr>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 Change Cipher Spec Protocol. </a:t>
            </a:r>
          </a:p>
          <a:p>
            <a:pPr>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Alert Protocol. </a:t>
            </a:r>
          </a:p>
          <a:p>
            <a:endParaRPr lang="en-US" dirty="0" smtClean="0"/>
          </a:p>
          <a:p>
            <a:endParaRPr lang="en-US" dirty="0" smtClean="0"/>
          </a:p>
          <a:p>
            <a:pPr algn="just">
              <a:lnSpc>
                <a:spcPct val="150000"/>
              </a:lnSpc>
              <a:spcBef>
                <a:spcPts val="0"/>
              </a:spcBef>
            </a:pPr>
            <a:r>
              <a:rPr lang="en-US" sz="1200" b="1" dirty="0" smtClean="0">
                <a:latin typeface="Tahoma" pitchFamily="34" charset="0"/>
                <a:ea typeface="Tahoma" pitchFamily="34" charset="0"/>
                <a:cs typeface="Tahoma" pitchFamily="34" charset="0"/>
              </a:rPr>
              <a:t>What do you mean by S/MIME? </a:t>
            </a:r>
          </a:p>
          <a:p>
            <a:pPr algn="just">
              <a:lnSpc>
                <a:spcPct val="150000"/>
              </a:lnSpc>
              <a:spcBef>
                <a:spcPts val="0"/>
              </a:spcBef>
              <a:buNone/>
            </a:pPr>
            <a:r>
              <a:rPr lang="en-US" sz="1200" dirty="0" smtClean="0">
                <a:latin typeface="Tahoma" pitchFamily="34" charset="0"/>
                <a:ea typeface="Tahoma" pitchFamily="34" charset="0"/>
                <a:cs typeface="Tahoma" pitchFamily="34" charset="0"/>
              </a:rPr>
              <a:t>   S/MIME (Secure/Multipurpose Internet Mail Extensions) is a standard for public </a:t>
            </a:r>
            <a:r>
              <a:rPr lang="en-US" sz="1200" dirty="0" err="1" smtClean="0">
                <a:latin typeface="Tahoma" pitchFamily="34" charset="0"/>
                <a:ea typeface="Tahoma" pitchFamily="34" charset="0"/>
                <a:cs typeface="Tahoma" pitchFamily="34" charset="0"/>
              </a:rPr>
              <a:t>keyencryption</a:t>
            </a:r>
            <a:r>
              <a:rPr lang="en-US" sz="1200" dirty="0" smtClean="0">
                <a:latin typeface="Tahoma" pitchFamily="34" charset="0"/>
                <a:ea typeface="Tahoma" pitchFamily="34" charset="0"/>
                <a:cs typeface="Tahoma" pitchFamily="34" charset="0"/>
              </a:rPr>
              <a:t> and signing of MIME data. S/MIME is on an </a:t>
            </a:r>
            <a:r>
              <a:rPr lang="en-US" sz="1200" dirty="0" err="1" smtClean="0">
                <a:latin typeface="Tahoma" pitchFamily="34" charset="0"/>
                <a:ea typeface="Tahoma" pitchFamily="34" charset="0"/>
                <a:cs typeface="Tahoma" pitchFamily="34" charset="0"/>
              </a:rPr>
              <a:t>IETFstandards</a:t>
            </a:r>
            <a:r>
              <a:rPr lang="en-US" sz="1200" dirty="0" smtClean="0">
                <a:latin typeface="Tahoma" pitchFamily="34" charset="0"/>
                <a:ea typeface="Tahoma" pitchFamily="34" charset="0"/>
                <a:cs typeface="Tahoma" pitchFamily="34" charset="0"/>
              </a:rPr>
              <a:t> track and defined in a number of documents, most importantly RFCs (3369,3370,3850,3851). S/MIME was originally developed by RSA Data Security </a:t>
            </a:r>
            <a:r>
              <a:rPr lang="en-US" sz="1200" dirty="0" err="1" smtClean="0">
                <a:latin typeface="Tahoma" pitchFamily="34" charset="0"/>
                <a:ea typeface="Tahoma" pitchFamily="34" charset="0"/>
                <a:cs typeface="Tahoma" pitchFamily="34" charset="0"/>
              </a:rPr>
              <a:t>Inc.S</a:t>
            </a:r>
            <a:r>
              <a:rPr lang="en-US" sz="1200" dirty="0" smtClean="0">
                <a:latin typeface="Tahoma" pitchFamily="34" charset="0"/>
                <a:ea typeface="Tahoma" pitchFamily="34" charset="0"/>
                <a:cs typeface="Tahoma" pitchFamily="34" charset="0"/>
              </a:rPr>
              <a:t>/MIME provides the following cryptographic security services for electronic messaging applications: authentication, message integrity, non-repudiation of origin (using digital signatures), privacy and data security (using encryption) </a:t>
            </a:r>
          </a:p>
          <a:p>
            <a:pPr algn="just">
              <a:lnSpc>
                <a:spcPct val="150000"/>
              </a:lnSpc>
              <a:spcBef>
                <a:spcPts val="0"/>
              </a:spcBef>
              <a:buNone/>
            </a:pPr>
            <a:r>
              <a:rPr lang="en-US" dirty="0" smtClean="0"/>
              <a:t>	</a:t>
            </a:r>
          </a:p>
          <a:p>
            <a:pPr algn="just">
              <a:lnSpc>
                <a:spcPct val="150000"/>
              </a:lnSpc>
              <a:spcBef>
                <a:spcPts val="0"/>
              </a:spcBef>
            </a:pPr>
            <a:r>
              <a:rPr lang="en-US" sz="1200" b="1" dirty="0" smtClean="0">
                <a:latin typeface="Tahoma" pitchFamily="34" charset="0"/>
                <a:ea typeface="Tahoma" pitchFamily="34" charset="0"/>
                <a:cs typeface="Tahoma" pitchFamily="34" charset="0"/>
              </a:rPr>
              <a:t>What is the purpose of S/MIME</a:t>
            </a:r>
            <a:r>
              <a:rPr lang="en-US" sz="1200" dirty="0" smtClean="0">
                <a:latin typeface="Tahoma" pitchFamily="34" charset="0"/>
                <a:ea typeface="Tahoma" pitchFamily="34" charset="0"/>
                <a:cs typeface="Tahoma" pitchFamily="34" charset="0"/>
              </a:rPr>
              <a:t>? </a:t>
            </a:r>
          </a:p>
          <a:p>
            <a:pPr algn="just">
              <a:lnSpc>
                <a:spcPct val="150000"/>
              </a:lnSpc>
              <a:spcBef>
                <a:spcPts val="0"/>
              </a:spcBef>
              <a:buNone/>
            </a:pPr>
            <a:r>
              <a:rPr lang="en-US" sz="1200" dirty="0" smtClean="0">
                <a:latin typeface="Tahoma" pitchFamily="34" charset="0"/>
                <a:ea typeface="Tahoma" pitchFamily="34" charset="0"/>
                <a:cs typeface="Tahoma" pitchFamily="34" charset="0"/>
              </a:rPr>
              <a:t>    Abbreviated as : Secure/Multipurpose Internet Mail </a:t>
            </a:r>
            <a:r>
              <a:rPr lang="en-US" sz="1200" dirty="0" err="1" smtClean="0">
                <a:latin typeface="Tahoma" pitchFamily="34" charset="0"/>
                <a:ea typeface="Tahoma" pitchFamily="34" charset="0"/>
                <a:cs typeface="Tahoma" pitchFamily="34" charset="0"/>
              </a:rPr>
              <a:t>ExtensionSpecified</a:t>
            </a:r>
            <a:r>
              <a:rPr lang="en-US" sz="1200" dirty="0" smtClean="0">
                <a:latin typeface="Tahoma" pitchFamily="34" charset="0"/>
                <a:ea typeface="Tahoma" pitchFamily="34" charset="0"/>
                <a:cs typeface="Tahoma" pitchFamily="34" charset="0"/>
              </a:rPr>
              <a:t> as a standard way of encoding arbitrary data in email such as pictures, rich </a:t>
            </a:r>
            <a:r>
              <a:rPr lang="en-US" sz="1200" dirty="0" err="1" smtClean="0">
                <a:latin typeface="Tahoma" pitchFamily="34" charset="0"/>
                <a:ea typeface="Tahoma" pitchFamily="34" charset="0"/>
                <a:cs typeface="Tahoma" pitchFamily="34" charset="0"/>
              </a:rPr>
              <a:t>text,video</a:t>
            </a:r>
            <a:r>
              <a:rPr lang="en-US" sz="1200" dirty="0" smtClean="0">
                <a:latin typeface="Tahoma" pitchFamily="34" charset="0"/>
                <a:ea typeface="Tahoma" pitchFamily="34" charset="0"/>
                <a:cs typeface="Tahoma" pitchFamily="34" charset="0"/>
              </a:rPr>
              <a:t> clips ,binary files etc., along with adding signed and encrypted data 	</a:t>
            </a: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r>
              <a:rPr lang="en-US" sz="1200" b="1" dirty="0" smtClean="0">
                <a:latin typeface="Tahoma" pitchFamily="34" charset="0"/>
                <a:ea typeface="Tahoma" pitchFamily="34" charset="0"/>
                <a:cs typeface="Tahoma" pitchFamily="34" charset="0"/>
              </a:rPr>
              <a:t>Write about PGP? </a:t>
            </a:r>
          </a:p>
          <a:p>
            <a:pPr>
              <a:buFont typeface="Wingdings" pitchFamily="2" charset="2"/>
              <a:buChar char="Ø"/>
            </a:pPr>
            <a:r>
              <a:rPr lang="en-US" sz="1200" dirty="0" smtClean="0">
                <a:latin typeface="Tahoma" pitchFamily="34" charset="0"/>
                <a:ea typeface="Tahoma" pitchFamily="34" charset="0"/>
                <a:cs typeface="Tahoma" pitchFamily="34" charset="0"/>
              </a:rPr>
              <a:t> Secure Mail Protocol </a:t>
            </a:r>
          </a:p>
          <a:p>
            <a:pPr>
              <a:buFont typeface="Wingdings" pitchFamily="2" charset="2"/>
              <a:buChar char="Ø"/>
            </a:pPr>
            <a:r>
              <a:rPr lang="en-US" sz="1200" dirty="0" smtClean="0">
                <a:latin typeface="Tahoma" pitchFamily="34" charset="0"/>
                <a:ea typeface="Tahoma" pitchFamily="34" charset="0"/>
                <a:cs typeface="Tahoma" pitchFamily="34" charset="0"/>
              </a:rPr>
              <a:t> Abbreviated as Pretty Good Privacy </a:t>
            </a:r>
          </a:p>
          <a:p>
            <a:pPr>
              <a:buFont typeface="Wingdings" pitchFamily="2" charset="2"/>
              <a:buChar char="Ø"/>
            </a:pPr>
            <a:r>
              <a:rPr lang="en-US" sz="1200" dirty="0" smtClean="0">
                <a:latin typeface="Tahoma" pitchFamily="34" charset="0"/>
                <a:ea typeface="Tahoma" pitchFamily="34" charset="0"/>
                <a:cs typeface="Tahoma" pitchFamily="34" charset="0"/>
              </a:rPr>
              <a:t> Proposed by Phil Zimmermann </a:t>
            </a:r>
          </a:p>
          <a:p>
            <a:pPr>
              <a:buFont typeface="Wingdings" pitchFamily="2" charset="2"/>
              <a:buChar char="Ø"/>
            </a:pPr>
            <a:r>
              <a:rPr lang="en-US" sz="1200" dirty="0" smtClean="0">
                <a:latin typeface="Tahoma" pitchFamily="34" charset="0"/>
                <a:ea typeface="Tahoma" pitchFamily="34" charset="0"/>
                <a:cs typeface="Tahoma" pitchFamily="34" charset="0"/>
              </a:rPr>
              <a:t> PGP performs encryption and integrity protection on files </a:t>
            </a:r>
          </a:p>
          <a:p>
            <a:pPr>
              <a:buFont typeface="Wingdings" pitchFamily="2" charset="2"/>
              <a:buChar char="Ø"/>
            </a:pPr>
            <a:r>
              <a:rPr lang="en-US" sz="1200" dirty="0" smtClean="0">
                <a:latin typeface="Tahoma" pitchFamily="34" charset="0"/>
                <a:ea typeface="Tahoma" pitchFamily="34" charset="0"/>
                <a:cs typeface="Tahoma" pitchFamily="34" charset="0"/>
              </a:rPr>
              <a:t> PGP uses public key cryptography for personal use </a:t>
            </a:r>
          </a:p>
          <a:p>
            <a:pPr>
              <a:buFont typeface="Wingdings" pitchFamily="2" charset="2"/>
              <a:buChar char="Ø"/>
            </a:pPr>
            <a:r>
              <a:rPr lang="en-US" sz="1200" dirty="0" smtClean="0">
                <a:latin typeface="Tahoma" pitchFamily="34" charset="0"/>
                <a:ea typeface="Tahoma" pitchFamily="34" charset="0"/>
                <a:cs typeface="Tahoma" pitchFamily="34" charset="0"/>
              </a:rPr>
              <a:t> Certificates are optional in PGP </a:t>
            </a:r>
          </a:p>
          <a:p>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endParaRPr lang="en-US" dirty="0"/>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nSpc>
                <a:spcPct val="150000"/>
              </a:lnSpc>
              <a:spcBef>
                <a:spcPts val="0"/>
              </a:spcBef>
            </a:pPr>
            <a:r>
              <a:rPr lang="en-US" sz="1200" b="1" dirty="0" smtClean="0">
                <a:latin typeface="Tahoma" pitchFamily="34" charset="0"/>
                <a:ea typeface="Tahoma" pitchFamily="34" charset="0"/>
                <a:cs typeface="Tahoma" pitchFamily="34" charset="0"/>
              </a:rPr>
              <a:t>What are the services provided by PGP ? </a:t>
            </a:r>
          </a:p>
          <a:p>
            <a:pPr>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 Digital signature </a:t>
            </a:r>
          </a:p>
          <a:p>
            <a:pPr>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 Message encryption </a:t>
            </a:r>
          </a:p>
          <a:p>
            <a:pPr>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 Compression </a:t>
            </a:r>
          </a:p>
          <a:p>
            <a:pPr>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 E-mail compatibility </a:t>
            </a:r>
          </a:p>
          <a:p>
            <a:pPr>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Segmentation </a:t>
            </a:r>
          </a:p>
          <a:p>
            <a:pPr>
              <a:lnSpc>
                <a:spcPct val="150000"/>
              </a:lnSpc>
              <a:spcBef>
                <a:spcPts val="0"/>
              </a:spcBef>
              <a:buFont typeface="Wingdings" pitchFamily="2" charset="2"/>
              <a:buChar char="Ø"/>
            </a:pPr>
            <a:endParaRPr lang="en-US" sz="1200" dirty="0" smtClean="0">
              <a:latin typeface="Tahoma" pitchFamily="34" charset="0"/>
              <a:ea typeface="Tahoma" pitchFamily="34" charset="0"/>
              <a:cs typeface="Tahoma" pitchFamily="34" charset="0"/>
            </a:endParaRPr>
          </a:p>
          <a:p>
            <a:pPr algn="just">
              <a:lnSpc>
                <a:spcPct val="150000"/>
              </a:lnSpc>
              <a:spcBef>
                <a:spcPts val="0"/>
              </a:spcBef>
            </a:pPr>
            <a:r>
              <a:rPr lang="en-US" sz="1200" b="1" dirty="0" smtClean="0">
                <a:latin typeface="Tahoma" pitchFamily="34" charset="0"/>
                <a:ea typeface="Tahoma" pitchFamily="34" charset="0"/>
                <a:cs typeface="Tahoma" pitchFamily="34" charset="0"/>
              </a:rPr>
              <a:t>Explain the reasons for using PGP?</a:t>
            </a:r>
          </a:p>
          <a:p>
            <a:pPr algn="just">
              <a:lnSpc>
                <a:spcPct val="150000"/>
              </a:lnSpc>
              <a:spcBef>
                <a:spcPts val="0"/>
              </a:spcBef>
              <a:buNone/>
            </a:pPr>
            <a:r>
              <a:rPr lang="en-US" sz="1200" b="1" dirty="0" smtClean="0">
                <a:latin typeface="Tahoma" pitchFamily="34" charset="0"/>
                <a:ea typeface="Tahoma" pitchFamily="34" charset="0"/>
                <a:cs typeface="Tahoma" pitchFamily="34" charset="0"/>
              </a:rPr>
              <a:t>   </a:t>
            </a:r>
            <a:r>
              <a:rPr lang="en-US" sz="1200" dirty="0" smtClean="0">
                <a:latin typeface="Tahoma" pitchFamily="34" charset="0"/>
                <a:ea typeface="Tahoma" pitchFamily="34" charset="0"/>
                <a:cs typeface="Tahoma" pitchFamily="34" charset="0"/>
              </a:rPr>
              <a:t>a) It is available free worldwide in versions that run on a variety of platforms, including DOS/windows, UNIX, Macintosh and many more. </a:t>
            </a:r>
          </a:p>
          <a:p>
            <a:pPr algn="just">
              <a:lnSpc>
                <a:spcPct val="150000"/>
              </a:lnSpc>
              <a:spcBef>
                <a:spcPts val="0"/>
              </a:spcBef>
              <a:buNone/>
            </a:pPr>
            <a:r>
              <a:rPr lang="en-US" sz="1200" dirty="0" smtClean="0">
                <a:latin typeface="Tahoma" pitchFamily="34" charset="0"/>
                <a:ea typeface="Tahoma" pitchFamily="34" charset="0"/>
                <a:cs typeface="Tahoma" pitchFamily="34" charset="0"/>
              </a:rPr>
              <a:t>   b) It is based on algorithms that have survived extensive public review and are considered extremely secure. </a:t>
            </a:r>
          </a:p>
          <a:p>
            <a:pPr algn="just">
              <a:lnSpc>
                <a:spcPct val="150000"/>
              </a:lnSpc>
              <a:spcBef>
                <a:spcPts val="0"/>
              </a:spcBef>
              <a:buNone/>
            </a:pPr>
            <a:r>
              <a:rPr lang="en-US" sz="1200" dirty="0" smtClean="0">
                <a:latin typeface="Tahoma" pitchFamily="34" charset="0"/>
                <a:ea typeface="Tahoma" pitchFamily="34" charset="0"/>
                <a:cs typeface="Tahoma" pitchFamily="34" charset="0"/>
              </a:rPr>
              <a:t>   E.g.) RSA, DSS and </a:t>
            </a:r>
            <a:r>
              <a:rPr lang="en-US" sz="1200" dirty="0" err="1" smtClean="0">
                <a:latin typeface="Tahoma" pitchFamily="34" charset="0"/>
                <a:ea typeface="Tahoma" pitchFamily="34" charset="0"/>
                <a:cs typeface="Tahoma" pitchFamily="34" charset="0"/>
              </a:rPr>
              <a:t>Diffie</a:t>
            </a:r>
            <a:r>
              <a:rPr lang="en-US" sz="1200" dirty="0" smtClean="0">
                <a:latin typeface="Tahoma" pitchFamily="34" charset="0"/>
                <a:ea typeface="Tahoma" pitchFamily="34" charset="0"/>
                <a:cs typeface="Tahoma" pitchFamily="34" charset="0"/>
              </a:rPr>
              <a:t>-Hellman for public key encryption, CAST-128, IDEA, 3DES for conventional encryption, SHA-1for hash coding. </a:t>
            </a:r>
            <a:r>
              <a:rPr lang="en-US" b="1" dirty="0" smtClean="0"/>
              <a:t>	</a:t>
            </a:r>
          </a:p>
          <a:p>
            <a:endParaRPr lang="en-US" dirty="0" smtClean="0"/>
          </a:p>
          <a:p>
            <a:pPr algn="just">
              <a:lnSpc>
                <a:spcPct val="150000"/>
              </a:lnSpc>
              <a:spcBef>
                <a:spcPts val="0"/>
              </a:spcBef>
            </a:pPr>
            <a:r>
              <a:rPr lang="en-US" sz="1200" b="1" dirty="0" smtClean="0">
                <a:latin typeface="Tahoma" pitchFamily="34" charset="0"/>
                <a:ea typeface="Tahoma" pitchFamily="34" charset="0"/>
                <a:cs typeface="Tahoma" pitchFamily="34" charset="0"/>
              </a:rPr>
              <a:t>Why E-mail compatibility function in PGP needed? </a:t>
            </a:r>
          </a:p>
          <a:p>
            <a:pPr algn="just">
              <a:lnSpc>
                <a:spcPct val="150000"/>
              </a:lnSpc>
              <a:spcBef>
                <a:spcPts val="0"/>
              </a:spcBef>
              <a:buNone/>
            </a:pPr>
            <a:r>
              <a:rPr lang="en-US" sz="1200" dirty="0" smtClean="0">
                <a:latin typeface="Tahoma" pitchFamily="34" charset="0"/>
                <a:ea typeface="Tahoma" pitchFamily="34" charset="0"/>
                <a:cs typeface="Tahoma" pitchFamily="34" charset="0"/>
              </a:rPr>
              <a:t>   Electronic mail systems only permit the use of blocks consisting of ASCII </a:t>
            </a:r>
            <a:r>
              <a:rPr lang="en-US" sz="1200" dirty="0" err="1" smtClean="0">
                <a:latin typeface="Tahoma" pitchFamily="34" charset="0"/>
                <a:ea typeface="Tahoma" pitchFamily="34" charset="0"/>
                <a:cs typeface="Tahoma" pitchFamily="34" charset="0"/>
              </a:rPr>
              <a:t>text.To</a:t>
            </a:r>
            <a:r>
              <a:rPr lang="en-US" sz="1200" dirty="0" smtClean="0">
                <a:latin typeface="Tahoma" pitchFamily="34" charset="0"/>
                <a:ea typeface="Tahoma" pitchFamily="34" charset="0"/>
                <a:cs typeface="Tahoma" pitchFamily="34" charset="0"/>
              </a:rPr>
              <a:t> accommodate this restriction PGP provides the service converting the row 8-bit  binary stream to a stream of printable ASCII characters. The scheme used </a:t>
            </a:r>
            <a:r>
              <a:rPr lang="en-US" sz="1200" dirty="0" err="1" smtClean="0">
                <a:latin typeface="Tahoma" pitchFamily="34" charset="0"/>
                <a:ea typeface="Tahoma" pitchFamily="34" charset="0"/>
                <a:cs typeface="Tahoma" pitchFamily="34" charset="0"/>
              </a:rPr>
              <a:t>forthis</a:t>
            </a:r>
            <a:r>
              <a:rPr lang="en-US" sz="1200" dirty="0" smtClean="0">
                <a:latin typeface="Tahoma" pitchFamily="34" charset="0"/>
                <a:ea typeface="Tahoma" pitchFamily="34" charset="0"/>
                <a:cs typeface="Tahoma" pitchFamily="34" charset="0"/>
              </a:rPr>
              <a:t> purpose is Radix-64 conversion 	</a:t>
            </a:r>
          </a:p>
          <a:p>
            <a:endParaRPr lang="en-US" dirty="0" smtClean="0"/>
          </a:p>
          <a:p>
            <a:r>
              <a:rPr lang="en-US" sz="1200" b="1" dirty="0" smtClean="0">
                <a:latin typeface="Tahoma" pitchFamily="34" charset="0"/>
                <a:ea typeface="Tahoma" pitchFamily="34" charset="0"/>
                <a:cs typeface="Tahoma" pitchFamily="34" charset="0"/>
              </a:rPr>
              <a:t>Name any cryptographic keys used in PGP?</a:t>
            </a:r>
          </a:p>
          <a:p>
            <a:pPr>
              <a:buNone/>
            </a:pPr>
            <a:r>
              <a:rPr lang="en-US" sz="1200" dirty="0" smtClean="0">
                <a:latin typeface="Tahoma" pitchFamily="34" charset="0"/>
                <a:ea typeface="Tahoma" pitchFamily="34" charset="0"/>
                <a:cs typeface="Tahoma" pitchFamily="34" charset="0"/>
              </a:rPr>
              <a:t>    a) One-time session conventional keys.</a:t>
            </a:r>
          </a:p>
          <a:p>
            <a:pPr>
              <a:buNone/>
            </a:pPr>
            <a:r>
              <a:rPr lang="en-US" sz="1200" dirty="0" smtClean="0">
                <a:latin typeface="Tahoma" pitchFamily="34" charset="0"/>
                <a:ea typeface="Tahoma" pitchFamily="34" charset="0"/>
                <a:cs typeface="Tahoma" pitchFamily="34" charset="0"/>
              </a:rPr>
              <a:t>    b) Public keys. </a:t>
            </a:r>
          </a:p>
          <a:p>
            <a:pPr>
              <a:buNone/>
            </a:pPr>
            <a:r>
              <a:rPr lang="en-US" sz="1200" dirty="0" smtClean="0">
                <a:latin typeface="Tahoma" pitchFamily="34" charset="0"/>
                <a:ea typeface="Tahoma" pitchFamily="34" charset="0"/>
                <a:cs typeface="Tahoma" pitchFamily="34" charset="0"/>
              </a:rPr>
              <a:t>   c) Private keys. </a:t>
            </a:r>
          </a:p>
          <a:p>
            <a:pPr>
              <a:buNone/>
            </a:pPr>
            <a:r>
              <a:rPr lang="en-US" sz="1200" dirty="0" smtClean="0">
                <a:latin typeface="Tahoma" pitchFamily="34" charset="0"/>
                <a:ea typeface="Tahoma" pitchFamily="34" charset="0"/>
                <a:cs typeface="Tahoma" pitchFamily="34" charset="0"/>
              </a:rPr>
              <a:t>   d) Pass phrase based conventional keys </a:t>
            </a:r>
            <a:r>
              <a:rPr lang="en-US" b="1" dirty="0" smtClean="0"/>
              <a:t>	</a:t>
            </a:r>
          </a:p>
          <a:p>
            <a:endParaRPr lang="en-US" dirty="0" smtClean="0"/>
          </a:p>
          <a:p>
            <a:endParaRPr lang="en-US" dirty="0" smtClean="0"/>
          </a:p>
          <a:p>
            <a:endParaRPr lang="en-US" dirty="0"/>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nSpc>
                <a:spcPct val="150000"/>
              </a:lnSpc>
              <a:spcBef>
                <a:spcPts val="0"/>
              </a:spcBef>
            </a:pPr>
            <a:r>
              <a:rPr lang="en-US" sz="1200" b="1" dirty="0" smtClean="0">
                <a:latin typeface="Tahoma" pitchFamily="34" charset="0"/>
                <a:ea typeface="Tahoma" pitchFamily="34" charset="0"/>
                <a:cs typeface="Tahoma" pitchFamily="34" charset="0"/>
              </a:rPr>
              <a:t>What are the key algorithms used in S/MIME? </a:t>
            </a:r>
          </a:p>
          <a:p>
            <a:pPr>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Digital signature standards.</a:t>
            </a:r>
          </a:p>
          <a:p>
            <a:pPr>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 </a:t>
            </a:r>
            <a:r>
              <a:rPr lang="en-US" sz="1200" dirty="0" err="1" smtClean="0">
                <a:latin typeface="Tahoma" pitchFamily="34" charset="0"/>
                <a:ea typeface="Tahoma" pitchFamily="34" charset="0"/>
                <a:cs typeface="Tahoma" pitchFamily="34" charset="0"/>
              </a:rPr>
              <a:t>Diffie</a:t>
            </a:r>
            <a:r>
              <a:rPr lang="en-US" sz="1200" dirty="0" smtClean="0">
                <a:latin typeface="Tahoma" pitchFamily="34" charset="0"/>
                <a:ea typeface="Tahoma" pitchFamily="34" charset="0"/>
                <a:cs typeface="Tahoma" pitchFamily="34" charset="0"/>
              </a:rPr>
              <a:t> Hellman. </a:t>
            </a:r>
          </a:p>
          <a:p>
            <a:pPr>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RSA algorithm. 	</a:t>
            </a: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pPr>
            <a:r>
              <a:rPr lang="en-US" sz="1200" b="1" dirty="0" smtClean="0">
                <a:latin typeface="Tahoma" pitchFamily="34" charset="0"/>
                <a:ea typeface="Tahoma" pitchFamily="34" charset="0"/>
                <a:cs typeface="Tahoma" pitchFamily="34" charset="0"/>
              </a:rPr>
              <a:t>What are the function areas of IP security? </a:t>
            </a:r>
          </a:p>
          <a:p>
            <a:pPr>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 Authentication </a:t>
            </a:r>
          </a:p>
          <a:p>
            <a:pPr>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 Confidentiality </a:t>
            </a:r>
          </a:p>
          <a:p>
            <a:pPr>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 Key management </a:t>
            </a:r>
          </a:p>
          <a:p>
            <a:pPr>
              <a:lnSpc>
                <a:spcPct val="150000"/>
              </a:lnSpc>
              <a:spcBef>
                <a:spcPts val="0"/>
              </a:spcBef>
              <a:buNone/>
            </a:pPr>
            <a:r>
              <a:rPr lang="en-US" sz="1200" dirty="0" smtClean="0">
                <a:latin typeface="Tahoma" pitchFamily="34" charset="0"/>
                <a:ea typeface="Tahoma" pitchFamily="34" charset="0"/>
                <a:cs typeface="Tahoma" pitchFamily="34" charset="0"/>
              </a:rPr>
              <a:t>	</a:t>
            </a:r>
          </a:p>
          <a:p>
            <a:pPr>
              <a:lnSpc>
                <a:spcPct val="150000"/>
              </a:lnSpc>
              <a:spcBef>
                <a:spcPts val="0"/>
              </a:spcBef>
            </a:pPr>
            <a:r>
              <a:rPr lang="en-US" sz="1200" b="1" dirty="0" smtClean="0">
                <a:latin typeface="Tahoma" pitchFamily="34" charset="0"/>
                <a:ea typeface="Tahoma" pitchFamily="34" charset="0"/>
                <a:cs typeface="Tahoma" pitchFamily="34" charset="0"/>
              </a:rPr>
              <a:t>Give the application of IP security? </a:t>
            </a:r>
          </a:p>
          <a:p>
            <a:pPr>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Provide secure communication across private &amp; public LAN. </a:t>
            </a:r>
          </a:p>
          <a:p>
            <a:pPr>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Secure remote access over the Internet. </a:t>
            </a:r>
          </a:p>
          <a:p>
            <a:pPr>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Secure communication to other organization </a:t>
            </a:r>
          </a:p>
          <a:p>
            <a:pPr>
              <a:lnSpc>
                <a:spcPct val="150000"/>
              </a:lnSpc>
              <a:spcBef>
                <a:spcPts val="0"/>
              </a:spcBef>
              <a:buNone/>
            </a:pPr>
            <a:r>
              <a:rPr lang="en-US" sz="1200" dirty="0" smtClean="0">
                <a:latin typeface="Tahoma" pitchFamily="34" charset="0"/>
                <a:ea typeface="Tahoma" pitchFamily="34" charset="0"/>
                <a:cs typeface="Tahoma" pitchFamily="34" charset="0"/>
              </a:rPr>
              <a:t>	</a:t>
            </a: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pPr>
            <a:r>
              <a:rPr lang="en-US" sz="1200" b="1" dirty="0" smtClean="0">
                <a:latin typeface="Tahoma" pitchFamily="34" charset="0"/>
                <a:ea typeface="Tahoma" pitchFamily="34" charset="0"/>
                <a:cs typeface="Tahoma" pitchFamily="34" charset="0"/>
              </a:rPr>
              <a:t>Give the benefits of IP security? </a:t>
            </a:r>
          </a:p>
          <a:p>
            <a:pPr>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Provide security when IP security implement in router or firewall. </a:t>
            </a:r>
          </a:p>
          <a:p>
            <a:pPr>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IP security is below the transport layer is transparent to the application. </a:t>
            </a:r>
          </a:p>
          <a:p>
            <a:pPr>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IP security transparent to end-user. </a:t>
            </a:r>
          </a:p>
          <a:p>
            <a:pPr>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IP security can provide security for individual user </a:t>
            </a:r>
          </a:p>
          <a:p>
            <a:pPr>
              <a:lnSpc>
                <a:spcPct val="150000"/>
              </a:lnSpc>
              <a:spcBef>
                <a:spcPts val="0"/>
              </a:spcBef>
              <a:buNone/>
            </a:pPr>
            <a:r>
              <a:rPr lang="en-US" sz="1200" dirty="0" smtClean="0">
                <a:latin typeface="Tahoma" pitchFamily="34" charset="0"/>
                <a:ea typeface="Tahoma" pitchFamily="34" charset="0"/>
                <a:cs typeface="Tahoma" pitchFamily="34" charset="0"/>
              </a:rPr>
              <a:t>	</a:t>
            </a:r>
          </a:p>
          <a:p>
            <a:endParaRPr lang="en-US" sz="1200" dirty="0" smtClean="0"/>
          </a:p>
          <a:p>
            <a:r>
              <a:rPr lang="en-US" sz="1200" b="1" dirty="0" smtClean="0">
                <a:latin typeface="Tahoma" pitchFamily="34" charset="0"/>
                <a:ea typeface="Tahoma" pitchFamily="34" charset="0"/>
                <a:cs typeface="Tahoma" pitchFamily="34" charset="0"/>
              </a:rPr>
              <a:t>What are the protocols used to provide IP security? </a:t>
            </a:r>
          </a:p>
          <a:p>
            <a:pPr>
              <a:buFont typeface="Wingdings" pitchFamily="2" charset="2"/>
              <a:buChar char="Ø"/>
            </a:pPr>
            <a:r>
              <a:rPr lang="en-US" sz="1200" dirty="0" smtClean="0">
                <a:latin typeface="Tahoma" pitchFamily="34" charset="0"/>
                <a:ea typeface="Tahoma" pitchFamily="34" charset="0"/>
                <a:cs typeface="Tahoma" pitchFamily="34" charset="0"/>
              </a:rPr>
              <a:t> Authentication header (AH) protocol. </a:t>
            </a:r>
          </a:p>
          <a:p>
            <a:pPr>
              <a:buFont typeface="Wingdings" pitchFamily="2" charset="2"/>
              <a:buChar char="Ø"/>
            </a:pPr>
            <a:r>
              <a:rPr lang="en-US" sz="1200" dirty="0" smtClean="0">
                <a:latin typeface="Tahoma" pitchFamily="34" charset="0"/>
                <a:ea typeface="Tahoma" pitchFamily="34" charset="0"/>
                <a:cs typeface="Tahoma" pitchFamily="34" charset="0"/>
              </a:rPr>
              <a:t> Encapsulating Security Payload(ESP). </a:t>
            </a:r>
          </a:p>
          <a:p>
            <a:pPr>
              <a:buNone/>
            </a:pPr>
            <a:endParaRPr lang="en-US" sz="1200" dirty="0" smtClean="0"/>
          </a:p>
          <a:p>
            <a:pPr>
              <a:lnSpc>
                <a:spcPct val="150000"/>
              </a:lnSpc>
              <a:spcBef>
                <a:spcPts val="0"/>
              </a:spcBef>
            </a:pPr>
            <a:endParaRPr lang="en-US" sz="1200" dirty="0">
              <a:latin typeface="Tahoma" pitchFamily="34" charset="0"/>
              <a:ea typeface="Tahoma" pitchFamily="34" charset="0"/>
              <a:cs typeface="Tahoma"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lvl="0" algn="just">
              <a:lnSpc>
                <a:spcPct val="150000"/>
              </a:lnSpc>
              <a:spcBef>
                <a:spcPts val="0"/>
              </a:spcBef>
            </a:pPr>
            <a:r>
              <a:rPr lang="en-US" sz="1200" b="1" dirty="0" smtClean="0">
                <a:latin typeface="Tahoma" pitchFamily="34" charset="0"/>
                <a:ea typeface="Tahoma" pitchFamily="34" charset="0"/>
                <a:cs typeface="Tahoma" pitchFamily="34" charset="0"/>
              </a:rPr>
              <a:t>Event Detection</a:t>
            </a: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r>
              <a:rPr lang="en-US" sz="1200" dirty="0" smtClean="0">
                <a:latin typeface="Tahoma" pitchFamily="34" charset="0"/>
                <a:ea typeface="Tahoma" pitchFamily="34" charset="0"/>
                <a:cs typeface="Tahoma" pitchFamily="34" charset="0"/>
              </a:rPr>
              <a:t>  Detection of security-relevant events.</a:t>
            </a:r>
          </a:p>
          <a:p>
            <a:pPr algn="just">
              <a:lnSpc>
                <a:spcPct val="150000"/>
              </a:lnSpc>
              <a:spcBef>
                <a:spcPts val="0"/>
              </a:spcBef>
              <a:buNone/>
            </a:pPr>
            <a:r>
              <a:rPr lang="en-US" sz="1200" b="1" dirty="0" smtClean="0">
                <a:latin typeface="Tahoma" pitchFamily="34" charset="0"/>
                <a:ea typeface="Tahoma" pitchFamily="34" charset="0"/>
                <a:cs typeface="Tahoma" pitchFamily="34" charset="0"/>
              </a:rPr>
              <a:t> </a:t>
            </a:r>
          </a:p>
          <a:p>
            <a:pPr algn="just">
              <a:lnSpc>
                <a:spcPct val="150000"/>
              </a:lnSpc>
              <a:spcBef>
                <a:spcPts val="0"/>
              </a:spcBef>
            </a:pPr>
            <a:r>
              <a:rPr lang="en-US" sz="1200" b="1" dirty="0" smtClean="0">
                <a:latin typeface="Tahoma" pitchFamily="34" charset="0"/>
                <a:ea typeface="Tahoma" pitchFamily="34" charset="0"/>
                <a:cs typeface="Tahoma" pitchFamily="34" charset="0"/>
              </a:rPr>
              <a:t>Security Audit Trail</a:t>
            </a: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r>
              <a:rPr lang="en-US" sz="1200" dirty="0" smtClean="0">
                <a:latin typeface="Tahoma" pitchFamily="34" charset="0"/>
                <a:ea typeface="Tahoma" pitchFamily="34" charset="0"/>
                <a:cs typeface="Tahoma" pitchFamily="34" charset="0"/>
              </a:rPr>
              <a:t>   Data collected and potentially used to facilitate </a:t>
            </a:r>
            <a:r>
              <a:rPr lang="en-US" sz="1200" dirty="0" err="1" smtClean="0">
                <a:latin typeface="Tahoma" pitchFamily="34" charset="0"/>
                <a:ea typeface="Tahoma" pitchFamily="34" charset="0"/>
                <a:cs typeface="Tahoma" pitchFamily="34" charset="0"/>
              </a:rPr>
              <a:t>asecurity</a:t>
            </a:r>
            <a:r>
              <a:rPr lang="en-US" sz="1200" dirty="0" smtClean="0">
                <a:latin typeface="Tahoma" pitchFamily="34" charset="0"/>
                <a:ea typeface="Tahoma" pitchFamily="34" charset="0"/>
                <a:cs typeface="Tahoma" pitchFamily="34" charset="0"/>
              </a:rPr>
              <a:t> audit, which is an independent review and examination of system records and activities.</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lvl="0" algn="just">
              <a:lnSpc>
                <a:spcPct val="150000"/>
              </a:lnSpc>
              <a:spcBef>
                <a:spcPts val="0"/>
              </a:spcBef>
            </a:pPr>
            <a:r>
              <a:rPr lang="en-US" sz="1200" b="1" dirty="0" smtClean="0">
                <a:latin typeface="Tahoma" pitchFamily="34" charset="0"/>
                <a:ea typeface="Tahoma" pitchFamily="34" charset="0"/>
                <a:cs typeface="Tahoma" pitchFamily="34" charset="0"/>
              </a:rPr>
              <a:t>Security Recovery</a:t>
            </a: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r>
              <a:rPr lang="en-US" sz="1200" dirty="0" smtClean="0">
                <a:latin typeface="Tahoma" pitchFamily="34" charset="0"/>
                <a:ea typeface="Tahoma" pitchFamily="34" charset="0"/>
                <a:cs typeface="Tahoma" pitchFamily="34" charset="0"/>
              </a:rPr>
              <a:t>   Deals with requests from mechanisms, such as </a:t>
            </a:r>
            <a:r>
              <a:rPr lang="en-US" sz="1200" dirty="0" err="1" smtClean="0">
                <a:latin typeface="Tahoma" pitchFamily="34" charset="0"/>
                <a:ea typeface="Tahoma" pitchFamily="34" charset="0"/>
                <a:cs typeface="Tahoma" pitchFamily="34" charset="0"/>
              </a:rPr>
              <a:t>eventhandling</a:t>
            </a:r>
            <a:r>
              <a:rPr lang="en-US" sz="1200" dirty="0" smtClean="0">
                <a:latin typeface="Tahoma" pitchFamily="34" charset="0"/>
                <a:ea typeface="Tahoma" pitchFamily="34" charset="0"/>
                <a:cs typeface="Tahoma" pitchFamily="34" charset="0"/>
              </a:rPr>
              <a:t> and management functions, and takes recovery actions.</a:t>
            </a: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r>
              <a:rPr lang="en-US" dirty="0" smtClean="0">
                <a:latin typeface="Tahoma" pitchFamily="34" charset="0"/>
                <a:ea typeface="Tahoma" pitchFamily="34" charset="0"/>
                <a:cs typeface="Tahoma" pitchFamily="34" charset="0"/>
              </a:rPr>
              <a:t>Classical encryption techniques</a:t>
            </a:r>
          </a:p>
          <a:p>
            <a:pPr>
              <a:lnSpc>
                <a:spcPct val="150000"/>
              </a:lnSpc>
              <a:spcBef>
                <a:spcPts val="0"/>
              </a:spcBef>
              <a:buNone/>
            </a:pPr>
            <a:r>
              <a:rPr lang="en-US" sz="1200" dirty="0" smtClean="0">
                <a:latin typeface="Tahoma" pitchFamily="34" charset="0"/>
                <a:ea typeface="Tahoma" pitchFamily="34" charset="0"/>
                <a:cs typeface="Tahoma" pitchFamily="34" charset="0"/>
              </a:rPr>
              <a:t>Cryptographic systems are characterized along three independent dimensions:</a:t>
            </a:r>
          </a:p>
          <a:p>
            <a:pPr marL="228600" indent="-228600">
              <a:lnSpc>
                <a:spcPct val="150000"/>
              </a:lnSpc>
              <a:spcBef>
                <a:spcPts val="0"/>
              </a:spcBef>
              <a:buAutoNum type="arabicPeriod"/>
            </a:pPr>
            <a:r>
              <a:rPr lang="en-US" sz="1200" b="1" dirty="0" smtClean="0">
                <a:latin typeface="Tahoma" pitchFamily="34" charset="0"/>
                <a:ea typeface="Tahoma" pitchFamily="34" charset="0"/>
                <a:cs typeface="Tahoma" pitchFamily="34" charset="0"/>
              </a:rPr>
              <a:t>The type of operations used for transforming plaintext to </a:t>
            </a:r>
            <a:r>
              <a:rPr lang="en-US" sz="1200" b="1" dirty="0" err="1" smtClean="0">
                <a:latin typeface="Tahoma" pitchFamily="34" charset="0"/>
                <a:ea typeface="Tahoma" pitchFamily="34" charset="0"/>
                <a:cs typeface="Tahoma" pitchFamily="34" charset="0"/>
              </a:rPr>
              <a:t>ciphertext</a:t>
            </a:r>
            <a:r>
              <a:rPr lang="en-US" sz="1200" b="1" dirty="0" smtClean="0">
                <a:latin typeface="Tahoma" pitchFamily="34" charset="0"/>
                <a:ea typeface="Tahoma" pitchFamily="34" charset="0"/>
                <a:cs typeface="Tahoma" pitchFamily="34" charset="0"/>
              </a:rPr>
              <a:t>. </a:t>
            </a:r>
          </a:p>
          <a:p>
            <a:pPr marL="228600" indent="-228600">
              <a:lnSpc>
                <a:spcPct val="150000"/>
              </a:lnSpc>
              <a:spcBef>
                <a:spcPts val="0"/>
              </a:spcBef>
              <a:buNone/>
            </a:pPr>
            <a:r>
              <a:rPr lang="en-US" sz="1200" b="1" dirty="0" smtClean="0">
                <a:latin typeface="Tahoma" pitchFamily="34" charset="0"/>
                <a:ea typeface="Tahoma" pitchFamily="34" charset="0"/>
                <a:cs typeface="Tahoma" pitchFamily="34" charset="0"/>
              </a:rPr>
              <a:t>       </a:t>
            </a:r>
            <a:r>
              <a:rPr lang="en-US" sz="1200" dirty="0" smtClean="0">
                <a:latin typeface="Tahoma" pitchFamily="34" charset="0"/>
                <a:ea typeface="Tahoma" pitchFamily="34" charset="0"/>
                <a:cs typeface="Tahoma" pitchFamily="34" charset="0"/>
              </a:rPr>
              <a:t>All</a:t>
            </a:r>
            <a:r>
              <a:rPr lang="en-US" sz="1200" b="1" dirty="0" smtClean="0">
                <a:latin typeface="Tahoma" pitchFamily="34" charset="0"/>
                <a:ea typeface="Tahoma" pitchFamily="34" charset="0"/>
                <a:cs typeface="Tahoma" pitchFamily="34" charset="0"/>
              </a:rPr>
              <a:t> </a:t>
            </a:r>
            <a:r>
              <a:rPr lang="en-US" sz="1200" dirty="0" smtClean="0">
                <a:latin typeface="Tahoma" pitchFamily="34" charset="0"/>
                <a:ea typeface="Tahoma" pitchFamily="34" charset="0"/>
                <a:cs typeface="Tahoma" pitchFamily="34" charset="0"/>
              </a:rPr>
              <a:t>encryption algorithms are based on two general principles: </a:t>
            </a:r>
          </a:p>
          <a:p>
            <a:pPr marL="228600" indent="-228600" algn="just">
              <a:lnSpc>
                <a:spcPct val="150000"/>
              </a:lnSpc>
              <a:spcBef>
                <a:spcPts val="0"/>
              </a:spcBef>
              <a:buFont typeface="Wingdings" pitchFamily="2" charset="2"/>
              <a:buChar char="Ø"/>
            </a:pPr>
            <a:r>
              <a:rPr lang="en-US" sz="1200" b="1" dirty="0" smtClean="0">
                <a:latin typeface="Tahoma" pitchFamily="34" charset="0"/>
                <a:ea typeface="Tahoma" pitchFamily="34" charset="0"/>
                <a:cs typeface="Tahoma" pitchFamily="34" charset="0"/>
              </a:rPr>
              <a:t>Substitution</a:t>
            </a:r>
            <a:r>
              <a:rPr lang="en-US" sz="1200" dirty="0" smtClean="0">
                <a:latin typeface="Tahoma" pitchFamily="34" charset="0"/>
                <a:ea typeface="Tahoma" pitchFamily="34" charset="0"/>
                <a:cs typeface="Tahoma" pitchFamily="34" charset="0"/>
              </a:rPr>
              <a:t>, in which each element in the plaintext (bit, letter, group of bits or letters) is mapped into another element, and</a:t>
            </a:r>
          </a:p>
          <a:p>
            <a:pPr marL="228600" indent="-228600" algn="just">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Transposition</a:t>
            </a:r>
            <a:r>
              <a:rPr lang="en-US" sz="1200" dirty="0" smtClean="0">
                <a:latin typeface="Tahoma" pitchFamily="34" charset="0"/>
                <a:ea typeface="Tahoma" pitchFamily="34" charset="0"/>
                <a:cs typeface="Tahoma" pitchFamily="34" charset="0"/>
              </a:rPr>
              <a:t>, in which elements in the plaintext are rearranged. The fundamental requirement is that no information be lost (that is, that all operations are reversible). Most systems, referred to as </a:t>
            </a:r>
            <a:r>
              <a:rPr lang="en-US" sz="1200" i="1" dirty="0" smtClean="0">
                <a:latin typeface="Tahoma" pitchFamily="34" charset="0"/>
                <a:ea typeface="Tahoma" pitchFamily="34" charset="0"/>
                <a:cs typeface="Tahoma" pitchFamily="34" charset="0"/>
              </a:rPr>
              <a:t>product systems, </a:t>
            </a:r>
            <a:r>
              <a:rPr lang="en-US" sz="1200" dirty="0" smtClean="0">
                <a:latin typeface="Tahoma" pitchFamily="34" charset="0"/>
                <a:ea typeface="Tahoma" pitchFamily="34" charset="0"/>
                <a:cs typeface="Tahoma" pitchFamily="34" charset="0"/>
              </a:rPr>
              <a:t>involve multiple stages of substitutions and transpositions.</a:t>
            </a:r>
          </a:p>
          <a:p>
            <a:pPr>
              <a:lnSpc>
                <a:spcPct val="150000"/>
              </a:lnSpc>
              <a:spcBef>
                <a:spcPts val="0"/>
              </a:spcBef>
              <a:buNone/>
            </a:pPr>
            <a:r>
              <a:rPr lang="en-US" sz="1200" b="1" dirty="0" smtClean="0">
                <a:latin typeface="Tahoma" pitchFamily="34" charset="0"/>
                <a:ea typeface="Tahoma" pitchFamily="34" charset="0"/>
                <a:cs typeface="Tahoma" pitchFamily="34" charset="0"/>
              </a:rPr>
              <a:t>2. The number of keys used. </a:t>
            </a:r>
          </a:p>
          <a:p>
            <a:pPr algn="just">
              <a:lnSpc>
                <a:spcPct val="150000"/>
              </a:lnSpc>
              <a:spcBef>
                <a:spcPts val="0"/>
              </a:spcBef>
              <a:buFont typeface="Wingdings" pitchFamily="2" charset="2"/>
              <a:buChar char="Ø"/>
            </a:pPr>
            <a:r>
              <a:rPr lang="en-US" sz="1200" b="1" dirty="0" smtClean="0">
                <a:latin typeface="Tahoma" pitchFamily="34" charset="0"/>
                <a:ea typeface="Tahoma" pitchFamily="34" charset="0"/>
                <a:cs typeface="Tahoma" pitchFamily="34" charset="0"/>
              </a:rPr>
              <a:t>Symmetric  encryption </a:t>
            </a:r>
            <a:r>
              <a:rPr lang="en-US" sz="1200" dirty="0" smtClean="0">
                <a:latin typeface="Tahoma" pitchFamily="34" charset="0"/>
                <a:ea typeface="Tahoma" pitchFamily="34" charset="0"/>
                <a:cs typeface="Tahoma" pitchFamily="34" charset="0"/>
              </a:rPr>
              <a:t>: If both sender and receiver use the same key, the system is referred to as symmetric, single-key, secret-key, or conventional encryption.</a:t>
            </a:r>
          </a:p>
          <a:p>
            <a:pPr algn="just">
              <a:lnSpc>
                <a:spcPct val="150000"/>
              </a:lnSpc>
              <a:spcBef>
                <a:spcPts val="0"/>
              </a:spcBef>
              <a:buFont typeface="Wingdings" pitchFamily="2" charset="2"/>
              <a:buChar char="Ø"/>
            </a:pPr>
            <a:r>
              <a:rPr lang="en-US" sz="1200" b="1" dirty="0" smtClean="0">
                <a:latin typeface="Tahoma" pitchFamily="34" charset="0"/>
                <a:ea typeface="Tahoma" pitchFamily="34" charset="0"/>
                <a:cs typeface="Tahoma" pitchFamily="34" charset="0"/>
              </a:rPr>
              <a:t>Asymmetric  encryption: </a:t>
            </a:r>
            <a:r>
              <a:rPr lang="en-US" sz="1200" dirty="0" smtClean="0">
                <a:latin typeface="Tahoma" pitchFamily="34" charset="0"/>
                <a:ea typeface="Tahoma" pitchFamily="34" charset="0"/>
                <a:cs typeface="Tahoma" pitchFamily="34" charset="0"/>
              </a:rPr>
              <a:t> If the sender and receiver use different keys, the system is referred to as asymmetric, two-key, or public-key encryption.</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r>
              <a:rPr lang="en-US" sz="1200" b="1" dirty="0" smtClean="0">
                <a:latin typeface="Tahoma" pitchFamily="34" charset="0"/>
                <a:ea typeface="Tahoma" pitchFamily="34" charset="0"/>
                <a:cs typeface="Tahoma" pitchFamily="34" charset="0"/>
              </a:rPr>
              <a:t>Specify the IP security services? </a:t>
            </a:r>
          </a:p>
          <a:p>
            <a:pPr algn="just">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 Access control. </a:t>
            </a:r>
          </a:p>
          <a:p>
            <a:pPr algn="just">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 Connectionless </a:t>
            </a:r>
            <a:r>
              <a:rPr lang="en-US" sz="1200" dirty="0" err="1" smtClean="0">
                <a:latin typeface="Tahoma" pitchFamily="34" charset="0"/>
                <a:ea typeface="Tahoma" pitchFamily="34" charset="0"/>
                <a:cs typeface="Tahoma" pitchFamily="34" charset="0"/>
              </a:rPr>
              <a:t>interpretty</a:t>
            </a:r>
            <a:r>
              <a:rPr lang="en-US" sz="1200" dirty="0" smtClean="0">
                <a:latin typeface="Tahoma" pitchFamily="34" charset="0"/>
                <a:ea typeface="Tahoma" pitchFamily="34" charset="0"/>
                <a:cs typeface="Tahoma" pitchFamily="34" charset="0"/>
              </a:rPr>
              <a:t>. </a:t>
            </a:r>
          </a:p>
          <a:p>
            <a:pPr algn="just">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 Data origin authentication </a:t>
            </a:r>
          </a:p>
          <a:p>
            <a:pPr algn="just">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 Rejection of replayed packet. </a:t>
            </a:r>
          </a:p>
          <a:p>
            <a:pPr algn="just">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 Confidentiality. </a:t>
            </a:r>
          </a:p>
          <a:p>
            <a:pPr algn="just">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 Limited traffic for Confidentiality </a:t>
            </a:r>
          </a:p>
          <a:p>
            <a:pPr algn="just">
              <a:lnSpc>
                <a:spcPct val="150000"/>
              </a:lnSpc>
              <a:spcBef>
                <a:spcPts val="0"/>
              </a:spcBef>
              <a:buNone/>
            </a:pPr>
            <a:r>
              <a:rPr lang="en-US" sz="1200" dirty="0" smtClean="0">
                <a:latin typeface="Tahoma" pitchFamily="34" charset="0"/>
                <a:ea typeface="Tahoma" pitchFamily="34" charset="0"/>
                <a:cs typeface="Tahoma" pitchFamily="34" charset="0"/>
              </a:rPr>
              <a:t>	</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r>
              <a:rPr lang="en-US" sz="1200" b="1" dirty="0" smtClean="0">
                <a:latin typeface="Tahoma" pitchFamily="34" charset="0"/>
                <a:ea typeface="Tahoma" pitchFamily="34" charset="0"/>
                <a:cs typeface="Tahoma" pitchFamily="34" charset="0"/>
              </a:rPr>
              <a:t>What do you mean by Security Association? Specify the parameters that identifies the Security Association?</a:t>
            </a:r>
          </a:p>
          <a:p>
            <a:pPr algn="just">
              <a:lnSpc>
                <a:spcPct val="150000"/>
              </a:lnSpc>
              <a:spcBef>
                <a:spcPts val="0"/>
              </a:spcBef>
              <a:buNone/>
            </a:pPr>
            <a:r>
              <a:rPr lang="en-US" sz="1200" dirty="0" smtClean="0">
                <a:latin typeface="Tahoma" pitchFamily="34" charset="0"/>
                <a:ea typeface="Tahoma" pitchFamily="34" charset="0"/>
                <a:cs typeface="Tahoma" pitchFamily="34" charset="0"/>
              </a:rPr>
              <a:t>    An association is a one-way relationship between a sender and receiver </a:t>
            </a:r>
            <a:r>
              <a:rPr lang="en-US" sz="1200" dirty="0" err="1" smtClean="0">
                <a:latin typeface="Tahoma" pitchFamily="34" charset="0"/>
                <a:ea typeface="Tahoma" pitchFamily="34" charset="0"/>
                <a:cs typeface="Tahoma" pitchFamily="34" charset="0"/>
              </a:rPr>
              <a:t>thataffords</a:t>
            </a:r>
            <a:r>
              <a:rPr lang="en-US" sz="1200" dirty="0" smtClean="0">
                <a:latin typeface="Tahoma" pitchFamily="34" charset="0"/>
                <a:ea typeface="Tahoma" pitchFamily="34" charset="0"/>
                <a:cs typeface="Tahoma" pitchFamily="34" charset="0"/>
              </a:rPr>
              <a:t> security services to the traffic carried on. A key concept that appears in both the authentication and </a:t>
            </a:r>
            <a:r>
              <a:rPr lang="en-US" sz="1200" dirty="0" err="1" smtClean="0">
                <a:latin typeface="Tahoma" pitchFamily="34" charset="0"/>
                <a:ea typeface="Tahoma" pitchFamily="34" charset="0"/>
                <a:cs typeface="Tahoma" pitchFamily="34" charset="0"/>
              </a:rPr>
              <a:t>confidentialitymechanism</a:t>
            </a:r>
            <a:r>
              <a:rPr lang="en-US" sz="1200" dirty="0" smtClean="0">
                <a:latin typeface="Tahoma" pitchFamily="34" charset="0"/>
                <a:ea typeface="Tahoma" pitchFamily="34" charset="0"/>
                <a:cs typeface="Tahoma" pitchFamily="34" charset="0"/>
              </a:rPr>
              <a:t> for </a:t>
            </a:r>
            <a:r>
              <a:rPr lang="en-US" sz="1200" dirty="0" err="1" smtClean="0">
                <a:latin typeface="Tahoma" pitchFamily="34" charset="0"/>
                <a:ea typeface="Tahoma" pitchFamily="34" charset="0"/>
                <a:cs typeface="Tahoma" pitchFamily="34" charset="0"/>
              </a:rPr>
              <a:t>ip</a:t>
            </a:r>
            <a:r>
              <a:rPr lang="en-US" sz="1200" dirty="0" smtClean="0">
                <a:latin typeface="Tahoma" pitchFamily="34" charset="0"/>
                <a:ea typeface="Tahoma" pitchFamily="34" charset="0"/>
                <a:cs typeface="Tahoma" pitchFamily="34" charset="0"/>
              </a:rPr>
              <a:t> is the security association (SA). A security Association is uniquely identified by 3 parameters: </a:t>
            </a:r>
          </a:p>
          <a:p>
            <a:pPr algn="just">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 Security Parameter Index (SPI). </a:t>
            </a:r>
          </a:p>
          <a:p>
            <a:pPr algn="just">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 IP Destination Address. </a:t>
            </a:r>
          </a:p>
          <a:p>
            <a:pPr algn="just">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 Security Protocol Identifier</a:t>
            </a:r>
          </a:p>
          <a:p>
            <a:pPr algn="just">
              <a:lnSpc>
                <a:spcPct val="150000"/>
              </a:lnSpc>
              <a:spcBef>
                <a:spcPts val="0"/>
              </a:spcBef>
              <a:buFont typeface="Wingdings" pitchFamily="2" charset="2"/>
              <a:buChar char="Ø"/>
            </a:pPr>
            <a:endParaRPr lang="en-US" sz="1200" dirty="0" smtClean="0">
              <a:latin typeface="Tahoma" pitchFamily="34" charset="0"/>
              <a:ea typeface="Tahoma" pitchFamily="34" charset="0"/>
              <a:cs typeface="Tahoma" pitchFamily="34" charset="0"/>
            </a:endParaRPr>
          </a:p>
          <a:p>
            <a:pPr>
              <a:lnSpc>
                <a:spcPct val="160000"/>
              </a:lnSpc>
              <a:spcBef>
                <a:spcPts val="0"/>
              </a:spcBef>
            </a:pPr>
            <a:r>
              <a:rPr lang="en-US" sz="1200" b="1" dirty="0" smtClean="0">
                <a:latin typeface="Tahoma" pitchFamily="34" charset="0"/>
                <a:ea typeface="Tahoma" pitchFamily="34" charset="0"/>
                <a:cs typeface="Tahoma" pitchFamily="34" charset="0"/>
              </a:rPr>
              <a:t>Define Intruder. Name three different classes of intruder. </a:t>
            </a:r>
          </a:p>
          <a:p>
            <a:pPr>
              <a:lnSpc>
                <a:spcPct val="160000"/>
              </a:lnSpc>
              <a:spcBef>
                <a:spcPts val="0"/>
              </a:spcBef>
              <a:buNone/>
            </a:pPr>
            <a:r>
              <a:rPr lang="en-US" sz="1200" dirty="0" smtClean="0">
                <a:latin typeface="Tahoma" pitchFamily="34" charset="0"/>
                <a:ea typeface="Tahoma" pitchFamily="34" charset="0"/>
                <a:cs typeface="Tahoma" pitchFamily="34" charset="0"/>
              </a:rPr>
              <a:t>   Intruder is a person who can access the network or system without proper permission or rights. </a:t>
            </a:r>
          </a:p>
          <a:p>
            <a:pPr>
              <a:lnSpc>
                <a:spcPct val="16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 Classes of Intruders </a:t>
            </a:r>
          </a:p>
          <a:p>
            <a:pPr>
              <a:lnSpc>
                <a:spcPct val="16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 Masquerader </a:t>
            </a:r>
          </a:p>
          <a:p>
            <a:pPr>
              <a:lnSpc>
                <a:spcPct val="16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 Misfeasor </a:t>
            </a:r>
          </a:p>
          <a:p>
            <a:pPr>
              <a:lnSpc>
                <a:spcPct val="16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 Clandestine user </a:t>
            </a:r>
          </a:p>
          <a:p>
            <a:pPr algn="just">
              <a:lnSpc>
                <a:spcPct val="150000"/>
              </a:lnSpc>
              <a:spcBef>
                <a:spcPts val="0"/>
              </a:spcBef>
              <a:buFont typeface="Wingdings" pitchFamily="2" charset="2"/>
              <a:buChar char="Ø"/>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r>
              <a:rPr lang="en-US" sz="1200" dirty="0" smtClean="0">
                <a:latin typeface="Tahoma" pitchFamily="34" charset="0"/>
                <a:ea typeface="Tahoma" pitchFamily="34" charset="0"/>
                <a:cs typeface="Tahoma" pitchFamily="34" charset="0"/>
              </a:rPr>
              <a:t>	</a:t>
            </a:r>
          </a:p>
          <a:p>
            <a:pPr algn="just">
              <a:lnSpc>
                <a:spcPct val="150000"/>
              </a:lnSpc>
              <a:spcBef>
                <a:spcPts val="0"/>
              </a:spcBef>
            </a:pPr>
            <a:endParaRPr lang="en-US" sz="1200" dirty="0">
              <a:latin typeface="Tahoma" pitchFamily="34" charset="0"/>
              <a:ea typeface="Tahoma" pitchFamily="34" charset="0"/>
              <a:cs typeface="Tahoma" pitchFamily="34" charset="0"/>
            </a:endParaRP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lnSpc>
                <a:spcPct val="150000"/>
              </a:lnSpc>
              <a:spcBef>
                <a:spcPts val="0"/>
              </a:spcBef>
            </a:pPr>
            <a:r>
              <a:rPr lang="en-US" sz="1200" b="1" dirty="0" smtClean="0">
                <a:latin typeface="Tahoma" pitchFamily="34" charset="0"/>
                <a:ea typeface="Tahoma" pitchFamily="34" charset="0"/>
                <a:cs typeface="Tahoma" pitchFamily="34" charset="0"/>
              </a:rPr>
              <a:t>What do you mean by Trojan horse? </a:t>
            </a:r>
          </a:p>
          <a:p>
            <a:pPr algn="just">
              <a:lnSpc>
                <a:spcPct val="150000"/>
              </a:lnSpc>
              <a:spcBef>
                <a:spcPts val="0"/>
              </a:spcBef>
              <a:buNone/>
            </a:pPr>
            <a:r>
              <a:rPr lang="en-US" sz="1200" dirty="0" smtClean="0">
                <a:latin typeface="Tahoma" pitchFamily="34" charset="0"/>
                <a:ea typeface="Tahoma" pitchFamily="34" charset="0"/>
                <a:cs typeface="Tahoma" pitchFamily="34" charset="0"/>
              </a:rPr>
              <a:t>   A Trojan Horse is a malicious security-breaking program that appears to be a benign and legitimate program, but it is designed to have destructive effects on a computer and may open a backdoor. Unlike a virus, a Trojan Horse does not replicate itself. One example is a free game that someone could download, but it actually is a Trojan Horse that holds viruses and worms that invade your computer. 	</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r>
              <a:rPr lang="en-US" sz="1200" b="1" dirty="0" smtClean="0">
                <a:latin typeface="Tahoma" pitchFamily="34" charset="0"/>
                <a:ea typeface="Tahoma" pitchFamily="34" charset="0"/>
                <a:cs typeface="Tahoma" pitchFamily="34" charset="0"/>
              </a:rPr>
              <a:t>Define: Malicious software</a:t>
            </a:r>
            <a:r>
              <a:rPr lang="en-US" sz="1200" dirty="0" smtClean="0">
                <a:latin typeface="Tahoma" pitchFamily="34" charset="0"/>
                <a:ea typeface="Tahoma" pitchFamily="34" charset="0"/>
                <a:cs typeface="Tahoma" pitchFamily="34" charset="0"/>
              </a:rPr>
              <a:t>. </a:t>
            </a:r>
          </a:p>
          <a:p>
            <a:pPr algn="just">
              <a:lnSpc>
                <a:spcPct val="150000"/>
              </a:lnSpc>
              <a:spcBef>
                <a:spcPts val="0"/>
              </a:spcBef>
              <a:buNone/>
            </a:pPr>
            <a:r>
              <a:rPr lang="en-US" sz="1200" dirty="0" smtClean="0">
                <a:latin typeface="Tahoma" pitchFamily="34" charset="0"/>
                <a:ea typeface="Tahoma" pitchFamily="34" charset="0"/>
                <a:cs typeface="Tahoma" pitchFamily="34" charset="0"/>
              </a:rPr>
              <a:t>   Malware, short for malicious software, is software used to disrupt computer operation, gather sensitive information, or gain access to private computer systems. </a:t>
            </a:r>
          </a:p>
          <a:p>
            <a:pPr algn="just">
              <a:lnSpc>
                <a:spcPct val="150000"/>
              </a:lnSpc>
              <a:spcBef>
                <a:spcPts val="0"/>
              </a:spcBef>
              <a:buNone/>
            </a:pPr>
            <a:r>
              <a:rPr lang="en-US" sz="1200" dirty="0" smtClean="0">
                <a:latin typeface="Tahoma" pitchFamily="34" charset="0"/>
                <a:ea typeface="Tahoma" pitchFamily="34" charset="0"/>
                <a:cs typeface="Tahoma" pitchFamily="34" charset="0"/>
              </a:rPr>
              <a:t>   Malware includes computer viruses, </a:t>
            </a:r>
            <a:r>
              <a:rPr lang="en-US" sz="1200" dirty="0" err="1" smtClean="0">
                <a:latin typeface="Tahoma" pitchFamily="34" charset="0"/>
                <a:ea typeface="Tahoma" pitchFamily="34" charset="0"/>
                <a:cs typeface="Tahoma" pitchFamily="34" charset="0"/>
              </a:rPr>
              <a:t>ransomware</a:t>
            </a:r>
            <a:r>
              <a:rPr lang="en-US" sz="1200" dirty="0" smtClean="0">
                <a:latin typeface="Tahoma" pitchFamily="34" charset="0"/>
                <a:ea typeface="Tahoma" pitchFamily="34" charset="0"/>
                <a:cs typeface="Tahoma" pitchFamily="34" charset="0"/>
              </a:rPr>
              <a:t>, worms, </a:t>
            </a:r>
            <a:r>
              <a:rPr lang="en-US" sz="1200" dirty="0" err="1" smtClean="0">
                <a:latin typeface="Tahoma" pitchFamily="34" charset="0"/>
                <a:ea typeface="Tahoma" pitchFamily="34" charset="0"/>
                <a:cs typeface="Tahoma" pitchFamily="34" charset="0"/>
              </a:rPr>
              <a:t>trojan</a:t>
            </a:r>
            <a:r>
              <a:rPr lang="en-US" sz="1200" dirty="0" smtClean="0">
                <a:latin typeface="Tahoma" pitchFamily="34" charset="0"/>
                <a:ea typeface="Tahoma" pitchFamily="34" charset="0"/>
                <a:cs typeface="Tahoma" pitchFamily="34" charset="0"/>
              </a:rPr>
              <a:t> horses, </a:t>
            </a:r>
            <a:r>
              <a:rPr lang="en-US" sz="1200" dirty="0" err="1" smtClean="0">
                <a:latin typeface="Tahoma" pitchFamily="34" charset="0"/>
                <a:ea typeface="Tahoma" pitchFamily="34" charset="0"/>
                <a:cs typeface="Tahoma" pitchFamily="34" charset="0"/>
              </a:rPr>
              <a:t>rootkits</a:t>
            </a:r>
            <a:r>
              <a:rPr lang="en-US" sz="1200" dirty="0" smtClean="0">
                <a:latin typeface="Tahoma" pitchFamily="34" charset="0"/>
                <a:ea typeface="Tahoma" pitchFamily="34" charset="0"/>
                <a:cs typeface="Tahoma" pitchFamily="34" charset="0"/>
              </a:rPr>
              <a:t>, </a:t>
            </a:r>
            <a:r>
              <a:rPr lang="en-US" sz="1200" dirty="0" err="1" smtClean="0">
                <a:latin typeface="Tahoma" pitchFamily="34" charset="0"/>
                <a:ea typeface="Tahoma" pitchFamily="34" charset="0"/>
                <a:cs typeface="Tahoma" pitchFamily="34" charset="0"/>
              </a:rPr>
              <a:t>keyloggers</a:t>
            </a:r>
            <a:r>
              <a:rPr lang="en-US" sz="1200" dirty="0" smtClean="0">
                <a:latin typeface="Tahoma" pitchFamily="34" charset="0"/>
                <a:ea typeface="Tahoma" pitchFamily="34" charset="0"/>
                <a:cs typeface="Tahoma" pitchFamily="34" charset="0"/>
              </a:rPr>
              <a:t>, dialers, spyware, adware, malicious BHOs, rogue security software and other malicious programs 	</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r>
              <a:rPr lang="en-US" sz="1200" b="1" dirty="0" smtClean="0">
                <a:latin typeface="Tahoma" pitchFamily="34" charset="0"/>
                <a:ea typeface="Tahoma" pitchFamily="34" charset="0"/>
                <a:cs typeface="Tahoma" pitchFamily="34" charset="0"/>
              </a:rPr>
              <a:t>Define Intrusion.</a:t>
            </a:r>
          </a:p>
          <a:p>
            <a:pPr algn="just">
              <a:lnSpc>
                <a:spcPct val="150000"/>
              </a:lnSpc>
              <a:spcBef>
                <a:spcPts val="0"/>
              </a:spcBef>
              <a:buNone/>
            </a:pPr>
            <a:r>
              <a:rPr lang="en-US" sz="1200" dirty="0" smtClean="0">
                <a:latin typeface="Tahoma" pitchFamily="34" charset="0"/>
                <a:ea typeface="Tahoma" pitchFamily="34" charset="0"/>
                <a:cs typeface="Tahoma" pitchFamily="34" charset="0"/>
              </a:rPr>
              <a:t>    The process of accessing a network or system without proper permission or rights. 	</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r>
              <a:rPr lang="en-US" sz="1200" b="1" dirty="0" smtClean="0">
                <a:latin typeface="Tahoma" pitchFamily="34" charset="0"/>
                <a:ea typeface="Tahoma" pitchFamily="34" charset="0"/>
                <a:cs typeface="Tahoma" pitchFamily="34" charset="0"/>
              </a:rPr>
              <a:t>Give few examples for worms. </a:t>
            </a:r>
          </a:p>
          <a:p>
            <a:pPr algn="just">
              <a:lnSpc>
                <a:spcPct val="150000"/>
              </a:lnSpc>
              <a:spcBef>
                <a:spcPts val="0"/>
              </a:spcBef>
              <a:buNone/>
            </a:pPr>
            <a:r>
              <a:rPr lang="en-US" sz="1200" dirty="0" smtClean="0">
                <a:latin typeface="Tahoma" pitchFamily="34" charset="0"/>
                <a:ea typeface="Tahoma" pitchFamily="34" charset="0"/>
                <a:cs typeface="Tahoma" pitchFamily="34" charset="0"/>
              </a:rPr>
              <a:t>    A worm is a program that can replicate itself and send copies from computer to computer across network connections. Upon arrival, the worm may be activated to replicate and propagate again. In addition to propagation, the worm usually performs some unwanted function. An e-mail virus has some of the characteristics of a worm because it propagates itself from system to system 	</a:t>
            </a:r>
          </a:p>
          <a:p>
            <a:pPr algn="just">
              <a:lnSpc>
                <a:spcPct val="150000"/>
              </a:lnSpc>
              <a:spcBef>
                <a:spcPts val="0"/>
              </a:spcBef>
            </a:pPr>
            <a:endParaRPr lang="en-US" sz="1200" dirty="0">
              <a:latin typeface="Tahoma" pitchFamily="34" charset="0"/>
              <a:ea typeface="Tahoma" pitchFamily="34" charset="0"/>
              <a:cs typeface="Tahoma" pitchFamily="34" charset="0"/>
            </a:endParaRPr>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lnSpc>
                <a:spcPct val="150000"/>
              </a:lnSpc>
              <a:spcBef>
                <a:spcPts val="0"/>
              </a:spcBef>
            </a:pPr>
            <a:r>
              <a:rPr lang="en-US" sz="1200" b="1" dirty="0" smtClean="0">
                <a:latin typeface="Tahoma" pitchFamily="34" charset="0"/>
                <a:ea typeface="Tahoma" pitchFamily="34" charset="0"/>
                <a:cs typeface="Tahoma" pitchFamily="34" charset="0"/>
              </a:rPr>
              <a:t>Define virus. Specify the types of viruses? </a:t>
            </a:r>
          </a:p>
          <a:p>
            <a:pPr algn="just">
              <a:lnSpc>
                <a:spcPct val="150000"/>
              </a:lnSpc>
              <a:spcBef>
                <a:spcPts val="0"/>
              </a:spcBef>
              <a:buNone/>
            </a:pPr>
            <a:r>
              <a:rPr lang="en-US" sz="1200" dirty="0" smtClean="0">
                <a:latin typeface="Tahoma" pitchFamily="34" charset="0"/>
                <a:ea typeface="Tahoma" pitchFamily="34" charset="0"/>
                <a:cs typeface="Tahoma" pitchFamily="34" charset="0"/>
              </a:rPr>
              <a:t>    A virus is a program that can infect other program by modifying them the modification includes a copy of the virus program, which can then go on to infect other program, Types: 1) Parasitic virus 2) Memory-resident virus 3) Boot sector virus 4) Stealth virus 5) Polymorphic virus 	</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r>
              <a:rPr lang="en-US" sz="1200" b="1" dirty="0" smtClean="0">
                <a:latin typeface="Tahoma" pitchFamily="34" charset="0"/>
                <a:ea typeface="Tahoma" pitchFamily="34" charset="0"/>
                <a:cs typeface="Tahoma" pitchFamily="34" charset="0"/>
              </a:rPr>
              <a:t>List the design goals of firewalls? </a:t>
            </a:r>
          </a:p>
          <a:p>
            <a:pPr algn="just">
              <a:lnSpc>
                <a:spcPct val="150000"/>
              </a:lnSpc>
              <a:spcBef>
                <a:spcPts val="0"/>
              </a:spcBef>
              <a:buNone/>
            </a:pPr>
            <a:r>
              <a:rPr lang="en-US" sz="1200" dirty="0" smtClean="0">
                <a:latin typeface="Tahoma" pitchFamily="34" charset="0"/>
                <a:ea typeface="Tahoma" pitchFamily="34" charset="0"/>
                <a:cs typeface="Tahoma" pitchFamily="34" charset="0"/>
              </a:rPr>
              <a:t>    1. All traffic from inside to outside, and vice versa, must pass through the firewall. 2. Only authorized traffic, as defined by the local security policy, will be allowed to pass.</a:t>
            </a:r>
          </a:p>
          <a:p>
            <a:pPr algn="just">
              <a:lnSpc>
                <a:spcPct val="150000"/>
              </a:lnSpc>
              <a:spcBef>
                <a:spcPts val="0"/>
              </a:spcBef>
              <a:buNone/>
            </a:pPr>
            <a:r>
              <a:rPr lang="en-US" sz="1200" dirty="0" smtClean="0">
                <a:latin typeface="Tahoma" pitchFamily="34" charset="0"/>
                <a:ea typeface="Tahoma" pitchFamily="34" charset="0"/>
                <a:cs typeface="Tahoma" pitchFamily="34" charset="0"/>
              </a:rPr>
              <a:t>    3. The firewall itself is immune to penetration. 	</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r>
              <a:rPr lang="en-US" sz="1200" b="1" dirty="0" smtClean="0">
                <a:latin typeface="Tahoma" pitchFamily="34" charset="0"/>
                <a:ea typeface="Tahoma" pitchFamily="34" charset="0"/>
                <a:cs typeface="Tahoma" pitchFamily="34" charset="0"/>
              </a:rPr>
              <a:t>What are the different phases a virus go through his lifetime?</a:t>
            </a:r>
          </a:p>
          <a:p>
            <a:pPr algn="just">
              <a:lnSpc>
                <a:spcPct val="150000"/>
              </a:lnSpc>
              <a:spcBef>
                <a:spcPts val="0"/>
              </a:spcBef>
              <a:buNone/>
            </a:pPr>
            <a:r>
              <a:rPr lang="en-US" sz="1200" dirty="0" smtClean="0">
                <a:latin typeface="Tahoma" pitchFamily="34" charset="0"/>
                <a:ea typeface="Tahoma" pitchFamily="34" charset="0"/>
                <a:cs typeface="Tahoma" pitchFamily="34" charset="0"/>
              </a:rPr>
              <a:t>    1. Dormant phase 2. Propagation phase 3. Triggering Phase 4. Execution phase 	</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r>
              <a:rPr lang="en-US" sz="1200" b="1" dirty="0" smtClean="0">
                <a:latin typeface="Tahoma" pitchFamily="34" charset="0"/>
                <a:ea typeface="Tahoma" pitchFamily="34" charset="0"/>
                <a:cs typeface="Tahoma" pitchFamily="34" charset="0"/>
              </a:rPr>
              <a:t>Define the roles / functions of firewall? </a:t>
            </a:r>
          </a:p>
          <a:p>
            <a:pPr algn="just">
              <a:lnSpc>
                <a:spcPct val="150000"/>
              </a:lnSpc>
              <a:spcBef>
                <a:spcPts val="0"/>
              </a:spcBef>
              <a:buNone/>
            </a:pPr>
            <a:r>
              <a:rPr lang="en-US" sz="1200" dirty="0" smtClean="0">
                <a:latin typeface="Tahoma" pitchFamily="34" charset="0"/>
                <a:ea typeface="Tahoma" pitchFamily="34" charset="0"/>
                <a:cs typeface="Tahoma" pitchFamily="34" charset="0"/>
              </a:rPr>
              <a:t>   A firewall acts as a barrier between a trusted network and </a:t>
            </a:r>
            <a:r>
              <a:rPr lang="en-US" sz="1200" dirty="0" err="1" smtClean="0">
                <a:latin typeface="Tahoma" pitchFamily="34" charset="0"/>
                <a:ea typeface="Tahoma" pitchFamily="34" charset="0"/>
                <a:cs typeface="Tahoma" pitchFamily="34" charset="0"/>
              </a:rPr>
              <a:t>and</a:t>
            </a:r>
            <a:r>
              <a:rPr lang="en-US" sz="1200" dirty="0" smtClean="0">
                <a:latin typeface="Tahoma" pitchFamily="34" charset="0"/>
                <a:ea typeface="Tahoma" pitchFamily="34" charset="0"/>
                <a:cs typeface="Tahoma" pitchFamily="34" charset="0"/>
              </a:rPr>
              <a:t> an </a:t>
            </a:r>
            <a:r>
              <a:rPr lang="en-US" sz="1200" dirty="0" err="1" smtClean="0">
                <a:latin typeface="Tahoma" pitchFamily="34" charset="0"/>
                <a:ea typeface="Tahoma" pitchFamily="34" charset="0"/>
                <a:cs typeface="Tahoma" pitchFamily="34" charset="0"/>
              </a:rPr>
              <a:t>untrusted</a:t>
            </a:r>
            <a:r>
              <a:rPr lang="en-US" sz="1200" dirty="0" smtClean="0">
                <a:latin typeface="Tahoma" pitchFamily="34" charset="0"/>
                <a:ea typeface="Tahoma" pitchFamily="34" charset="0"/>
                <a:cs typeface="Tahoma" pitchFamily="34" charset="0"/>
              </a:rPr>
              <a:t> network. A firewall controls access to the resources of a network through a positive control model 	</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r>
              <a:rPr lang="en-US" sz="1200" b="1" dirty="0" smtClean="0">
                <a:latin typeface="Tahoma" pitchFamily="34" charset="0"/>
                <a:ea typeface="Tahoma" pitchFamily="34" charset="0"/>
                <a:cs typeface="Tahoma" pitchFamily="34" charset="0"/>
              </a:rPr>
              <a:t>What are the types of firewalls?</a:t>
            </a:r>
          </a:p>
          <a:p>
            <a:pPr algn="just">
              <a:lnSpc>
                <a:spcPct val="150000"/>
              </a:lnSpc>
              <a:spcBef>
                <a:spcPts val="0"/>
              </a:spcBef>
              <a:buNone/>
            </a:pPr>
            <a:r>
              <a:rPr lang="en-US" sz="1200" b="1" dirty="0" smtClean="0">
                <a:latin typeface="Tahoma" pitchFamily="34" charset="0"/>
                <a:ea typeface="Tahoma" pitchFamily="34" charset="0"/>
                <a:cs typeface="Tahoma" pitchFamily="34" charset="0"/>
              </a:rPr>
              <a:t>   </a:t>
            </a:r>
            <a:r>
              <a:rPr lang="en-US" sz="1200" dirty="0" smtClean="0">
                <a:latin typeface="Tahoma" pitchFamily="34" charset="0"/>
                <a:ea typeface="Tahoma" pitchFamily="34" charset="0"/>
                <a:cs typeface="Tahoma" pitchFamily="34" charset="0"/>
              </a:rPr>
              <a:t> The three types of firewalls are </a:t>
            </a:r>
          </a:p>
          <a:p>
            <a:pPr algn="just">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 Packet Filtering Router </a:t>
            </a:r>
          </a:p>
          <a:p>
            <a:pPr algn="just">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 Application Level gateway </a:t>
            </a:r>
          </a:p>
          <a:p>
            <a:pPr algn="just">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 Circuit level gateway </a:t>
            </a: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a:latin typeface="Tahoma" pitchFamily="34" charset="0"/>
              <a:ea typeface="Tahoma" pitchFamily="34" charset="0"/>
              <a:cs typeface="Tahoma" pitchFamily="34" charset="0"/>
            </a:endParaRP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r>
              <a:rPr lang="en-US" sz="1200" b="1" dirty="0" smtClean="0">
                <a:latin typeface="Tahoma" pitchFamily="34" charset="0"/>
                <a:ea typeface="Tahoma" pitchFamily="34" charset="0"/>
                <a:cs typeface="Tahoma" pitchFamily="34" charset="0"/>
              </a:rPr>
              <a:t>What is honey pot? </a:t>
            </a:r>
          </a:p>
          <a:p>
            <a:pPr algn="just">
              <a:lnSpc>
                <a:spcPct val="150000"/>
              </a:lnSpc>
              <a:spcBef>
                <a:spcPts val="0"/>
              </a:spcBef>
              <a:buNone/>
            </a:pPr>
            <a:r>
              <a:rPr lang="en-US" sz="1200" dirty="0" smtClean="0">
                <a:latin typeface="Tahoma" pitchFamily="34" charset="0"/>
                <a:ea typeface="Tahoma" pitchFamily="34" charset="0"/>
                <a:cs typeface="Tahoma" pitchFamily="34" charset="0"/>
              </a:rPr>
              <a:t>    Honey pots are decoy system that is designed to lure a potential attacker away from critical systems. Honey pots are designed to Divert an attacker from accessing critical systems Collect information about the attacker’s activity Encourage the attacker to stay on the system long enough for administrators to respond. 	</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r>
              <a:rPr lang="en-US" sz="1200" b="1" dirty="0" smtClean="0">
                <a:latin typeface="Tahoma" pitchFamily="34" charset="0"/>
                <a:ea typeface="Tahoma" pitchFamily="34" charset="0"/>
                <a:cs typeface="Tahoma" pitchFamily="34" charset="0"/>
              </a:rPr>
              <a:t>Define ZOMBIE? </a:t>
            </a:r>
          </a:p>
          <a:p>
            <a:pPr algn="just">
              <a:lnSpc>
                <a:spcPct val="150000"/>
              </a:lnSpc>
              <a:spcBef>
                <a:spcPts val="0"/>
              </a:spcBef>
              <a:buNone/>
            </a:pPr>
            <a:r>
              <a:rPr lang="en-US" sz="1200" b="1" dirty="0" smtClean="0">
                <a:latin typeface="Tahoma" pitchFamily="34" charset="0"/>
                <a:ea typeface="Tahoma" pitchFamily="34" charset="0"/>
                <a:cs typeface="Tahoma" pitchFamily="34" charset="0"/>
              </a:rPr>
              <a:t>    </a:t>
            </a:r>
            <a:r>
              <a:rPr lang="en-US" sz="1200" dirty="0" smtClean="0">
                <a:latin typeface="Tahoma" pitchFamily="34" charset="0"/>
                <a:ea typeface="Tahoma" pitchFamily="34" charset="0"/>
                <a:cs typeface="Tahoma" pitchFamily="34" charset="0"/>
              </a:rPr>
              <a:t>This program secretly over another internet takes attached computer and the uses that computer launch attacks that are difficult to trace zombie’s creator </a:t>
            </a:r>
            <a:r>
              <a:rPr lang="en-US" b="1" dirty="0" smtClean="0"/>
              <a:t>	</a:t>
            </a:r>
          </a:p>
          <a:p>
            <a:endParaRPr lang="en-US" dirty="0"/>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PART B Q’s</a:t>
            </a:r>
          </a:p>
          <a:p>
            <a:endParaRPr lang="en-US" dirty="0" smtClean="0"/>
          </a:p>
          <a:p>
            <a:pPr>
              <a:lnSpc>
                <a:spcPct val="150000"/>
              </a:lnSpc>
              <a:spcBef>
                <a:spcPts val="0"/>
              </a:spcBef>
            </a:pPr>
            <a:r>
              <a:rPr lang="en-US" sz="1200" dirty="0" smtClean="0">
                <a:latin typeface="Tahoma" pitchFamily="34" charset="0"/>
                <a:ea typeface="Tahoma" pitchFamily="34" charset="0"/>
                <a:cs typeface="Tahoma" pitchFamily="34" charset="0"/>
              </a:rPr>
              <a:t>Explain in detail about the security services (PGP, S/MIME) for E-mail. 	</a:t>
            </a:r>
          </a:p>
          <a:p>
            <a:pPr>
              <a:lnSpc>
                <a:spcPct val="150000"/>
              </a:lnSpc>
              <a:spcBef>
                <a:spcPts val="0"/>
              </a:spcBef>
            </a:pPr>
            <a:r>
              <a:rPr lang="en-US" sz="1200" dirty="0" smtClean="0">
                <a:latin typeface="Tahoma" pitchFamily="34" charset="0"/>
                <a:ea typeface="Tahoma" pitchFamily="34" charset="0"/>
                <a:cs typeface="Tahoma" pitchFamily="34" charset="0"/>
              </a:rPr>
              <a:t>Explain the operation description of PGP	</a:t>
            </a:r>
          </a:p>
          <a:p>
            <a:pPr>
              <a:lnSpc>
                <a:spcPct val="150000"/>
              </a:lnSpc>
              <a:spcBef>
                <a:spcPts val="0"/>
              </a:spcBef>
            </a:pPr>
            <a:r>
              <a:rPr lang="en-US" sz="1200" dirty="0" smtClean="0">
                <a:latin typeface="Tahoma" pitchFamily="34" charset="0"/>
                <a:ea typeface="Tahoma" pitchFamily="34" charset="0"/>
                <a:cs typeface="Tahoma" pitchFamily="34" charset="0"/>
              </a:rPr>
              <a:t>Explain in detail about architecture of IP Security 	</a:t>
            </a:r>
          </a:p>
          <a:p>
            <a:pPr>
              <a:lnSpc>
                <a:spcPct val="150000"/>
              </a:lnSpc>
              <a:spcBef>
                <a:spcPts val="0"/>
              </a:spcBef>
            </a:pPr>
            <a:r>
              <a:rPr lang="en-US" sz="1200" dirty="0" smtClean="0">
                <a:latin typeface="Tahoma" pitchFamily="34" charset="0"/>
                <a:ea typeface="Tahoma" pitchFamily="34" charset="0"/>
                <a:cs typeface="Tahoma" pitchFamily="34" charset="0"/>
              </a:rPr>
              <a:t>Discuss authentication , header and ESP in detail with their packet format 	</a:t>
            </a:r>
          </a:p>
          <a:p>
            <a:pPr>
              <a:lnSpc>
                <a:spcPct val="150000"/>
              </a:lnSpc>
              <a:spcBef>
                <a:spcPts val="0"/>
              </a:spcBef>
            </a:pPr>
            <a:r>
              <a:rPr lang="en-US" sz="1200" dirty="0" smtClean="0">
                <a:latin typeface="Tahoma" pitchFamily="34" charset="0"/>
                <a:ea typeface="Tahoma" pitchFamily="34" charset="0"/>
                <a:cs typeface="Tahoma" pitchFamily="34" charset="0"/>
              </a:rPr>
              <a:t>Describe the SSL Architecture in detail 	</a:t>
            </a:r>
          </a:p>
          <a:p>
            <a:pPr>
              <a:lnSpc>
                <a:spcPct val="150000"/>
              </a:lnSpc>
              <a:spcBef>
                <a:spcPts val="0"/>
              </a:spcBef>
            </a:pPr>
            <a:r>
              <a:rPr lang="en-US" sz="1200" dirty="0" smtClean="0">
                <a:latin typeface="Tahoma" pitchFamily="34" charset="0"/>
                <a:ea typeface="Tahoma" pitchFamily="34" charset="0"/>
                <a:cs typeface="Tahoma" pitchFamily="34" charset="0"/>
              </a:rPr>
              <a:t>Explain Web security</a:t>
            </a:r>
          </a:p>
          <a:p>
            <a:pPr>
              <a:lnSpc>
                <a:spcPct val="150000"/>
              </a:lnSpc>
              <a:spcBef>
                <a:spcPts val="0"/>
              </a:spcBef>
            </a:pPr>
            <a:r>
              <a:rPr lang="en-US" sz="1200" dirty="0" smtClean="0">
                <a:latin typeface="Tahoma" pitchFamily="34" charset="0"/>
                <a:ea typeface="Tahoma" pitchFamily="34" charset="0"/>
                <a:cs typeface="Tahoma" pitchFamily="34" charset="0"/>
              </a:rPr>
              <a:t>What is Malicious software? Explain Viruses and its types in detail</a:t>
            </a:r>
          </a:p>
          <a:p>
            <a:pPr>
              <a:lnSpc>
                <a:spcPct val="150000"/>
              </a:lnSpc>
              <a:spcBef>
                <a:spcPts val="0"/>
              </a:spcBef>
            </a:pPr>
            <a:r>
              <a:rPr lang="en-US" sz="1200" dirty="0" smtClean="0">
                <a:latin typeface="Tahoma" pitchFamily="34" charset="0"/>
                <a:ea typeface="Tahoma" pitchFamily="34" charset="0"/>
                <a:cs typeface="Tahoma" pitchFamily="34" charset="0"/>
              </a:rPr>
              <a:t>Explain firewalls</a:t>
            </a:r>
          </a:p>
          <a:p>
            <a:pPr>
              <a:lnSpc>
                <a:spcPct val="150000"/>
              </a:lnSpc>
              <a:spcBef>
                <a:spcPts val="0"/>
              </a:spcBef>
            </a:pPr>
            <a:endParaRPr lang="en-US" sz="1200" dirty="0">
              <a:latin typeface="Tahoma" pitchFamily="34" charset="0"/>
              <a:ea typeface="Tahoma" pitchFamily="34" charset="0"/>
              <a:cs typeface="Tahoma"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nSpc>
                <a:spcPct val="150000"/>
              </a:lnSpc>
              <a:spcBef>
                <a:spcPts val="0"/>
              </a:spcBef>
              <a:buNone/>
            </a:pPr>
            <a:r>
              <a:rPr lang="en-US" sz="1200" dirty="0" smtClean="0">
                <a:latin typeface="Tahoma" pitchFamily="34" charset="0"/>
                <a:ea typeface="Tahoma" pitchFamily="34" charset="0"/>
                <a:cs typeface="Tahoma" pitchFamily="34" charset="0"/>
              </a:rPr>
              <a:t>3. The way in which the plaintext is processed. </a:t>
            </a:r>
          </a:p>
          <a:p>
            <a:pPr>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Block cipher processes the  input one block of elements at a time, producing an output block for each input block. </a:t>
            </a:r>
          </a:p>
          <a:p>
            <a:pPr>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Stream cipher processes the input elements continuously, producing output one element at a time, as it goes along.</a:t>
            </a:r>
          </a:p>
          <a:p>
            <a:pPr>
              <a:buFont typeface="Wingdings" pitchFamily="2" charset="2"/>
              <a:buChar char="Ø"/>
            </a:pPr>
            <a:endParaRPr lang="en-US" sz="1200" dirty="0" smtClean="0">
              <a:latin typeface="Tahoma" pitchFamily="34" charset="0"/>
              <a:ea typeface="Tahoma" pitchFamily="34" charset="0"/>
              <a:cs typeface="Tahoma" pitchFamily="34" charset="0"/>
            </a:endParaRPr>
          </a:p>
          <a:p>
            <a:pPr>
              <a:lnSpc>
                <a:spcPct val="150000"/>
              </a:lnSpc>
              <a:spcBef>
                <a:spcPts val="0"/>
              </a:spcBef>
              <a:buNone/>
            </a:pPr>
            <a:r>
              <a:rPr lang="en-US" sz="1200" dirty="0" smtClean="0">
                <a:latin typeface="Tahoma" pitchFamily="34" charset="0"/>
                <a:ea typeface="Tahoma" pitchFamily="34" charset="0"/>
                <a:cs typeface="Tahoma" pitchFamily="34" charset="0"/>
              </a:rPr>
              <a:t>Some basic concepts are defined below:</a:t>
            </a:r>
          </a:p>
          <a:p>
            <a:pPr>
              <a:lnSpc>
                <a:spcPct val="150000"/>
              </a:lnSpc>
              <a:spcBef>
                <a:spcPts val="0"/>
              </a:spcBef>
            </a:pPr>
            <a:r>
              <a:rPr lang="en-US" sz="1200" b="1" dirty="0" smtClean="0">
                <a:latin typeface="Tahoma" pitchFamily="34" charset="0"/>
                <a:ea typeface="Tahoma" pitchFamily="34" charset="0"/>
                <a:cs typeface="Tahoma" pitchFamily="34" charset="0"/>
              </a:rPr>
              <a:t>Cryptography</a:t>
            </a:r>
            <a:r>
              <a:rPr lang="en-US" sz="1200" dirty="0" smtClean="0">
                <a:latin typeface="Tahoma" pitchFamily="34" charset="0"/>
                <a:ea typeface="Tahoma" pitchFamily="34" charset="0"/>
                <a:cs typeface="Tahoma" pitchFamily="34" charset="0"/>
              </a:rPr>
              <a:t> : The art or science encompassing the principles and methods of transforming an intelligible message into one that is unintelligible, and then retransforming that message back to its original form .</a:t>
            </a:r>
          </a:p>
          <a:p>
            <a:pPr>
              <a:lnSpc>
                <a:spcPct val="150000"/>
              </a:lnSpc>
              <a:spcBef>
                <a:spcPts val="0"/>
              </a:spcBef>
            </a:pPr>
            <a:r>
              <a:rPr lang="en-US" sz="1200" b="1" dirty="0" smtClean="0">
                <a:latin typeface="Tahoma" pitchFamily="34" charset="0"/>
                <a:ea typeface="Tahoma" pitchFamily="34" charset="0"/>
                <a:cs typeface="Tahoma" pitchFamily="34" charset="0"/>
              </a:rPr>
              <a:t>Plaintext</a:t>
            </a:r>
            <a:r>
              <a:rPr lang="en-US" sz="1200" dirty="0" smtClean="0">
                <a:latin typeface="Tahoma" pitchFamily="34" charset="0"/>
                <a:ea typeface="Tahoma" pitchFamily="34" charset="0"/>
                <a:cs typeface="Tahoma" pitchFamily="34" charset="0"/>
              </a:rPr>
              <a:t> : The original intelligible message </a:t>
            </a:r>
          </a:p>
          <a:p>
            <a:pPr>
              <a:lnSpc>
                <a:spcPct val="150000"/>
              </a:lnSpc>
              <a:spcBef>
                <a:spcPts val="0"/>
              </a:spcBef>
            </a:pPr>
            <a:r>
              <a:rPr lang="en-US" sz="1200" b="1" dirty="0" smtClean="0">
                <a:latin typeface="Tahoma" pitchFamily="34" charset="0"/>
                <a:ea typeface="Tahoma" pitchFamily="34" charset="0"/>
                <a:cs typeface="Tahoma" pitchFamily="34" charset="0"/>
              </a:rPr>
              <a:t>Cipher</a:t>
            </a:r>
            <a:r>
              <a:rPr lang="en-US" sz="1200" dirty="0" smtClean="0">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text</a:t>
            </a:r>
            <a:r>
              <a:rPr lang="en-US" sz="1200" dirty="0" smtClean="0">
                <a:latin typeface="Tahoma" pitchFamily="34" charset="0"/>
                <a:ea typeface="Tahoma" pitchFamily="34" charset="0"/>
                <a:cs typeface="Tahoma" pitchFamily="34" charset="0"/>
              </a:rPr>
              <a:t>: The transformed message </a:t>
            </a:r>
          </a:p>
          <a:p>
            <a:pPr>
              <a:lnSpc>
                <a:spcPct val="150000"/>
              </a:lnSpc>
              <a:spcBef>
                <a:spcPts val="0"/>
              </a:spcBef>
            </a:pPr>
            <a:r>
              <a:rPr lang="en-US" sz="1200" b="1" dirty="0" smtClean="0">
                <a:latin typeface="Tahoma" pitchFamily="34" charset="0"/>
                <a:ea typeface="Tahoma" pitchFamily="34" charset="0"/>
                <a:cs typeface="Tahoma" pitchFamily="34" charset="0"/>
              </a:rPr>
              <a:t>Cipher</a:t>
            </a:r>
            <a:r>
              <a:rPr lang="en-US" sz="1200" dirty="0" smtClean="0">
                <a:latin typeface="Tahoma" pitchFamily="34" charset="0"/>
                <a:ea typeface="Tahoma" pitchFamily="34" charset="0"/>
                <a:cs typeface="Tahoma" pitchFamily="34" charset="0"/>
              </a:rPr>
              <a:t> : An algorithm for transforming an intelligible message into one that is unintelligible by transposition and/or substitution methods </a:t>
            </a:r>
          </a:p>
          <a:p>
            <a:pPr>
              <a:lnSpc>
                <a:spcPct val="150000"/>
              </a:lnSpc>
              <a:spcBef>
                <a:spcPts val="0"/>
              </a:spcBef>
            </a:pPr>
            <a:r>
              <a:rPr lang="en-US" sz="1200" dirty="0" smtClean="0">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Key</a:t>
            </a:r>
            <a:r>
              <a:rPr lang="en-US" sz="1200" dirty="0" smtClean="0">
                <a:latin typeface="Tahoma" pitchFamily="34" charset="0"/>
                <a:ea typeface="Tahoma" pitchFamily="34" charset="0"/>
                <a:cs typeface="Tahoma" pitchFamily="34" charset="0"/>
              </a:rPr>
              <a:t>:  Some critical information used by the cipher, known only to the sender&amp; receiver </a:t>
            </a:r>
          </a:p>
          <a:p>
            <a:pPr>
              <a:lnSpc>
                <a:spcPct val="150000"/>
              </a:lnSpc>
              <a:spcBef>
                <a:spcPts val="0"/>
              </a:spcBef>
            </a:pPr>
            <a:r>
              <a:rPr lang="en-US" sz="1200" b="1" dirty="0" smtClean="0">
                <a:latin typeface="Tahoma" pitchFamily="34" charset="0"/>
                <a:ea typeface="Tahoma" pitchFamily="34" charset="0"/>
                <a:cs typeface="Tahoma" pitchFamily="34" charset="0"/>
              </a:rPr>
              <a:t>Encipher (encode) </a:t>
            </a:r>
            <a:r>
              <a:rPr lang="en-US" sz="1200" dirty="0" smtClean="0">
                <a:latin typeface="Tahoma" pitchFamily="34" charset="0"/>
                <a:ea typeface="Tahoma" pitchFamily="34" charset="0"/>
                <a:cs typeface="Tahoma" pitchFamily="34" charset="0"/>
              </a:rPr>
              <a:t>: The process of converting plaintext to cipher text using a cipher and a key </a:t>
            </a:r>
          </a:p>
          <a:p>
            <a:pPr>
              <a:lnSpc>
                <a:spcPct val="150000"/>
              </a:lnSpc>
              <a:spcBef>
                <a:spcPts val="0"/>
              </a:spcBef>
            </a:pPr>
            <a:r>
              <a:rPr lang="en-US" sz="1200" b="1" dirty="0" smtClean="0">
                <a:latin typeface="Tahoma" pitchFamily="34" charset="0"/>
                <a:ea typeface="Tahoma" pitchFamily="34" charset="0"/>
                <a:cs typeface="Tahoma" pitchFamily="34" charset="0"/>
              </a:rPr>
              <a:t>Decipher (decode) </a:t>
            </a:r>
            <a:r>
              <a:rPr lang="en-US" sz="1200" dirty="0" smtClean="0">
                <a:latin typeface="Tahoma" pitchFamily="34" charset="0"/>
                <a:ea typeface="Tahoma" pitchFamily="34" charset="0"/>
                <a:cs typeface="Tahoma" pitchFamily="34" charset="0"/>
              </a:rPr>
              <a:t>: the process of converting cipher text back into plaintext using a cipher and a key </a:t>
            </a:r>
          </a:p>
          <a:p>
            <a:pPr>
              <a:lnSpc>
                <a:spcPct val="150000"/>
              </a:lnSpc>
              <a:spcBef>
                <a:spcPts val="0"/>
              </a:spcBef>
            </a:pPr>
            <a:r>
              <a:rPr lang="en-US" sz="1200" b="1" dirty="0" smtClean="0">
                <a:latin typeface="Tahoma" pitchFamily="34" charset="0"/>
                <a:ea typeface="Tahoma" pitchFamily="34" charset="0"/>
                <a:cs typeface="Tahoma" pitchFamily="34" charset="0"/>
              </a:rPr>
              <a:t>Cryptanalysis </a:t>
            </a:r>
            <a:r>
              <a:rPr lang="en-US" sz="1200" dirty="0" smtClean="0">
                <a:latin typeface="Tahoma" pitchFamily="34" charset="0"/>
                <a:ea typeface="Tahoma" pitchFamily="34" charset="0"/>
                <a:cs typeface="Tahoma" pitchFamily="34" charset="0"/>
              </a:rPr>
              <a:t>: The study of principles and methods of transforming an unintelligible message back into an intelligible message without knowledge of the key. Also called code breaking </a:t>
            </a:r>
          </a:p>
          <a:p>
            <a:pPr>
              <a:lnSpc>
                <a:spcPct val="150000"/>
              </a:lnSpc>
              <a:spcBef>
                <a:spcPts val="0"/>
              </a:spcBef>
            </a:pPr>
            <a:r>
              <a:rPr lang="en-US" sz="1200" b="1" dirty="0" smtClean="0">
                <a:latin typeface="Tahoma" pitchFamily="34" charset="0"/>
                <a:ea typeface="Tahoma" pitchFamily="34" charset="0"/>
                <a:cs typeface="Tahoma" pitchFamily="34" charset="0"/>
              </a:rPr>
              <a:t>Cryptology</a:t>
            </a:r>
            <a:r>
              <a:rPr lang="en-US" sz="1200" dirty="0" smtClean="0">
                <a:latin typeface="Tahoma" pitchFamily="34" charset="0"/>
                <a:ea typeface="Tahoma" pitchFamily="34" charset="0"/>
                <a:cs typeface="Tahoma" pitchFamily="34" charset="0"/>
              </a:rPr>
              <a:t> : Both cryptography and cryptanalysis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buNone/>
            </a:pPr>
            <a:r>
              <a:rPr lang="en-US" b="1" dirty="0" smtClean="0">
                <a:latin typeface="Tahoma" pitchFamily="34" charset="0"/>
                <a:ea typeface="Tahoma" pitchFamily="34" charset="0"/>
                <a:cs typeface="Tahoma" pitchFamily="34" charset="0"/>
              </a:rPr>
              <a:t>SYMMETRIC CIPHER MODEL</a:t>
            </a:r>
          </a:p>
          <a:p>
            <a:pPr>
              <a:lnSpc>
                <a:spcPct val="150000"/>
              </a:lnSpc>
              <a:spcBef>
                <a:spcPts val="0"/>
              </a:spcBef>
              <a:buNone/>
            </a:pPr>
            <a:r>
              <a:rPr lang="en-US" sz="1200" dirty="0" smtClean="0">
                <a:latin typeface="Tahoma" pitchFamily="34" charset="0"/>
                <a:ea typeface="Tahoma" pitchFamily="34" charset="0"/>
                <a:cs typeface="Tahoma" pitchFamily="34" charset="0"/>
              </a:rPr>
              <a:t>A symmetric encryption scheme has five ingredients :</a:t>
            </a:r>
          </a:p>
          <a:p>
            <a:pPr algn="just">
              <a:lnSpc>
                <a:spcPct val="150000"/>
              </a:lnSpc>
              <a:spcBef>
                <a:spcPts val="0"/>
              </a:spcBef>
            </a:pPr>
            <a:r>
              <a:rPr lang="en-US" sz="1200" dirty="0" smtClean="0">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Plaintext: </a:t>
            </a:r>
            <a:r>
              <a:rPr lang="en-US" sz="1200" dirty="0" smtClean="0">
                <a:latin typeface="Tahoma" pitchFamily="34" charset="0"/>
                <a:ea typeface="Tahoma" pitchFamily="34" charset="0"/>
                <a:cs typeface="Tahoma" pitchFamily="34" charset="0"/>
              </a:rPr>
              <a:t>This is the original intelligible message or data that is fed into the algorithm as input.</a:t>
            </a:r>
          </a:p>
          <a:p>
            <a:pPr algn="just">
              <a:lnSpc>
                <a:spcPct val="150000"/>
              </a:lnSpc>
              <a:spcBef>
                <a:spcPts val="0"/>
              </a:spcBef>
            </a:pPr>
            <a:r>
              <a:rPr lang="en-US" sz="1200" b="1" dirty="0" smtClean="0">
                <a:latin typeface="Tahoma" pitchFamily="34" charset="0"/>
                <a:ea typeface="Tahoma" pitchFamily="34" charset="0"/>
                <a:cs typeface="Tahoma" pitchFamily="34" charset="0"/>
              </a:rPr>
              <a:t>Encryption algorithm: </a:t>
            </a:r>
            <a:r>
              <a:rPr lang="en-US" sz="1200" dirty="0" smtClean="0">
                <a:latin typeface="Tahoma" pitchFamily="34" charset="0"/>
                <a:ea typeface="Tahoma" pitchFamily="34" charset="0"/>
                <a:cs typeface="Tahoma" pitchFamily="34" charset="0"/>
              </a:rPr>
              <a:t>The encryption algorithm performs various substitutions and transformations on the plaintext.</a:t>
            </a:r>
          </a:p>
          <a:p>
            <a:pPr algn="just">
              <a:lnSpc>
                <a:spcPct val="150000"/>
              </a:lnSpc>
              <a:spcBef>
                <a:spcPts val="0"/>
              </a:spcBef>
            </a:pPr>
            <a:r>
              <a:rPr lang="en-US" sz="1200" dirty="0" smtClean="0">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Secret key: </a:t>
            </a:r>
            <a:r>
              <a:rPr lang="en-US" sz="1200" dirty="0" smtClean="0">
                <a:latin typeface="Tahoma" pitchFamily="34" charset="0"/>
                <a:ea typeface="Tahoma" pitchFamily="34" charset="0"/>
                <a:cs typeface="Tahoma" pitchFamily="34" charset="0"/>
              </a:rPr>
              <a:t>The secret key is also input to the encryption </a:t>
            </a:r>
            <a:r>
              <a:rPr lang="en-US" sz="1200" dirty="0" err="1" smtClean="0">
                <a:latin typeface="Tahoma" pitchFamily="34" charset="0"/>
                <a:ea typeface="Tahoma" pitchFamily="34" charset="0"/>
                <a:cs typeface="Tahoma" pitchFamily="34" charset="0"/>
              </a:rPr>
              <a:t>algorithm.The</a:t>
            </a:r>
            <a:r>
              <a:rPr lang="en-US" sz="1200" dirty="0" smtClean="0">
                <a:latin typeface="Tahoma" pitchFamily="34" charset="0"/>
                <a:ea typeface="Tahoma" pitchFamily="34" charset="0"/>
                <a:cs typeface="Tahoma" pitchFamily="34" charset="0"/>
              </a:rPr>
              <a:t> key is a value independent of the plaintext and of the algorithm. The algorithm will produce a different output depending on the specific key being used at the time. The exact substitutions and transformations performed by the algorithm depend on the key.</a:t>
            </a:r>
          </a:p>
          <a:p>
            <a:pPr algn="just">
              <a:lnSpc>
                <a:spcPct val="150000"/>
              </a:lnSpc>
              <a:spcBef>
                <a:spcPts val="0"/>
              </a:spcBef>
            </a:pPr>
            <a:r>
              <a:rPr lang="en-US" sz="1200" b="1" dirty="0" err="1" smtClean="0">
                <a:latin typeface="Tahoma" pitchFamily="34" charset="0"/>
                <a:ea typeface="Tahoma" pitchFamily="34" charset="0"/>
                <a:cs typeface="Tahoma" pitchFamily="34" charset="0"/>
              </a:rPr>
              <a:t>Ciphertext</a:t>
            </a:r>
            <a:r>
              <a:rPr lang="en-US" sz="1200" b="1" dirty="0" smtClean="0">
                <a:latin typeface="Tahoma" pitchFamily="34" charset="0"/>
                <a:ea typeface="Tahoma" pitchFamily="34" charset="0"/>
                <a:cs typeface="Tahoma" pitchFamily="34" charset="0"/>
              </a:rPr>
              <a:t>: </a:t>
            </a:r>
            <a:r>
              <a:rPr lang="en-US" sz="1200" dirty="0" smtClean="0">
                <a:latin typeface="Tahoma" pitchFamily="34" charset="0"/>
                <a:ea typeface="Tahoma" pitchFamily="34" charset="0"/>
                <a:cs typeface="Tahoma" pitchFamily="34" charset="0"/>
              </a:rPr>
              <a:t>This is the scrambled message produced as output. It depends on the plaintext and the secret key. For a given message, two different keys will produce two different </a:t>
            </a:r>
            <a:r>
              <a:rPr lang="en-US" sz="1200" dirty="0" err="1" smtClean="0">
                <a:latin typeface="Tahoma" pitchFamily="34" charset="0"/>
                <a:ea typeface="Tahoma" pitchFamily="34" charset="0"/>
                <a:cs typeface="Tahoma" pitchFamily="34" charset="0"/>
              </a:rPr>
              <a:t>ciphertexts</a:t>
            </a:r>
            <a:r>
              <a:rPr lang="en-US" sz="1200" dirty="0" smtClean="0">
                <a:latin typeface="Tahoma" pitchFamily="34" charset="0"/>
                <a:ea typeface="Tahoma" pitchFamily="34" charset="0"/>
                <a:cs typeface="Tahoma" pitchFamily="34" charset="0"/>
              </a:rPr>
              <a:t>. The </a:t>
            </a:r>
            <a:r>
              <a:rPr lang="en-US" sz="1200" dirty="0" err="1" smtClean="0">
                <a:latin typeface="Tahoma" pitchFamily="34" charset="0"/>
                <a:ea typeface="Tahoma" pitchFamily="34" charset="0"/>
                <a:cs typeface="Tahoma" pitchFamily="34" charset="0"/>
              </a:rPr>
              <a:t>ciphertext</a:t>
            </a:r>
            <a:r>
              <a:rPr lang="en-US" sz="1200" dirty="0" smtClean="0">
                <a:latin typeface="Tahoma" pitchFamily="34" charset="0"/>
                <a:ea typeface="Tahoma" pitchFamily="34" charset="0"/>
                <a:cs typeface="Tahoma" pitchFamily="34" charset="0"/>
              </a:rPr>
              <a:t> is an apparently random stream of data and, as it stands, is unintelligible.</a:t>
            </a:r>
          </a:p>
          <a:p>
            <a:pPr algn="just">
              <a:lnSpc>
                <a:spcPct val="150000"/>
              </a:lnSpc>
              <a:spcBef>
                <a:spcPts val="0"/>
              </a:spcBef>
            </a:pPr>
            <a:r>
              <a:rPr lang="en-US" sz="1200" dirty="0" smtClean="0">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Decryption algorithm: </a:t>
            </a:r>
            <a:r>
              <a:rPr lang="en-US" sz="1200" dirty="0" smtClean="0">
                <a:latin typeface="Tahoma" pitchFamily="34" charset="0"/>
                <a:ea typeface="Tahoma" pitchFamily="34" charset="0"/>
                <a:cs typeface="Tahoma" pitchFamily="34" charset="0"/>
              </a:rPr>
              <a:t>This is essentially the encryption algorithm run in reverse. It takes the </a:t>
            </a:r>
            <a:r>
              <a:rPr lang="en-US" sz="1200" dirty="0" err="1" smtClean="0">
                <a:latin typeface="Tahoma" pitchFamily="34" charset="0"/>
                <a:ea typeface="Tahoma" pitchFamily="34" charset="0"/>
                <a:cs typeface="Tahoma" pitchFamily="34" charset="0"/>
              </a:rPr>
              <a:t>ciphertext</a:t>
            </a:r>
            <a:r>
              <a:rPr lang="en-US" sz="1200" dirty="0" smtClean="0">
                <a:latin typeface="Tahoma" pitchFamily="34" charset="0"/>
                <a:ea typeface="Tahoma" pitchFamily="34" charset="0"/>
                <a:cs typeface="Tahoma" pitchFamily="34" charset="0"/>
              </a:rPr>
              <a:t> and the secret key and produces the original plaintext.</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r>
              <a:rPr lang="en-AU" sz="1200" dirty="0" smtClean="0">
                <a:latin typeface="Tahoma" pitchFamily="34" charset="0"/>
                <a:ea typeface="Tahoma" pitchFamily="34" charset="0"/>
                <a:cs typeface="Tahoma" pitchFamily="34" charset="0"/>
              </a:rPr>
              <a:t>   Here the original message, referred to as plaintext, is converted into apparently random nonsense, referred to as cipher text. The encryption process consists of an algorithm and a key. The key is a value independent of the plaintext. Changing the key changes the output of the algorithm. Once the cipher text is produced, it may be transmitted. Upon reception, the cipher text can be transformed back to the original plaintext by using a decryption algorithm and the same key that was used for encryption.</a:t>
            </a: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a:latin typeface="Tahoma" pitchFamily="34" charset="0"/>
              <a:ea typeface="Tahoma" pitchFamily="34" charset="0"/>
              <a:cs typeface="Tahoma" pitchFamily="34"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pPr>
              <a:buNone/>
            </a:pPr>
            <a:r>
              <a:rPr lang="en-AU" sz="1200" dirty="0" smtClean="0">
                <a:latin typeface="Tahoma" pitchFamily="34" charset="0"/>
                <a:ea typeface="Tahoma" pitchFamily="34" charset="0"/>
                <a:cs typeface="Tahoma" pitchFamily="34" charset="0"/>
              </a:rPr>
              <a:t> </a:t>
            </a:r>
            <a:endParaRPr lang="en-US" sz="1500" dirty="0" smtClean="0">
              <a:latin typeface="Tahoma" pitchFamily="34" charset="0"/>
              <a:ea typeface="Tahoma" pitchFamily="34" charset="0"/>
              <a:cs typeface="Tahoma" pitchFamily="34" charset="0"/>
            </a:endParaRPr>
          </a:p>
          <a:p>
            <a:pPr>
              <a:lnSpc>
                <a:spcPct val="150000"/>
              </a:lnSpc>
              <a:spcBef>
                <a:spcPts val="0"/>
              </a:spcBef>
              <a:buNone/>
            </a:pPr>
            <a:r>
              <a:rPr lang="en-AU" sz="1500" dirty="0" smtClean="0">
                <a:latin typeface="Tahoma" pitchFamily="34" charset="0"/>
                <a:ea typeface="Tahoma" pitchFamily="34" charset="0"/>
                <a:cs typeface="Tahoma" pitchFamily="34" charset="0"/>
              </a:rPr>
              <a:t>   The security depends on several factors. First, the encryption algorithm must be powerful enough that it is impractical to decrypt a message on the basis of cipher text alone. Beyond that, the security depends on the secrecy of the key, not the secrecy of the algorithm.</a:t>
            </a:r>
            <a:endParaRPr lang="en-US" sz="1500" dirty="0" smtClean="0">
              <a:latin typeface="Tahoma" pitchFamily="34" charset="0"/>
              <a:ea typeface="Tahoma" pitchFamily="34" charset="0"/>
              <a:cs typeface="Tahoma" pitchFamily="34" charset="0"/>
            </a:endParaRPr>
          </a:p>
          <a:p>
            <a:pPr>
              <a:lnSpc>
                <a:spcPct val="150000"/>
              </a:lnSpc>
              <a:spcBef>
                <a:spcPts val="0"/>
              </a:spcBef>
              <a:buNone/>
            </a:pPr>
            <a:r>
              <a:rPr lang="en-AU" sz="1500" dirty="0" smtClean="0">
                <a:latin typeface="Tahoma" pitchFamily="34" charset="0"/>
                <a:ea typeface="Tahoma" pitchFamily="34" charset="0"/>
                <a:cs typeface="Tahoma" pitchFamily="34" charset="0"/>
              </a:rPr>
              <a:t>Two requirements for secure use of symmetric encryption:</a:t>
            </a:r>
            <a:endParaRPr lang="en-US" sz="1500" dirty="0" smtClean="0">
              <a:latin typeface="Tahoma" pitchFamily="34" charset="0"/>
              <a:ea typeface="Tahoma" pitchFamily="34" charset="0"/>
              <a:cs typeface="Tahoma" pitchFamily="34" charset="0"/>
            </a:endParaRPr>
          </a:p>
          <a:p>
            <a:pPr>
              <a:lnSpc>
                <a:spcPct val="150000"/>
              </a:lnSpc>
              <a:spcBef>
                <a:spcPts val="0"/>
              </a:spcBef>
            </a:pPr>
            <a:r>
              <a:rPr lang="en-AU" sz="1500" dirty="0" smtClean="0">
                <a:latin typeface="Tahoma" pitchFamily="34" charset="0"/>
                <a:ea typeface="Tahoma" pitchFamily="34" charset="0"/>
                <a:cs typeface="Tahoma" pitchFamily="34" charset="0"/>
              </a:rPr>
              <a:t> a strong encryption algorithm</a:t>
            </a:r>
            <a:endParaRPr lang="en-US" sz="1500" dirty="0" smtClean="0">
              <a:latin typeface="Tahoma" pitchFamily="34" charset="0"/>
              <a:ea typeface="Tahoma" pitchFamily="34" charset="0"/>
              <a:cs typeface="Tahoma" pitchFamily="34" charset="0"/>
            </a:endParaRPr>
          </a:p>
          <a:p>
            <a:pPr>
              <a:lnSpc>
                <a:spcPct val="150000"/>
              </a:lnSpc>
              <a:spcBef>
                <a:spcPts val="0"/>
              </a:spcBef>
            </a:pPr>
            <a:r>
              <a:rPr lang="en-AU" sz="1500" dirty="0" smtClean="0">
                <a:latin typeface="Tahoma" pitchFamily="34" charset="0"/>
                <a:ea typeface="Tahoma" pitchFamily="34" charset="0"/>
                <a:cs typeface="Tahoma" pitchFamily="34" charset="0"/>
              </a:rPr>
              <a:t> a secret key known only to sender / receiver</a:t>
            </a:r>
          </a:p>
          <a:p>
            <a:pPr>
              <a:lnSpc>
                <a:spcPct val="150000"/>
              </a:lnSpc>
              <a:spcBef>
                <a:spcPts val="0"/>
              </a:spcBef>
              <a:buNone/>
            </a:pPr>
            <a:r>
              <a:rPr lang="en-AU" sz="1500" dirty="0" smtClean="0">
                <a:latin typeface="Tahoma" pitchFamily="34" charset="0"/>
                <a:ea typeface="Tahoma" pitchFamily="34" charset="0"/>
                <a:cs typeface="Tahoma" pitchFamily="34" charset="0"/>
              </a:rPr>
              <a:t>	          Y = E</a:t>
            </a:r>
            <a:r>
              <a:rPr lang="en-AU" sz="1500" baseline="-25000" dirty="0" smtClean="0">
                <a:latin typeface="Tahoma" pitchFamily="34" charset="0"/>
                <a:ea typeface="Tahoma" pitchFamily="34" charset="0"/>
                <a:cs typeface="Tahoma" pitchFamily="34" charset="0"/>
              </a:rPr>
              <a:t>K</a:t>
            </a:r>
            <a:r>
              <a:rPr lang="en-AU" sz="1500" dirty="0" smtClean="0">
                <a:latin typeface="Tahoma" pitchFamily="34" charset="0"/>
                <a:ea typeface="Tahoma" pitchFamily="34" charset="0"/>
                <a:cs typeface="Tahoma" pitchFamily="34" charset="0"/>
              </a:rPr>
              <a:t>(X)</a:t>
            </a:r>
            <a:endParaRPr lang="en-US" sz="1500" dirty="0" smtClean="0">
              <a:latin typeface="Tahoma" pitchFamily="34" charset="0"/>
              <a:ea typeface="Tahoma" pitchFamily="34" charset="0"/>
              <a:cs typeface="Tahoma" pitchFamily="34" charset="0"/>
            </a:endParaRPr>
          </a:p>
          <a:p>
            <a:pPr>
              <a:lnSpc>
                <a:spcPct val="150000"/>
              </a:lnSpc>
              <a:spcBef>
                <a:spcPts val="0"/>
              </a:spcBef>
              <a:buNone/>
            </a:pPr>
            <a:r>
              <a:rPr lang="en-AU" sz="1500" dirty="0" smtClean="0">
                <a:latin typeface="Tahoma" pitchFamily="34" charset="0"/>
                <a:ea typeface="Tahoma" pitchFamily="34" charset="0"/>
                <a:cs typeface="Tahoma" pitchFamily="34" charset="0"/>
              </a:rPr>
              <a:t>		X = D</a:t>
            </a:r>
            <a:r>
              <a:rPr lang="en-AU" sz="1500" baseline="-25000" dirty="0" smtClean="0">
                <a:latin typeface="Tahoma" pitchFamily="34" charset="0"/>
                <a:ea typeface="Tahoma" pitchFamily="34" charset="0"/>
                <a:cs typeface="Tahoma" pitchFamily="34" charset="0"/>
              </a:rPr>
              <a:t>K</a:t>
            </a:r>
            <a:r>
              <a:rPr lang="en-AU" sz="1500" dirty="0" smtClean="0">
                <a:latin typeface="Tahoma" pitchFamily="34" charset="0"/>
                <a:ea typeface="Tahoma" pitchFamily="34" charset="0"/>
                <a:cs typeface="Tahoma" pitchFamily="34" charset="0"/>
              </a:rPr>
              <a:t>(Y)</a:t>
            </a:r>
          </a:p>
          <a:p>
            <a:pPr>
              <a:lnSpc>
                <a:spcPct val="150000"/>
              </a:lnSpc>
              <a:spcBef>
                <a:spcPts val="0"/>
              </a:spcBef>
            </a:pPr>
            <a:r>
              <a:rPr lang="en-US" sz="1500" dirty="0" smtClean="0">
                <a:latin typeface="Tahoma" pitchFamily="34" charset="0"/>
                <a:ea typeface="Tahoma" pitchFamily="34" charset="0"/>
                <a:cs typeface="Tahoma" pitchFamily="34" charset="0"/>
              </a:rPr>
              <a:t>assume encryption algorithm is known</a:t>
            </a:r>
          </a:p>
          <a:p>
            <a:pPr>
              <a:lnSpc>
                <a:spcPct val="150000"/>
              </a:lnSpc>
              <a:spcBef>
                <a:spcPts val="0"/>
              </a:spcBef>
            </a:pPr>
            <a:r>
              <a:rPr lang="en-US" sz="1500" dirty="0" smtClean="0">
                <a:latin typeface="Tahoma" pitchFamily="34" charset="0"/>
                <a:ea typeface="Tahoma" pitchFamily="34" charset="0"/>
                <a:cs typeface="Tahoma" pitchFamily="34" charset="0"/>
              </a:rPr>
              <a:t>implies a secure channel to distribute key</a:t>
            </a: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buNone/>
            </a:pPr>
            <a:r>
              <a:rPr lang="en-US" sz="1200" dirty="0" smtClean="0">
                <a:latin typeface="Tahoma" pitchFamily="34" charset="0"/>
                <a:ea typeface="Tahoma" pitchFamily="34" charset="0"/>
                <a:cs typeface="Tahoma" pitchFamily="34" charset="0"/>
              </a:rPr>
              <a:t>  </a:t>
            </a: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500" dirty="0" smtClean="0">
              <a:latin typeface="Tahoma" pitchFamily="34" charset="0"/>
              <a:ea typeface="Tahoma" pitchFamily="34" charset="0"/>
              <a:cs typeface="Tahoma" pitchFamily="34" charset="0"/>
            </a:endParaRPr>
          </a:p>
          <a:p>
            <a:pPr>
              <a:lnSpc>
                <a:spcPct val="150000"/>
              </a:lnSpc>
              <a:spcBef>
                <a:spcPts val="0"/>
              </a:spcBef>
              <a:buNone/>
            </a:pPr>
            <a:r>
              <a:rPr lang="en-US" sz="1500" dirty="0" smtClean="0">
                <a:latin typeface="Tahoma" pitchFamily="34" charset="0"/>
                <a:ea typeface="Tahoma" pitchFamily="34" charset="0"/>
                <a:cs typeface="Tahoma" pitchFamily="34" charset="0"/>
              </a:rPr>
              <a:t>               Figure : Simplified Model of Symmetric Encryption</a:t>
            </a:r>
          </a:p>
          <a:p>
            <a:pPr>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60000"/>
              </a:lnSpc>
              <a:spcBef>
                <a:spcPts val="0"/>
              </a:spcBef>
              <a:buNone/>
            </a:pPr>
            <a:r>
              <a:rPr lang="en-AU" sz="1500" dirty="0" smtClean="0">
                <a:latin typeface="Tahoma" pitchFamily="34" charset="0"/>
                <a:ea typeface="Tahoma" pitchFamily="34" charset="0"/>
                <a:cs typeface="Tahoma" pitchFamily="34" charset="0"/>
              </a:rPr>
              <a:t>    A source produces a message in plaintext, X = [X1, X2, … , XM] where M are the number of letters in the message. A key of the form K = [K1, K2, …, KJ] is generated. If the key is generated at the source, then it must be provided to the destination by means of some secure channel.</a:t>
            </a:r>
            <a:endParaRPr lang="en-US" sz="1500" dirty="0" smtClean="0">
              <a:latin typeface="Tahoma" pitchFamily="34" charset="0"/>
              <a:ea typeface="Tahoma" pitchFamily="34" charset="0"/>
              <a:cs typeface="Tahoma" pitchFamily="34" charset="0"/>
            </a:endParaRP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buNone/>
            </a:pPr>
            <a:r>
              <a:rPr lang="en-AU" sz="1200" dirty="0" smtClean="0">
                <a:latin typeface="Tahoma" pitchFamily="34" charset="0"/>
                <a:ea typeface="Tahoma" pitchFamily="34" charset="0"/>
                <a:cs typeface="Tahoma" pitchFamily="34" charset="0"/>
              </a:rPr>
              <a:t>	</a:t>
            </a:r>
            <a:endParaRPr lang="en-US" sz="1200" dirty="0" smtClean="0">
              <a:latin typeface="Tahoma" pitchFamily="34" charset="0"/>
              <a:ea typeface="Tahoma" pitchFamily="34" charset="0"/>
              <a:cs typeface="Tahoma" pitchFamily="34" charset="0"/>
            </a:endParaRPr>
          </a:p>
        </p:txBody>
      </p:sp>
      <p:pic>
        <p:nvPicPr>
          <p:cNvPr id="5" name="Picture 2"/>
          <p:cNvPicPr>
            <a:picLocks noChangeAspect="1" noChangeArrowheads="1"/>
          </p:cNvPicPr>
          <p:nvPr/>
        </p:nvPicPr>
        <p:blipFill>
          <a:blip r:embed="rId2"/>
          <a:srcRect/>
          <a:stretch>
            <a:fillRect/>
          </a:stretch>
        </p:blipFill>
        <p:spPr bwMode="auto">
          <a:xfrm>
            <a:off x="1166842" y="4325168"/>
            <a:ext cx="4201752" cy="2260756"/>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normAutofit/>
          </a:bodyPr>
          <a:lstStyle/>
          <a:p>
            <a:pPr algn="just">
              <a:lnSpc>
                <a:spcPct val="150000"/>
              </a:lnSpc>
              <a:spcBef>
                <a:spcPts val="0"/>
              </a:spcBef>
              <a:buNone/>
            </a:pPr>
            <a:r>
              <a:rPr lang="en-AU" sz="1200" dirty="0" smtClean="0">
                <a:latin typeface="Tahoma" pitchFamily="34" charset="0"/>
                <a:ea typeface="Tahoma" pitchFamily="34" charset="0"/>
                <a:cs typeface="Tahoma" pitchFamily="34" charset="0"/>
              </a:rPr>
              <a:t>   With the message X and the encryption key K as input, the encryption algorithm forms the cipher text Y = [Y1, Y2, …, YN]. This can be expressed as </a:t>
            </a:r>
            <a:endParaRPr lang="en-US" sz="1200" dirty="0" smtClean="0">
              <a:latin typeface="Tahoma" pitchFamily="34" charset="0"/>
              <a:ea typeface="Tahoma" pitchFamily="34" charset="0"/>
              <a:cs typeface="Tahoma" pitchFamily="34" charset="0"/>
            </a:endParaRPr>
          </a:p>
          <a:p>
            <a:pPr>
              <a:lnSpc>
                <a:spcPct val="150000"/>
              </a:lnSpc>
              <a:spcBef>
                <a:spcPts val="0"/>
              </a:spcBef>
              <a:buNone/>
            </a:pPr>
            <a:r>
              <a:rPr lang="en-AU" sz="1200" dirty="0" smtClean="0">
                <a:latin typeface="Tahoma" pitchFamily="34" charset="0"/>
                <a:ea typeface="Tahoma" pitchFamily="34" charset="0"/>
                <a:cs typeface="Tahoma" pitchFamily="34" charset="0"/>
              </a:rPr>
              <a:t>                            Y = E</a:t>
            </a:r>
            <a:r>
              <a:rPr lang="en-AU" sz="1200" baseline="-25000" dirty="0" smtClean="0">
                <a:latin typeface="Tahoma" pitchFamily="34" charset="0"/>
                <a:ea typeface="Tahoma" pitchFamily="34" charset="0"/>
                <a:cs typeface="Tahoma" pitchFamily="34" charset="0"/>
              </a:rPr>
              <a:t>K</a:t>
            </a:r>
            <a:r>
              <a:rPr lang="en-AU" sz="1200" dirty="0" smtClean="0">
                <a:latin typeface="Tahoma" pitchFamily="34" charset="0"/>
                <a:ea typeface="Tahoma" pitchFamily="34" charset="0"/>
                <a:cs typeface="Tahoma" pitchFamily="34" charset="0"/>
              </a:rPr>
              <a:t>(X)</a:t>
            </a: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r>
              <a:rPr lang="en-AU" sz="1200" dirty="0" smtClean="0">
                <a:latin typeface="Tahoma" pitchFamily="34" charset="0"/>
                <a:ea typeface="Tahoma" pitchFamily="34" charset="0"/>
                <a:cs typeface="Tahoma" pitchFamily="34" charset="0"/>
              </a:rPr>
              <a:t>    The intended receiver, in possession of the key, is able to invert the transformation:</a:t>
            </a:r>
            <a:endParaRPr lang="en-US" sz="1200" dirty="0" smtClean="0">
              <a:latin typeface="Tahoma" pitchFamily="34" charset="0"/>
              <a:ea typeface="Tahoma" pitchFamily="34" charset="0"/>
              <a:cs typeface="Tahoma" pitchFamily="34" charset="0"/>
            </a:endParaRPr>
          </a:p>
          <a:p>
            <a:pPr>
              <a:lnSpc>
                <a:spcPct val="150000"/>
              </a:lnSpc>
              <a:spcBef>
                <a:spcPts val="0"/>
              </a:spcBef>
              <a:buNone/>
            </a:pPr>
            <a:r>
              <a:rPr lang="en-AU" sz="1200" dirty="0" smtClean="0">
                <a:latin typeface="Tahoma" pitchFamily="34" charset="0"/>
                <a:ea typeface="Tahoma" pitchFamily="34" charset="0"/>
                <a:cs typeface="Tahoma" pitchFamily="34" charset="0"/>
              </a:rPr>
              <a:t>     		X = D</a:t>
            </a:r>
            <a:r>
              <a:rPr lang="en-AU" sz="1200" baseline="-25000" dirty="0" smtClean="0">
                <a:latin typeface="Tahoma" pitchFamily="34" charset="0"/>
                <a:ea typeface="Tahoma" pitchFamily="34" charset="0"/>
                <a:cs typeface="Tahoma" pitchFamily="34" charset="0"/>
              </a:rPr>
              <a:t>K</a:t>
            </a:r>
            <a:r>
              <a:rPr lang="en-AU" sz="1200" dirty="0" smtClean="0">
                <a:latin typeface="Tahoma" pitchFamily="34" charset="0"/>
                <a:ea typeface="Tahoma" pitchFamily="34" charset="0"/>
                <a:cs typeface="Tahoma" pitchFamily="34" charset="0"/>
              </a:rPr>
              <a:t>(Y)</a:t>
            </a: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r>
              <a:rPr lang="en-AU" sz="1200" dirty="0" smtClean="0">
                <a:latin typeface="Tahoma" pitchFamily="34" charset="0"/>
                <a:ea typeface="Tahoma" pitchFamily="34" charset="0"/>
                <a:cs typeface="Tahoma" pitchFamily="34" charset="0"/>
              </a:rPr>
              <a:t>   An opponent, observing Y but not having access to K or X, may attempt to recover X or K or both. It is assumed that the opponent knows the encryption and decryption algorithms. If the opponent is interested in only this particular message, then the focus of effort is to recover X by generating a plaintext estimate. Often if the opponent is interested in being able to read future messages as well, in which case an attempt is made to recover K by generating an estimate.</a:t>
            </a:r>
            <a:r>
              <a:rPr lang="en-US" sz="1200" dirty="0" smtClean="0">
                <a:latin typeface="Tahoma" pitchFamily="34" charset="0"/>
                <a:ea typeface="Tahoma" pitchFamily="34" charset="0"/>
                <a:cs typeface="Tahoma" pitchFamily="34" charset="0"/>
              </a:rPr>
              <a:t> The essential elements of a symmetric encryption scheme is shown in the figure below:</a:t>
            </a: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r>
              <a:rPr lang="en-US" sz="1200" dirty="0" smtClean="0">
                <a:latin typeface="Tahoma" pitchFamily="34" charset="0"/>
                <a:ea typeface="Tahoma" pitchFamily="34" charset="0"/>
                <a:cs typeface="Tahoma" pitchFamily="34" charset="0"/>
              </a:rPr>
              <a:t>                      Figure:  Model of Symmetric Cryptosystem</a:t>
            </a: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endParaRPr lang="en-US" sz="1200" dirty="0">
              <a:latin typeface="Tahoma" pitchFamily="34" charset="0"/>
              <a:ea typeface="Tahoma" pitchFamily="34" charset="0"/>
              <a:cs typeface="Tahoma" pitchFamily="34" charset="0"/>
            </a:endParaRPr>
          </a:p>
        </p:txBody>
      </p:sp>
      <p:pic>
        <p:nvPicPr>
          <p:cNvPr id="6" name="Picture 5"/>
          <p:cNvPicPr/>
          <p:nvPr/>
        </p:nvPicPr>
        <p:blipFill>
          <a:blip r:embed="rId2"/>
          <a:srcRect l="7783" t="12105" r="8094" b="5945"/>
          <a:stretch>
            <a:fillRect/>
          </a:stretch>
        </p:blipFill>
        <p:spPr bwMode="auto">
          <a:xfrm>
            <a:off x="728068" y="5060722"/>
            <a:ext cx="4997958" cy="2847530"/>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a:bodyPr>
          <a:lstStyle/>
          <a:p>
            <a:pPr algn="just">
              <a:lnSpc>
                <a:spcPct val="150000"/>
              </a:lnSpc>
              <a:spcBef>
                <a:spcPts val="0"/>
              </a:spcBef>
              <a:buNone/>
            </a:pPr>
            <a:r>
              <a:rPr lang="en-AU" sz="1400" b="1" u="sng" dirty="0" smtClean="0">
                <a:latin typeface="Tahoma" pitchFamily="34" charset="0"/>
                <a:ea typeface="Tahoma" pitchFamily="34" charset="0"/>
                <a:cs typeface="Tahoma" pitchFamily="34" charset="0"/>
              </a:rPr>
              <a:t>Cryptanalysis</a:t>
            </a:r>
            <a:endParaRPr lang="en-US" sz="1400" dirty="0" smtClean="0">
              <a:latin typeface="Tahoma" pitchFamily="34" charset="0"/>
              <a:ea typeface="Tahoma" pitchFamily="34" charset="0"/>
              <a:cs typeface="Tahoma" pitchFamily="34" charset="0"/>
            </a:endParaRPr>
          </a:p>
          <a:p>
            <a:pPr algn="just">
              <a:lnSpc>
                <a:spcPct val="150000"/>
              </a:lnSpc>
              <a:spcBef>
                <a:spcPts val="0"/>
              </a:spcBef>
              <a:buNone/>
            </a:pPr>
            <a:r>
              <a:rPr lang="en-AU" sz="1200" dirty="0" smtClean="0">
                <a:latin typeface="Tahoma" pitchFamily="34" charset="0"/>
                <a:ea typeface="Tahoma" pitchFamily="34" charset="0"/>
                <a:cs typeface="Tahoma" pitchFamily="34" charset="0"/>
              </a:rPr>
              <a:t>    The process of attempting to discover X or K or both is known as cryptanalysis. The strategy used by the cryptanalysis depends on the nature of the encryption scheme and the information available to the cryptanalyst.</a:t>
            </a: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r>
              <a:rPr lang="en-AU" sz="1200" b="1" dirty="0" smtClean="0">
                <a:latin typeface="Tahoma" pitchFamily="34" charset="0"/>
                <a:ea typeface="Tahoma" pitchFamily="34" charset="0"/>
                <a:cs typeface="Tahoma" pitchFamily="34" charset="0"/>
              </a:rPr>
              <a:t>   </a:t>
            </a:r>
            <a:r>
              <a:rPr lang="en-AU" sz="1200" dirty="0" smtClean="0">
                <a:latin typeface="Tahoma" pitchFamily="34" charset="0"/>
                <a:ea typeface="Tahoma" pitchFamily="34" charset="0"/>
                <a:cs typeface="Tahoma" pitchFamily="34" charset="0"/>
              </a:rPr>
              <a:t>There are various types of cryptanalytic attacks based on the amount of information known to the cryptanalyst. </a:t>
            </a:r>
            <a:endParaRPr lang="en-US" sz="1200" dirty="0" smtClean="0">
              <a:latin typeface="Tahoma" pitchFamily="34" charset="0"/>
              <a:ea typeface="Tahoma" pitchFamily="34" charset="0"/>
              <a:cs typeface="Tahoma" pitchFamily="34" charset="0"/>
            </a:endParaRPr>
          </a:p>
          <a:p>
            <a:pPr algn="just">
              <a:lnSpc>
                <a:spcPct val="150000"/>
              </a:lnSpc>
              <a:spcBef>
                <a:spcPts val="0"/>
              </a:spcBef>
            </a:pPr>
            <a:r>
              <a:rPr lang="en-AU" sz="1200" b="1" dirty="0" smtClean="0">
                <a:latin typeface="Tahoma" pitchFamily="34" charset="0"/>
                <a:ea typeface="Tahoma" pitchFamily="34" charset="0"/>
                <a:cs typeface="Tahoma" pitchFamily="34" charset="0"/>
              </a:rPr>
              <a:t>Cipher text only – </a:t>
            </a:r>
            <a:r>
              <a:rPr lang="en-AU" sz="1200" dirty="0" smtClean="0">
                <a:latin typeface="Tahoma" pitchFamily="34" charset="0"/>
                <a:ea typeface="Tahoma" pitchFamily="34" charset="0"/>
                <a:cs typeface="Tahoma" pitchFamily="34" charset="0"/>
              </a:rPr>
              <a:t>A copy of cipher text alone is known to the cryptanalyst.</a:t>
            </a:r>
            <a:endParaRPr lang="en-US" sz="1200" dirty="0" smtClean="0">
              <a:latin typeface="Tahoma" pitchFamily="34" charset="0"/>
              <a:ea typeface="Tahoma" pitchFamily="34" charset="0"/>
              <a:cs typeface="Tahoma" pitchFamily="34" charset="0"/>
            </a:endParaRPr>
          </a:p>
          <a:p>
            <a:pPr algn="just">
              <a:lnSpc>
                <a:spcPct val="150000"/>
              </a:lnSpc>
              <a:spcBef>
                <a:spcPts val="0"/>
              </a:spcBef>
            </a:pPr>
            <a:r>
              <a:rPr lang="en-AU" sz="1200" b="1" dirty="0" smtClean="0">
                <a:latin typeface="Tahoma" pitchFamily="34" charset="0"/>
                <a:ea typeface="Tahoma" pitchFamily="34" charset="0"/>
                <a:cs typeface="Tahoma" pitchFamily="34" charset="0"/>
              </a:rPr>
              <a:t>Known plaintext</a:t>
            </a:r>
            <a:r>
              <a:rPr lang="en-AU" sz="1200" dirty="0" smtClean="0">
                <a:latin typeface="Tahoma" pitchFamily="34" charset="0"/>
                <a:ea typeface="Tahoma" pitchFamily="34" charset="0"/>
                <a:cs typeface="Tahoma" pitchFamily="34" charset="0"/>
              </a:rPr>
              <a:t> – The cryptanalyst has a copy of the cipher text and the corresponding plaintext.</a:t>
            </a:r>
            <a:endParaRPr lang="en-US" sz="1200" dirty="0" smtClean="0">
              <a:latin typeface="Tahoma" pitchFamily="34" charset="0"/>
              <a:ea typeface="Tahoma" pitchFamily="34" charset="0"/>
              <a:cs typeface="Tahoma" pitchFamily="34" charset="0"/>
            </a:endParaRPr>
          </a:p>
          <a:p>
            <a:pPr algn="just">
              <a:lnSpc>
                <a:spcPct val="150000"/>
              </a:lnSpc>
              <a:spcBef>
                <a:spcPts val="0"/>
              </a:spcBef>
            </a:pPr>
            <a:r>
              <a:rPr lang="en-AU" sz="1200" b="1" dirty="0" smtClean="0">
                <a:latin typeface="Tahoma" pitchFamily="34" charset="0"/>
                <a:ea typeface="Tahoma" pitchFamily="34" charset="0"/>
                <a:cs typeface="Tahoma" pitchFamily="34" charset="0"/>
              </a:rPr>
              <a:t>Chosen plaintext</a:t>
            </a:r>
            <a:r>
              <a:rPr lang="en-AU" sz="1200" dirty="0" smtClean="0">
                <a:latin typeface="Tahoma" pitchFamily="34" charset="0"/>
                <a:ea typeface="Tahoma" pitchFamily="34" charset="0"/>
                <a:cs typeface="Tahoma" pitchFamily="34" charset="0"/>
              </a:rPr>
              <a:t> – The cryptanalysts gains temporary access to the encryption machine. They cannot open it to find the key, however; they can encrypt a large number of suitably chosen plaintexts and try to use the resulting cipher texts to deduce the key.</a:t>
            </a:r>
            <a:endParaRPr lang="en-US" sz="1200" dirty="0" smtClean="0">
              <a:latin typeface="Tahoma" pitchFamily="34" charset="0"/>
              <a:ea typeface="Tahoma" pitchFamily="34" charset="0"/>
              <a:cs typeface="Tahoma" pitchFamily="34" charset="0"/>
            </a:endParaRPr>
          </a:p>
          <a:p>
            <a:pPr algn="just">
              <a:lnSpc>
                <a:spcPct val="150000"/>
              </a:lnSpc>
              <a:spcBef>
                <a:spcPts val="0"/>
              </a:spcBef>
            </a:pPr>
            <a:r>
              <a:rPr lang="en-AU" sz="1200" b="1" dirty="0" smtClean="0">
                <a:latin typeface="Tahoma" pitchFamily="34" charset="0"/>
                <a:ea typeface="Tahoma" pitchFamily="34" charset="0"/>
                <a:cs typeface="Tahoma" pitchFamily="34" charset="0"/>
              </a:rPr>
              <a:t>Chosen cipher text</a:t>
            </a:r>
            <a:r>
              <a:rPr lang="en-AU" sz="1200" dirty="0" smtClean="0">
                <a:latin typeface="Tahoma" pitchFamily="34" charset="0"/>
                <a:ea typeface="Tahoma" pitchFamily="34" charset="0"/>
                <a:cs typeface="Tahoma" pitchFamily="34" charset="0"/>
              </a:rPr>
              <a:t> – The cryptanalyst obtains temporary access to the decryption machine, uses it to decrypt several string of symbols, and tries to use the results to deduce the key.</a:t>
            </a:r>
            <a:endParaRPr lang="en-US" sz="1200" dirty="0" smtClean="0">
              <a:latin typeface="Tahoma" pitchFamily="34" charset="0"/>
              <a:ea typeface="Tahoma" pitchFamily="34" charset="0"/>
              <a:cs typeface="Tahoma" pitchFamily="34" charset="0"/>
            </a:endParaRPr>
          </a:p>
          <a:p>
            <a:pPr algn="just">
              <a:lnSpc>
                <a:spcPct val="150000"/>
              </a:lnSpc>
              <a:spcBef>
                <a:spcPts val="0"/>
              </a:spcBef>
            </a:pPr>
            <a:r>
              <a:rPr lang="en-AU" sz="1200" b="1" dirty="0" smtClean="0">
                <a:latin typeface="Tahoma" pitchFamily="34" charset="0"/>
                <a:ea typeface="Tahoma" pitchFamily="34" charset="0"/>
                <a:cs typeface="Tahoma" pitchFamily="34" charset="0"/>
              </a:rPr>
              <a:t>Chosen text</a:t>
            </a:r>
            <a:r>
              <a:rPr lang="en-AU" sz="1200" dirty="0" smtClean="0">
                <a:latin typeface="Tahoma" pitchFamily="34" charset="0"/>
                <a:ea typeface="Tahoma" pitchFamily="34" charset="0"/>
                <a:cs typeface="Tahoma" pitchFamily="34" charset="0"/>
              </a:rPr>
              <a:t>: Plaintext message chosen by cryptanalyst, with its corresponding </a:t>
            </a:r>
            <a:r>
              <a:rPr lang="en-AU" sz="1200" dirty="0" err="1" smtClean="0">
                <a:latin typeface="Tahoma" pitchFamily="34" charset="0"/>
                <a:ea typeface="Tahoma" pitchFamily="34" charset="0"/>
                <a:cs typeface="Tahoma" pitchFamily="34" charset="0"/>
              </a:rPr>
              <a:t>ciphertext</a:t>
            </a:r>
            <a:r>
              <a:rPr lang="en-AU" sz="1200" dirty="0" smtClean="0">
                <a:latin typeface="Tahoma" pitchFamily="34" charset="0"/>
                <a:ea typeface="Tahoma" pitchFamily="34" charset="0"/>
                <a:cs typeface="Tahoma" pitchFamily="34" charset="0"/>
              </a:rPr>
              <a:t> generated, purported </a:t>
            </a:r>
            <a:r>
              <a:rPr lang="en-AU" sz="1200" dirty="0" err="1" smtClean="0">
                <a:latin typeface="Tahoma" pitchFamily="34" charset="0"/>
                <a:ea typeface="Tahoma" pitchFamily="34" charset="0"/>
                <a:cs typeface="Tahoma" pitchFamily="34" charset="0"/>
              </a:rPr>
              <a:t>ciphertext</a:t>
            </a:r>
            <a:r>
              <a:rPr lang="en-AU" sz="1200" dirty="0" smtClean="0">
                <a:latin typeface="Tahoma" pitchFamily="34" charset="0"/>
                <a:ea typeface="Tahoma" pitchFamily="34" charset="0"/>
                <a:cs typeface="Tahoma" pitchFamily="34" charset="0"/>
              </a:rPr>
              <a:t> chosen by cryptanalyst, with its corresponding decrypted plaintext. </a:t>
            </a: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AU" sz="1200" dirty="0" smtClean="0">
              <a:latin typeface="Tahoma" pitchFamily="34" charset="0"/>
              <a:ea typeface="Tahoma" pitchFamily="34" charset="0"/>
              <a:cs typeface="Tahoma" pitchFamily="34" charset="0"/>
            </a:endParaRPr>
          </a:p>
          <a:p>
            <a:pPr>
              <a:buNone/>
            </a:pPr>
            <a:r>
              <a:rPr lang="en-US" sz="1400" b="1" dirty="0" smtClean="0">
                <a:latin typeface="Tahoma" pitchFamily="34" charset="0"/>
                <a:ea typeface="Tahoma" pitchFamily="34" charset="0"/>
                <a:cs typeface="Tahoma" pitchFamily="34" charset="0"/>
              </a:rPr>
              <a:t>SUBSTITUTION TECHNIQUES </a:t>
            </a:r>
          </a:p>
          <a:p>
            <a:pPr marL="514350" indent="-514350">
              <a:buNone/>
            </a:pPr>
            <a:r>
              <a:rPr lang="en-US" sz="1200" dirty="0" smtClean="0">
                <a:latin typeface="Tahoma" pitchFamily="34" charset="0"/>
                <a:ea typeface="Tahoma" pitchFamily="34" charset="0"/>
                <a:cs typeface="Tahoma" pitchFamily="34" charset="0"/>
              </a:rPr>
              <a:t>1. Caesar cipher (or) shift cipher </a:t>
            </a:r>
          </a:p>
          <a:p>
            <a:pPr marL="514350" indent="-514350">
              <a:buNone/>
            </a:pPr>
            <a:r>
              <a:rPr lang="en-US" sz="1200" dirty="0" smtClean="0">
                <a:latin typeface="Tahoma" pitchFamily="34" charset="0"/>
                <a:ea typeface="Tahoma" pitchFamily="34" charset="0"/>
                <a:cs typeface="Tahoma" pitchFamily="34" charset="0"/>
              </a:rPr>
              <a:t>2. </a:t>
            </a:r>
            <a:r>
              <a:rPr lang="en-US" sz="1200" dirty="0" err="1" smtClean="0">
                <a:latin typeface="Tahoma" pitchFamily="34" charset="0"/>
                <a:ea typeface="Tahoma" pitchFamily="34" charset="0"/>
                <a:cs typeface="Tahoma" pitchFamily="34" charset="0"/>
              </a:rPr>
              <a:t>Playfair</a:t>
            </a:r>
            <a:r>
              <a:rPr lang="en-US" sz="1200" dirty="0" smtClean="0">
                <a:latin typeface="Tahoma" pitchFamily="34" charset="0"/>
                <a:ea typeface="Tahoma" pitchFamily="34" charset="0"/>
                <a:cs typeface="Tahoma" pitchFamily="34" charset="0"/>
              </a:rPr>
              <a:t> cipher </a:t>
            </a:r>
          </a:p>
          <a:p>
            <a:pPr marL="514350" indent="-514350">
              <a:buNone/>
            </a:pPr>
            <a:r>
              <a:rPr lang="en-US" sz="1200" dirty="0" smtClean="0">
                <a:latin typeface="Tahoma" pitchFamily="34" charset="0"/>
                <a:ea typeface="Tahoma" pitchFamily="34" charset="0"/>
                <a:cs typeface="Tahoma" pitchFamily="34" charset="0"/>
              </a:rPr>
              <a:t>3. Hill cipher</a:t>
            </a:r>
          </a:p>
          <a:p>
            <a:pPr marL="514350" indent="-514350">
              <a:buNone/>
            </a:pPr>
            <a:r>
              <a:rPr lang="en-US" sz="1200" dirty="0" smtClean="0">
                <a:latin typeface="Tahoma" pitchFamily="34" charset="0"/>
                <a:ea typeface="Tahoma" pitchFamily="34" charset="0"/>
                <a:cs typeface="Tahoma" pitchFamily="34" charset="0"/>
              </a:rPr>
              <a:t>4. </a:t>
            </a:r>
            <a:r>
              <a:rPr lang="en-US" sz="1200" dirty="0" err="1" smtClean="0">
                <a:latin typeface="Tahoma" pitchFamily="34" charset="0"/>
                <a:ea typeface="Tahoma" pitchFamily="34" charset="0"/>
                <a:cs typeface="Tahoma" pitchFamily="34" charset="0"/>
              </a:rPr>
              <a:t>Polyalphabetic</a:t>
            </a:r>
            <a:r>
              <a:rPr lang="en-US" sz="1200" dirty="0" smtClean="0">
                <a:latin typeface="Tahoma" pitchFamily="34" charset="0"/>
                <a:ea typeface="Tahoma" pitchFamily="34" charset="0"/>
                <a:cs typeface="Tahoma" pitchFamily="34" charset="0"/>
              </a:rPr>
              <a:t> ciphers</a:t>
            </a:r>
          </a:p>
          <a:p>
            <a:pPr marL="514350" indent="-514350">
              <a:buNone/>
            </a:pPr>
            <a:r>
              <a:rPr lang="en-US" sz="1200" dirty="0" smtClean="0">
                <a:latin typeface="Tahoma" pitchFamily="34" charset="0"/>
                <a:ea typeface="Tahoma" pitchFamily="34" charset="0"/>
                <a:cs typeface="Tahoma" pitchFamily="34" charset="0"/>
              </a:rPr>
              <a:t>    4.1 </a:t>
            </a:r>
            <a:r>
              <a:rPr lang="en-US" sz="1200" dirty="0" err="1" smtClean="0">
                <a:latin typeface="Tahoma" pitchFamily="34" charset="0"/>
                <a:ea typeface="Tahoma" pitchFamily="34" charset="0"/>
                <a:cs typeface="Tahoma" pitchFamily="34" charset="0"/>
              </a:rPr>
              <a:t>Vigenere</a:t>
            </a:r>
            <a:r>
              <a:rPr lang="en-US" sz="1200" dirty="0" smtClean="0">
                <a:latin typeface="Tahoma" pitchFamily="34" charset="0"/>
                <a:ea typeface="Tahoma" pitchFamily="34" charset="0"/>
                <a:cs typeface="Tahoma" pitchFamily="34" charset="0"/>
              </a:rPr>
              <a:t> cipher </a:t>
            </a:r>
          </a:p>
          <a:p>
            <a:pPr marL="514350" indent="-514350">
              <a:buNone/>
            </a:pPr>
            <a:r>
              <a:rPr lang="en-US" sz="1200" dirty="0" smtClean="0">
                <a:latin typeface="Tahoma" pitchFamily="34" charset="0"/>
                <a:ea typeface="Tahoma" pitchFamily="34" charset="0"/>
                <a:cs typeface="Tahoma" pitchFamily="34" charset="0"/>
              </a:rPr>
              <a:t>    4.2 </a:t>
            </a:r>
            <a:r>
              <a:rPr lang="en-US" sz="1200" dirty="0" err="1" smtClean="0">
                <a:latin typeface="Tahoma" pitchFamily="34" charset="0"/>
                <a:ea typeface="Tahoma" pitchFamily="34" charset="0"/>
                <a:cs typeface="Tahoma" pitchFamily="34" charset="0"/>
              </a:rPr>
              <a:t>Vernam</a:t>
            </a:r>
            <a:r>
              <a:rPr lang="en-US" sz="1200" dirty="0" smtClean="0">
                <a:latin typeface="Tahoma" pitchFamily="34" charset="0"/>
                <a:ea typeface="Tahoma" pitchFamily="34" charset="0"/>
                <a:cs typeface="Tahoma" pitchFamily="34" charset="0"/>
              </a:rPr>
              <a:t> cipher</a:t>
            </a:r>
          </a:p>
          <a:p>
            <a:pPr marL="514350" indent="-514350">
              <a:buNone/>
            </a:pPr>
            <a:r>
              <a:rPr lang="en-US" sz="1200" dirty="0" smtClean="0">
                <a:latin typeface="Tahoma" pitchFamily="34" charset="0"/>
                <a:ea typeface="Tahoma" pitchFamily="34" charset="0"/>
                <a:cs typeface="Tahoma" pitchFamily="34" charset="0"/>
              </a:rPr>
              <a:t>    4.3 One Time Pad cipher </a:t>
            </a:r>
          </a:p>
          <a:p>
            <a:pPr>
              <a:lnSpc>
                <a:spcPct val="100000"/>
              </a:lnSpc>
              <a:buNone/>
            </a:pPr>
            <a:r>
              <a:rPr lang="en-US" sz="1400" b="1" dirty="0" smtClean="0">
                <a:latin typeface="Tahoma" pitchFamily="34" charset="0"/>
                <a:ea typeface="Tahoma" pitchFamily="34" charset="0"/>
                <a:cs typeface="Tahoma" pitchFamily="34" charset="0"/>
              </a:rPr>
              <a:t>TRANSPOSITION TECHNIQUES </a:t>
            </a:r>
          </a:p>
          <a:p>
            <a:pPr marL="514350" indent="-514350">
              <a:buNone/>
            </a:pPr>
            <a:r>
              <a:rPr lang="en-US" sz="1200" dirty="0" smtClean="0">
                <a:latin typeface="Tahoma" pitchFamily="34" charset="0"/>
                <a:ea typeface="Tahoma" pitchFamily="34" charset="0"/>
                <a:cs typeface="Tahoma" pitchFamily="34" charset="0"/>
              </a:rPr>
              <a:t>1. Rail fence </a:t>
            </a:r>
          </a:p>
          <a:p>
            <a:pPr marL="514350" indent="-514350">
              <a:buNone/>
            </a:pPr>
            <a:r>
              <a:rPr lang="en-US" sz="1200" dirty="0" smtClean="0">
                <a:latin typeface="Tahoma" pitchFamily="34" charset="0"/>
                <a:ea typeface="Tahoma" pitchFamily="34" charset="0"/>
                <a:cs typeface="Tahoma" pitchFamily="34" charset="0"/>
              </a:rPr>
              <a:t>2. Row Transposition Ciphers </a:t>
            </a:r>
          </a:p>
          <a:p>
            <a:pPr>
              <a:buNone/>
            </a:pPr>
            <a:endParaRPr lang="en-US" sz="1300" dirty="0" smtClean="0">
              <a:latin typeface="Tahoma" pitchFamily="34" charset="0"/>
              <a:ea typeface="Tahoma" pitchFamily="34" charset="0"/>
              <a:cs typeface="Tahoma"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nSpc>
                <a:spcPct val="150000"/>
              </a:lnSpc>
              <a:spcBef>
                <a:spcPts val="0"/>
              </a:spcBef>
              <a:buNone/>
            </a:pPr>
            <a:r>
              <a:rPr lang="en-US" sz="1200" dirty="0" smtClean="0">
                <a:latin typeface="Tahoma" pitchFamily="34" charset="0"/>
                <a:ea typeface="Tahoma" pitchFamily="34" charset="0"/>
                <a:cs typeface="Tahoma" pitchFamily="34" charset="0"/>
              </a:rPr>
              <a:t>   </a:t>
            </a:r>
            <a:r>
              <a:rPr lang="x-none" sz="1200" smtClean="0">
                <a:latin typeface="Tahoma" pitchFamily="34" charset="0"/>
                <a:ea typeface="Tahoma" pitchFamily="34" charset="0"/>
                <a:cs typeface="Tahoma" pitchFamily="34" charset="0"/>
              </a:rPr>
              <a:t>A substitution technique is one in which the letters of plaintext are replaced by other letters or by numbers or symbols. If the plaintext is viewed as a sequence of bits, then substitution involves replacing plaintext bit patterns with cipher text bit patterns.</a:t>
            </a:r>
            <a:endParaRPr lang="en-US" sz="1200" dirty="0" smtClean="0">
              <a:latin typeface="Tahoma" pitchFamily="34" charset="0"/>
              <a:ea typeface="Tahoma" pitchFamily="34" charset="0"/>
              <a:cs typeface="Tahoma" pitchFamily="34" charset="0"/>
            </a:endParaRPr>
          </a:p>
          <a:p>
            <a:pPr>
              <a:lnSpc>
                <a:spcPct val="150000"/>
              </a:lnSpc>
              <a:spcBef>
                <a:spcPts val="0"/>
              </a:spcBef>
              <a:buNone/>
            </a:pPr>
            <a:r>
              <a:rPr lang="en-US" sz="1200" dirty="0" smtClean="0">
                <a:latin typeface="Tahoma" pitchFamily="34" charset="0"/>
                <a:ea typeface="Tahoma" pitchFamily="34" charset="0"/>
                <a:cs typeface="Tahoma" pitchFamily="34" charset="0"/>
              </a:rPr>
              <a:t>   </a:t>
            </a:r>
            <a:r>
              <a:rPr lang="en-US" sz="1400" b="1" cap="all" dirty="0" smtClean="0">
                <a:latin typeface="Tahoma" pitchFamily="34" charset="0"/>
                <a:ea typeface="Tahoma" pitchFamily="34" charset="0"/>
                <a:cs typeface="Tahoma" pitchFamily="34" charset="0"/>
              </a:rPr>
              <a:t>Caesar cipher (or) Shift cipher</a:t>
            </a:r>
            <a:endParaRPr lang="en-US" sz="1400" dirty="0" smtClean="0">
              <a:latin typeface="Tahoma" pitchFamily="34" charset="0"/>
              <a:ea typeface="Tahoma" pitchFamily="34" charset="0"/>
              <a:cs typeface="Tahoma" pitchFamily="34" charset="0"/>
            </a:endParaRPr>
          </a:p>
          <a:p>
            <a:pPr>
              <a:lnSpc>
                <a:spcPct val="150000"/>
              </a:lnSpc>
              <a:spcBef>
                <a:spcPts val="0"/>
              </a:spcBef>
              <a:buNone/>
            </a:pPr>
            <a:r>
              <a:rPr lang="en-US" sz="1200" dirty="0" smtClean="0">
                <a:latin typeface="Tahoma" pitchFamily="34" charset="0"/>
                <a:ea typeface="Tahoma" pitchFamily="34" charset="0"/>
                <a:cs typeface="Tahoma" pitchFamily="34" charset="0"/>
              </a:rPr>
              <a:t>   The earliest known use of a substitution cipher and the simplest was by Julius Caesar. The Caesar cipher involves replacing each letter of the alphabet with the letter standing 3 places further down the alphabet.</a:t>
            </a:r>
          </a:p>
          <a:p>
            <a:pPr>
              <a:lnSpc>
                <a:spcPct val="150000"/>
              </a:lnSpc>
              <a:spcBef>
                <a:spcPts val="0"/>
              </a:spcBef>
            </a:pPr>
            <a:r>
              <a:rPr lang="en-US" sz="1200" b="1" dirty="0" smtClean="0">
                <a:latin typeface="Tahoma" pitchFamily="34" charset="0"/>
                <a:ea typeface="Tahoma" pitchFamily="34" charset="0"/>
                <a:cs typeface="Tahoma" pitchFamily="34" charset="0"/>
              </a:rPr>
              <a:t>Example 1:</a:t>
            </a:r>
            <a:endParaRPr lang="en-US" sz="1200" dirty="0" smtClean="0">
              <a:latin typeface="Tahoma" pitchFamily="34" charset="0"/>
              <a:ea typeface="Tahoma" pitchFamily="34" charset="0"/>
              <a:cs typeface="Tahoma" pitchFamily="34" charset="0"/>
            </a:endParaRPr>
          </a:p>
          <a:p>
            <a:pPr>
              <a:lnSpc>
                <a:spcPct val="150000"/>
              </a:lnSpc>
              <a:spcBef>
                <a:spcPts val="0"/>
              </a:spcBef>
              <a:buNone/>
            </a:pPr>
            <a:r>
              <a:rPr lang="en-US" sz="1200" b="1" dirty="0" smtClean="0">
                <a:latin typeface="Tahoma" pitchFamily="34" charset="0"/>
                <a:ea typeface="Tahoma" pitchFamily="34" charset="0"/>
                <a:cs typeface="Tahoma" pitchFamily="34" charset="0"/>
              </a:rPr>
              <a:t>    Plain text:</a:t>
            </a:r>
            <a:r>
              <a:rPr lang="en-US" sz="1200" dirty="0" smtClean="0">
                <a:latin typeface="Tahoma" pitchFamily="34" charset="0"/>
                <a:ea typeface="Tahoma" pitchFamily="34" charset="0"/>
                <a:cs typeface="Tahoma" pitchFamily="34" charset="0"/>
              </a:rPr>
              <a:t> pay more money</a:t>
            </a:r>
          </a:p>
          <a:p>
            <a:pPr>
              <a:lnSpc>
                <a:spcPct val="150000"/>
              </a:lnSpc>
              <a:spcBef>
                <a:spcPts val="0"/>
              </a:spcBef>
              <a:buNone/>
            </a:pPr>
            <a:r>
              <a:rPr lang="en-US" sz="1200" b="1" dirty="0" smtClean="0">
                <a:latin typeface="Tahoma" pitchFamily="34" charset="0"/>
                <a:ea typeface="Tahoma" pitchFamily="34" charset="0"/>
                <a:cs typeface="Tahoma" pitchFamily="34" charset="0"/>
              </a:rPr>
              <a:t>    Cipher text:</a:t>
            </a:r>
            <a:r>
              <a:rPr lang="en-US" sz="1200" dirty="0" smtClean="0">
                <a:latin typeface="Tahoma" pitchFamily="34" charset="0"/>
                <a:ea typeface="Tahoma" pitchFamily="34" charset="0"/>
                <a:cs typeface="Tahoma" pitchFamily="34" charset="0"/>
              </a:rPr>
              <a:t> SDB PRUH PRQHB</a:t>
            </a:r>
          </a:p>
          <a:p>
            <a:pPr>
              <a:lnSpc>
                <a:spcPct val="150000"/>
              </a:lnSpc>
              <a:spcBef>
                <a:spcPts val="0"/>
              </a:spcBef>
            </a:pPr>
            <a:r>
              <a:rPr lang="en-US" sz="1200" b="1" dirty="0" smtClean="0">
                <a:latin typeface="Tahoma" pitchFamily="34" charset="0"/>
                <a:ea typeface="Tahoma" pitchFamily="34" charset="0"/>
                <a:cs typeface="Tahoma" pitchFamily="34" charset="0"/>
              </a:rPr>
              <a:t>Example 2:</a:t>
            </a:r>
            <a:endParaRPr lang="en-US" sz="1200" dirty="0" smtClean="0">
              <a:latin typeface="Tahoma" pitchFamily="34" charset="0"/>
              <a:ea typeface="Tahoma" pitchFamily="34" charset="0"/>
              <a:cs typeface="Tahoma" pitchFamily="34" charset="0"/>
            </a:endParaRPr>
          </a:p>
          <a:p>
            <a:pPr>
              <a:buNone/>
            </a:pPr>
            <a:r>
              <a:rPr lang="en-US" sz="1200" dirty="0" smtClean="0">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Plain text</a:t>
            </a:r>
            <a:r>
              <a:rPr lang="en-US" sz="1200" dirty="0" smtClean="0">
                <a:latin typeface="Tahoma" pitchFamily="34" charset="0"/>
                <a:ea typeface="Tahoma" pitchFamily="34" charset="0"/>
                <a:cs typeface="Tahoma" pitchFamily="34" charset="0"/>
              </a:rPr>
              <a:t> : Return to home</a:t>
            </a:r>
          </a:p>
          <a:p>
            <a:pPr>
              <a:buNone/>
            </a:pPr>
            <a:r>
              <a:rPr lang="en-US" sz="1200" dirty="0" smtClean="0">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Cipher text</a:t>
            </a:r>
            <a:r>
              <a:rPr lang="en-US" sz="1200" dirty="0" smtClean="0">
                <a:latin typeface="Tahoma" pitchFamily="34" charset="0"/>
                <a:ea typeface="Tahoma" pitchFamily="34" charset="0"/>
                <a:cs typeface="Tahoma" pitchFamily="34" charset="0"/>
              </a:rPr>
              <a:t> : UHWXUQ WR KRPH</a:t>
            </a:r>
          </a:p>
          <a:p>
            <a:pPr>
              <a:lnSpc>
                <a:spcPct val="150000"/>
              </a:lnSpc>
              <a:spcBef>
                <a:spcPts val="0"/>
              </a:spcBef>
              <a:buNone/>
            </a:pPr>
            <a:r>
              <a:rPr lang="en-US" sz="1200" dirty="0" smtClean="0">
                <a:latin typeface="Tahoma" pitchFamily="34" charset="0"/>
                <a:ea typeface="Tahoma" pitchFamily="34" charset="0"/>
                <a:cs typeface="Tahoma" pitchFamily="34" charset="0"/>
              </a:rPr>
              <a:t>    Note that the alphabet is wrapped around, so that letter following ‘z’ is ‘a’.</a:t>
            </a:r>
          </a:p>
          <a:p>
            <a:pPr>
              <a:lnSpc>
                <a:spcPct val="150000"/>
              </a:lnSpc>
              <a:spcBef>
                <a:spcPts val="0"/>
              </a:spcBef>
              <a:buNone/>
            </a:pPr>
            <a:r>
              <a:rPr lang="en-US" sz="1200" dirty="0" smtClean="0">
                <a:latin typeface="Tahoma" pitchFamily="34" charset="0"/>
                <a:ea typeface="Tahoma" pitchFamily="34" charset="0"/>
                <a:cs typeface="Tahoma" pitchFamily="34" charset="0"/>
              </a:rPr>
              <a:t>    For each plaintext letter p, substitute the cipher text letter c such that </a:t>
            </a:r>
          </a:p>
          <a:p>
            <a:pPr>
              <a:lnSpc>
                <a:spcPct val="150000"/>
              </a:lnSpc>
              <a:spcBef>
                <a:spcPts val="0"/>
              </a:spcBef>
            </a:pPr>
            <a:r>
              <a:rPr lang="en-US" sz="1200" dirty="0" smtClean="0">
                <a:latin typeface="Tahoma" pitchFamily="34" charset="0"/>
                <a:ea typeface="Tahoma" pitchFamily="34" charset="0"/>
                <a:cs typeface="Tahoma" pitchFamily="34" charset="0"/>
              </a:rPr>
              <a:t>		C = E(P) = (P+3) mod 26</a:t>
            </a:r>
          </a:p>
          <a:p>
            <a:pPr>
              <a:lnSpc>
                <a:spcPct val="150000"/>
              </a:lnSpc>
              <a:spcBef>
                <a:spcPts val="0"/>
              </a:spcBef>
              <a:buNone/>
            </a:pPr>
            <a:r>
              <a:rPr lang="en-US" sz="1200" dirty="0" smtClean="0">
                <a:latin typeface="Tahoma" pitchFamily="34" charset="0"/>
                <a:ea typeface="Tahoma" pitchFamily="34" charset="0"/>
                <a:cs typeface="Tahoma" pitchFamily="34" charset="0"/>
              </a:rPr>
              <a:t>    A shift may be any amount, so that general Caesar algorithm is </a:t>
            </a:r>
          </a:p>
          <a:p>
            <a:pPr>
              <a:lnSpc>
                <a:spcPct val="150000"/>
              </a:lnSpc>
              <a:spcBef>
                <a:spcPts val="0"/>
              </a:spcBef>
            </a:pPr>
            <a:r>
              <a:rPr lang="en-US" sz="1200" dirty="0" smtClean="0">
                <a:latin typeface="Tahoma" pitchFamily="34" charset="0"/>
                <a:ea typeface="Tahoma" pitchFamily="34" charset="0"/>
                <a:cs typeface="Tahoma" pitchFamily="34" charset="0"/>
              </a:rPr>
              <a:t>		C = E(P) = (</a:t>
            </a:r>
            <a:r>
              <a:rPr lang="en-US" sz="1200" dirty="0" err="1" smtClean="0">
                <a:latin typeface="Tahoma" pitchFamily="34" charset="0"/>
                <a:ea typeface="Tahoma" pitchFamily="34" charset="0"/>
                <a:cs typeface="Tahoma" pitchFamily="34" charset="0"/>
              </a:rPr>
              <a:t>P+k</a:t>
            </a:r>
            <a:r>
              <a:rPr lang="en-US" sz="1200" dirty="0" smtClean="0">
                <a:latin typeface="Tahoma" pitchFamily="34" charset="0"/>
                <a:ea typeface="Tahoma" pitchFamily="34" charset="0"/>
                <a:cs typeface="Tahoma" pitchFamily="34" charset="0"/>
              </a:rPr>
              <a:t>) mod 26</a:t>
            </a:r>
          </a:p>
          <a:p>
            <a:pPr>
              <a:lnSpc>
                <a:spcPct val="150000"/>
              </a:lnSpc>
              <a:spcBef>
                <a:spcPts val="0"/>
              </a:spcBef>
              <a:buNone/>
            </a:pPr>
            <a:r>
              <a:rPr lang="en-US" sz="1200" dirty="0" smtClean="0">
                <a:latin typeface="Tahoma" pitchFamily="34" charset="0"/>
                <a:ea typeface="Tahoma" pitchFamily="34" charset="0"/>
                <a:cs typeface="Tahoma" pitchFamily="34" charset="0"/>
              </a:rPr>
              <a:t>    Where k takes on a value in the range 1 to 25. The decryption algorithm is simply </a:t>
            </a:r>
          </a:p>
          <a:p>
            <a:pPr>
              <a:lnSpc>
                <a:spcPct val="150000"/>
              </a:lnSpc>
              <a:spcBef>
                <a:spcPts val="0"/>
              </a:spcBef>
            </a:pPr>
            <a:r>
              <a:rPr lang="en-US" sz="1200" dirty="0" smtClean="0">
                <a:latin typeface="Tahoma" pitchFamily="34" charset="0"/>
                <a:ea typeface="Tahoma" pitchFamily="34" charset="0"/>
                <a:cs typeface="Tahoma" pitchFamily="34" charset="0"/>
              </a:rPr>
              <a:t>		P = D(C) = (C-k) mod 26</a:t>
            </a:r>
          </a:p>
          <a:p>
            <a:pPr>
              <a:lnSpc>
                <a:spcPct val="150000"/>
              </a:lnSpc>
              <a:spcBef>
                <a:spcPts val="0"/>
              </a:spcBef>
            </a:pPr>
            <a:endParaRPr lang="en-US" sz="1200" dirty="0" smtClean="0">
              <a:latin typeface="Tahoma" pitchFamily="34" charset="0"/>
              <a:ea typeface="Tahoma" pitchFamily="34" charset="0"/>
              <a:cs typeface="Tahoma" pitchFamily="34" charset="0"/>
            </a:endParaRPr>
          </a:p>
          <a:p>
            <a:pPr>
              <a:buNone/>
            </a:pPr>
            <a:r>
              <a:rPr lang="en-US" sz="1200" b="1" dirty="0" smtClean="0">
                <a:latin typeface="Tahoma" pitchFamily="34" charset="0"/>
                <a:ea typeface="Tahoma" pitchFamily="34" charset="0"/>
                <a:cs typeface="Tahoma" pitchFamily="34" charset="0"/>
              </a:rPr>
              <a:t>    Disadvantages</a:t>
            </a:r>
          </a:p>
          <a:p>
            <a:r>
              <a:rPr lang="en-US" sz="1200" dirty="0" smtClean="0">
                <a:latin typeface="Tahoma" pitchFamily="34" charset="0"/>
                <a:ea typeface="Tahoma" pitchFamily="34" charset="0"/>
                <a:cs typeface="Tahoma" pitchFamily="34" charset="0"/>
              </a:rPr>
              <a:t> The encryption and decryption algorithm are known.</a:t>
            </a:r>
          </a:p>
          <a:p>
            <a:r>
              <a:rPr lang="en-US" sz="1200" dirty="0" smtClean="0">
                <a:latin typeface="Tahoma" pitchFamily="34" charset="0"/>
                <a:ea typeface="Tahoma" pitchFamily="34" charset="0"/>
                <a:cs typeface="Tahoma" pitchFamily="34" charset="0"/>
              </a:rPr>
              <a:t> There are only 25 keys to try.</a:t>
            </a:r>
          </a:p>
          <a:p>
            <a:r>
              <a:rPr lang="en-US" sz="1200" dirty="0" smtClean="0">
                <a:latin typeface="Tahoma" pitchFamily="34" charset="0"/>
                <a:ea typeface="Tahoma" pitchFamily="34" charset="0"/>
                <a:cs typeface="Tahoma" pitchFamily="34" charset="0"/>
              </a:rPr>
              <a:t> The language of the plain text is known</a:t>
            </a: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pPr>
            <a:endParaRPr lang="en-US" sz="1200" dirty="0">
              <a:latin typeface="Tahoma" pitchFamily="34" charset="0"/>
              <a:ea typeface="Tahoma" pitchFamily="34" charset="0"/>
              <a:cs typeface="Tahoma"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lvl="0">
              <a:buNone/>
            </a:pPr>
            <a:r>
              <a:rPr lang="en-US" sz="1200" b="1" cap="all" dirty="0" smtClean="0">
                <a:solidFill>
                  <a:srgbClr val="70AD47">
                    <a:lumMod val="75000"/>
                  </a:srgbClr>
                </a:solidFill>
                <a:latin typeface="Tahoma" pitchFamily="34" charset="0"/>
                <a:ea typeface="Tahoma" pitchFamily="34" charset="0"/>
                <a:cs typeface="Tahoma" pitchFamily="34" charset="0"/>
              </a:rPr>
              <a:t> </a:t>
            </a:r>
            <a:r>
              <a:rPr lang="en-US" sz="1200" b="1" cap="all" dirty="0" err="1" smtClean="0">
                <a:solidFill>
                  <a:srgbClr val="70AD47">
                    <a:lumMod val="75000"/>
                  </a:srgbClr>
                </a:solidFill>
                <a:latin typeface="Tahoma" pitchFamily="34" charset="0"/>
                <a:ea typeface="Tahoma" pitchFamily="34" charset="0"/>
                <a:cs typeface="Tahoma" pitchFamily="34" charset="0"/>
              </a:rPr>
              <a:t>Playfair</a:t>
            </a:r>
            <a:r>
              <a:rPr lang="en-US" sz="1200" b="1" cap="all" dirty="0" smtClean="0">
                <a:solidFill>
                  <a:srgbClr val="70AD47">
                    <a:lumMod val="75000"/>
                  </a:srgbClr>
                </a:solidFill>
                <a:latin typeface="Tahoma" pitchFamily="34" charset="0"/>
                <a:ea typeface="Tahoma" pitchFamily="34" charset="0"/>
                <a:cs typeface="Tahoma" pitchFamily="34" charset="0"/>
              </a:rPr>
              <a:t> cipher</a:t>
            </a:r>
            <a:endParaRPr lang="en-US" sz="1200" dirty="0" smtClean="0">
              <a:solidFill>
                <a:srgbClr val="70AD47">
                  <a:lumMod val="75000"/>
                </a:srgbClr>
              </a:solidFill>
              <a:latin typeface="Tahoma" pitchFamily="34" charset="0"/>
              <a:ea typeface="Tahoma" pitchFamily="34" charset="0"/>
              <a:cs typeface="Tahoma" pitchFamily="34" charset="0"/>
            </a:endParaRPr>
          </a:p>
          <a:p>
            <a:pPr algn="just">
              <a:lnSpc>
                <a:spcPct val="150000"/>
              </a:lnSpc>
              <a:spcBef>
                <a:spcPts val="0"/>
              </a:spcBef>
              <a:buNone/>
            </a:pPr>
            <a:r>
              <a:rPr lang="en-US" sz="1200" dirty="0" smtClean="0">
                <a:solidFill>
                  <a:srgbClr val="70AD47">
                    <a:lumMod val="75000"/>
                  </a:srgbClr>
                </a:solidFill>
                <a:latin typeface="Tahoma" pitchFamily="34" charset="0"/>
                <a:ea typeface="Tahoma" pitchFamily="34" charset="0"/>
                <a:cs typeface="Tahoma" pitchFamily="34" charset="0"/>
              </a:rPr>
              <a:t>    The best known multiple letter encryption cipher is the </a:t>
            </a:r>
            <a:r>
              <a:rPr lang="en-US" sz="1200" dirty="0" err="1" smtClean="0">
                <a:solidFill>
                  <a:srgbClr val="70AD47">
                    <a:lumMod val="75000"/>
                  </a:srgbClr>
                </a:solidFill>
                <a:latin typeface="Tahoma" pitchFamily="34" charset="0"/>
                <a:ea typeface="Tahoma" pitchFamily="34" charset="0"/>
                <a:cs typeface="Tahoma" pitchFamily="34" charset="0"/>
              </a:rPr>
              <a:t>playfair</a:t>
            </a:r>
            <a:r>
              <a:rPr lang="en-US" sz="1200" dirty="0" smtClean="0">
                <a:solidFill>
                  <a:srgbClr val="70AD47">
                    <a:lumMod val="75000"/>
                  </a:srgbClr>
                </a:solidFill>
                <a:latin typeface="Tahoma" pitchFamily="34" charset="0"/>
                <a:ea typeface="Tahoma" pitchFamily="34" charset="0"/>
                <a:cs typeface="Tahoma" pitchFamily="34" charset="0"/>
              </a:rPr>
              <a:t>, which treats </a:t>
            </a:r>
            <a:r>
              <a:rPr lang="en-US" sz="1200" dirty="0" err="1" smtClean="0">
                <a:solidFill>
                  <a:srgbClr val="70AD47">
                    <a:lumMod val="75000"/>
                  </a:srgbClr>
                </a:solidFill>
                <a:latin typeface="Tahoma" pitchFamily="34" charset="0"/>
                <a:ea typeface="Tahoma" pitchFamily="34" charset="0"/>
                <a:cs typeface="Tahoma" pitchFamily="34" charset="0"/>
              </a:rPr>
              <a:t>digrams</a:t>
            </a:r>
            <a:r>
              <a:rPr lang="en-US" sz="1200" dirty="0" smtClean="0">
                <a:solidFill>
                  <a:srgbClr val="70AD47">
                    <a:lumMod val="75000"/>
                  </a:srgbClr>
                </a:solidFill>
                <a:latin typeface="Tahoma" pitchFamily="34" charset="0"/>
                <a:ea typeface="Tahoma" pitchFamily="34" charset="0"/>
                <a:cs typeface="Tahoma" pitchFamily="34" charset="0"/>
              </a:rPr>
              <a:t> in the plaintext as single units and translates these units into cipher text </a:t>
            </a:r>
            <a:r>
              <a:rPr lang="en-US" sz="1200" dirty="0" err="1" smtClean="0">
                <a:solidFill>
                  <a:srgbClr val="70AD47">
                    <a:lumMod val="75000"/>
                  </a:srgbClr>
                </a:solidFill>
                <a:latin typeface="Tahoma" pitchFamily="34" charset="0"/>
                <a:ea typeface="Tahoma" pitchFamily="34" charset="0"/>
                <a:cs typeface="Tahoma" pitchFamily="34" charset="0"/>
              </a:rPr>
              <a:t>digrams</a:t>
            </a:r>
            <a:r>
              <a:rPr lang="en-US" sz="1200" dirty="0" smtClean="0">
                <a:solidFill>
                  <a:srgbClr val="70AD47">
                    <a:lumMod val="75000"/>
                  </a:srgbClr>
                </a:solidFill>
                <a:latin typeface="Tahoma" pitchFamily="34" charset="0"/>
                <a:ea typeface="Tahoma" pitchFamily="34" charset="0"/>
                <a:cs typeface="Tahoma" pitchFamily="34" charset="0"/>
              </a:rPr>
              <a:t>. The </a:t>
            </a:r>
            <a:r>
              <a:rPr lang="en-US" sz="1200" dirty="0" err="1" smtClean="0">
                <a:solidFill>
                  <a:srgbClr val="70AD47">
                    <a:lumMod val="75000"/>
                  </a:srgbClr>
                </a:solidFill>
                <a:latin typeface="Tahoma" pitchFamily="34" charset="0"/>
                <a:ea typeface="Tahoma" pitchFamily="34" charset="0"/>
                <a:cs typeface="Tahoma" pitchFamily="34" charset="0"/>
              </a:rPr>
              <a:t>playfair</a:t>
            </a:r>
            <a:r>
              <a:rPr lang="en-US" sz="1200" dirty="0" smtClean="0">
                <a:solidFill>
                  <a:srgbClr val="70AD47">
                    <a:lumMod val="75000"/>
                  </a:srgbClr>
                </a:solidFill>
                <a:latin typeface="Tahoma" pitchFamily="34" charset="0"/>
                <a:ea typeface="Tahoma" pitchFamily="34" charset="0"/>
                <a:cs typeface="Tahoma" pitchFamily="34" charset="0"/>
              </a:rPr>
              <a:t> algorithm is based on the use of 5x5 matrix of letters constructed using a keyword. Let the keyword be ‘</a:t>
            </a:r>
            <a:r>
              <a:rPr lang="en-US" sz="1200" b="1" dirty="0" smtClean="0">
                <a:solidFill>
                  <a:srgbClr val="70AD47">
                    <a:lumMod val="75000"/>
                  </a:srgbClr>
                </a:solidFill>
                <a:latin typeface="Tahoma" pitchFamily="34" charset="0"/>
                <a:ea typeface="Tahoma" pitchFamily="34" charset="0"/>
                <a:cs typeface="Tahoma" pitchFamily="34" charset="0"/>
              </a:rPr>
              <a:t>monarchy</a:t>
            </a:r>
            <a:r>
              <a:rPr lang="en-US" sz="1200" dirty="0" smtClean="0">
                <a:solidFill>
                  <a:srgbClr val="70AD47">
                    <a:lumMod val="75000"/>
                  </a:srgbClr>
                </a:solidFill>
                <a:latin typeface="Tahoma" pitchFamily="34" charset="0"/>
                <a:ea typeface="Tahoma" pitchFamily="34" charset="0"/>
                <a:cs typeface="Tahoma" pitchFamily="34" charset="0"/>
              </a:rPr>
              <a:t>’. The matrix is constructed by filling in the letters of the keyword (minus duplicates) from left to right and from top to bottom, and then filling in the remainder of the matrix with the remaining letters in alphabetical order. </a:t>
            </a:r>
            <a:r>
              <a:rPr lang="en-US" sz="1200" dirty="0" smtClean="0">
                <a:latin typeface="Tahoma" pitchFamily="34" charset="0"/>
                <a:ea typeface="Tahoma" pitchFamily="34" charset="0"/>
                <a:cs typeface="Tahoma" pitchFamily="34" charset="0"/>
              </a:rPr>
              <a:t>The letter ‘</a:t>
            </a:r>
            <a:r>
              <a:rPr lang="en-US" sz="1200" dirty="0" err="1" smtClean="0">
                <a:latin typeface="Tahoma" pitchFamily="34" charset="0"/>
                <a:ea typeface="Tahoma" pitchFamily="34" charset="0"/>
                <a:cs typeface="Tahoma" pitchFamily="34" charset="0"/>
              </a:rPr>
              <a:t>i</a:t>
            </a:r>
            <a:r>
              <a:rPr lang="en-US" sz="1200" dirty="0" smtClean="0">
                <a:latin typeface="Tahoma" pitchFamily="34" charset="0"/>
                <a:ea typeface="Tahoma" pitchFamily="34" charset="0"/>
                <a:cs typeface="Tahoma" pitchFamily="34" charset="0"/>
              </a:rPr>
              <a:t>’ and ‘j’ count as one letter. Plaintext is encrypted two letters at a time according to the following rules:</a:t>
            </a:r>
          </a:p>
          <a:p>
            <a:pPr lvl="0" algn="just">
              <a:lnSpc>
                <a:spcPct val="150000"/>
              </a:lnSpc>
              <a:spcBef>
                <a:spcPts val="0"/>
              </a:spcBef>
            </a:pPr>
            <a:r>
              <a:rPr lang="en-US" sz="1200" dirty="0" smtClean="0">
                <a:latin typeface="Tahoma" pitchFamily="34" charset="0"/>
                <a:ea typeface="Tahoma" pitchFamily="34" charset="0"/>
                <a:cs typeface="Tahoma" pitchFamily="34" charset="0"/>
              </a:rPr>
              <a:t>Repeating plaintext letters that would fall in the same pair are separated with a filler letter such as ‘x’.</a:t>
            </a:r>
          </a:p>
          <a:p>
            <a:pPr lvl="0" algn="just">
              <a:lnSpc>
                <a:spcPct val="150000"/>
              </a:lnSpc>
              <a:spcBef>
                <a:spcPts val="0"/>
              </a:spcBef>
            </a:pPr>
            <a:r>
              <a:rPr lang="en-US" sz="1200" dirty="0" smtClean="0">
                <a:latin typeface="Tahoma" pitchFamily="34" charset="0"/>
                <a:ea typeface="Tahoma" pitchFamily="34" charset="0"/>
                <a:cs typeface="Tahoma" pitchFamily="34" charset="0"/>
              </a:rPr>
              <a:t>Plaintext letters that fall in the same row of the matrix are each replaced by the letter to the right, with the first element of the row following the last.</a:t>
            </a:r>
          </a:p>
          <a:p>
            <a:pPr lvl="0" algn="just">
              <a:lnSpc>
                <a:spcPct val="150000"/>
              </a:lnSpc>
              <a:spcBef>
                <a:spcPts val="0"/>
              </a:spcBef>
            </a:pPr>
            <a:r>
              <a:rPr lang="en-US" sz="1200" dirty="0" smtClean="0">
                <a:latin typeface="Tahoma" pitchFamily="34" charset="0"/>
                <a:ea typeface="Tahoma" pitchFamily="34" charset="0"/>
                <a:cs typeface="Tahoma" pitchFamily="34" charset="0"/>
              </a:rPr>
              <a:t>Plaintext letters that fall in the same column are replaced by the letter beneath, with the top element of the column following the last.</a:t>
            </a:r>
          </a:p>
          <a:p>
            <a:pPr lvl="0">
              <a:lnSpc>
                <a:spcPct val="150000"/>
              </a:lnSpc>
              <a:spcBef>
                <a:spcPts val="0"/>
              </a:spcBef>
            </a:pPr>
            <a:r>
              <a:rPr lang="en-US" sz="1200" dirty="0" smtClean="0">
                <a:latin typeface="Tahoma" pitchFamily="34" charset="0"/>
                <a:ea typeface="Tahoma" pitchFamily="34" charset="0"/>
                <a:cs typeface="Tahoma" pitchFamily="34" charset="0"/>
              </a:rPr>
              <a:t>Otherwise, each plaintext letter is replaced by the letter that lies in its own row and the column occupied by the other plaintext letter.</a:t>
            </a:r>
          </a:p>
          <a:p>
            <a:pPr lvl="0">
              <a:lnSpc>
                <a:spcPct val="150000"/>
              </a:lnSpc>
              <a:spcBef>
                <a:spcPts val="0"/>
              </a:spcBef>
            </a:pPr>
            <a:endParaRPr lang="en-US" sz="1200" dirty="0" smtClean="0">
              <a:latin typeface="Tahoma" pitchFamily="34" charset="0"/>
              <a:ea typeface="Tahoma" pitchFamily="34" charset="0"/>
              <a:cs typeface="Tahoma" pitchFamily="34" charset="0"/>
            </a:endParaRPr>
          </a:p>
          <a:p>
            <a:pPr lvl="0">
              <a:lnSpc>
                <a:spcPct val="150000"/>
              </a:lnSpc>
              <a:spcBef>
                <a:spcPts val="0"/>
              </a:spcBef>
            </a:pPr>
            <a:endParaRPr lang="en-US" sz="1200" dirty="0" smtClean="0">
              <a:latin typeface="Tahoma" pitchFamily="34" charset="0"/>
              <a:ea typeface="Tahoma" pitchFamily="34" charset="0"/>
              <a:cs typeface="Tahoma" pitchFamily="34" charset="0"/>
            </a:endParaRPr>
          </a:p>
          <a:p>
            <a:pPr lvl="0">
              <a:lnSpc>
                <a:spcPct val="150000"/>
              </a:lnSpc>
              <a:spcBef>
                <a:spcPts val="0"/>
              </a:spcBef>
            </a:pPr>
            <a:endParaRPr lang="en-US" sz="1200" dirty="0" smtClean="0">
              <a:latin typeface="Tahoma" pitchFamily="34" charset="0"/>
              <a:ea typeface="Tahoma" pitchFamily="34" charset="0"/>
              <a:cs typeface="Tahoma" pitchFamily="34" charset="0"/>
            </a:endParaRPr>
          </a:p>
          <a:p>
            <a:pPr lvl="0">
              <a:lnSpc>
                <a:spcPct val="150000"/>
              </a:lnSpc>
              <a:spcBef>
                <a:spcPts val="0"/>
              </a:spcBef>
            </a:pPr>
            <a:endParaRPr lang="en-US" sz="1200" dirty="0" smtClean="0">
              <a:latin typeface="Tahoma" pitchFamily="34" charset="0"/>
              <a:ea typeface="Tahoma" pitchFamily="34" charset="0"/>
              <a:cs typeface="Tahoma" pitchFamily="34" charset="0"/>
            </a:endParaRPr>
          </a:p>
          <a:p>
            <a:pPr lvl="0">
              <a:lnSpc>
                <a:spcPct val="150000"/>
              </a:lnSpc>
              <a:spcBef>
                <a:spcPts val="0"/>
              </a:spcBef>
            </a:pPr>
            <a:endParaRPr lang="en-US" sz="1200" dirty="0" smtClean="0">
              <a:latin typeface="Tahoma" pitchFamily="34" charset="0"/>
              <a:ea typeface="Tahoma" pitchFamily="34" charset="0"/>
              <a:cs typeface="Tahoma" pitchFamily="34" charset="0"/>
            </a:endParaRPr>
          </a:p>
          <a:p>
            <a:pPr lvl="0">
              <a:lnSpc>
                <a:spcPct val="150000"/>
              </a:lnSpc>
              <a:spcBef>
                <a:spcPts val="0"/>
              </a:spcBef>
            </a:pPr>
            <a:endParaRPr lang="en-US" sz="1200" dirty="0" smtClean="0">
              <a:latin typeface="Tahoma" pitchFamily="34" charset="0"/>
              <a:ea typeface="Tahoma" pitchFamily="34" charset="0"/>
              <a:cs typeface="Tahoma" pitchFamily="34" charset="0"/>
            </a:endParaRPr>
          </a:p>
          <a:p>
            <a:pPr lvl="0">
              <a:lnSpc>
                <a:spcPct val="150000"/>
              </a:lnSpc>
              <a:spcBef>
                <a:spcPts val="0"/>
              </a:spcBef>
            </a:pPr>
            <a:endParaRPr lang="en-US" sz="1200" dirty="0" smtClean="0">
              <a:latin typeface="Tahoma" pitchFamily="34" charset="0"/>
              <a:ea typeface="Tahoma" pitchFamily="34" charset="0"/>
              <a:cs typeface="Tahoma" pitchFamily="34" charset="0"/>
            </a:endParaRPr>
          </a:p>
          <a:p>
            <a:r>
              <a:rPr lang="en-US" sz="1200" b="1" dirty="0" smtClean="0">
                <a:latin typeface="Tahoma" pitchFamily="34" charset="0"/>
                <a:ea typeface="Tahoma" pitchFamily="34" charset="0"/>
                <a:cs typeface="Tahoma" pitchFamily="34" charset="0"/>
              </a:rPr>
              <a:t>Example:</a:t>
            </a:r>
          </a:p>
          <a:p>
            <a:pPr>
              <a:buNone/>
            </a:pPr>
            <a:r>
              <a:rPr lang="en-US" sz="1200" dirty="0" smtClean="0">
                <a:latin typeface="Tahoma" pitchFamily="34" charset="0"/>
                <a:ea typeface="Tahoma" pitchFamily="34" charset="0"/>
                <a:cs typeface="Tahoma" pitchFamily="34" charset="0"/>
              </a:rPr>
              <a:t>    Plaintext = meet me at the school house</a:t>
            </a:r>
          </a:p>
          <a:p>
            <a:pPr>
              <a:buNone/>
            </a:pPr>
            <a:r>
              <a:rPr lang="en-US" sz="1200" dirty="0" smtClean="0">
                <a:latin typeface="Tahoma" pitchFamily="34" charset="0"/>
                <a:ea typeface="Tahoma" pitchFamily="34" charset="0"/>
                <a:cs typeface="Tahoma" pitchFamily="34" charset="0"/>
              </a:rPr>
              <a:t>    Splitting two letters as a unit =&gt;me  et   me  at   </a:t>
            </a:r>
            <a:r>
              <a:rPr lang="en-US" sz="1200" dirty="0" err="1" smtClean="0">
                <a:latin typeface="Tahoma" pitchFamily="34" charset="0"/>
                <a:ea typeface="Tahoma" pitchFamily="34" charset="0"/>
                <a:cs typeface="Tahoma" pitchFamily="34" charset="0"/>
              </a:rPr>
              <a:t>th</a:t>
            </a:r>
            <a:r>
              <a:rPr lang="en-US" sz="1200" dirty="0" smtClean="0">
                <a:latin typeface="Tahoma" pitchFamily="34" charset="0"/>
                <a:ea typeface="Tahoma" pitchFamily="34" charset="0"/>
                <a:cs typeface="Tahoma" pitchFamily="34" charset="0"/>
              </a:rPr>
              <a:t>  </a:t>
            </a:r>
            <a:r>
              <a:rPr lang="en-US" sz="1200" dirty="0" err="1" smtClean="0">
                <a:latin typeface="Tahoma" pitchFamily="34" charset="0"/>
                <a:ea typeface="Tahoma" pitchFamily="34" charset="0"/>
                <a:cs typeface="Tahoma" pitchFamily="34" charset="0"/>
              </a:rPr>
              <a:t>es</a:t>
            </a:r>
            <a:r>
              <a:rPr lang="en-US" sz="1200" dirty="0" smtClean="0">
                <a:latin typeface="Tahoma" pitchFamily="34" charset="0"/>
                <a:ea typeface="Tahoma" pitchFamily="34" charset="0"/>
                <a:cs typeface="Tahoma" pitchFamily="34" charset="0"/>
              </a:rPr>
              <a:t>  </a:t>
            </a:r>
            <a:r>
              <a:rPr lang="en-US" sz="1200" dirty="0" err="1" smtClean="0">
                <a:latin typeface="Tahoma" pitchFamily="34" charset="0"/>
                <a:ea typeface="Tahoma" pitchFamily="34" charset="0"/>
                <a:cs typeface="Tahoma" pitchFamily="34" charset="0"/>
              </a:rPr>
              <a:t>ch</a:t>
            </a:r>
            <a:r>
              <a:rPr lang="en-US" sz="1200" dirty="0" smtClean="0">
                <a:latin typeface="Tahoma" pitchFamily="34" charset="0"/>
                <a:ea typeface="Tahoma" pitchFamily="34" charset="0"/>
                <a:cs typeface="Tahoma" pitchFamily="34" charset="0"/>
              </a:rPr>
              <a:t>   ox   </a:t>
            </a:r>
            <a:r>
              <a:rPr lang="en-US" sz="1200" dirty="0" err="1" smtClean="0">
                <a:latin typeface="Tahoma" pitchFamily="34" charset="0"/>
                <a:ea typeface="Tahoma" pitchFamily="34" charset="0"/>
                <a:cs typeface="Tahoma" pitchFamily="34" charset="0"/>
              </a:rPr>
              <a:t>ol</a:t>
            </a:r>
            <a:r>
              <a:rPr lang="en-US" sz="1200" dirty="0" smtClean="0">
                <a:latin typeface="Tahoma" pitchFamily="34" charset="0"/>
                <a:ea typeface="Tahoma" pitchFamily="34" charset="0"/>
                <a:cs typeface="Tahoma" pitchFamily="34" charset="0"/>
              </a:rPr>
              <a:t>   ho   us  ex</a:t>
            </a:r>
          </a:p>
          <a:p>
            <a:pPr>
              <a:buNone/>
            </a:pPr>
            <a:r>
              <a:rPr lang="en-US" sz="1200" dirty="0" smtClean="0">
                <a:latin typeface="Tahoma" pitchFamily="34" charset="0"/>
                <a:ea typeface="Tahoma" pitchFamily="34" charset="0"/>
                <a:cs typeface="Tahoma" pitchFamily="34" charset="0"/>
              </a:rPr>
              <a:t>    Corresponding cipher text     =&gt; CL  KL  CL   RS  PD  IL  HY  AV  MP  HF  XL  IU</a:t>
            </a:r>
          </a:p>
          <a:p>
            <a:pPr lvl="0">
              <a:lnSpc>
                <a:spcPct val="150000"/>
              </a:lnSpc>
              <a:spcBef>
                <a:spcPts val="0"/>
              </a:spcBef>
            </a:pPr>
            <a:endParaRPr lang="en-US" sz="1200" dirty="0" smtClean="0">
              <a:latin typeface="Tahoma" pitchFamily="34" charset="0"/>
              <a:ea typeface="Tahoma" pitchFamily="34" charset="0"/>
              <a:cs typeface="Tahoma" pitchFamily="34" charset="0"/>
            </a:endParaRPr>
          </a:p>
          <a:p>
            <a:pPr lvl="0">
              <a:lnSpc>
                <a:spcPct val="150000"/>
              </a:lnSpc>
              <a:spcBef>
                <a:spcPts val="0"/>
              </a:spcBef>
            </a:pPr>
            <a:endParaRPr lang="en-US" sz="1200" dirty="0" smtClean="0">
              <a:latin typeface="Tahoma" pitchFamily="34" charset="0"/>
              <a:ea typeface="Tahoma" pitchFamily="34" charset="0"/>
              <a:cs typeface="Tahoma" pitchFamily="34" charset="0"/>
            </a:endParaRPr>
          </a:p>
          <a:p>
            <a:pPr lvl="0">
              <a:lnSpc>
                <a:spcPct val="150000"/>
              </a:lnSpc>
              <a:spcBef>
                <a:spcPts val="0"/>
              </a:spcBef>
            </a:pPr>
            <a:endParaRPr lang="en-US" sz="1200" dirty="0" smtClean="0">
              <a:latin typeface="Tahoma" pitchFamily="34" charset="0"/>
              <a:ea typeface="Tahoma" pitchFamily="34" charset="0"/>
              <a:cs typeface="Tahoma" pitchFamily="34" charset="0"/>
            </a:endParaRPr>
          </a:p>
          <a:p>
            <a:pPr lvl="0">
              <a:lnSpc>
                <a:spcPct val="150000"/>
              </a:lnSpc>
              <a:spcBef>
                <a:spcPts val="0"/>
              </a:spcBef>
            </a:pPr>
            <a:endParaRPr lang="en-US" sz="1200" dirty="0" smtClean="0">
              <a:latin typeface="Tahoma" pitchFamily="34" charset="0"/>
              <a:ea typeface="Tahoma" pitchFamily="34" charset="0"/>
              <a:cs typeface="Tahoma" pitchFamily="34" charset="0"/>
            </a:endParaRPr>
          </a:p>
          <a:p>
            <a:pPr lvl="0">
              <a:lnSpc>
                <a:spcPct val="150000"/>
              </a:lnSpc>
              <a:spcBef>
                <a:spcPts val="0"/>
              </a:spcBef>
            </a:pPr>
            <a:endParaRPr lang="en-US" sz="1200" dirty="0" smtClean="0">
              <a:latin typeface="Tahoma" pitchFamily="34" charset="0"/>
              <a:ea typeface="Tahoma" pitchFamily="34" charset="0"/>
              <a:cs typeface="Tahoma" pitchFamily="34" charset="0"/>
            </a:endParaRPr>
          </a:p>
          <a:p>
            <a:pPr lvl="0">
              <a:lnSpc>
                <a:spcPct val="150000"/>
              </a:lnSpc>
              <a:spcBef>
                <a:spcPts val="0"/>
              </a:spcBef>
            </a:pPr>
            <a:endParaRPr lang="en-US" sz="1200" dirty="0" smtClean="0">
              <a:latin typeface="Tahoma" pitchFamily="34" charset="0"/>
              <a:ea typeface="Tahoma" pitchFamily="34" charset="0"/>
              <a:cs typeface="Tahoma" pitchFamily="34" charset="0"/>
            </a:endParaRPr>
          </a:p>
          <a:p>
            <a:pPr lvl="0"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lvl="0" algn="just">
              <a:lnSpc>
                <a:spcPct val="150000"/>
              </a:lnSpc>
              <a:spcBef>
                <a:spcPts val="0"/>
              </a:spcBef>
              <a:buNone/>
            </a:pPr>
            <a:endParaRPr lang="en-US" sz="1200" dirty="0"/>
          </a:p>
        </p:txBody>
      </p:sp>
      <p:pic>
        <p:nvPicPr>
          <p:cNvPr id="4" name="Picture 2"/>
          <p:cNvPicPr>
            <a:picLocks noChangeAspect="1" noChangeArrowheads="1"/>
          </p:cNvPicPr>
          <p:nvPr/>
        </p:nvPicPr>
        <p:blipFill>
          <a:blip r:embed="rId2"/>
          <a:srcRect/>
          <a:stretch>
            <a:fillRect/>
          </a:stretch>
        </p:blipFill>
        <p:spPr bwMode="auto">
          <a:xfrm>
            <a:off x="1851707" y="5714067"/>
            <a:ext cx="2609785" cy="1786257"/>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lnSpcReduction="10000"/>
          </a:bodyPr>
          <a:lstStyle/>
          <a:p>
            <a:r>
              <a:rPr lang="en-US" sz="1400" b="1" dirty="0" smtClean="0"/>
              <a:t>Example 2:</a:t>
            </a:r>
          </a:p>
          <a:p>
            <a:pPr>
              <a:buNone/>
            </a:pPr>
            <a:r>
              <a:rPr lang="en-US" sz="1400" dirty="0" smtClean="0"/>
              <a:t>    Plain text : Balloon</a:t>
            </a:r>
          </a:p>
          <a:p>
            <a:pPr>
              <a:buNone/>
            </a:pPr>
            <a:r>
              <a:rPr lang="en-US" sz="1400" dirty="0" smtClean="0"/>
              <a:t>    Repeating plain text letter that fall in the same pair are repeated with the filler letter ‘X’.</a:t>
            </a:r>
          </a:p>
          <a:p>
            <a:pPr>
              <a:buNone/>
            </a:pPr>
            <a:r>
              <a:rPr lang="en-US" sz="1400" dirty="0" smtClean="0"/>
              <a:t>    Plain text : </a:t>
            </a:r>
            <a:r>
              <a:rPr lang="en-US" sz="1400" dirty="0" err="1" smtClean="0"/>
              <a:t>ba</a:t>
            </a:r>
            <a:r>
              <a:rPr lang="en-US" sz="1400" dirty="0" smtClean="0"/>
              <a:t> lx lo on</a:t>
            </a:r>
          </a:p>
          <a:p>
            <a:pPr>
              <a:buNone/>
            </a:pPr>
            <a:r>
              <a:rPr lang="en-US" sz="1400" dirty="0" smtClean="0"/>
              <a:t>   Cipher text : IB SU PM NA</a:t>
            </a:r>
            <a:r>
              <a:rPr lang="en-US" sz="1300" dirty="0" smtClean="0">
                <a:latin typeface="Tahoma" pitchFamily="34" charset="0"/>
                <a:ea typeface="Tahoma" pitchFamily="34" charset="0"/>
                <a:cs typeface="Tahoma" pitchFamily="34" charset="0"/>
              </a:rPr>
              <a:t>  </a:t>
            </a: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endParaRPr lang="en-US" sz="1200" b="1" dirty="0" smtClean="0">
              <a:latin typeface="Tahoma" pitchFamily="34" charset="0"/>
              <a:ea typeface="Tahoma" pitchFamily="34" charset="0"/>
              <a:cs typeface="Tahoma" pitchFamily="34" charset="0"/>
            </a:endParaRPr>
          </a:p>
          <a:p>
            <a:pPr algn="just">
              <a:lnSpc>
                <a:spcPct val="150000"/>
              </a:lnSpc>
              <a:spcBef>
                <a:spcPts val="0"/>
              </a:spcBef>
              <a:buNone/>
            </a:pPr>
            <a:r>
              <a:rPr lang="en-US" sz="1200" b="1" dirty="0" smtClean="0">
                <a:latin typeface="Tahoma" pitchFamily="34" charset="0"/>
                <a:ea typeface="Tahoma" pitchFamily="34" charset="0"/>
                <a:cs typeface="Tahoma" pitchFamily="34" charset="0"/>
              </a:rPr>
              <a:t> Strength of </a:t>
            </a:r>
            <a:r>
              <a:rPr lang="en-US" sz="1200" b="1" dirty="0" err="1" smtClean="0">
                <a:latin typeface="Tahoma" pitchFamily="34" charset="0"/>
                <a:ea typeface="Tahoma" pitchFamily="34" charset="0"/>
                <a:cs typeface="Tahoma" pitchFamily="34" charset="0"/>
              </a:rPr>
              <a:t>playfair</a:t>
            </a:r>
            <a:r>
              <a:rPr lang="en-US" sz="1200" b="1" dirty="0" smtClean="0">
                <a:latin typeface="Tahoma" pitchFamily="34" charset="0"/>
                <a:ea typeface="Tahoma" pitchFamily="34" charset="0"/>
                <a:cs typeface="Tahoma" pitchFamily="34" charset="0"/>
              </a:rPr>
              <a:t> cipher</a:t>
            </a:r>
          </a:p>
          <a:p>
            <a:pPr lvl="0">
              <a:lnSpc>
                <a:spcPct val="150000"/>
              </a:lnSpc>
              <a:spcBef>
                <a:spcPts val="0"/>
              </a:spcBef>
            </a:pPr>
            <a:r>
              <a:rPr lang="en-US" sz="1200" dirty="0" err="1" smtClean="0">
                <a:latin typeface="Tahoma" pitchFamily="34" charset="0"/>
                <a:ea typeface="Tahoma" pitchFamily="34" charset="0"/>
                <a:cs typeface="Tahoma" pitchFamily="34" charset="0"/>
              </a:rPr>
              <a:t>Playfair</a:t>
            </a:r>
            <a:r>
              <a:rPr lang="en-US" sz="1200" dirty="0" smtClean="0">
                <a:latin typeface="Tahoma" pitchFamily="34" charset="0"/>
                <a:ea typeface="Tahoma" pitchFamily="34" charset="0"/>
                <a:cs typeface="Tahoma" pitchFamily="34" charset="0"/>
              </a:rPr>
              <a:t> cipher is a great advance over simple mono alphabetic ciphers.</a:t>
            </a:r>
          </a:p>
          <a:p>
            <a:pPr lvl="0">
              <a:lnSpc>
                <a:spcPct val="150000"/>
              </a:lnSpc>
              <a:spcBef>
                <a:spcPts val="0"/>
              </a:spcBef>
            </a:pPr>
            <a:r>
              <a:rPr lang="en-US" sz="1200" dirty="0" smtClean="0">
                <a:latin typeface="Tahoma" pitchFamily="34" charset="0"/>
                <a:ea typeface="Tahoma" pitchFamily="34" charset="0"/>
                <a:cs typeface="Tahoma" pitchFamily="34" charset="0"/>
              </a:rPr>
              <a:t>Since there are 26 letters, 26x26 = 676 diagrams are possible, so identification of individual </a:t>
            </a:r>
            <a:r>
              <a:rPr lang="en-US" sz="1200" dirty="0" err="1" smtClean="0">
                <a:latin typeface="Tahoma" pitchFamily="34" charset="0"/>
                <a:ea typeface="Tahoma" pitchFamily="34" charset="0"/>
                <a:cs typeface="Tahoma" pitchFamily="34" charset="0"/>
              </a:rPr>
              <a:t>digram</a:t>
            </a:r>
            <a:r>
              <a:rPr lang="en-US" sz="1200" dirty="0" smtClean="0">
                <a:latin typeface="Tahoma" pitchFamily="34" charset="0"/>
                <a:ea typeface="Tahoma" pitchFamily="34" charset="0"/>
                <a:cs typeface="Tahoma" pitchFamily="34" charset="0"/>
              </a:rPr>
              <a:t> is more difficult.</a:t>
            </a:r>
          </a:p>
          <a:p>
            <a:pPr lvl="0">
              <a:lnSpc>
                <a:spcPct val="150000"/>
              </a:lnSpc>
              <a:spcBef>
                <a:spcPts val="0"/>
              </a:spcBef>
            </a:pPr>
            <a:r>
              <a:rPr lang="en-US" sz="1200" dirty="0" smtClean="0">
                <a:latin typeface="Tahoma" pitchFamily="34" charset="0"/>
                <a:ea typeface="Tahoma" pitchFamily="34" charset="0"/>
                <a:cs typeface="Tahoma" pitchFamily="34" charset="0"/>
              </a:rPr>
              <a:t>Frequency analysis is much more difficult.</a:t>
            </a:r>
          </a:p>
          <a:p>
            <a:pPr>
              <a:buNone/>
            </a:pPr>
            <a:r>
              <a:rPr lang="en-US" sz="1200" b="1" dirty="0" smtClean="0">
                <a:latin typeface="Tahoma" pitchFamily="34" charset="0"/>
                <a:ea typeface="Tahoma" pitchFamily="34" charset="0"/>
                <a:cs typeface="Tahoma" pitchFamily="34" charset="0"/>
              </a:rPr>
              <a:t>    </a:t>
            </a:r>
          </a:p>
          <a:p>
            <a:pPr>
              <a:buNone/>
            </a:pPr>
            <a:r>
              <a:rPr lang="en-US" sz="1200" b="1" dirty="0" smtClean="0">
                <a:latin typeface="Tahoma" pitchFamily="34" charset="0"/>
                <a:ea typeface="Tahoma" pitchFamily="34" charset="0"/>
                <a:cs typeface="Tahoma" pitchFamily="34" charset="0"/>
              </a:rPr>
              <a:t>     Advantage</a:t>
            </a:r>
          </a:p>
          <a:p>
            <a:r>
              <a:rPr lang="en-US" sz="1200" dirty="0" smtClean="0">
                <a:latin typeface="Tahoma" pitchFamily="34" charset="0"/>
                <a:ea typeface="Tahoma" pitchFamily="34" charset="0"/>
                <a:cs typeface="Tahoma" pitchFamily="34" charset="0"/>
              </a:rPr>
              <a:t> It is difficult to identify particular diagrams.</a:t>
            </a:r>
          </a:p>
          <a:p>
            <a:r>
              <a:rPr lang="en-US" sz="1200" dirty="0" smtClean="0">
                <a:latin typeface="Tahoma" pitchFamily="34" charset="0"/>
                <a:ea typeface="Tahoma" pitchFamily="34" charset="0"/>
                <a:cs typeface="Tahoma" pitchFamily="34" charset="0"/>
              </a:rPr>
              <a:t> Frequency analysis is more difficult.</a:t>
            </a:r>
          </a:p>
          <a:p>
            <a:pPr>
              <a:buNone/>
            </a:pPr>
            <a:endParaRPr lang="en-US" sz="1200" b="1" dirty="0" smtClean="0">
              <a:latin typeface="Tahoma" pitchFamily="34" charset="0"/>
              <a:ea typeface="Tahoma" pitchFamily="34" charset="0"/>
              <a:cs typeface="Tahoma" pitchFamily="34" charset="0"/>
            </a:endParaRPr>
          </a:p>
          <a:p>
            <a:pPr>
              <a:buNone/>
            </a:pPr>
            <a:r>
              <a:rPr lang="en-US" sz="1200" b="1" dirty="0" smtClean="0">
                <a:latin typeface="Tahoma" pitchFamily="34" charset="0"/>
                <a:ea typeface="Tahoma" pitchFamily="34" charset="0"/>
                <a:cs typeface="Tahoma" pitchFamily="34" charset="0"/>
              </a:rPr>
              <a:t>    Disadvantages</a:t>
            </a:r>
          </a:p>
          <a:p>
            <a:r>
              <a:rPr lang="en-US" sz="1200" dirty="0" smtClean="0">
                <a:latin typeface="Tahoma" pitchFamily="34" charset="0"/>
                <a:ea typeface="Tahoma" pitchFamily="34" charset="0"/>
                <a:cs typeface="Tahoma" pitchFamily="34" charset="0"/>
              </a:rPr>
              <a:t> It is relatively easy to be broken.</a:t>
            </a:r>
          </a:p>
          <a:p>
            <a:r>
              <a:rPr lang="en-US" sz="1200" dirty="0" smtClean="0">
                <a:latin typeface="Tahoma" pitchFamily="34" charset="0"/>
                <a:ea typeface="Tahoma" pitchFamily="34" charset="0"/>
                <a:cs typeface="Tahoma" pitchFamily="34" charset="0"/>
              </a:rPr>
              <a:t> The sufficient number of cipher text letter is very small.</a:t>
            </a:r>
          </a:p>
          <a:p>
            <a:endParaRPr lang="en-US" sz="1200" dirty="0" smtClean="0">
              <a:latin typeface="Tahoma" pitchFamily="34" charset="0"/>
              <a:ea typeface="Tahoma" pitchFamily="34" charset="0"/>
              <a:cs typeface="Tahoma" pitchFamily="34" charset="0"/>
            </a:endParaRPr>
          </a:p>
          <a:p>
            <a:pPr>
              <a:buNone/>
            </a:pPr>
            <a:r>
              <a:rPr lang="en-US" sz="1200" b="1" dirty="0" smtClean="0">
                <a:latin typeface="Tahoma" pitchFamily="34" charset="0"/>
                <a:ea typeface="Tahoma" pitchFamily="34" charset="0"/>
                <a:cs typeface="Tahoma" pitchFamily="34" charset="0"/>
              </a:rPr>
              <a:t>    </a:t>
            </a:r>
            <a:r>
              <a:rPr lang="en-US" sz="1400" b="1" dirty="0" smtClean="0">
                <a:latin typeface="Tahoma" pitchFamily="34" charset="0"/>
                <a:ea typeface="Tahoma" pitchFamily="34" charset="0"/>
                <a:cs typeface="Tahoma" pitchFamily="34" charset="0"/>
              </a:rPr>
              <a:t>Hill Cipher</a:t>
            </a:r>
          </a:p>
          <a:p>
            <a:r>
              <a:rPr lang="en-US" sz="1200" dirty="0" smtClean="0">
                <a:latin typeface="Tahoma" pitchFamily="34" charset="0"/>
                <a:ea typeface="Tahoma" pitchFamily="34" charset="0"/>
                <a:cs typeface="Tahoma" pitchFamily="34" charset="0"/>
              </a:rPr>
              <a:t> Hill cipher is a poly-graphic substitution cipher based on linear algebra.</a:t>
            </a:r>
          </a:p>
          <a:p>
            <a:r>
              <a:rPr lang="en-US" sz="1200" dirty="0" smtClean="0">
                <a:latin typeface="Tahoma" pitchFamily="34" charset="0"/>
                <a:ea typeface="Tahoma" pitchFamily="34" charset="0"/>
                <a:cs typeface="Tahoma" pitchFamily="34" charset="0"/>
              </a:rPr>
              <a:t> Hill used matrices and matrix multiplication to mix up the plain text.</a:t>
            </a:r>
          </a:p>
          <a:p>
            <a:r>
              <a:rPr lang="en-US" sz="1200" dirty="0" smtClean="0">
                <a:latin typeface="Tahoma" pitchFamily="34" charset="0"/>
                <a:ea typeface="Tahoma" pitchFamily="34" charset="0"/>
                <a:cs typeface="Tahoma" pitchFamily="34" charset="0"/>
              </a:rPr>
              <a:t> Each letter is represented by a number modulo 26.</a:t>
            </a:r>
          </a:p>
          <a:p>
            <a:pPr>
              <a:lnSpc>
                <a:spcPct val="160000"/>
              </a:lnSpc>
              <a:spcBef>
                <a:spcPts val="0"/>
              </a:spcBef>
            </a:pPr>
            <a:r>
              <a:rPr lang="en-US" sz="1200" dirty="0" smtClean="0">
                <a:latin typeface="Tahoma" pitchFamily="34" charset="0"/>
                <a:ea typeface="Tahoma" pitchFamily="34" charset="0"/>
                <a:cs typeface="Tahoma" pitchFamily="34" charset="0"/>
              </a:rPr>
              <a:t>To encrypt a message, each block of ‘n’ letters is multiplied by an invertible </a:t>
            </a:r>
            <a:r>
              <a:rPr lang="pt-BR" sz="1200" dirty="0" smtClean="0">
                <a:latin typeface="Tahoma" pitchFamily="34" charset="0"/>
                <a:ea typeface="Tahoma" pitchFamily="34" charset="0"/>
                <a:cs typeface="Tahoma" pitchFamily="34" charset="0"/>
              </a:rPr>
              <a:t>n x n matrix, again modulus 26.</a:t>
            </a:r>
          </a:p>
          <a:p>
            <a:pPr>
              <a:lnSpc>
                <a:spcPct val="160000"/>
              </a:lnSpc>
              <a:spcBef>
                <a:spcPts val="0"/>
              </a:spcBef>
            </a:pPr>
            <a:r>
              <a:rPr lang="en-US" sz="1300" dirty="0" smtClean="0">
                <a:latin typeface="Tahoma" pitchFamily="34" charset="0"/>
                <a:ea typeface="Tahoma" pitchFamily="34" charset="0"/>
                <a:cs typeface="Tahoma" pitchFamily="34" charset="0"/>
              </a:rPr>
              <a:t>To decrypt the message, each block is multiplied by the inverse of the matrix used for encryption.</a:t>
            </a:r>
            <a:endParaRPr lang="pt-BR" sz="1300" dirty="0" smtClean="0">
              <a:latin typeface="Tahoma" pitchFamily="34" charset="0"/>
              <a:ea typeface="Tahoma" pitchFamily="34" charset="0"/>
              <a:cs typeface="Tahoma" pitchFamily="34" charset="0"/>
            </a:endParaRPr>
          </a:p>
          <a:p>
            <a:endParaRPr lang="en-US" sz="1200" dirty="0" smtClean="0">
              <a:latin typeface="Tahoma" pitchFamily="34" charset="0"/>
              <a:ea typeface="Tahoma" pitchFamily="34" charset="0"/>
              <a:cs typeface="Tahoma" pitchFamily="34" charset="0"/>
            </a:endParaRPr>
          </a:p>
          <a:p>
            <a:endParaRPr lang="en-US" sz="1200" dirty="0" smtClean="0">
              <a:latin typeface="Tahoma" pitchFamily="34" charset="0"/>
              <a:ea typeface="Tahoma" pitchFamily="34" charset="0"/>
              <a:cs typeface="Tahoma" pitchFamily="34" charset="0"/>
            </a:endParaRPr>
          </a:p>
          <a:p>
            <a:pPr>
              <a:lnSpc>
                <a:spcPct val="150000"/>
              </a:lnSpc>
              <a:spcBef>
                <a:spcPts val="0"/>
              </a:spcBef>
              <a:buNone/>
            </a:pPr>
            <a:r>
              <a:rPr lang="en-US" sz="1200" b="1" dirty="0" smtClean="0">
                <a:latin typeface="Tahoma" pitchFamily="34" charset="0"/>
                <a:ea typeface="Tahoma" pitchFamily="34" charset="0"/>
                <a:cs typeface="Tahoma" pitchFamily="34" charset="0"/>
              </a:rPr>
              <a:t> </a:t>
            </a:r>
            <a:endParaRPr lang="en-US" sz="1200" dirty="0" smtClean="0">
              <a:latin typeface="Tahoma" pitchFamily="34" charset="0"/>
              <a:ea typeface="Tahoma" pitchFamily="34" charset="0"/>
              <a:cs typeface="Tahoma" pitchFamily="34" charset="0"/>
            </a:endParaRPr>
          </a:p>
          <a:p>
            <a:pPr lvl="0" algn="just">
              <a:lnSpc>
                <a:spcPct val="150000"/>
              </a:lnSpc>
              <a:spcBef>
                <a:spcPts val="0"/>
              </a:spcBef>
            </a:pPr>
            <a:endParaRPr lang="en-US" sz="1200" dirty="0" smtClean="0">
              <a:latin typeface="Tahoma" pitchFamily="34" charset="0"/>
              <a:ea typeface="Tahoma" pitchFamily="34" charset="0"/>
              <a:cs typeface="Tahoma" pitchFamily="34" charset="0"/>
            </a:endParaRPr>
          </a:p>
          <a:p>
            <a:pPr lvl="0"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algn="just">
              <a:lnSpc>
                <a:spcPct val="150000"/>
              </a:lnSpc>
              <a:spcBef>
                <a:spcPts val="0"/>
              </a:spcBef>
              <a:buNone/>
            </a:pPr>
            <a:r>
              <a:rPr lang="en-US" sz="1400" b="1" dirty="0" smtClean="0">
                <a:latin typeface="Tahoma" pitchFamily="34" charset="0"/>
                <a:ea typeface="Tahoma" pitchFamily="34" charset="0"/>
                <a:cs typeface="Tahoma" pitchFamily="34" charset="0"/>
              </a:rPr>
              <a:t>    Law Enforcement Challenges</a:t>
            </a:r>
          </a:p>
          <a:p>
            <a:pPr>
              <a:lnSpc>
                <a:spcPct val="150000"/>
              </a:lnSpc>
              <a:spcBef>
                <a:spcPts val="0"/>
              </a:spcBef>
              <a:buNone/>
            </a:pPr>
            <a:r>
              <a:rPr lang="en-US" sz="1200" dirty="0" smtClean="0">
                <a:latin typeface="Tahoma" pitchFamily="34" charset="0"/>
                <a:ea typeface="Tahoma" pitchFamily="34" charset="0"/>
                <a:cs typeface="Tahoma" pitchFamily="34" charset="0"/>
              </a:rPr>
              <a:t>    The cycle of cybercrime, involving law enforcement </a:t>
            </a:r>
            <a:r>
              <a:rPr lang="fr-FR" sz="1200" dirty="0" err="1" smtClean="0">
                <a:latin typeface="Tahoma" pitchFamily="34" charset="0"/>
                <a:ea typeface="Tahoma" pitchFamily="34" charset="0"/>
                <a:cs typeface="Tahoma" pitchFamily="34" charset="0"/>
              </a:rPr>
              <a:t>agencies</a:t>
            </a:r>
            <a:r>
              <a:rPr lang="fr-FR" sz="1200" dirty="0" smtClean="0">
                <a:latin typeface="Tahoma" pitchFamily="34" charset="0"/>
                <a:ea typeface="Tahoma" pitchFamily="34" charset="0"/>
                <a:cs typeface="Tahoma" pitchFamily="34" charset="0"/>
              </a:rPr>
              <a:t>, </a:t>
            </a:r>
            <a:r>
              <a:rPr lang="fr-FR" sz="1200" dirty="0" err="1" smtClean="0">
                <a:latin typeface="Tahoma" pitchFamily="34" charset="0"/>
                <a:ea typeface="Tahoma" pitchFamily="34" charset="0"/>
                <a:cs typeface="Tahoma" pitchFamily="34" charset="0"/>
              </a:rPr>
              <a:t>cybercriminals</a:t>
            </a:r>
            <a:r>
              <a:rPr lang="fr-FR" sz="1200" dirty="0" smtClean="0">
                <a:latin typeface="Tahoma" pitchFamily="34" charset="0"/>
                <a:ea typeface="Tahoma" pitchFamily="34" charset="0"/>
                <a:cs typeface="Tahoma" pitchFamily="34" charset="0"/>
              </a:rPr>
              <a:t>, and </a:t>
            </a:r>
            <a:r>
              <a:rPr lang="fr-FR" sz="1200" dirty="0" err="1" smtClean="0">
                <a:latin typeface="Tahoma" pitchFamily="34" charset="0"/>
                <a:ea typeface="Tahoma" pitchFamily="34" charset="0"/>
                <a:cs typeface="Tahoma" pitchFamily="34" charset="0"/>
              </a:rPr>
              <a:t>cybercrime</a:t>
            </a:r>
            <a:r>
              <a:rPr lang="fr-FR" sz="1200" dirty="0" smtClean="0">
                <a:latin typeface="Tahoma" pitchFamily="34" charset="0"/>
                <a:ea typeface="Tahoma" pitchFamily="34" charset="0"/>
                <a:cs typeface="Tahoma" pitchFamily="34" charset="0"/>
              </a:rPr>
              <a:t> </a:t>
            </a:r>
            <a:r>
              <a:rPr lang="fr-FR" sz="1200" dirty="0" err="1" smtClean="0">
                <a:latin typeface="Tahoma" pitchFamily="34" charset="0"/>
                <a:ea typeface="Tahoma" pitchFamily="34" charset="0"/>
                <a:cs typeface="Tahoma" pitchFamily="34" charset="0"/>
              </a:rPr>
              <a:t>victims</a:t>
            </a:r>
            <a:r>
              <a:rPr lang="fr-FR" sz="1200" dirty="0" smtClean="0">
                <a:latin typeface="Tahoma" pitchFamily="34" charset="0"/>
                <a:ea typeface="Tahoma" pitchFamily="34" charset="0"/>
                <a:cs typeface="Tahoma" pitchFamily="34" charset="0"/>
              </a:rPr>
              <a:t> are </a:t>
            </a:r>
            <a:r>
              <a:rPr lang="fr-FR" sz="1200" dirty="0" err="1" smtClean="0">
                <a:latin typeface="Tahoma" pitchFamily="34" charset="0"/>
                <a:ea typeface="Tahoma" pitchFamily="34" charset="0"/>
                <a:cs typeface="Tahoma" pitchFamily="34" charset="0"/>
              </a:rPr>
              <a:t>depicted</a:t>
            </a:r>
            <a:r>
              <a:rPr lang="fr-FR" sz="1200" dirty="0" smtClean="0">
                <a:latin typeface="Tahoma" pitchFamily="34" charset="0"/>
                <a:ea typeface="Tahoma" pitchFamily="34" charset="0"/>
                <a:cs typeface="Tahoma" pitchFamily="34" charset="0"/>
              </a:rPr>
              <a:t> in figure </a:t>
            </a:r>
            <a:r>
              <a:rPr lang="fr-FR" sz="1200" dirty="0" err="1" smtClean="0">
                <a:latin typeface="Tahoma" pitchFamily="34" charset="0"/>
                <a:ea typeface="Tahoma" pitchFamily="34" charset="0"/>
                <a:cs typeface="Tahoma" pitchFamily="34" charset="0"/>
              </a:rPr>
              <a:t>below</a:t>
            </a:r>
            <a:r>
              <a:rPr lang="fr-FR" sz="1200" dirty="0" smtClean="0">
                <a:latin typeface="Tahoma" pitchFamily="34" charset="0"/>
                <a:ea typeface="Tahoma" pitchFamily="34" charset="0"/>
                <a:cs typeface="Tahoma" pitchFamily="34" charset="0"/>
              </a:rPr>
              <a:t>:</a:t>
            </a:r>
          </a:p>
          <a:p>
            <a:pPr>
              <a:lnSpc>
                <a:spcPct val="150000"/>
              </a:lnSpc>
              <a:spcBef>
                <a:spcPts val="0"/>
              </a:spcBef>
              <a:buNone/>
            </a:pPr>
            <a:endParaRPr lang="fr-FR" sz="1200" dirty="0" smtClean="0">
              <a:latin typeface="Tahoma" pitchFamily="34" charset="0"/>
              <a:ea typeface="Tahoma" pitchFamily="34" charset="0"/>
              <a:cs typeface="Tahoma" pitchFamily="34" charset="0"/>
            </a:endParaRPr>
          </a:p>
          <a:p>
            <a:pPr>
              <a:lnSpc>
                <a:spcPct val="150000"/>
              </a:lnSpc>
              <a:spcBef>
                <a:spcPts val="0"/>
              </a:spcBef>
              <a:buNone/>
            </a:pPr>
            <a:endParaRPr lang="fr-FR" sz="1200" dirty="0" smtClean="0">
              <a:latin typeface="Tahoma" pitchFamily="34" charset="0"/>
              <a:ea typeface="Tahoma" pitchFamily="34" charset="0"/>
              <a:cs typeface="Tahoma" pitchFamily="34" charset="0"/>
            </a:endParaRPr>
          </a:p>
          <a:p>
            <a:pPr>
              <a:lnSpc>
                <a:spcPct val="150000"/>
              </a:lnSpc>
              <a:spcBef>
                <a:spcPts val="0"/>
              </a:spcBef>
              <a:buNone/>
            </a:pPr>
            <a:endParaRPr lang="fr-FR" sz="1200" dirty="0" smtClean="0">
              <a:latin typeface="Tahoma" pitchFamily="34" charset="0"/>
              <a:ea typeface="Tahoma" pitchFamily="34" charset="0"/>
              <a:cs typeface="Tahoma" pitchFamily="34" charset="0"/>
            </a:endParaRPr>
          </a:p>
          <a:p>
            <a:pPr>
              <a:lnSpc>
                <a:spcPct val="150000"/>
              </a:lnSpc>
              <a:spcBef>
                <a:spcPts val="0"/>
              </a:spcBef>
              <a:buNone/>
            </a:pPr>
            <a:endParaRPr lang="fr-FR" sz="1200" dirty="0" smtClean="0">
              <a:latin typeface="Tahoma" pitchFamily="34" charset="0"/>
              <a:ea typeface="Tahoma" pitchFamily="34" charset="0"/>
              <a:cs typeface="Tahoma" pitchFamily="34" charset="0"/>
            </a:endParaRPr>
          </a:p>
          <a:p>
            <a:pPr>
              <a:lnSpc>
                <a:spcPct val="150000"/>
              </a:lnSpc>
              <a:spcBef>
                <a:spcPts val="0"/>
              </a:spcBef>
              <a:buNone/>
            </a:pPr>
            <a:endParaRPr lang="fr-FR" sz="1200" dirty="0" smtClean="0">
              <a:latin typeface="Tahoma" pitchFamily="34" charset="0"/>
              <a:ea typeface="Tahoma" pitchFamily="34" charset="0"/>
              <a:cs typeface="Tahoma" pitchFamily="34" charset="0"/>
            </a:endParaRPr>
          </a:p>
          <a:p>
            <a:pPr>
              <a:lnSpc>
                <a:spcPct val="150000"/>
              </a:lnSpc>
              <a:spcBef>
                <a:spcPts val="0"/>
              </a:spcBef>
              <a:buNone/>
            </a:pPr>
            <a:endParaRPr lang="fr-FR" sz="1200" dirty="0" smtClean="0">
              <a:latin typeface="Tahoma" pitchFamily="34" charset="0"/>
              <a:ea typeface="Tahoma" pitchFamily="34" charset="0"/>
              <a:cs typeface="Tahoma" pitchFamily="34" charset="0"/>
            </a:endParaRPr>
          </a:p>
          <a:p>
            <a:pPr>
              <a:lnSpc>
                <a:spcPct val="150000"/>
              </a:lnSpc>
              <a:spcBef>
                <a:spcPts val="0"/>
              </a:spcBef>
              <a:buNone/>
            </a:pPr>
            <a:endParaRPr lang="fr-FR" sz="1200" dirty="0" smtClean="0">
              <a:latin typeface="Tahoma" pitchFamily="34" charset="0"/>
              <a:ea typeface="Tahoma" pitchFamily="34" charset="0"/>
              <a:cs typeface="Tahoma" pitchFamily="34" charset="0"/>
            </a:endParaRPr>
          </a:p>
          <a:p>
            <a:pPr>
              <a:lnSpc>
                <a:spcPct val="150000"/>
              </a:lnSpc>
              <a:spcBef>
                <a:spcPts val="0"/>
              </a:spcBef>
              <a:buNone/>
            </a:pPr>
            <a:endParaRPr lang="fr-FR" sz="1200" dirty="0" smtClean="0">
              <a:latin typeface="Tahoma" pitchFamily="34" charset="0"/>
              <a:ea typeface="Tahoma" pitchFamily="34" charset="0"/>
              <a:cs typeface="Tahoma" pitchFamily="34" charset="0"/>
            </a:endParaRPr>
          </a:p>
          <a:p>
            <a:pPr>
              <a:lnSpc>
                <a:spcPct val="150000"/>
              </a:lnSpc>
              <a:spcBef>
                <a:spcPts val="0"/>
              </a:spcBef>
              <a:buNone/>
            </a:pPr>
            <a:endParaRPr lang="fr-FR" sz="1200" dirty="0" smtClean="0">
              <a:latin typeface="Tahoma" pitchFamily="34" charset="0"/>
              <a:ea typeface="Tahoma" pitchFamily="34" charset="0"/>
              <a:cs typeface="Tahoma" pitchFamily="34" charset="0"/>
            </a:endParaRPr>
          </a:p>
          <a:p>
            <a:pPr>
              <a:lnSpc>
                <a:spcPct val="150000"/>
              </a:lnSpc>
              <a:spcBef>
                <a:spcPts val="0"/>
              </a:spcBef>
              <a:buNone/>
            </a:pPr>
            <a:endParaRPr lang="fr-FR" sz="1200" dirty="0" smtClean="0">
              <a:latin typeface="Tahoma" pitchFamily="34" charset="0"/>
              <a:ea typeface="Tahoma" pitchFamily="34" charset="0"/>
              <a:cs typeface="Tahoma" pitchFamily="34" charset="0"/>
            </a:endParaRPr>
          </a:p>
          <a:p>
            <a:pPr>
              <a:lnSpc>
                <a:spcPct val="150000"/>
              </a:lnSpc>
              <a:spcBef>
                <a:spcPts val="0"/>
              </a:spcBef>
              <a:buNone/>
            </a:pPr>
            <a:endParaRPr lang="fr-FR" sz="1200" dirty="0" smtClean="0">
              <a:latin typeface="Tahoma" pitchFamily="34" charset="0"/>
              <a:ea typeface="Tahoma" pitchFamily="34" charset="0"/>
              <a:cs typeface="Tahoma" pitchFamily="34" charset="0"/>
            </a:endParaRPr>
          </a:p>
          <a:p>
            <a:pPr>
              <a:lnSpc>
                <a:spcPct val="150000"/>
              </a:lnSpc>
              <a:spcBef>
                <a:spcPts val="0"/>
              </a:spcBef>
              <a:buNone/>
            </a:pPr>
            <a:endParaRPr lang="fr-FR" sz="1200" dirty="0" smtClean="0">
              <a:latin typeface="Tahoma" pitchFamily="34" charset="0"/>
              <a:ea typeface="Tahoma" pitchFamily="34" charset="0"/>
              <a:cs typeface="Tahoma" pitchFamily="34" charset="0"/>
            </a:endParaRPr>
          </a:p>
          <a:p>
            <a:pPr>
              <a:lnSpc>
                <a:spcPct val="150000"/>
              </a:lnSpc>
              <a:spcBef>
                <a:spcPts val="0"/>
              </a:spcBef>
              <a:buNone/>
            </a:pPr>
            <a:endParaRPr lang="fr-FR" sz="1200" dirty="0" smtClean="0">
              <a:latin typeface="Tahoma" pitchFamily="34" charset="0"/>
              <a:ea typeface="Tahoma" pitchFamily="34" charset="0"/>
              <a:cs typeface="Tahoma" pitchFamily="34" charset="0"/>
            </a:endParaRPr>
          </a:p>
          <a:p>
            <a:pPr>
              <a:lnSpc>
                <a:spcPct val="150000"/>
              </a:lnSpc>
              <a:spcBef>
                <a:spcPts val="0"/>
              </a:spcBef>
              <a:buNone/>
            </a:pPr>
            <a:endParaRPr lang="fr-FR" sz="1200" dirty="0" smtClean="0">
              <a:latin typeface="Tahoma" pitchFamily="34" charset="0"/>
              <a:ea typeface="Tahoma" pitchFamily="34" charset="0"/>
              <a:cs typeface="Tahoma" pitchFamily="34" charset="0"/>
            </a:endParaRPr>
          </a:p>
          <a:p>
            <a:pPr>
              <a:lnSpc>
                <a:spcPct val="150000"/>
              </a:lnSpc>
              <a:spcBef>
                <a:spcPts val="0"/>
              </a:spcBef>
              <a:buNone/>
            </a:pPr>
            <a:endParaRPr lang="fr-FR" sz="1200" dirty="0" smtClean="0">
              <a:latin typeface="Tahoma" pitchFamily="34" charset="0"/>
              <a:ea typeface="Tahoma" pitchFamily="34" charset="0"/>
              <a:cs typeface="Tahoma" pitchFamily="34" charset="0"/>
            </a:endParaRPr>
          </a:p>
          <a:p>
            <a:pPr>
              <a:lnSpc>
                <a:spcPct val="150000"/>
              </a:lnSpc>
              <a:spcBef>
                <a:spcPts val="0"/>
              </a:spcBef>
              <a:buNone/>
            </a:pPr>
            <a:endParaRPr lang="fr-FR" sz="1200" dirty="0" smtClean="0">
              <a:latin typeface="Tahoma" pitchFamily="34" charset="0"/>
              <a:ea typeface="Tahoma" pitchFamily="34" charset="0"/>
              <a:cs typeface="Tahoma" pitchFamily="34" charset="0"/>
            </a:endParaRPr>
          </a:p>
          <a:p>
            <a:pPr>
              <a:lnSpc>
                <a:spcPct val="150000"/>
              </a:lnSpc>
              <a:spcBef>
                <a:spcPts val="0"/>
              </a:spcBef>
              <a:buNone/>
            </a:pPr>
            <a:endParaRPr lang="fr-FR" sz="1200" dirty="0" smtClean="0">
              <a:latin typeface="Tahoma" pitchFamily="34" charset="0"/>
              <a:ea typeface="Tahoma" pitchFamily="34" charset="0"/>
              <a:cs typeface="Tahoma" pitchFamily="34" charset="0"/>
            </a:endParaRPr>
          </a:p>
          <a:p>
            <a:pPr>
              <a:lnSpc>
                <a:spcPct val="150000"/>
              </a:lnSpc>
              <a:spcBef>
                <a:spcPts val="0"/>
              </a:spcBef>
              <a:buNone/>
            </a:pPr>
            <a:r>
              <a:rPr lang="fr-FR" sz="1200" dirty="0" smtClean="0">
                <a:latin typeface="Tahoma" pitchFamily="34" charset="0"/>
                <a:ea typeface="Tahoma" pitchFamily="34" charset="0"/>
                <a:cs typeface="Tahoma" pitchFamily="34" charset="0"/>
              </a:rPr>
              <a:t>Figure : Cycle of </a:t>
            </a:r>
            <a:r>
              <a:rPr lang="fr-FR" sz="1200" dirty="0" err="1" smtClean="0">
                <a:latin typeface="Tahoma" pitchFamily="34" charset="0"/>
                <a:ea typeface="Tahoma" pitchFamily="34" charset="0"/>
                <a:cs typeface="Tahoma" pitchFamily="34" charset="0"/>
              </a:rPr>
              <a:t>Cybercrimes</a:t>
            </a:r>
            <a:endParaRPr lang="en-US" sz="1200" dirty="0" smtClean="0">
              <a:latin typeface="Tahoma" pitchFamily="34" charset="0"/>
              <a:ea typeface="Tahoma" pitchFamily="34" charset="0"/>
              <a:cs typeface="Tahoma" pitchFamily="34" charset="0"/>
            </a:endParaRPr>
          </a:p>
          <a:p>
            <a:pPr>
              <a:buNone/>
            </a:pPr>
            <a:endParaRPr lang="en-US" sz="1200" dirty="0" smtClean="0"/>
          </a:p>
          <a:p>
            <a:pPr>
              <a:buNone/>
            </a:pPr>
            <a:r>
              <a:rPr lang="en-US" sz="1200" dirty="0" smtClean="0">
                <a:latin typeface="Tahoma" pitchFamily="34" charset="0"/>
                <a:ea typeface="Tahoma" pitchFamily="34" charset="0"/>
                <a:cs typeface="Tahoma" pitchFamily="34" charset="0"/>
              </a:rPr>
              <a:t>    Difficulties faced by </a:t>
            </a:r>
            <a:r>
              <a:rPr lang="en-US" sz="1200" b="1" dirty="0" smtClean="0">
                <a:latin typeface="Tahoma" pitchFamily="34" charset="0"/>
                <a:ea typeface="Tahoma" pitchFamily="34" charset="0"/>
                <a:cs typeface="Tahoma" pitchFamily="34" charset="0"/>
              </a:rPr>
              <a:t>law enforcement agencies</a:t>
            </a:r>
            <a:r>
              <a:rPr lang="en-US" sz="1200" dirty="0" smtClean="0">
                <a:latin typeface="Tahoma" pitchFamily="34" charset="0"/>
                <a:ea typeface="Tahoma" pitchFamily="34" charset="0"/>
                <a:cs typeface="Tahoma" pitchFamily="34" charset="0"/>
              </a:rPr>
              <a:t>:</a:t>
            </a:r>
          </a:p>
          <a:p>
            <a:r>
              <a:rPr lang="en-US" sz="1200" dirty="0" smtClean="0">
                <a:latin typeface="Tahoma" pitchFamily="34" charset="0"/>
                <a:ea typeface="Tahoma" pitchFamily="34" charset="0"/>
                <a:cs typeface="Tahoma" pitchFamily="34" charset="0"/>
              </a:rPr>
              <a:t> Proper investigation requires a better grasp of the technology.</a:t>
            </a:r>
          </a:p>
          <a:p>
            <a:r>
              <a:rPr lang="en-US" sz="1200" dirty="0" smtClean="0">
                <a:latin typeface="Tahoma" pitchFamily="34" charset="0"/>
                <a:ea typeface="Tahoma" pitchFamily="34" charset="0"/>
                <a:cs typeface="Tahoma" pitchFamily="34" charset="0"/>
              </a:rPr>
              <a:t>Lack of experience in dealing with this kind of crime. </a:t>
            </a:r>
          </a:p>
          <a:p>
            <a:r>
              <a:rPr lang="en-US" sz="1200" dirty="0" smtClean="0">
                <a:latin typeface="Tahoma" pitchFamily="34" charset="0"/>
                <a:ea typeface="Tahoma" pitchFamily="34" charset="0"/>
                <a:cs typeface="Tahoma" pitchFamily="34" charset="0"/>
              </a:rPr>
              <a:t>Lack of resources.</a:t>
            </a:r>
          </a:p>
          <a:p>
            <a:pPr>
              <a:lnSpc>
                <a:spcPct val="160000"/>
              </a:lnSpc>
              <a:spcBef>
                <a:spcPts val="0"/>
              </a:spcBef>
            </a:pPr>
            <a:r>
              <a:rPr lang="en-US" sz="1200" dirty="0" smtClean="0">
                <a:latin typeface="Tahoma" pitchFamily="34" charset="0"/>
                <a:ea typeface="Tahoma" pitchFamily="34" charset="0"/>
                <a:cs typeface="Tahoma" pitchFamily="34" charset="0"/>
              </a:rPr>
              <a:t>Some cybercrime investigations require considerable computer processing power, communications capacity, and storage capacity, which may be beyond the budget of individual authority.</a:t>
            </a:r>
          </a:p>
          <a:p>
            <a:r>
              <a:rPr lang="en-US" sz="1200" dirty="0" smtClean="0">
                <a:latin typeface="Tahoma" pitchFamily="34" charset="0"/>
                <a:ea typeface="Tahoma" pitchFamily="34" charset="0"/>
                <a:cs typeface="Tahoma" pitchFamily="34" charset="0"/>
              </a:rPr>
              <a:t>The global nature of cybercrime is an additional obstacle</a:t>
            </a: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a:latin typeface="Tahoma" pitchFamily="34" charset="0"/>
              <a:ea typeface="Tahoma" pitchFamily="34" charset="0"/>
              <a:cs typeface="Tahoma" pitchFamily="34" charset="0"/>
            </a:endParaRPr>
          </a:p>
        </p:txBody>
      </p:sp>
      <p:pic>
        <p:nvPicPr>
          <p:cNvPr id="5" name="Picture 4"/>
          <p:cNvPicPr/>
          <p:nvPr/>
        </p:nvPicPr>
        <p:blipFill>
          <a:blip r:embed="rId2"/>
          <a:srcRect/>
          <a:stretch>
            <a:fillRect/>
          </a:stretch>
        </p:blipFill>
        <p:spPr bwMode="auto">
          <a:xfrm>
            <a:off x="594640" y="1952212"/>
            <a:ext cx="5570548" cy="4165718"/>
          </a:xfrm>
          <a:prstGeom prst="rect">
            <a:avLst/>
          </a:prstGeom>
          <a:noFill/>
          <a:ln w="9525">
            <a:noFill/>
            <a:miter lim="800000"/>
            <a:headEnd/>
            <a:tailEnd/>
          </a:ln>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b="1" dirty="0" smtClean="0"/>
              <a:t>Example:</a:t>
            </a:r>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smtClean="0"/>
          </a:p>
          <a:p>
            <a:endParaRPr lang="en-US" b="1" dirty="0"/>
          </a:p>
        </p:txBody>
      </p:sp>
      <p:pic>
        <p:nvPicPr>
          <p:cNvPr id="4" name="Picture 3"/>
          <p:cNvPicPr/>
          <p:nvPr/>
        </p:nvPicPr>
        <p:blipFill>
          <a:blip r:embed="rId2"/>
          <a:srcRect l="19069" t="1613" r="29637" b="17314"/>
          <a:stretch>
            <a:fillRect/>
          </a:stretch>
        </p:blipFill>
        <p:spPr bwMode="auto">
          <a:xfrm>
            <a:off x="385121" y="1449746"/>
            <a:ext cx="3541750" cy="2510784"/>
          </a:xfrm>
          <a:prstGeom prst="rect">
            <a:avLst/>
          </a:prstGeom>
          <a:noFill/>
          <a:ln w="9525">
            <a:noFill/>
            <a:miter lim="800000"/>
            <a:headEnd/>
            <a:tailEnd/>
          </a:ln>
        </p:spPr>
      </p:pic>
      <p:pic>
        <p:nvPicPr>
          <p:cNvPr id="5" name="Picture 4"/>
          <p:cNvPicPr/>
          <p:nvPr/>
        </p:nvPicPr>
        <p:blipFill>
          <a:blip r:embed="rId3"/>
          <a:srcRect l="15887" t="3731" r="13745" b="16129"/>
          <a:stretch>
            <a:fillRect/>
          </a:stretch>
        </p:blipFill>
        <p:spPr bwMode="auto">
          <a:xfrm>
            <a:off x="809493" y="3696869"/>
            <a:ext cx="4184396" cy="2552466"/>
          </a:xfrm>
          <a:prstGeom prst="rect">
            <a:avLst/>
          </a:prstGeom>
          <a:noFill/>
          <a:ln w="9525">
            <a:noFill/>
            <a:miter lim="800000"/>
            <a:headEnd/>
            <a:tailEnd/>
          </a:ln>
        </p:spPr>
      </p:pic>
      <p:pic>
        <p:nvPicPr>
          <p:cNvPr id="6" name="Picture 5"/>
          <p:cNvPicPr/>
          <p:nvPr/>
        </p:nvPicPr>
        <p:blipFill>
          <a:blip r:embed="rId4"/>
          <a:srcRect l="34645" t="12500" r="14271"/>
          <a:stretch>
            <a:fillRect/>
          </a:stretch>
        </p:blipFill>
        <p:spPr bwMode="auto">
          <a:xfrm>
            <a:off x="1950742" y="6300432"/>
            <a:ext cx="3035046" cy="2645664"/>
          </a:xfrm>
          <a:prstGeom prst="rect">
            <a:avLst/>
          </a:prstGeom>
          <a:noFill/>
          <a:ln w="9525">
            <a:noFill/>
            <a:miter lim="800000"/>
            <a:headEnd/>
            <a:tailEnd/>
          </a:ln>
        </p:spPr>
      </p:pic>
      <p:pic>
        <p:nvPicPr>
          <p:cNvPr id="7" name="Picture 6"/>
          <p:cNvPicPr/>
          <p:nvPr/>
        </p:nvPicPr>
        <p:blipFill>
          <a:blip r:embed="rId5"/>
          <a:srcRect l="26994" t="33266" r="50760" b="47984"/>
          <a:stretch>
            <a:fillRect/>
          </a:stretch>
        </p:blipFill>
        <p:spPr bwMode="auto">
          <a:xfrm>
            <a:off x="1494524" y="8938609"/>
            <a:ext cx="1322070" cy="566928"/>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1400" b="1" cap="all" dirty="0" err="1" smtClean="0">
                <a:latin typeface="Tahoma" pitchFamily="34" charset="0"/>
                <a:ea typeface="Tahoma" pitchFamily="34" charset="0"/>
                <a:cs typeface="Tahoma" pitchFamily="34" charset="0"/>
              </a:rPr>
              <a:t>Polyalphabetic</a:t>
            </a:r>
            <a:r>
              <a:rPr lang="en-US" sz="1400" b="1" cap="all" dirty="0" smtClean="0">
                <a:latin typeface="Tahoma" pitchFamily="34" charset="0"/>
                <a:ea typeface="Tahoma" pitchFamily="34" charset="0"/>
                <a:cs typeface="Tahoma" pitchFamily="34" charset="0"/>
              </a:rPr>
              <a:t> ciphers</a:t>
            </a:r>
          </a:p>
          <a:p>
            <a:pPr algn="just">
              <a:lnSpc>
                <a:spcPct val="150000"/>
              </a:lnSpc>
              <a:spcBef>
                <a:spcPts val="0"/>
              </a:spcBef>
              <a:buNone/>
            </a:pPr>
            <a:r>
              <a:rPr lang="en-US" sz="1200" dirty="0" smtClean="0">
                <a:latin typeface="Tahoma" pitchFamily="34" charset="0"/>
                <a:ea typeface="Tahoma" pitchFamily="34" charset="0"/>
                <a:cs typeface="Tahoma" pitchFamily="34" charset="0"/>
              </a:rPr>
              <a:t>   Another way to improve on the simple </a:t>
            </a:r>
            <a:r>
              <a:rPr lang="en-US" sz="1200" dirty="0" err="1" smtClean="0">
                <a:latin typeface="Tahoma" pitchFamily="34" charset="0"/>
                <a:ea typeface="Tahoma" pitchFamily="34" charset="0"/>
                <a:cs typeface="Tahoma" pitchFamily="34" charset="0"/>
              </a:rPr>
              <a:t>monoalphabetic</a:t>
            </a:r>
            <a:r>
              <a:rPr lang="en-US" sz="1200" dirty="0" smtClean="0">
                <a:latin typeface="Tahoma" pitchFamily="34" charset="0"/>
                <a:ea typeface="Tahoma" pitchFamily="34" charset="0"/>
                <a:cs typeface="Tahoma" pitchFamily="34" charset="0"/>
              </a:rPr>
              <a:t> technique is to use different </a:t>
            </a:r>
            <a:r>
              <a:rPr lang="en-US" sz="1200" dirty="0" err="1" smtClean="0">
                <a:latin typeface="Tahoma" pitchFamily="34" charset="0"/>
                <a:ea typeface="Tahoma" pitchFamily="34" charset="0"/>
                <a:cs typeface="Tahoma" pitchFamily="34" charset="0"/>
              </a:rPr>
              <a:t>monoalphabetic</a:t>
            </a:r>
            <a:r>
              <a:rPr lang="en-US" sz="1200" dirty="0" smtClean="0">
                <a:latin typeface="Tahoma" pitchFamily="34" charset="0"/>
                <a:ea typeface="Tahoma" pitchFamily="34" charset="0"/>
                <a:cs typeface="Tahoma" pitchFamily="34" charset="0"/>
              </a:rPr>
              <a:t> substitutions as one proceeds through the plaintext message. The general name for this approach is </a:t>
            </a:r>
            <a:r>
              <a:rPr lang="en-US" sz="1200" dirty="0" err="1" smtClean="0">
                <a:latin typeface="Tahoma" pitchFamily="34" charset="0"/>
                <a:ea typeface="Tahoma" pitchFamily="34" charset="0"/>
                <a:cs typeface="Tahoma" pitchFamily="34" charset="0"/>
              </a:rPr>
              <a:t>polyalphabetic</a:t>
            </a:r>
            <a:r>
              <a:rPr lang="en-US" sz="1200" dirty="0" smtClean="0">
                <a:latin typeface="Tahoma" pitchFamily="34" charset="0"/>
                <a:ea typeface="Tahoma" pitchFamily="34" charset="0"/>
                <a:cs typeface="Tahoma" pitchFamily="34" charset="0"/>
              </a:rPr>
              <a:t> cipher. All the techniques have the following features in common.</a:t>
            </a:r>
          </a:p>
          <a:p>
            <a:pPr lvl="0">
              <a:lnSpc>
                <a:spcPct val="150000"/>
              </a:lnSpc>
              <a:spcBef>
                <a:spcPts val="0"/>
              </a:spcBef>
            </a:pPr>
            <a:r>
              <a:rPr lang="en-US" sz="1200" dirty="0" smtClean="0">
                <a:latin typeface="Tahoma" pitchFamily="34" charset="0"/>
                <a:ea typeface="Tahoma" pitchFamily="34" charset="0"/>
                <a:cs typeface="Tahoma" pitchFamily="34" charset="0"/>
              </a:rPr>
              <a:t>A set of related </a:t>
            </a:r>
            <a:r>
              <a:rPr lang="en-US" sz="1200" dirty="0" err="1" smtClean="0">
                <a:latin typeface="Tahoma" pitchFamily="34" charset="0"/>
                <a:ea typeface="Tahoma" pitchFamily="34" charset="0"/>
                <a:cs typeface="Tahoma" pitchFamily="34" charset="0"/>
              </a:rPr>
              <a:t>monoalphabetic</a:t>
            </a:r>
            <a:r>
              <a:rPr lang="en-US" sz="1200" dirty="0" smtClean="0">
                <a:latin typeface="Tahoma" pitchFamily="34" charset="0"/>
                <a:ea typeface="Tahoma" pitchFamily="34" charset="0"/>
                <a:cs typeface="Tahoma" pitchFamily="34" charset="0"/>
              </a:rPr>
              <a:t> substitution rules are used</a:t>
            </a:r>
          </a:p>
          <a:p>
            <a:pPr lvl="0" algn="just">
              <a:lnSpc>
                <a:spcPct val="150000"/>
              </a:lnSpc>
              <a:spcBef>
                <a:spcPts val="0"/>
              </a:spcBef>
            </a:pPr>
            <a:r>
              <a:rPr lang="en-US" sz="1200" dirty="0" smtClean="0">
                <a:latin typeface="Tahoma" pitchFamily="34" charset="0"/>
                <a:ea typeface="Tahoma" pitchFamily="34" charset="0"/>
                <a:cs typeface="Tahoma" pitchFamily="34" charset="0"/>
              </a:rPr>
              <a:t>A key determines which particular rule is chosen </a:t>
            </a:r>
            <a:r>
              <a:rPr lang="en-US" sz="1200" dirty="0" smtClean="0"/>
              <a:t>for a given transformation.</a:t>
            </a:r>
          </a:p>
          <a:p>
            <a:pPr>
              <a:lnSpc>
                <a:spcPct val="150000"/>
              </a:lnSpc>
              <a:spcBef>
                <a:spcPts val="0"/>
              </a:spcBef>
            </a:pPr>
            <a:r>
              <a:rPr lang="en-US" sz="1200" dirty="0" smtClean="0">
                <a:latin typeface="Tahoma" pitchFamily="34" charset="0"/>
                <a:ea typeface="Tahoma" pitchFamily="34" charset="0"/>
                <a:cs typeface="Tahoma" pitchFamily="34" charset="0"/>
              </a:rPr>
              <a:t>To encrypt a message, a key is needed that is as long as the message, ignoring spaces and punctuation.</a:t>
            </a:r>
            <a:endParaRPr lang="en-US" sz="1200" dirty="0" err="1" smtClean="0">
              <a:latin typeface="Tahoma" pitchFamily="34" charset="0"/>
              <a:ea typeface="Tahoma" pitchFamily="34" charset="0"/>
              <a:cs typeface="Tahoma" pitchFamily="34" charset="0"/>
            </a:endParaRPr>
          </a:p>
          <a:p>
            <a:r>
              <a:rPr lang="en-US" sz="1200" b="1" dirty="0" smtClean="0"/>
              <a:t>Example: </a:t>
            </a:r>
          </a:p>
          <a:p>
            <a:pPr>
              <a:buNone/>
            </a:pPr>
            <a:r>
              <a:rPr lang="en-US" sz="1200" b="1" dirty="0" smtClean="0"/>
              <a:t>     Plain text : </a:t>
            </a:r>
            <a:r>
              <a:rPr lang="en-US" sz="1200" dirty="0" smtClean="0"/>
              <a:t>Good Morning</a:t>
            </a:r>
          </a:p>
          <a:p>
            <a:pPr>
              <a:buNone/>
            </a:pPr>
            <a:r>
              <a:rPr lang="en-US" sz="1200" dirty="0" smtClean="0"/>
              <a:t>     </a:t>
            </a:r>
            <a:r>
              <a:rPr lang="en-US" sz="1200" b="1" dirty="0" smtClean="0"/>
              <a:t>Key </a:t>
            </a:r>
            <a:r>
              <a:rPr lang="en-US" sz="1200" dirty="0" smtClean="0"/>
              <a:t>: text</a:t>
            </a:r>
          </a:p>
          <a:p>
            <a:pPr>
              <a:buNone/>
            </a:pPr>
            <a:r>
              <a:rPr lang="pt-BR" sz="1200" dirty="0" smtClean="0"/>
              <a:t>     </a:t>
            </a:r>
            <a:r>
              <a:rPr lang="pt-BR" sz="1200" b="1" dirty="0" smtClean="0"/>
              <a:t>Solution </a:t>
            </a:r>
            <a:r>
              <a:rPr lang="pt-BR" sz="1200" dirty="0" smtClean="0"/>
              <a:t>: G o o d M o r n i n g</a:t>
            </a:r>
          </a:p>
          <a:p>
            <a:pPr>
              <a:buNone/>
            </a:pPr>
            <a:r>
              <a:rPr lang="en-US" sz="1200" dirty="0" smtClean="0"/>
              <a:t>                       T e x t </a:t>
            </a:r>
            <a:r>
              <a:rPr lang="en-US" sz="1200" dirty="0" err="1" smtClean="0"/>
              <a:t>t</a:t>
            </a:r>
            <a:r>
              <a:rPr lang="en-US" sz="1200" dirty="0" smtClean="0"/>
              <a:t> e x t </a:t>
            </a:r>
            <a:r>
              <a:rPr lang="en-US" sz="1200" dirty="0" err="1" smtClean="0"/>
              <a:t>t</a:t>
            </a:r>
            <a:r>
              <a:rPr lang="en-US" sz="1200" dirty="0" smtClean="0"/>
              <a:t> e x</a:t>
            </a:r>
          </a:p>
          <a:p>
            <a:pPr>
              <a:buNone/>
            </a:pPr>
            <a:r>
              <a:rPr lang="en-US" sz="1200" dirty="0" smtClean="0"/>
              <a:t>     </a:t>
            </a:r>
            <a:r>
              <a:rPr lang="en-US" sz="1200" b="1" dirty="0" smtClean="0"/>
              <a:t>Cipher text</a:t>
            </a:r>
            <a:r>
              <a:rPr lang="en-US" sz="1200" dirty="0" smtClean="0"/>
              <a:t> : z s l w f s o g b r d</a:t>
            </a:r>
          </a:p>
          <a:p>
            <a:pPr>
              <a:buNone/>
            </a:pPr>
            <a:endParaRPr lang="en-US" sz="1200" dirty="0" smtClean="0"/>
          </a:p>
          <a:p>
            <a:pPr>
              <a:buNone/>
            </a:pPr>
            <a:endParaRPr lang="en-US" sz="1200" dirty="0" smtClean="0"/>
          </a:p>
          <a:p>
            <a:pPr>
              <a:buNone/>
            </a:pPr>
            <a:endParaRPr lang="en-US" sz="1200" dirty="0" smtClean="0"/>
          </a:p>
          <a:p>
            <a:pPr>
              <a:buNone/>
            </a:pPr>
            <a:endParaRPr lang="en-US" sz="1200" dirty="0" smtClean="0"/>
          </a:p>
          <a:p>
            <a:pPr>
              <a:buNone/>
            </a:pPr>
            <a:endParaRPr lang="en-US" sz="1200" dirty="0" smtClean="0"/>
          </a:p>
          <a:p>
            <a:pPr>
              <a:buNone/>
            </a:pPr>
            <a:endParaRPr lang="en-US" sz="1200" dirty="0" smtClean="0"/>
          </a:p>
          <a:p>
            <a:pPr>
              <a:buNone/>
            </a:pPr>
            <a:endParaRPr lang="en-US" sz="1200" dirty="0" smtClean="0"/>
          </a:p>
          <a:p>
            <a:pPr>
              <a:buNone/>
            </a:pPr>
            <a:endParaRPr lang="en-US" sz="1200" dirty="0" smtClean="0"/>
          </a:p>
          <a:p>
            <a:pPr>
              <a:buNone/>
            </a:pPr>
            <a:endParaRPr lang="en-US" sz="1200" dirty="0" smtClean="0"/>
          </a:p>
          <a:p>
            <a:pPr>
              <a:buNone/>
            </a:pPr>
            <a:endParaRPr lang="en-US" sz="1200" dirty="0" smtClean="0"/>
          </a:p>
          <a:p>
            <a:pPr>
              <a:buNone/>
            </a:pPr>
            <a:endParaRPr lang="en-US" sz="1200" dirty="0" smtClean="0"/>
          </a:p>
          <a:p>
            <a:pPr>
              <a:lnSpc>
                <a:spcPct val="150000"/>
              </a:lnSpc>
              <a:spcBef>
                <a:spcPts val="0"/>
              </a:spcBef>
            </a:pPr>
            <a:r>
              <a:rPr lang="en-US" sz="1200" dirty="0" smtClean="0">
                <a:latin typeface="Tahoma" pitchFamily="34" charset="0"/>
                <a:ea typeface="Tahoma" pitchFamily="34" charset="0"/>
                <a:cs typeface="Tahoma" pitchFamily="34" charset="0"/>
              </a:rPr>
              <a:t>To encrypt, pick the letter in the plain text and its corresponding letter in the keyword. The plain text is considered as row index and the keyword letter as column index.</a:t>
            </a:r>
          </a:p>
          <a:p>
            <a:pPr>
              <a:buNone/>
            </a:pPr>
            <a:endParaRPr lang="en-US" sz="1200" dirty="0" smtClean="0">
              <a:latin typeface="Tahoma" pitchFamily="34" charset="0"/>
              <a:ea typeface="Tahoma" pitchFamily="34" charset="0"/>
              <a:cs typeface="Tahoma" pitchFamily="34" charset="0"/>
            </a:endParaRPr>
          </a:p>
        </p:txBody>
      </p:sp>
      <p:pic>
        <p:nvPicPr>
          <p:cNvPr id="4" name="Picture 2"/>
          <p:cNvPicPr>
            <a:picLocks noChangeAspect="1" noChangeArrowheads="1"/>
          </p:cNvPicPr>
          <p:nvPr/>
        </p:nvPicPr>
        <p:blipFill>
          <a:blip r:embed="rId2"/>
          <a:srcRect/>
          <a:stretch>
            <a:fillRect/>
          </a:stretch>
        </p:blipFill>
        <p:spPr bwMode="auto">
          <a:xfrm>
            <a:off x="819033" y="5177861"/>
            <a:ext cx="3713698" cy="2518808"/>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pPr>
              <a:lnSpc>
                <a:spcPct val="150000"/>
              </a:lnSpc>
              <a:spcBef>
                <a:spcPts val="0"/>
              </a:spcBef>
              <a:buNone/>
            </a:pPr>
            <a:r>
              <a:rPr lang="en-US" sz="1200" dirty="0" smtClean="0">
                <a:latin typeface="Tahoma" pitchFamily="34" charset="0"/>
                <a:ea typeface="Tahoma" pitchFamily="34" charset="0"/>
                <a:cs typeface="Tahoma" pitchFamily="34" charset="0"/>
              </a:rPr>
              <a:t>    Here in the above example letter ‘G’ from row and letter ‘T’ from </a:t>
            </a:r>
            <a:r>
              <a:rPr lang="en-US" sz="1200" dirty="0" err="1" smtClean="0">
                <a:latin typeface="Tahoma" pitchFamily="34" charset="0"/>
                <a:ea typeface="Tahoma" pitchFamily="34" charset="0"/>
                <a:cs typeface="Tahoma" pitchFamily="34" charset="0"/>
              </a:rPr>
              <a:t>colum</a:t>
            </a:r>
            <a:r>
              <a:rPr lang="en-US" sz="1200" dirty="0" smtClean="0">
                <a:latin typeface="Tahoma" pitchFamily="34" charset="0"/>
                <a:ea typeface="Tahoma" pitchFamily="34" charset="0"/>
                <a:cs typeface="Tahoma" pitchFamily="34" charset="0"/>
              </a:rPr>
              <a:t> intersects and produces the letter ‘Z’.</a:t>
            </a:r>
          </a:p>
          <a:p>
            <a:pPr algn="just">
              <a:lnSpc>
                <a:spcPct val="150000"/>
              </a:lnSpc>
              <a:spcBef>
                <a:spcPts val="0"/>
              </a:spcBef>
            </a:pPr>
            <a:r>
              <a:rPr lang="en-US" sz="1200" dirty="0" smtClean="0">
                <a:latin typeface="Tahoma" pitchFamily="34" charset="0"/>
                <a:ea typeface="Tahoma" pitchFamily="34" charset="0"/>
                <a:cs typeface="Tahoma" pitchFamily="34" charset="0"/>
              </a:rPr>
              <a:t>For decryption, pick the letter from the keyword as column index and search for the cipher text. The intersection of corresponding row gives the plain text.</a:t>
            </a:r>
          </a:p>
          <a:p>
            <a:pPr algn="just">
              <a:lnSpc>
                <a:spcPct val="150000"/>
              </a:lnSpc>
              <a:spcBef>
                <a:spcPts val="0"/>
              </a:spcBef>
            </a:pPr>
            <a:r>
              <a:rPr lang="en-US" sz="1200" dirty="0" smtClean="0">
                <a:latin typeface="Tahoma" pitchFamily="34" charset="0"/>
                <a:ea typeface="Tahoma" pitchFamily="34" charset="0"/>
                <a:cs typeface="Tahoma" pitchFamily="34" charset="0"/>
              </a:rPr>
              <a:t>In our example letter ‘t ’ is considered as column index searching for cipher text z’. The corresponding row index produces the plain text ‘g’.</a:t>
            </a:r>
          </a:p>
          <a:p>
            <a:pPr>
              <a:lnSpc>
                <a:spcPct val="150000"/>
              </a:lnSpc>
              <a:spcBef>
                <a:spcPts val="0"/>
              </a:spcBef>
              <a:buNone/>
            </a:pPr>
            <a:r>
              <a:rPr lang="en-US" sz="1200" dirty="0" smtClean="0">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Cipher text</a:t>
            </a:r>
            <a:r>
              <a:rPr lang="en-US" sz="1200" dirty="0" smtClean="0">
                <a:latin typeface="Tahoma" pitchFamily="34" charset="0"/>
                <a:ea typeface="Tahoma" pitchFamily="34" charset="0"/>
                <a:cs typeface="Tahoma" pitchFamily="34" charset="0"/>
              </a:rPr>
              <a:t> : </a:t>
            </a:r>
            <a:r>
              <a:rPr lang="en-US" sz="1200" dirty="0" err="1" smtClean="0">
                <a:latin typeface="Tahoma" pitchFamily="34" charset="0"/>
                <a:ea typeface="Tahoma" pitchFamily="34" charset="0"/>
                <a:cs typeface="Tahoma" pitchFamily="34" charset="0"/>
              </a:rPr>
              <a:t>zslw</a:t>
            </a:r>
            <a:r>
              <a:rPr lang="en-US" sz="1200" dirty="0" smtClean="0">
                <a:latin typeface="Tahoma" pitchFamily="34" charset="0"/>
                <a:ea typeface="Tahoma" pitchFamily="34" charset="0"/>
                <a:cs typeface="Tahoma" pitchFamily="34" charset="0"/>
              </a:rPr>
              <a:t> </a:t>
            </a:r>
            <a:r>
              <a:rPr lang="en-US" sz="1200" dirty="0" err="1" smtClean="0">
                <a:latin typeface="Tahoma" pitchFamily="34" charset="0"/>
                <a:ea typeface="Tahoma" pitchFamily="34" charset="0"/>
                <a:cs typeface="Tahoma" pitchFamily="34" charset="0"/>
              </a:rPr>
              <a:t>fsogbrd</a:t>
            </a:r>
            <a:endParaRPr lang="en-US" sz="1200" dirty="0" smtClean="0">
              <a:latin typeface="Tahoma" pitchFamily="34" charset="0"/>
              <a:ea typeface="Tahoma" pitchFamily="34" charset="0"/>
              <a:cs typeface="Tahoma" pitchFamily="34" charset="0"/>
            </a:endParaRPr>
          </a:p>
          <a:p>
            <a:pPr>
              <a:lnSpc>
                <a:spcPct val="150000"/>
              </a:lnSpc>
              <a:spcBef>
                <a:spcPts val="0"/>
              </a:spcBef>
              <a:buNone/>
            </a:pPr>
            <a:r>
              <a:rPr lang="en-US" sz="1200" dirty="0" smtClean="0">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Key </a:t>
            </a:r>
            <a:r>
              <a:rPr lang="en-US" sz="1200" dirty="0" smtClean="0">
                <a:latin typeface="Tahoma" pitchFamily="34" charset="0"/>
                <a:ea typeface="Tahoma" pitchFamily="34" charset="0"/>
                <a:cs typeface="Tahoma" pitchFamily="34" charset="0"/>
              </a:rPr>
              <a:t>: text </a:t>
            </a:r>
            <a:r>
              <a:rPr lang="en-US" sz="1200" dirty="0" err="1" smtClean="0">
                <a:latin typeface="Tahoma" pitchFamily="34" charset="0"/>
                <a:ea typeface="Tahoma" pitchFamily="34" charset="0"/>
                <a:cs typeface="Tahoma" pitchFamily="34" charset="0"/>
              </a:rPr>
              <a:t>texttex</a:t>
            </a:r>
            <a:endParaRPr lang="en-US" sz="1200" dirty="0" smtClean="0">
              <a:latin typeface="Tahoma" pitchFamily="34" charset="0"/>
              <a:ea typeface="Tahoma" pitchFamily="34" charset="0"/>
              <a:cs typeface="Tahoma" pitchFamily="34" charset="0"/>
            </a:endParaRPr>
          </a:p>
          <a:p>
            <a:pPr>
              <a:lnSpc>
                <a:spcPct val="150000"/>
              </a:lnSpc>
              <a:spcBef>
                <a:spcPts val="0"/>
              </a:spcBef>
              <a:buNone/>
            </a:pPr>
            <a:r>
              <a:rPr lang="en-US" sz="1200" dirty="0" smtClean="0">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Plain text</a:t>
            </a:r>
            <a:r>
              <a:rPr lang="en-US" sz="1200" dirty="0" smtClean="0">
                <a:latin typeface="Tahoma" pitchFamily="34" charset="0"/>
                <a:ea typeface="Tahoma" pitchFamily="34" charset="0"/>
                <a:cs typeface="Tahoma" pitchFamily="34" charset="0"/>
              </a:rPr>
              <a:t> : Good morning</a:t>
            </a:r>
          </a:p>
          <a:p>
            <a:endParaRPr lang="en-US" sz="1200" b="1" dirty="0" smtClean="0"/>
          </a:p>
          <a:p>
            <a:pPr>
              <a:buNone/>
            </a:pPr>
            <a:r>
              <a:rPr lang="en-US" sz="1200" b="1" dirty="0" smtClean="0">
                <a:latin typeface="Tahoma" pitchFamily="34" charset="0"/>
                <a:ea typeface="Tahoma" pitchFamily="34" charset="0"/>
                <a:cs typeface="Tahoma" pitchFamily="34" charset="0"/>
              </a:rPr>
              <a:t>    Advantage</a:t>
            </a:r>
          </a:p>
          <a:p>
            <a:r>
              <a:rPr lang="en-US" sz="1200" dirty="0" smtClean="0">
                <a:latin typeface="Tahoma" pitchFamily="34" charset="0"/>
                <a:ea typeface="Tahoma" pitchFamily="34" charset="0"/>
                <a:cs typeface="Tahoma" pitchFamily="34" charset="0"/>
              </a:rPr>
              <a:t>Multiple cipher text letters are used for each plain text letters.</a:t>
            </a: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buNone/>
            </a:pPr>
            <a:r>
              <a:rPr lang="en-US" sz="1400" b="1" cap="small" dirty="0" smtClean="0"/>
              <a:t> </a:t>
            </a:r>
            <a:r>
              <a:rPr lang="en-US" sz="1400" b="1" cap="small" dirty="0" err="1" smtClean="0">
                <a:latin typeface="Tahoma" pitchFamily="34" charset="0"/>
                <a:ea typeface="Tahoma" pitchFamily="34" charset="0"/>
                <a:cs typeface="Tahoma" pitchFamily="34" charset="0"/>
              </a:rPr>
              <a:t>Vernam</a:t>
            </a:r>
            <a:r>
              <a:rPr lang="en-US" sz="1400" b="1" cap="small" dirty="0" smtClean="0">
                <a:latin typeface="Tahoma" pitchFamily="34" charset="0"/>
                <a:ea typeface="Tahoma" pitchFamily="34" charset="0"/>
                <a:cs typeface="Tahoma" pitchFamily="34" charset="0"/>
              </a:rPr>
              <a:t> Cipher </a:t>
            </a:r>
            <a:endParaRPr lang="en-US" sz="1400" dirty="0" smtClean="0">
              <a:latin typeface="Tahoma" pitchFamily="34" charset="0"/>
              <a:ea typeface="Tahoma" pitchFamily="34" charset="0"/>
              <a:cs typeface="Tahoma" pitchFamily="34" charset="0"/>
            </a:endParaRPr>
          </a:p>
          <a:p>
            <a:pPr>
              <a:lnSpc>
                <a:spcPct val="150000"/>
              </a:lnSpc>
              <a:spcBef>
                <a:spcPts val="0"/>
              </a:spcBef>
              <a:buNone/>
            </a:pPr>
            <a:r>
              <a:rPr lang="en-US" sz="1200" dirty="0" smtClean="0">
                <a:latin typeface="Tahoma" pitchFamily="34" charset="0"/>
                <a:ea typeface="Tahoma" pitchFamily="34" charset="0"/>
                <a:cs typeface="Tahoma" pitchFamily="34" charset="0"/>
              </a:rPr>
              <a:t>    The ultimate defense against such a cryptanalysis is to choose </a:t>
            </a:r>
            <a:r>
              <a:rPr lang="en-US" sz="1200" dirty="0" err="1" smtClean="0">
                <a:latin typeface="Tahoma" pitchFamily="34" charset="0"/>
                <a:ea typeface="Tahoma" pitchFamily="34" charset="0"/>
                <a:cs typeface="Tahoma" pitchFamily="34" charset="0"/>
              </a:rPr>
              <a:t>akeyword</a:t>
            </a:r>
            <a:r>
              <a:rPr lang="en-US" sz="1200" dirty="0" smtClean="0">
                <a:latin typeface="Tahoma" pitchFamily="34" charset="0"/>
                <a:ea typeface="Tahoma" pitchFamily="34" charset="0"/>
                <a:cs typeface="Tahoma" pitchFamily="34" charset="0"/>
              </a:rPr>
              <a:t> that is as long as the plaintext and has no statistical relationship to it. This cipher works on binary data (bits) rather than letters. The system can </a:t>
            </a:r>
            <a:r>
              <a:rPr lang="en-US" sz="1200" dirty="0" err="1" smtClean="0">
                <a:latin typeface="Tahoma" pitchFamily="34" charset="0"/>
                <a:ea typeface="Tahoma" pitchFamily="34" charset="0"/>
                <a:cs typeface="Tahoma" pitchFamily="34" charset="0"/>
              </a:rPr>
              <a:t>beexpressed</a:t>
            </a:r>
            <a:r>
              <a:rPr lang="en-US" sz="1200" dirty="0" smtClean="0">
                <a:latin typeface="Tahoma" pitchFamily="34" charset="0"/>
                <a:ea typeface="Tahoma" pitchFamily="34" charset="0"/>
                <a:cs typeface="Tahoma" pitchFamily="34" charset="0"/>
              </a:rPr>
              <a:t> succinctly as follows :</a:t>
            </a:r>
          </a:p>
          <a:p>
            <a:pPr>
              <a:lnSpc>
                <a:spcPct val="150000"/>
              </a:lnSpc>
              <a:spcBef>
                <a:spcPts val="0"/>
              </a:spcBef>
            </a:pPr>
            <a:r>
              <a:rPr lang="en-US" sz="1200" dirty="0" smtClean="0">
                <a:latin typeface="Tahoma" pitchFamily="34" charset="0"/>
                <a:ea typeface="Tahoma" pitchFamily="34" charset="0"/>
                <a:cs typeface="Tahoma" pitchFamily="34" charset="0"/>
              </a:rPr>
              <a:t>          </a:t>
            </a:r>
            <a:r>
              <a:rPr lang="en-US" sz="1200" dirty="0" err="1" smtClean="0">
                <a:latin typeface="Tahoma" pitchFamily="34" charset="0"/>
                <a:ea typeface="Tahoma" pitchFamily="34" charset="0"/>
                <a:cs typeface="Tahoma" pitchFamily="34" charset="0"/>
              </a:rPr>
              <a:t>ci</a:t>
            </a:r>
            <a:r>
              <a:rPr lang="en-US" sz="1200" dirty="0" smtClean="0">
                <a:latin typeface="Tahoma" pitchFamily="34" charset="0"/>
                <a:ea typeface="Tahoma" pitchFamily="34" charset="0"/>
                <a:cs typeface="Tahoma" pitchFamily="34" charset="0"/>
              </a:rPr>
              <a:t>= pi     </a:t>
            </a:r>
            <a:r>
              <a:rPr lang="en-US" sz="1200" dirty="0" err="1" smtClean="0">
                <a:latin typeface="Tahoma" pitchFamily="34" charset="0"/>
                <a:ea typeface="Tahoma" pitchFamily="34" charset="0"/>
                <a:cs typeface="Tahoma" pitchFamily="34" charset="0"/>
              </a:rPr>
              <a:t>ki</a:t>
            </a:r>
            <a:endParaRPr lang="en-US" sz="1200" dirty="0" smtClean="0">
              <a:latin typeface="Tahoma" pitchFamily="34" charset="0"/>
              <a:ea typeface="Tahoma" pitchFamily="34" charset="0"/>
              <a:cs typeface="Tahoma" pitchFamily="34" charset="0"/>
            </a:endParaRPr>
          </a:p>
          <a:p>
            <a:pPr>
              <a:lnSpc>
                <a:spcPct val="150000"/>
              </a:lnSpc>
              <a:spcBef>
                <a:spcPts val="0"/>
              </a:spcBef>
              <a:buNone/>
            </a:pPr>
            <a:r>
              <a:rPr lang="en-US" sz="1200" dirty="0" smtClean="0">
                <a:latin typeface="Tahoma" pitchFamily="34" charset="0"/>
                <a:ea typeface="Tahoma" pitchFamily="34" charset="0"/>
                <a:cs typeface="Tahoma" pitchFamily="34" charset="0"/>
              </a:rPr>
              <a:t>    where</a:t>
            </a:r>
          </a:p>
          <a:p>
            <a:pPr>
              <a:lnSpc>
                <a:spcPct val="150000"/>
              </a:lnSpc>
              <a:spcBef>
                <a:spcPts val="0"/>
              </a:spcBef>
              <a:buNone/>
            </a:pPr>
            <a:r>
              <a:rPr lang="en-US" sz="1200" dirty="0" smtClean="0">
                <a:latin typeface="Tahoma" pitchFamily="34" charset="0"/>
                <a:ea typeface="Tahoma" pitchFamily="34" charset="0"/>
                <a:cs typeface="Tahoma" pitchFamily="34" charset="0"/>
              </a:rPr>
              <a:t>    pi= </a:t>
            </a:r>
            <a:r>
              <a:rPr lang="en-US" sz="1200" dirty="0" err="1" smtClean="0">
                <a:latin typeface="Tahoma" pitchFamily="34" charset="0"/>
                <a:ea typeface="Tahoma" pitchFamily="34" charset="0"/>
                <a:cs typeface="Tahoma" pitchFamily="34" charset="0"/>
              </a:rPr>
              <a:t>ith</a:t>
            </a:r>
            <a:r>
              <a:rPr lang="en-US" sz="1200" dirty="0" smtClean="0">
                <a:latin typeface="Tahoma" pitchFamily="34" charset="0"/>
                <a:ea typeface="Tahoma" pitchFamily="34" charset="0"/>
                <a:cs typeface="Tahoma" pitchFamily="34" charset="0"/>
              </a:rPr>
              <a:t> binary digit of plaintext</a:t>
            </a:r>
          </a:p>
          <a:p>
            <a:pPr>
              <a:lnSpc>
                <a:spcPct val="150000"/>
              </a:lnSpc>
              <a:spcBef>
                <a:spcPts val="0"/>
              </a:spcBef>
              <a:buNone/>
            </a:pPr>
            <a:r>
              <a:rPr lang="en-US" sz="1200" dirty="0" smtClean="0">
                <a:latin typeface="Tahoma" pitchFamily="34" charset="0"/>
                <a:ea typeface="Tahoma" pitchFamily="34" charset="0"/>
                <a:cs typeface="Tahoma" pitchFamily="34" charset="0"/>
              </a:rPr>
              <a:t>    </a:t>
            </a:r>
            <a:r>
              <a:rPr lang="en-US" sz="1200" dirty="0" err="1" smtClean="0">
                <a:latin typeface="Tahoma" pitchFamily="34" charset="0"/>
                <a:ea typeface="Tahoma" pitchFamily="34" charset="0"/>
                <a:cs typeface="Tahoma" pitchFamily="34" charset="0"/>
              </a:rPr>
              <a:t>ki</a:t>
            </a:r>
            <a:r>
              <a:rPr lang="en-US" sz="1200" dirty="0" smtClean="0">
                <a:latin typeface="Tahoma" pitchFamily="34" charset="0"/>
                <a:ea typeface="Tahoma" pitchFamily="34" charset="0"/>
                <a:cs typeface="Tahoma" pitchFamily="34" charset="0"/>
              </a:rPr>
              <a:t>= </a:t>
            </a:r>
            <a:r>
              <a:rPr lang="en-US" sz="1200" dirty="0" err="1" smtClean="0">
                <a:latin typeface="Tahoma" pitchFamily="34" charset="0"/>
                <a:ea typeface="Tahoma" pitchFamily="34" charset="0"/>
                <a:cs typeface="Tahoma" pitchFamily="34" charset="0"/>
              </a:rPr>
              <a:t>ith</a:t>
            </a:r>
            <a:r>
              <a:rPr lang="en-US" sz="1200" dirty="0" smtClean="0">
                <a:latin typeface="Tahoma" pitchFamily="34" charset="0"/>
                <a:ea typeface="Tahoma" pitchFamily="34" charset="0"/>
                <a:cs typeface="Tahoma" pitchFamily="34" charset="0"/>
              </a:rPr>
              <a:t> binary digit of key</a:t>
            </a:r>
          </a:p>
          <a:p>
            <a:pPr>
              <a:lnSpc>
                <a:spcPct val="150000"/>
              </a:lnSpc>
              <a:spcBef>
                <a:spcPts val="0"/>
              </a:spcBef>
              <a:buNone/>
            </a:pPr>
            <a:r>
              <a:rPr lang="en-US" sz="1200" dirty="0" smtClean="0">
                <a:latin typeface="Tahoma" pitchFamily="34" charset="0"/>
                <a:ea typeface="Tahoma" pitchFamily="34" charset="0"/>
                <a:cs typeface="Tahoma" pitchFamily="34" charset="0"/>
              </a:rPr>
              <a:t>    </a:t>
            </a:r>
            <a:r>
              <a:rPr lang="en-US" sz="1200" dirty="0" err="1" smtClean="0">
                <a:latin typeface="Tahoma" pitchFamily="34" charset="0"/>
                <a:ea typeface="Tahoma" pitchFamily="34" charset="0"/>
                <a:cs typeface="Tahoma" pitchFamily="34" charset="0"/>
              </a:rPr>
              <a:t>ci</a:t>
            </a:r>
            <a:r>
              <a:rPr lang="en-US" sz="1200" dirty="0" smtClean="0">
                <a:latin typeface="Tahoma" pitchFamily="34" charset="0"/>
                <a:ea typeface="Tahoma" pitchFamily="34" charset="0"/>
                <a:cs typeface="Tahoma" pitchFamily="34" charset="0"/>
              </a:rPr>
              <a:t>= </a:t>
            </a:r>
            <a:r>
              <a:rPr lang="en-US" sz="1200" dirty="0" err="1" smtClean="0">
                <a:latin typeface="Tahoma" pitchFamily="34" charset="0"/>
                <a:ea typeface="Tahoma" pitchFamily="34" charset="0"/>
                <a:cs typeface="Tahoma" pitchFamily="34" charset="0"/>
              </a:rPr>
              <a:t>ith</a:t>
            </a:r>
            <a:r>
              <a:rPr lang="en-US" sz="1200" dirty="0" smtClean="0">
                <a:latin typeface="Tahoma" pitchFamily="34" charset="0"/>
                <a:ea typeface="Tahoma" pitchFamily="34" charset="0"/>
                <a:cs typeface="Tahoma" pitchFamily="34" charset="0"/>
              </a:rPr>
              <a:t> binary digit of </a:t>
            </a:r>
            <a:r>
              <a:rPr lang="en-US" sz="1200" dirty="0" err="1" smtClean="0">
                <a:latin typeface="Tahoma" pitchFamily="34" charset="0"/>
                <a:ea typeface="Tahoma" pitchFamily="34" charset="0"/>
                <a:cs typeface="Tahoma" pitchFamily="34" charset="0"/>
              </a:rPr>
              <a:t>ciphertext</a:t>
            </a:r>
            <a:endParaRPr lang="en-US" sz="1200" dirty="0" smtClean="0">
              <a:latin typeface="Tahoma" pitchFamily="34" charset="0"/>
              <a:ea typeface="Tahoma" pitchFamily="34" charset="0"/>
              <a:cs typeface="Tahoma" pitchFamily="34" charset="0"/>
            </a:endParaRPr>
          </a:p>
          <a:p>
            <a:pPr lvl="0">
              <a:lnSpc>
                <a:spcPct val="150000"/>
              </a:lnSpc>
              <a:spcBef>
                <a:spcPts val="0"/>
              </a:spcBef>
              <a:buNone/>
            </a:pPr>
            <a:r>
              <a:rPr lang="en-US" sz="1200" dirty="0" smtClean="0">
                <a:latin typeface="Tahoma" pitchFamily="34" charset="0"/>
                <a:ea typeface="Tahoma" pitchFamily="34" charset="0"/>
                <a:cs typeface="Tahoma" pitchFamily="34" charset="0"/>
              </a:rPr>
              <a:t>      = exclusive-or (XOR) operation</a:t>
            </a:r>
          </a:p>
          <a:p>
            <a:pPr>
              <a:lnSpc>
                <a:spcPct val="150000"/>
              </a:lnSpc>
              <a:spcBef>
                <a:spcPts val="0"/>
              </a:spcBef>
              <a:buNone/>
            </a:pPr>
            <a:r>
              <a:rPr lang="en-US" sz="1200" dirty="0" smtClean="0">
                <a:latin typeface="Tahoma" pitchFamily="34" charset="0"/>
                <a:ea typeface="Tahoma" pitchFamily="34" charset="0"/>
                <a:cs typeface="Tahoma" pitchFamily="34" charset="0"/>
              </a:rPr>
              <a:t>     Thus, </a:t>
            </a:r>
            <a:r>
              <a:rPr lang="en-US" sz="1200" dirty="0" err="1" smtClean="0">
                <a:latin typeface="Tahoma" pitchFamily="34" charset="0"/>
                <a:ea typeface="Tahoma" pitchFamily="34" charset="0"/>
                <a:cs typeface="Tahoma" pitchFamily="34" charset="0"/>
              </a:rPr>
              <a:t>ciphertext</a:t>
            </a:r>
            <a:r>
              <a:rPr lang="en-US" sz="1200" dirty="0" smtClean="0">
                <a:latin typeface="Tahoma" pitchFamily="34" charset="0"/>
                <a:ea typeface="Tahoma" pitchFamily="34" charset="0"/>
                <a:cs typeface="Tahoma" pitchFamily="34" charset="0"/>
              </a:rPr>
              <a:t> is generated by performing the bitwise XOR of the </a:t>
            </a:r>
            <a:r>
              <a:rPr lang="en-US" sz="1200" dirty="0" err="1" smtClean="0">
                <a:latin typeface="Tahoma" pitchFamily="34" charset="0"/>
                <a:ea typeface="Tahoma" pitchFamily="34" charset="0"/>
                <a:cs typeface="Tahoma" pitchFamily="34" charset="0"/>
              </a:rPr>
              <a:t>plaintextand</a:t>
            </a:r>
            <a:r>
              <a:rPr lang="en-US" sz="1200" dirty="0" smtClean="0">
                <a:latin typeface="Tahoma" pitchFamily="34" charset="0"/>
                <a:ea typeface="Tahoma" pitchFamily="34" charset="0"/>
                <a:cs typeface="Tahoma" pitchFamily="34" charset="0"/>
              </a:rPr>
              <a:t> the key. Because of the use of the properties of the XOR, decryption simply involves the same bitwise operation:</a:t>
            </a:r>
          </a:p>
          <a:p>
            <a:r>
              <a:rPr lang="en-US" sz="1200" b="1" dirty="0" smtClean="0">
                <a:latin typeface="Tahoma" pitchFamily="34" charset="0"/>
                <a:ea typeface="Tahoma" pitchFamily="34" charset="0"/>
                <a:cs typeface="Tahoma" pitchFamily="34" charset="0"/>
              </a:rPr>
              <a:t>       pi= </a:t>
            </a:r>
            <a:r>
              <a:rPr lang="en-US" sz="1200" b="1" dirty="0" err="1" smtClean="0">
                <a:latin typeface="Tahoma" pitchFamily="34" charset="0"/>
                <a:ea typeface="Tahoma" pitchFamily="34" charset="0"/>
                <a:cs typeface="Tahoma" pitchFamily="34" charset="0"/>
              </a:rPr>
              <a:t>ci</a:t>
            </a:r>
            <a:r>
              <a:rPr lang="en-US" sz="1200" b="1" dirty="0" smtClean="0">
                <a:latin typeface="Tahoma" pitchFamily="34" charset="0"/>
                <a:ea typeface="Tahoma" pitchFamily="34" charset="0"/>
                <a:cs typeface="Tahoma" pitchFamily="34" charset="0"/>
              </a:rPr>
              <a:t>      </a:t>
            </a:r>
            <a:r>
              <a:rPr lang="en-US" sz="1200" b="1" dirty="0" err="1" smtClean="0">
                <a:latin typeface="Tahoma" pitchFamily="34" charset="0"/>
                <a:ea typeface="Tahoma" pitchFamily="34" charset="0"/>
                <a:cs typeface="Tahoma" pitchFamily="34" charset="0"/>
              </a:rPr>
              <a:t>ki</a:t>
            </a:r>
            <a:endParaRPr lang="en-US" sz="1200" dirty="0" smtClean="0">
              <a:latin typeface="Tahoma" pitchFamily="34" charset="0"/>
              <a:ea typeface="Tahoma" pitchFamily="34" charset="0"/>
              <a:cs typeface="Tahoma" pitchFamily="34" charset="0"/>
            </a:endParaRPr>
          </a:p>
          <a:p>
            <a:pPr lvl="0">
              <a:lnSpc>
                <a:spcPct val="150000"/>
              </a:lnSpc>
              <a:spcBef>
                <a:spcPts val="0"/>
              </a:spcBef>
              <a:buNone/>
            </a:pPr>
            <a:endParaRPr lang="en-US" sz="1200" dirty="0">
              <a:latin typeface="Tahoma" pitchFamily="34" charset="0"/>
              <a:ea typeface="Tahoma" pitchFamily="34" charset="0"/>
              <a:cs typeface="Tahoma" pitchFamily="34" charset="0"/>
            </a:endParaRPr>
          </a:p>
        </p:txBody>
      </p:sp>
      <p:pic>
        <p:nvPicPr>
          <p:cNvPr id="4" name="Picture 3"/>
          <p:cNvPicPr/>
          <p:nvPr/>
        </p:nvPicPr>
        <p:blipFill>
          <a:blip r:embed="rId2"/>
          <a:srcRect/>
          <a:stretch>
            <a:fillRect/>
          </a:stretch>
        </p:blipFill>
        <p:spPr bwMode="auto">
          <a:xfrm>
            <a:off x="1621239" y="6141374"/>
            <a:ext cx="173904" cy="113578"/>
          </a:xfrm>
          <a:prstGeom prst="rect">
            <a:avLst/>
          </a:prstGeom>
          <a:noFill/>
          <a:ln w="9525">
            <a:noFill/>
            <a:miter lim="800000"/>
            <a:headEnd/>
            <a:tailEnd/>
          </a:ln>
        </p:spPr>
      </p:pic>
      <p:pic>
        <p:nvPicPr>
          <p:cNvPr id="5" name="Picture 4"/>
          <p:cNvPicPr/>
          <p:nvPr/>
        </p:nvPicPr>
        <p:blipFill>
          <a:blip r:embed="rId2"/>
          <a:srcRect/>
          <a:stretch>
            <a:fillRect/>
          </a:stretch>
        </p:blipFill>
        <p:spPr bwMode="auto">
          <a:xfrm>
            <a:off x="674117" y="7505496"/>
            <a:ext cx="173904" cy="113578"/>
          </a:xfrm>
          <a:prstGeom prst="rect">
            <a:avLst/>
          </a:prstGeom>
          <a:noFill/>
          <a:ln w="9525">
            <a:noFill/>
            <a:miter lim="800000"/>
            <a:headEnd/>
            <a:tailEnd/>
          </a:ln>
        </p:spPr>
      </p:pic>
      <p:pic>
        <p:nvPicPr>
          <p:cNvPr id="6" name="Picture 5"/>
          <p:cNvPicPr/>
          <p:nvPr/>
        </p:nvPicPr>
        <p:blipFill>
          <a:blip r:embed="rId2"/>
          <a:srcRect/>
          <a:stretch>
            <a:fillRect/>
          </a:stretch>
        </p:blipFill>
        <p:spPr bwMode="auto">
          <a:xfrm>
            <a:off x="1550187" y="8650844"/>
            <a:ext cx="173904" cy="113578"/>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1200" dirty="0" smtClean="0">
                <a:latin typeface="Tahoma" pitchFamily="34" charset="0"/>
                <a:ea typeface="Tahoma" pitchFamily="34" charset="0"/>
                <a:cs typeface="Tahoma" pitchFamily="34" charset="0"/>
              </a:rPr>
              <a:t>Example:</a:t>
            </a:r>
          </a:p>
          <a:p>
            <a:pPr>
              <a:buNone/>
            </a:pPr>
            <a:r>
              <a:rPr lang="en-US" sz="1200" dirty="0" smtClean="0">
                <a:latin typeface="Tahoma" pitchFamily="34" charset="0"/>
                <a:ea typeface="Tahoma" pitchFamily="34" charset="0"/>
                <a:cs typeface="Tahoma" pitchFamily="34" charset="0"/>
              </a:rPr>
              <a:t>    Plaintext 	= 0 0 1 0 1 0 0 1</a:t>
            </a:r>
          </a:p>
          <a:p>
            <a:pPr>
              <a:buNone/>
            </a:pPr>
            <a:r>
              <a:rPr lang="en-US" sz="1200" dirty="0" smtClean="0">
                <a:latin typeface="Tahoma" pitchFamily="34" charset="0"/>
                <a:ea typeface="Tahoma" pitchFamily="34" charset="0"/>
                <a:cs typeface="Tahoma" pitchFamily="34" charset="0"/>
              </a:rPr>
              <a:t>	Key	   	 = 1 0 1 0 1 1 0 0</a:t>
            </a:r>
          </a:p>
          <a:p>
            <a:pPr>
              <a:buNone/>
            </a:pPr>
            <a:r>
              <a:rPr lang="en-US" sz="1200" dirty="0" smtClean="0">
                <a:latin typeface="Tahoma" pitchFamily="34" charset="0"/>
                <a:ea typeface="Tahoma" pitchFamily="34" charset="0"/>
                <a:cs typeface="Tahoma" pitchFamily="34" charset="0"/>
              </a:rPr>
              <a:t>		       	   -------------------</a:t>
            </a:r>
          </a:p>
          <a:p>
            <a:pPr>
              <a:buNone/>
            </a:pPr>
            <a:r>
              <a:rPr lang="en-US" sz="1200" dirty="0" smtClean="0">
                <a:latin typeface="Tahoma" pitchFamily="34" charset="0"/>
                <a:ea typeface="Tahoma" pitchFamily="34" charset="0"/>
                <a:cs typeface="Tahoma" pitchFamily="34" charset="0"/>
              </a:rPr>
              <a:t>	</a:t>
            </a:r>
            <a:r>
              <a:rPr lang="en-US" sz="1200" dirty="0" err="1" smtClean="0">
                <a:latin typeface="Tahoma" pitchFamily="34" charset="0"/>
                <a:ea typeface="Tahoma" pitchFamily="34" charset="0"/>
                <a:cs typeface="Tahoma" pitchFamily="34" charset="0"/>
              </a:rPr>
              <a:t>Ciphertext</a:t>
            </a:r>
            <a:r>
              <a:rPr lang="en-US" sz="1200" dirty="0" smtClean="0">
                <a:latin typeface="Tahoma" pitchFamily="34" charset="0"/>
                <a:ea typeface="Tahoma" pitchFamily="34" charset="0"/>
                <a:cs typeface="Tahoma" pitchFamily="34" charset="0"/>
              </a:rPr>
              <a:t> 	  = 1 0 0 0 0 1 0 1</a:t>
            </a:r>
          </a:p>
          <a:p>
            <a:endParaRPr lang="en-US" sz="1200" dirty="0" smtClean="0">
              <a:latin typeface="Tahoma" pitchFamily="34" charset="0"/>
              <a:ea typeface="Tahoma" pitchFamily="34" charset="0"/>
              <a:cs typeface="Tahoma" pitchFamily="34" charset="0"/>
            </a:endParaRPr>
          </a:p>
          <a:p>
            <a:endParaRPr lang="en-US" sz="1200" dirty="0" smtClean="0">
              <a:latin typeface="Tahoma" pitchFamily="34" charset="0"/>
              <a:ea typeface="Tahoma" pitchFamily="34" charset="0"/>
              <a:cs typeface="Tahoma" pitchFamily="34" charset="0"/>
            </a:endParaRPr>
          </a:p>
          <a:p>
            <a:pPr>
              <a:buNone/>
            </a:pPr>
            <a:r>
              <a:rPr lang="en-US" sz="1400" b="1" cap="all" dirty="0" smtClean="0">
                <a:latin typeface="Tahoma" pitchFamily="34" charset="0"/>
                <a:ea typeface="Tahoma" pitchFamily="34" charset="0"/>
                <a:cs typeface="Tahoma" pitchFamily="34" charset="0"/>
              </a:rPr>
              <a:t>  One Time Pad Cipher:</a:t>
            </a:r>
          </a:p>
          <a:p>
            <a:pPr>
              <a:lnSpc>
                <a:spcPct val="150000"/>
              </a:lnSpc>
              <a:spcBef>
                <a:spcPts val="0"/>
              </a:spcBef>
              <a:buNone/>
            </a:pPr>
            <a:r>
              <a:rPr lang="en-US" sz="1400" dirty="0" smtClean="0"/>
              <a:t>   </a:t>
            </a:r>
            <a:r>
              <a:rPr lang="en-US" sz="1400" dirty="0" smtClean="0">
                <a:latin typeface="Tahoma" pitchFamily="34" charset="0"/>
                <a:ea typeface="Tahoma" pitchFamily="34" charset="0"/>
                <a:cs typeface="Tahoma" pitchFamily="34" charset="0"/>
              </a:rPr>
              <a:t> </a:t>
            </a:r>
            <a:r>
              <a:rPr lang="en-US" sz="1200" dirty="0" smtClean="0">
                <a:latin typeface="Tahoma" pitchFamily="34" charset="0"/>
                <a:ea typeface="Tahoma" pitchFamily="34" charset="0"/>
                <a:cs typeface="Tahoma" pitchFamily="34" charset="0"/>
              </a:rPr>
              <a:t>An Army Signal Corp officer, Joseph </a:t>
            </a:r>
            <a:r>
              <a:rPr lang="en-US" sz="1200" dirty="0" err="1" smtClean="0">
                <a:latin typeface="Tahoma" pitchFamily="34" charset="0"/>
                <a:ea typeface="Tahoma" pitchFamily="34" charset="0"/>
                <a:cs typeface="Tahoma" pitchFamily="34" charset="0"/>
              </a:rPr>
              <a:t>Mauborgne</a:t>
            </a:r>
            <a:r>
              <a:rPr lang="en-US" sz="1200" dirty="0" smtClean="0">
                <a:latin typeface="Tahoma" pitchFamily="34" charset="0"/>
                <a:ea typeface="Tahoma" pitchFamily="34" charset="0"/>
                <a:cs typeface="Tahoma" pitchFamily="34" charset="0"/>
              </a:rPr>
              <a:t>, proposed an improvement to the </a:t>
            </a:r>
            <a:r>
              <a:rPr lang="en-US" sz="1200" dirty="0" err="1" smtClean="0">
                <a:latin typeface="Tahoma" pitchFamily="34" charset="0"/>
                <a:ea typeface="Tahoma" pitchFamily="34" charset="0"/>
                <a:cs typeface="Tahoma" pitchFamily="34" charset="0"/>
              </a:rPr>
              <a:t>Vernam</a:t>
            </a:r>
            <a:r>
              <a:rPr lang="en-US" sz="1200" dirty="0" smtClean="0">
                <a:latin typeface="Tahoma" pitchFamily="34" charset="0"/>
                <a:ea typeface="Tahoma" pitchFamily="34" charset="0"/>
                <a:cs typeface="Tahoma" pitchFamily="34" charset="0"/>
              </a:rPr>
              <a:t> cipher that yields the ultimate in security. </a:t>
            </a:r>
            <a:r>
              <a:rPr lang="en-US" sz="1200" dirty="0" err="1" smtClean="0">
                <a:latin typeface="Tahoma" pitchFamily="34" charset="0"/>
                <a:ea typeface="Tahoma" pitchFamily="34" charset="0"/>
                <a:cs typeface="Tahoma" pitchFamily="34" charset="0"/>
              </a:rPr>
              <a:t>Mauborgne</a:t>
            </a:r>
            <a:r>
              <a:rPr lang="en-US" sz="1200" dirty="0" smtClean="0">
                <a:latin typeface="Tahoma" pitchFamily="34" charset="0"/>
                <a:ea typeface="Tahoma" pitchFamily="34" charset="0"/>
                <a:cs typeface="Tahoma" pitchFamily="34" charset="0"/>
              </a:rPr>
              <a:t> suggested using a random key that is as long as the message, so that the key need not be repeated. In addition, the key is to be used to encrypt and decrypt a single message, and then is discarded. Each new message requires a new key of the same length as the new message. Such a scheme, known as a </a:t>
            </a:r>
            <a:r>
              <a:rPr lang="en-US" sz="1200" b="1" dirty="0" smtClean="0">
                <a:latin typeface="Tahoma" pitchFamily="34" charset="0"/>
                <a:ea typeface="Tahoma" pitchFamily="34" charset="0"/>
                <a:cs typeface="Tahoma" pitchFamily="34" charset="0"/>
              </a:rPr>
              <a:t>one-time pad</a:t>
            </a:r>
            <a:r>
              <a:rPr lang="en-US" sz="1200" dirty="0" smtClean="0">
                <a:latin typeface="Tahoma" pitchFamily="34" charset="0"/>
                <a:ea typeface="Tahoma" pitchFamily="34" charset="0"/>
                <a:cs typeface="Tahoma" pitchFamily="34" charset="0"/>
              </a:rPr>
              <a:t>, is unbreakable. </a:t>
            </a:r>
          </a:p>
          <a:p>
            <a:pPr>
              <a:lnSpc>
                <a:spcPct val="150000"/>
              </a:lnSpc>
              <a:spcBef>
                <a:spcPts val="0"/>
              </a:spcBef>
              <a:buNone/>
            </a:pPr>
            <a:r>
              <a:rPr lang="en-US" sz="1200" dirty="0" smtClean="0">
                <a:latin typeface="Tahoma" pitchFamily="34" charset="0"/>
                <a:ea typeface="Tahoma" pitchFamily="34" charset="0"/>
                <a:cs typeface="Tahoma" pitchFamily="34" charset="0"/>
              </a:rPr>
              <a:t> </a:t>
            </a:r>
          </a:p>
          <a:p>
            <a:pPr>
              <a:lnSpc>
                <a:spcPct val="150000"/>
              </a:lnSpc>
              <a:spcBef>
                <a:spcPts val="0"/>
              </a:spcBef>
            </a:pPr>
            <a:r>
              <a:rPr lang="en-US" sz="1200" dirty="0" smtClean="0">
                <a:latin typeface="Tahoma" pitchFamily="34" charset="0"/>
                <a:ea typeface="Tahoma" pitchFamily="34" charset="0"/>
                <a:cs typeface="Tahoma" pitchFamily="34" charset="0"/>
              </a:rPr>
              <a:t>It produces random output that bears no statistical relationship to the plaintext. Because the </a:t>
            </a:r>
            <a:r>
              <a:rPr lang="en-US" sz="1200" dirty="0" err="1" smtClean="0">
                <a:latin typeface="Tahoma" pitchFamily="34" charset="0"/>
                <a:ea typeface="Tahoma" pitchFamily="34" charset="0"/>
                <a:cs typeface="Tahoma" pitchFamily="34" charset="0"/>
              </a:rPr>
              <a:t>ciphertext</a:t>
            </a:r>
            <a:r>
              <a:rPr lang="en-US" sz="1200" dirty="0" smtClean="0">
                <a:latin typeface="Tahoma" pitchFamily="34" charset="0"/>
                <a:ea typeface="Tahoma" pitchFamily="34" charset="0"/>
                <a:cs typeface="Tahoma" pitchFamily="34" charset="0"/>
              </a:rPr>
              <a:t> contains no information whatsoever about the plaintext, there is simply no way to break the code.</a:t>
            </a:r>
          </a:p>
          <a:p>
            <a:pPr>
              <a:lnSpc>
                <a:spcPct val="150000"/>
              </a:lnSpc>
              <a:spcBef>
                <a:spcPts val="0"/>
              </a:spcBef>
              <a:buNone/>
            </a:pPr>
            <a:r>
              <a:rPr lang="en-US" sz="1200" dirty="0" smtClean="0">
                <a:latin typeface="Tahoma" pitchFamily="34" charset="0"/>
                <a:ea typeface="Tahoma" pitchFamily="34" charset="0"/>
                <a:cs typeface="Tahoma" pitchFamily="34" charset="0"/>
              </a:rPr>
              <a:t> </a:t>
            </a:r>
          </a:p>
          <a:p>
            <a:pPr>
              <a:lnSpc>
                <a:spcPct val="150000"/>
              </a:lnSpc>
              <a:spcBef>
                <a:spcPts val="0"/>
              </a:spcBef>
            </a:pPr>
            <a:r>
              <a:rPr lang="en-US" sz="1200" dirty="0" smtClean="0">
                <a:latin typeface="Tahoma" pitchFamily="34" charset="0"/>
                <a:ea typeface="Tahoma" pitchFamily="34" charset="0"/>
                <a:cs typeface="Tahoma" pitchFamily="34" charset="0"/>
              </a:rPr>
              <a:t>Suppose that we are using a </a:t>
            </a:r>
            <a:r>
              <a:rPr lang="en-US" sz="1200" dirty="0" err="1" smtClean="0">
                <a:latin typeface="Tahoma" pitchFamily="34" charset="0"/>
                <a:ea typeface="Tahoma" pitchFamily="34" charset="0"/>
                <a:cs typeface="Tahoma" pitchFamily="34" charset="0"/>
              </a:rPr>
              <a:t>Vigenère</a:t>
            </a:r>
            <a:r>
              <a:rPr lang="en-US" sz="1200" dirty="0" smtClean="0">
                <a:latin typeface="Tahoma" pitchFamily="34" charset="0"/>
                <a:ea typeface="Tahoma" pitchFamily="34" charset="0"/>
                <a:cs typeface="Tahoma" pitchFamily="34" charset="0"/>
              </a:rPr>
              <a:t> scheme with 27 characters in which the twenty-seventh character is </a:t>
            </a:r>
            <a:r>
              <a:rPr lang="en-US" sz="1200" dirty="0" err="1" smtClean="0">
                <a:latin typeface="Tahoma" pitchFamily="34" charset="0"/>
                <a:ea typeface="Tahoma" pitchFamily="34" charset="0"/>
                <a:cs typeface="Tahoma" pitchFamily="34" charset="0"/>
              </a:rPr>
              <a:t>thespace</a:t>
            </a:r>
            <a:r>
              <a:rPr lang="en-US" sz="1200" dirty="0" smtClean="0">
                <a:latin typeface="Tahoma" pitchFamily="34" charset="0"/>
                <a:ea typeface="Tahoma" pitchFamily="34" charset="0"/>
                <a:cs typeface="Tahoma" pitchFamily="34" charset="0"/>
              </a:rPr>
              <a:t> character, but with a one-time key that is as long as the message. </a:t>
            </a:r>
          </a:p>
          <a:p>
            <a:pPr>
              <a:lnSpc>
                <a:spcPct val="150000"/>
              </a:lnSpc>
              <a:spcBef>
                <a:spcPts val="0"/>
              </a:spcBef>
              <a:buNone/>
            </a:pPr>
            <a:r>
              <a:rPr lang="en-US" sz="1200" dirty="0" smtClean="0">
                <a:latin typeface="Tahoma" pitchFamily="34" charset="0"/>
                <a:ea typeface="Tahoma" pitchFamily="34" charset="0"/>
                <a:cs typeface="Tahoma" pitchFamily="34" charset="0"/>
              </a:rPr>
              <a:t>    Consider the </a:t>
            </a:r>
            <a:r>
              <a:rPr lang="en-US" sz="1200" dirty="0" err="1" smtClean="0">
                <a:latin typeface="Tahoma" pitchFamily="34" charset="0"/>
                <a:ea typeface="Tahoma" pitchFamily="34" charset="0"/>
                <a:cs typeface="Tahoma" pitchFamily="34" charset="0"/>
              </a:rPr>
              <a:t>ciphertext</a:t>
            </a:r>
            <a:endParaRPr lang="en-US" sz="1200" dirty="0" smtClean="0">
              <a:latin typeface="Tahoma" pitchFamily="34" charset="0"/>
              <a:ea typeface="Tahoma" pitchFamily="34" charset="0"/>
              <a:cs typeface="Tahoma" pitchFamily="34" charset="0"/>
            </a:endParaRPr>
          </a:p>
          <a:p>
            <a:pPr>
              <a:lnSpc>
                <a:spcPct val="150000"/>
              </a:lnSpc>
              <a:spcBef>
                <a:spcPts val="0"/>
              </a:spcBef>
              <a:buNone/>
            </a:pPr>
            <a:r>
              <a:rPr lang="en-US" sz="1200" dirty="0" smtClean="0">
                <a:latin typeface="Tahoma" pitchFamily="34" charset="0"/>
                <a:ea typeface="Tahoma" pitchFamily="34" charset="0"/>
                <a:cs typeface="Tahoma" pitchFamily="34" charset="0"/>
              </a:rPr>
              <a:t>     ANKYODKYUREPFJBYOJDSPLREYIUNOFDOIUERFPLUYTS</a:t>
            </a:r>
          </a:p>
          <a:p>
            <a:r>
              <a:rPr lang="en-US" sz="1400" dirty="0" smtClean="0"/>
              <a:t>Two different decryptions using two different keys:</a:t>
            </a:r>
          </a:p>
          <a:p>
            <a:pPr>
              <a:buNone/>
            </a:pPr>
            <a:r>
              <a:rPr lang="en-US" sz="1400" dirty="0" smtClean="0"/>
              <a:t>    </a:t>
            </a:r>
            <a:r>
              <a:rPr lang="en-US" sz="1400" dirty="0" err="1" smtClean="0"/>
              <a:t>Ciphertext</a:t>
            </a:r>
            <a:r>
              <a:rPr lang="en-US" sz="1400" dirty="0" smtClean="0"/>
              <a:t>: 	ANKYODKYUREPFJBYOJDSPLREYIUNOFDOIUERFPLUYTS</a:t>
            </a:r>
          </a:p>
          <a:p>
            <a:pPr>
              <a:buNone/>
            </a:pPr>
            <a:r>
              <a:rPr lang="en-US" sz="1400" dirty="0" smtClean="0"/>
              <a:t>    Key:		 </a:t>
            </a:r>
            <a:r>
              <a:rPr lang="en-US" sz="1400" i="1" dirty="0" err="1" smtClean="0"/>
              <a:t>pxlmvmsydofuyrvzwctnlebnecvgdupahfzzlmnyih</a:t>
            </a:r>
            <a:endParaRPr lang="en-US" sz="1400" dirty="0" smtClean="0"/>
          </a:p>
          <a:p>
            <a:pPr>
              <a:buNone/>
            </a:pPr>
            <a:r>
              <a:rPr lang="en-US" sz="1400" dirty="0" smtClean="0"/>
              <a:t>    Plaintext: 	</a:t>
            </a:r>
            <a:r>
              <a:rPr lang="en-US" sz="1400" dirty="0" err="1" smtClean="0"/>
              <a:t>mr</a:t>
            </a:r>
            <a:r>
              <a:rPr lang="en-US" sz="1400" dirty="0" smtClean="0"/>
              <a:t> mustard with the candlestick in the hall</a:t>
            </a:r>
          </a:p>
          <a:p>
            <a:endParaRPr lang="en-US" sz="1400" b="1" dirty="0" smtClean="0">
              <a:latin typeface="Tahoma" pitchFamily="34" charset="0"/>
              <a:ea typeface="Tahoma" pitchFamily="34" charset="0"/>
              <a:cs typeface="Tahoma" pitchFamily="34" charset="0"/>
            </a:endParaRPr>
          </a:p>
          <a:p>
            <a:endParaRPr lang="en-US" sz="1200" dirty="0">
              <a:latin typeface="Tahoma" pitchFamily="34" charset="0"/>
              <a:ea typeface="Tahoma" pitchFamily="34" charset="0"/>
              <a:cs typeface="Tahoma"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buNone/>
            </a:pPr>
            <a:r>
              <a:rPr lang="en-US" dirty="0" smtClean="0"/>
              <a:t> </a:t>
            </a:r>
            <a:r>
              <a:rPr lang="en-US" dirty="0" err="1" smtClean="0"/>
              <a:t>Ciphertext</a:t>
            </a:r>
            <a:r>
              <a:rPr lang="en-US" dirty="0" smtClean="0"/>
              <a:t>: ANKYODKYUREPFJBYOJDSPLREYIUNOFDOIUERFPLUYTS</a:t>
            </a:r>
          </a:p>
          <a:p>
            <a:pPr>
              <a:buNone/>
            </a:pPr>
            <a:r>
              <a:rPr lang="en-US" dirty="0" smtClean="0"/>
              <a:t>  Key:  </a:t>
            </a:r>
            <a:r>
              <a:rPr lang="en-US" i="1" dirty="0" err="1" smtClean="0"/>
              <a:t>pftgpmiydgaxgoufhklllmhsqdqogtewbqfgyovuhwt</a:t>
            </a:r>
            <a:endParaRPr lang="en-US" dirty="0" smtClean="0"/>
          </a:p>
          <a:p>
            <a:pPr>
              <a:buNone/>
            </a:pPr>
            <a:r>
              <a:rPr lang="en-US" dirty="0" smtClean="0"/>
              <a:t>  Plaintext: miss scarlet with the knife in the library.</a:t>
            </a:r>
          </a:p>
          <a:p>
            <a:pPr>
              <a:buNone/>
            </a:pPr>
            <a:r>
              <a:rPr lang="en-US" dirty="0" smtClean="0"/>
              <a:t>   </a:t>
            </a:r>
          </a:p>
          <a:p>
            <a:pPr>
              <a:buNone/>
            </a:pPr>
            <a:r>
              <a:rPr lang="en-US" dirty="0" smtClean="0"/>
              <a:t>   Advantage</a:t>
            </a:r>
          </a:p>
          <a:p>
            <a:r>
              <a:rPr lang="en-US" dirty="0" smtClean="0"/>
              <a:t>It is a highly source method because it generates random keys</a:t>
            </a:r>
          </a:p>
          <a:p>
            <a:pPr>
              <a:buNone/>
            </a:pPr>
            <a:endParaRPr lang="en-US" b="1" dirty="0" smtClean="0"/>
          </a:p>
          <a:p>
            <a:pPr>
              <a:buNone/>
            </a:pPr>
            <a:r>
              <a:rPr lang="en-US" b="1" dirty="0" smtClean="0"/>
              <a:t>    Disadvantages</a:t>
            </a:r>
          </a:p>
          <a:p>
            <a:r>
              <a:rPr lang="en-US" dirty="0" smtClean="0"/>
              <a:t> Sending the key securely is a problem.</a:t>
            </a:r>
          </a:p>
          <a:p>
            <a:r>
              <a:rPr lang="en-US" dirty="0" smtClean="0"/>
              <a:t> Randomness is also a disadvantage.</a:t>
            </a:r>
          </a:p>
          <a:p>
            <a:endParaRPr lang="en-US" dirty="0" smtClean="0"/>
          </a:p>
          <a:p>
            <a:pPr>
              <a:buNone/>
            </a:pPr>
            <a:r>
              <a:rPr lang="en-US" sz="1400" b="1" dirty="0" smtClean="0">
                <a:latin typeface="Tahoma" pitchFamily="34" charset="0"/>
                <a:ea typeface="Tahoma" pitchFamily="34" charset="0"/>
                <a:cs typeface="Tahoma" pitchFamily="34" charset="0"/>
              </a:rPr>
              <a:t>  TRANSPOSITION TECHNIQUES</a:t>
            </a:r>
            <a:endParaRPr lang="en-US" sz="1400" dirty="0" smtClean="0">
              <a:latin typeface="Tahoma" pitchFamily="34" charset="0"/>
              <a:ea typeface="Tahoma" pitchFamily="34" charset="0"/>
              <a:cs typeface="Tahoma" pitchFamily="34" charset="0"/>
            </a:endParaRPr>
          </a:p>
          <a:p>
            <a:pPr>
              <a:lnSpc>
                <a:spcPct val="150000"/>
              </a:lnSpc>
              <a:spcBef>
                <a:spcPts val="0"/>
              </a:spcBef>
              <a:buNone/>
            </a:pPr>
            <a:r>
              <a:rPr lang="en-US" sz="1200" dirty="0" smtClean="0">
                <a:latin typeface="Tahoma" pitchFamily="34" charset="0"/>
                <a:ea typeface="Tahoma" pitchFamily="34" charset="0"/>
                <a:cs typeface="Tahoma" pitchFamily="34" charset="0"/>
              </a:rPr>
              <a:t>    All the techniques examined so far involve the substitution of a cipher text symbol for a plaintext symbol. A very different kind of mapping is achieved by performing some sort of permutation on the plaintext letters. This technique is referred to as a transposition cipher.</a:t>
            </a:r>
          </a:p>
          <a:p>
            <a:pPr>
              <a:lnSpc>
                <a:spcPct val="150000"/>
              </a:lnSpc>
              <a:spcBef>
                <a:spcPts val="0"/>
              </a:spcBef>
              <a:buNone/>
            </a:pPr>
            <a:r>
              <a:rPr lang="en-US" sz="1200" b="1" cap="all" dirty="0" smtClean="0">
                <a:latin typeface="Tahoma" pitchFamily="34" charset="0"/>
                <a:ea typeface="Tahoma" pitchFamily="34" charset="0"/>
                <a:cs typeface="Tahoma" pitchFamily="34" charset="0"/>
              </a:rPr>
              <a:t>    Rail fence: </a:t>
            </a:r>
          </a:p>
          <a:p>
            <a:pPr>
              <a:lnSpc>
                <a:spcPct val="150000"/>
              </a:lnSpc>
              <a:spcBef>
                <a:spcPts val="0"/>
              </a:spcBef>
            </a:pPr>
            <a:r>
              <a:rPr lang="en-US" sz="1200" b="1" dirty="0" smtClean="0">
                <a:latin typeface="Tahoma" pitchFamily="34" charset="0"/>
                <a:ea typeface="Tahoma" pitchFamily="34" charset="0"/>
                <a:cs typeface="Tahoma" pitchFamily="34" charset="0"/>
              </a:rPr>
              <a:t> </a:t>
            </a:r>
            <a:r>
              <a:rPr lang="en-US" sz="1200" dirty="0" smtClean="0">
                <a:latin typeface="Tahoma" pitchFamily="34" charset="0"/>
                <a:ea typeface="Tahoma" pitchFamily="34" charset="0"/>
                <a:cs typeface="Tahoma" pitchFamily="34" charset="0"/>
              </a:rPr>
              <a:t>It</a:t>
            </a:r>
            <a:r>
              <a:rPr lang="en-US" sz="1200" b="1" dirty="0" smtClean="0">
                <a:latin typeface="Tahoma" pitchFamily="34" charset="0"/>
                <a:ea typeface="Tahoma" pitchFamily="34" charset="0"/>
                <a:cs typeface="Tahoma" pitchFamily="34" charset="0"/>
              </a:rPr>
              <a:t> </a:t>
            </a:r>
            <a:r>
              <a:rPr lang="en-US" sz="1200" dirty="0" smtClean="0">
                <a:latin typeface="Tahoma" pitchFamily="34" charset="0"/>
                <a:ea typeface="Tahoma" pitchFamily="34" charset="0"/>
                <a:cs typeface="Tahoma" pitchFamily="34" charset="0"/>
              </a:rPr>
              <a:t>is simplest of such cipher, in which the plaintext is written down as a sequence of diagonals and then read off as a sequence of rows.</a:t>
            </a:r>
          </a:p>
          <a:p>
            <a:pPr>
              <a:lnSpc>
                <a:spcPct val="150000"/>
              </a:lnSpc>
              <a:spcBef>
                <a:spcPts val="0"/>
              </a:spcBef>
              <a:buNone/>
            </a:pPr>
            <a:r>
              <a:rPr lang="en-US" sz="1200" dirty="0" smtClean="0">
                <a:latin typeface="Tahoma" pitchFamily="34" charset="0"/>
                <a:ea typeface="Tahoma" pitchFamily="34" charset="0"/>
                <a:cs typeface="Tahoma" pitchFamily="34" charset="0"/>
              </a:rPr>
              <a:t>    Plaintext = meet at the school house</a:t>
            </a:r>
          </a:p>
          <a:p>
            <a:pPr>
              <a:lnSpc>
                <a:spcPct val="150000"/>
              </a:lnSpc>
              <a:spcBef>
                <a:spcPts val="0"/>
              </a:spcBef>
              <a:buNone/>
            </a:pPr>
            <a:r>
              <a:rPr lang="en-US" sz="1200" dirty="0" smtClean="0">
                <a:latin typeface="Tahoma" pitchFamily="34" charset="0"/>
                <a:ea typeface="Tahoma" pitchFamily="34" charset="0"/>
                <a:cs typeface="Tahoma" pitchFamily="34" charset="0"/>
              </a:rPr>
              <a:t>   To encipher this message with a rail fence of depth 2,  the message is written as follows:</a:t>
            </a:r>
          </a:p>
          <a:p>
            <a:pPr>
              <a:buNone/>
            </a:pPr>
            <a:r>
              <a:rPr lang="en-US" sz="1200" dirty="0" smtClean="0">
                <a:latin typeface="Tahoma" pitchFamily="34" charset="0"/>
                <a:ea typeface="Tahoma" pitchFamily="34" charset="0"/>
                <a:cs typeface="Tahoma" pitchFamily="34" charset="0"/>
              </a:rPr>
              <a:t>    m     e     a     t      e      c     o     l     o     s</a:t>
            </a:r>
          </a:p>
          <a:p>
            <a:pPr>
              <a:buNone/>
            </a:pPr>
            <a:r>
              <a:rPr lang="en-US" sz="1200" dirty="0" smtClean="0">
                <a:latin typeface="Tahoma" pitchFamily="34" charset="0"/>
                <a:ea typeface="Tahoma" pitchFamily="34" charset="0"/>
                <a:cs typeface="Tahoma" pitchFamily="34" charset="0"/>
              </a:rPr>
              <a:t>        e     t      </a:t>
            </a:r>
            <a:r>
              <a:rPr lang="en-US" sz="1200" dirty="0" err="1" smtClean="0">
                <a:latin typeface="Tahoma" pitchFamily="34" charset="0"/>
                <a:ea typeface="Tahoma" pitchFamily="34" charset="0"/>
                <a:cs typeface="Tahoma" pitchFamily="34" charset="0"/>
              </a:rPr>
              <a:t>t</a:t>
            </a:r>
            <a:r>
              <a:rPr lang="en-US" sz="1200" dirty="0" smtClean="0">
                <a:latin typeface="Tahoma" pitchFamily="34" charset="0"/>
                <a:ea typeface="Tahoma" pitchFamily="34" charset="0"/>
                <a:cs typeface="Tahoma" pitchFamily="34" charset="0"/>
              </a:rPr>
              <a:t>     h       s     h     o    h     u       e</a:t>
            </a:r>
          </a:p>
          <a:p>
            <a:pPr>
              <a:buNone/>
            </a:pPr>
            <a:r>
              <a:rPr lang="en-US" sz="1200" dirty="0" smtClean="0">
                <a:latin typeface="Tahoma" pitchFamily="34" charset="0"/>
                <a:ea typeface="Tahoma" pitchFamily="34" charset="0"/>
                <a:cs typeface="Tahoma" pitchFamily="34" charset="0"/>
              </a:rPr>
              <a:t>    The encrypted message is </a:t>
            </a:r>
          </a:p>
          <a:p>
            <a:pPr>
              <a:buNone/>
            </a:pPr>
            <a:r>
              <a:rPr lang="en-US" sz="1200" dirty="0" smtClean="0">
                <a:latin typeface="Tahoma" pitchFamily="34" charset="0"/>
                <a:ea typeface="Tahoma" pitchFamily="34" charset="0"/>
                <a:cs typeface="Tahoma" pitchFamily="34" charset="0"/>
              </a:rPr>
              <a:t>    MEATECOLOSETTHSHOHUE</a:t>
            </a:r>
          </a:p>
          <a:p>
            <a:pPr>
              <a:buNone/>
            </a:pPr>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buNone/>
            </a:pPr>
            <a:r>
              <a:rPr lang="en-AU" sz="1200" b="1" cap="all" dirty="0" smtClean="0">
                <a:latin typeface="Tahoma" pitchFamily="34" charset="0"/>
                <a:ea typeface="Tahoma" pitchFamily="34" charset="0"/>
                <a:cs typeface="Tahoma" pitchFamily="34" charset="0"/>
              </a:rPr>
              <a:t>   Row Transposition Cipher:</a:t>
            </a:r>
            <a:r>
              <a:rPr lang="en-AU" sz="1200" dirty="0" smtClean="0">
                <a:latin typeface="Tahoma" pitchFamily="34" charset="0"/>
                <a:ea typeface="Tahoma" pitchFamily="34" charset="0"/>
                <a:cs typeface="Tahoma" pitchFamily="34" charset="0"/>
              </a:rPr>
              <a:t> </a:t>
            </a:r>
          </a:p>
          <a:p>
            <a:pPr>
              <a:lnSpc>
                <a:spcPct val="150000"/>
              </a:lnSpc>
              <a:spcBef>
                <a:spcPts val="0"/>
              </a:spcBef>
            </a:pPr>
            <a:r>
              <a:rPr lang="en-US" sz="1200" dirty="0" smtClean="0">
                <a:latin typeface="Tahoma" pitchFamily="34" charset="0"/>
                <a:ea typeface="Tahoma" pitchFamily="34" charset="0"/>
                <a:cs typeface="Tahoma" pitchFamily="34" charset="0"/>
              </a:rPr>
              <a:t>A more complex scheme is to write the message in a rectangle, row by row, and read the message off, column by column, but permute the order of the columns. The order of columns then becomes the key of the algorithm.</a:t>
            </a:r>
          </a:p>
          <a:p>
            <a:r>
              <a:rPr lang="en-US" sz="1200" b="1" dirty="0" smtClean="0">
                <a:latin typeface="Tahoma" pitchFamily="34" charset="0"/>
                <a:ea typeface="Tahoma" pitchFamily="34" charset="0"/>
                <a:cs typeface="Tahoma" pitchFamily="34" charset="0"/>
              </a:rPr>
              <a:t>Example:</a:t>
            </a:r>
          </a:p>
          <a:p>
            <a:pPr>
              <a:buNone/>
            </a:pPr>
            <a:r>
              <a:rPr lang="en-US" sz="1200" dirty="0" smtClean="0">
                <a:latin typeface="Tahoma" pitchFamily="34" charset="0"/>
                <a:ea typeface="Tahoma" pitchFamily="34" charset="0"/>
                <a:cs typeface="Tahoma" pitchFamily="34" charset="0"/>
              </a:rPr>
              <a:t>   Plaintext = meet at the school house</a:t>
            </a:r>
          </a:p>
          <a:p>
            <a:pPr>
              <a:buNone/>
            </a:pPr>
            <a:r>
              <a:rPr lang="fr-FR" sz="1200" dirty="0" smtClean="0">
                <a:latin typeface="Tahoma" pitchFamily="34" charset="0"/>
                <a:ea typeface="Tahoma" pitchFamily="34" charset="0"/>
                <a:cs typeface="Tahoma" pitchFamily="34" charset="0"/>
              </a:rPr>
              <a:t>   Key = 	      4     3    1      2     5    6    7</a:t>
            </a:r>
            <a:endParaRPr lang="en-US" sz="1200" dirty="0" smtClean="0">
              <a:latin typeface="Tahoma" pitchFamily="34" charset="0"/>
              <a:ea typeface="Tahoma" pitchFamily="34" charset="0"/>
              <a:cs typeface="Tahoma" pitchFamily="34" charset="0"/>
            </a:endParaRPr>
          </a:p>
          <a:p>
            <a:pPr>
              <a:buNone/>
            </a:pPr>
            <a:r>
              <a:rPr lang="fr-FR" sz="1200" dirty="0" smtClean="0">
                <a:latin typeface="Tahoma" pitchFamily="34" charset="0"/>
                <a:ea typeface="Tahoma" pitchFamily="34" charset="0"/>
                <a:cs typeface="Tahoma" pitchFamily="34" charset="0"/>
              </a:rPr>
              <a:t>   </a:t>
            </a:r>
            <a:r>
              <a:rPr lang="fr-FR" sz="1200" dirty="0" err="1" smtClean="0">
                <a:latin typeface="Tahoma" pitchFamily="34" charset="0"/>
                <a:ea typeface="Tahoma" pitchFamily="34" charset="0"/>
                <a:cs typeface="Tahoma" pitchFamily="34" charset="0"/>
              </a:rPr>
              <a:t>Plaintext</a:t>
            </a:r>
            <a:r>
              <a:rPr lang="fr-FR" sz="1200" dirty="0" smtClean="0">
                <a:latin typeface="Tahoma" pitchFamily="34" charset="0"/>
                <a:ea typeface="Tahoma" pitchFamily="34" charset="0"/>
                <a:cs typeface="Tahoma" pitchFamily="34" charset="0"/>
              </a:rPr>
              <a:t> =  m    e    e      t      a    t    t</a:t>
            </a:r>
          </a:p>
          <a:p>
            <a:pPr>
              <a:buNone/>
            </a:pPr>
            <a:r>
              <a:rPr lang="fr-FR" sz="1200" dirty="0" smtClean="0">
                <a:latin typeface="Tahoma" pitchFamily="34" charset="0"/>
                <a:ea typeface="Tahoma" pitchFamily="34" charset="0"/>
                <a:cs typeface="Tahoma" pitchFamily="34" charset="0"/>
              </a:rPr>
              <a:t>                     h     e    s      c      h   o   o</a:t>
            </a:r>
          </a:p>
          <a:p>
            <a:pPr>
              <a:buNone/>
            </a:pPr>
            <a:r>
              <a:rPr lang="fr-FR" sz="1200" dirty="0" smtClean="0">
                <a:latin typeface="Tahoma" pitchFamily="34" charset="0"/>
                <a:ea typeface="Tahoma" pitchFamily="34" charset="0"/>
                <a:cs typeface="Tahoma" pitchFamily="34" charset="0"/>
              </a:rPr>
              <a:t>                      l     h    o      u     s    e    z</a:t>
            </a:r>
          </a:p>
          <a:p>
            <a:pPr>
              <a:buNone/>
            </a:pPr>
            <a:r>
              <a:rPr lang="en-US" sz="1200" dirty="0" smtClean="0">
                <a:latin typeface="Tahoma" pitchFamily="34" charset="0"/>
                <a:ea typeface="Tahoma" pitchFamily="34" charset="0"/>
                <a:cs typeface="Tahoma" pitchFamily="34" charset="0"/>
              </a:rPr>
              <a:t>   </a:t>
            </a:r>
            <a:r>
              <a:rPr lang="en-US" sz="1200" dirty="0" err="1" smtClean="0">
                <a:latin typeface="Tahoma" pitchFamily="34" charset="0"/>
                <a:ea typeface="Tahoma" pitchFamily="34" charset="0"/>
                <a:cs typeface="Tahoma" pitchFamily="34" charset="0"/>
              </a:rPr>
              <a:t>Cipertext</a:t>
            </a:r>
            <a:r>
              <a:rPr lang="en-US" sz="1200" dirty="0" smtClean="0">
                <a:latin typeface="Tahoma" pitchFamily="34" charset="0"/>
                <a:ea typeface="Tahoma" pitchFamily="34" charset="0"/>
                <a:cs typeface="Tahoma" pitchFamily="34" charset="0"/>
              </a:rPr>
              <a:t>   = ESOTCUEEHMHLAHSTOETOZ</a:t>
            </a:r>
          </a:p>
          <a:p>
            <a:pPr>
              <a:buNone/>
            </a:pPr>
            <a:endParaRPr lang="en-US" sz="1200" dirty="0" smtClean="0">
              <a:latin typeface="Tahoma" pitchFamily="34" charset="0"/>
              <a:ea typeface="Tahoma" pitchFamily="34" charset="0"/>
              <a:cs typeface="Tahoma" pitchFamily="34" charset="0"/>
            </a:endParaRPr>
          </a:p>
          <a:p>
            <a:pPr>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r>
              <a:rPr lang="en-US" sz="1200" b="1" dirty="0" smtClean="0">
                <a:latin typeface="Tahoma" pitchFamily="34" charset="0"/>
                <a:ea typeface="Tahoma" pitchFamily="34" charset="0"/>
                <a:cs typeface="Tahoma" pitchFamily="34" charset="0"/>
              </a:rPr>
              <a:t>    STEGANOGRAPHY </a:t>
            </a:r>
          </a:p>
          <a:p>
            <a:pPr algn="just">
              <a:lnSpc>
                <a:spcPct val="150000"/>
              </a:lnSpc>
              <a:spcBef>
                <a:spcPts val="0"/>
              </a:spcBef>
              <a:buNone/>
            </a:pPr>
            <a:r>
              <a:rPr lang="en-US" sz="1200" dirty="0" smtClean="0">
                <a:latin typeface="Tahoma" pitchFamily="34" charset="0"/>
                <a:ea typeface="Tahoma" pitchFamily="34" charset="0"/>
                <a:cs typeface="Tahoma" pitchFamily="34" charset="0"/>
              </a:rPr>
              <a:t>     A plaintext message may be hidden in any one of the two ways. The methods of </a:t>
            </a:r>
            <a:r>
              <a:rPr lang="en-US" sz="1200" dirty="0" err="1" smtClean="0">
                <a:latin typeface="Tahoma" pitchFamily="34" charset="0"/>
                <a:ea typeface="Tahoma" pitchFamily="34" charset="0"/>
                <a:cs typeface="Tahoma" pitchFamily="34" charset="0"/>
              </a:rPr>
              <a:t>steganography</a:t>
            </a:r>
            <a:r>
              <a:rPr lang="en-US" sz="1200" dirty="0" smtClean="0">
                <a:latin typeface="Tahoma" pitchFamily="34" charset="0"/>
                <a:ea typeface="Tahoma" pitchFamily="34" charset="0"/>
                <a:cs typeface="Tahoma" pitchFamily="34" charset="0"/>
              </a:rPr>
              <a:t> conceal the existence of the message, whereas the methods of cryptography render the message unintelligible to outsiders by various transformations of the text. A simple form of </a:t>
            </a:r>
            <a:r>
              <a:rPr lang="en-US" sz="1200" dirty="0" err="1" smtClean="0">
                <a:latin typeface="Tahoma" pitchFamily="34" charset="0"/>
                <a:ea typeface="Tahoma" pitchFamily="34" charset="0"/>
                <a:cs typeface="Tahoma" pitchFamily="34" charset="0"/>
              </a:rPr>
              <a:t>steganography</a:t>
            </a:r>
            <a:r>
              <a:rPr lang="en-US" sz="1200" dirty="0" smtClean="0">
                <a:latin typeface="Tahoma" pitchFamily="34" charset="0"/>
                <a:ea typeface="Tahoma" pitchFamily="34" charset="0"/>
                <a:cs typeface="Tahoma" pitchFamily="34" charset="0"/>
              </a:rPr>
              <a:t>, but one that is time consuming to construct is one in which an arrangement of words or letters within an apparently innocuous text spells out the real message. e.g., (</a:t>
            </a:r>
            <a:r>
              <a:rPr lang="en-US" sz="1200" dirty="0" err="1" smtClean="0">
                <a:latin typeface="Tahoma" pitchFamily="34" charset="0"/>
                <a:ea typeface="Tahoma" pitchFamily="34" charset="0"/>
                <a:cs typeface="Tahoma" pitchFamily="34" charset="0"/>
              </a:rPr>
              <a:t>i</a:t>
            </a:r>
            <a:r>
              <a:rPr lang="en-US" sz="1200" dirty="0" smtClean="0">
                <a:latin typeface="Tahoma" pitchFamily="34" charset="0"/>
                <a:ea typeface="Tahoma" pitchFamily="34" charset="0"/>
                <a:cs typeface="Tahoma" pitchFamily="34" charset="0"/>
              </a:rPr>
              <a:t>) the sequence of first letters of each word of the overall message spells out the real (hidden) message. (ii) Subset of the words of the overall message is used to convey the hidden message. Various other techniques have been used historically, some of them are </a:t>
            </a:r>
          </a:p>
          <a:p>
            <a:pPr algn="just">
              <a:lnSpc>
                <a:spcPct val="150000"/>
              </a:lnSpc>
              <a:spcBef>
                <a:spcPts val="0"/>
              </a:spcBef>
            </a:pPr>
            <a:r>
              <a:rPr lang="en-US" sz="1200" b="1" dirty="0" smtClean="0">
                <a:latin typeface="Tahoma" pitchFamily="34" charset="0"/>
                <a:ea typeface="Tahoma" pitchFamily="34" charset="0"/>
                <a:cs typeface="Tahoma" pitchFamily="34" charset="0"/>
              </a:rPr>
              <a:t>Character marking</a:t>
            </a:r>
            <a:r>
              <a:rPr lang="en-US" sz="1200" dirty="0" smtClean="0">
                <a:latin typeface="Tahoma" pitchFamily="34" charset="0"/>
                <a:ea typeface="Tahoma" pitchFamily="34" charset="0"/>
                <a:cs typeface="Tahoma" pitchFamily="34" charset="0"/>
              </a:rPr>
              <a:t> – selected letters of printed or typewritten text are overwritten in pencil. The marks are ordinarily not visible unless the paper is held to an angle to bright light. </a:t>
            </a:r>
          </a:p>
          <a:p>
            <a:pPr>
              <a:buNone/>
            </a:pPr>
            <a:endParaRPr lang="en-US" sz="1200" dirty="0">
              <a:latin typeface="Tahoma" pitchFamily="34" charset="0"/>
              <a:ea typeface="Tahoma" pitchFamily="34" charset="0"/>
              <a:cs typeface="Tahoma"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r>
              <a:rPr lang="en-US" sz="1200" b="1" dirty="0" smtClean="0">
                <a:latin typeface="Tahoma" pitchFamily="34" charset="0"/>
                <a:ea typeface="Tahoma" pitchFamily="34" charset="0"/>
                <a:cs typeface="Tahoma" pitchFamily="34" charset="0"/>
              </a:rPr>
              <a:t>Invisible ink</a:t>
            </a:r>
            <a:r>
              <a:rPr lang="en-US" sz="1200" dirty="0" smtClean="0">
                <a:latin typeface="Tahoma" pitchFamily="34" charset="0"/>
                <a:ea typeface="Tahoma" pitchFamily="34" charset="0"/>
                <a:cs typeface="Tahoma" pitchFamily="34" charset="0"/>
              </a:rPr>
              <a:t> – a number of substances can be used for writing but leave no visible trace until heat or some chemical is applied to the paper. </a:t>
            </a:r>
          </a:p>
          <a:p>
            <a:pPr algn="just">
              <a:lnSpc>
                <a:spcPct val="150000"/>
              </a:lnSpc>
              <a:spcBef>
                <a:spcPts val="0"/>
              </a:spcBef>
            </a:pPr>
            <a:r>
              <a:rPr lang="en-US" sz="1200" dirty="0" smtClean="0">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Pin punctures</a:t>
            </a:r>
            <a:r>
              <a:rPr lang="en-US" sz="1200" dirty="0" smtClean="0">
                <a:latin typeface="Tahoma" pitchFamily="34" charset="0"/>
                <a:ea typeface="Tahoma" pitchFamily="34" charset="0"/>
                <a:cs typeface="Tahoma" pitchFamily="34" charset="0"/>
              </a:rPr>
              <a:t> – small pin punctures on selected letters are ordinarily not visible unless the paper is held in front of the light. </a:t>
            </a:r>
          </a:p>
          <a:p>
            <a:pPr algn="just">
              <a:lnSpc>
                <a:spcPct val="150000"/>
              </a:lnSpc>
              <a:spcBef>
                <a:spcPts val="0"/>
              </a:spcBef>
            </a:pPr>
            <a:r>
              <a:rPr lang="en-US" sz="1200" dirty="0" smtClean="0">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Typewritten correction ribbon </a:t>
            </a:r>
            <a:r>
              <a:rPr lang="en-US" sz="1200" dirty="0" smtClean="0">
                <a:latin typeface="Tahoma" pitchFamily="34" charset="0"/>
                <a:ea typeface="Tahoma" pitchFamily="34" charset="0"/>
                <a:cs typeface="Tahoma" pitchFamily="34" charset="0"/>
              </a:rPr>
              <a:t>– used between the lines typed with a black ribbon, the results of typing with the correction tape are visible only under a strong light. </a:t>
            </a:r>
          </a:p>
          <a:p>
            <a:pPr algn="just">
              <a:lnSpc>
                <a:spcPct val="150000"/>
              </a:lnSpc>
              <a:spcBef>
                <a:spcPts val="0"/>
              </a:spcBef>
              <a:buNone/>
            </a:pPr>
            <a:r>
              <a:rPr lang="en-US" sz="1200" b="1" dirty="0" smtClean="0">
                <a:latin typeface="Tahoma" pitchFamily="34" charset="0"/>
                <a:ea typeface="Tahoma" pitchFamily="34" charset="0"/>
                <a:cs typeface="Tahoma" pitchFamily="34" charset="0"/>
              </a:rPr>
              <a:t>    </a:t>
            </a:r>
          </a:p>
          <a:p>
            <a:pPr algn="just">
              <a:lnSpc>
                <a:spcPct val="150000"/>
              </a:lnSpc>
              <a:spcBef>
                <a:spcPts val="0"/>
              </a:spcBef>
              <a:buNone/>
            </a:pPr>
            <a:r>
              <a:rPr lang="en-US" sz="1200" b="1" dirty="0" smtClean="0">
                <a:latin typeface="Tahoma" pitchFamily="34" charset="0"/>
                <a:ea typeface="Tahoma" pitchFamily="34" charset="0"/>
                <a:cs typeface="Tahoma" pitchFamily="34" charset="0"/>
              </a:rPr>
              <a:t>    Drawbacks of </a:t>
            </a:r>
            <a:r>
              <a:rPr lang="en-US" sz="1200" b="1" dirty="0" err="1" smtClean="0">
                <a:latin typeface="Tahoma" pitchFamily="34" charset="0"/>
                <a:ea typeface="Tahoma" pitchFamily="34" charset="0"/>
                <a:cs typeface="Tahoma" pitchFamily="34" charset="0"/>
              </a:rPr>
              <a:t>Steganography</a:t>
            </a:r>
            <a:r>
              <a:rPr lang="en-US" sz="1200" b="1" dirty="0" smtClean="0">
                <a:latin typeface="Tahoma" pitchFamily="34" charset="0"/>
                <a:ea typeface="Tahoma" pitchFamily="34" charset="0"/>
                <a:cs typeface="Tahoma" pitchFamily="34" charset="0"/>
              </a:rPr>
              <a:t> </a:t>
            </a:r>
          </a:p>
          <a:p>
            <a:pPr algn="just">
              <a:lnSpc>
                <a:spcPct val="150000"/>
              </a:lnSpc>
              <a:spcBef>
                <a:spcPts val="0"/>
              </a:spcBef>
            </a:pPr>
            <a:r>
              <a:rPr lang="en-US" sz="1200" dirty="0" smtClean="0">
                <a:latin typeface="Tahoma" pitchFamily="34" charset="0"/>
                <a:ea typeface="Tahoma" pitchFamily="34" charset="0"/>
                <a:cs typeface="Tahoma" pitchFamily="34" charset="0"/>
              </a:rPr>
              <a:t>Requires a lot of overhead to hide a relatively few bits of information. </a:t>
            </a:r>
          </a:p>
          <a:p>
            <a:pPr algn="just">
              <a:lnSpc>
                <a:spcPct val="150000"/>
              </a:lnSpc>
              <a:spcBef>
                <a:spcPts val="0"/>
              </a:spcBef>
            </a:pPr>
            <a:r>
              <a:rPr lang="en-US" sz="1200" dirty="0" smtClean="0">
                <a:latin typeface="Tahoma" pitchFamily="34" charset="0"/>
                <a:ea typeface="Tahoma" pitchFamily="34" charset="0"/>
                <a:cs typeface="Tahoma" pitchFamily="34" charset="0"/>
              </a:rPr>
              <a:t> Once the system is discovered, it becomes virtually worthless. </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endParaRPr lang="en-US" sz="1200" dirty="0">
              <a:latin typeface="Tahoma" pitchFamily="34" charset="0"/>
              <a:ea typeface="Tahoma" pitchFamily="34" charset="0"/>
              <a:cs typeface="Tahoma" pitchFamily="34"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noGrp="1"/>
          </p:cNvGraphicFramePr>
          <p:nvPr>
            <p:ph idx="1"/>
          </p:nvPr>
        </p:nvGraphicFramePr>
        <p:xfrm>
          <a:off x="762935" y="2377526"/>
          <a:ext cx="4858102" cy="2782570"/>
        </p:xfrm>
        <a:graphic>
          <a:graphicData uri="http://schemas.openxmlformats.org/drawingml/2006/table">
            <a:tbl>
              <a:tblPr firstRow="1" bandRow="1">
                <a:tableStyleId>{5C22544A-7EE6-4342-B048-85BDC9FD1C3A}</a:tableStyleId>
              </a:tblPr>
              <a:tblGrid>
                <a:gridCol w="2450712"/>
                <a:gridCol w="2407390"/>
              </a:tblGrid>
              <a:tr h="370840">
                <a:tc>
                  <a:txBody>
                    <a:bodyPr/>
                    <a:lstStyle/>
                    <a:p>
                      <a:pPr marL="0" marR="0" algn="l" defTabSz="685800" rtl="0" eaLnBrk="1" latinLnBrk="0" hangingPunct="1">
                        <a:lnSpc>
                          <a:spcPct val="115000"/>
                        </a:lnSpc>
                        <a:spcBef>
                          <a:spcPts val="0"/>
                        </a:spcBef>
                        <a:spcAft>
                          <a:spcPts val="1015"/>
                        </a:spcAft>
                      </a:pPr>
                      <a:r>
                        <a:rPr lang="en-US" sz="1200" b="1" kern="1200" dirty="0">
                          <a:solidFill>
                            <a:schemeClr val="accent6">
                              <a:lumMod val="75000"/>
                            </a:schemeClr>
                          </a:solidFill>
                          <a:latin typeface="Tahoma" pitchFamily="34" charset="0"/>
                          <a:ea typeface="Tahoma" pitchFamily="34" charset="0"/>
                          <a:cs typeface="Tahoma" pitchFamily="34" charset="0"/>
                        </a:rPr>
                        <a:t>Classic Cryptography</a:t>
                      </a:r>
                    </a:p>
                  </a:txBody>
                  <a:tcPr marL="51435" marR="51435" marT="51435" marB="51435"/>
                </a:tc>
                <a:tc>
                  <a:txBody>
                    <a:bodyPr/>
                    <a:lstStyle/>
                    <a:p>
                      <a:pPr marL="0" marR="0" algn="l" defTabSz="685800" rtl="0" eaLnBrk="1" latinLnBrk="0" hangingPunct="1">
                        <a:lnSpc>
                          <a:spcPct val="115000"/>
                        </a:lnSpc>
                        <a:spcBef>
                          <a:spcPts val="0"/>
                        </a:spcBef>
                        <a:spcAft>
                          <a:spcPts val="1015"/>
                        </a:spcAft>
                      </a:pPr>
                      <a:r>
                        <a:rPr lang="en-US" sz="1200" b="1" kern="1200" dirty="0">
                          <a:solidFill>
                            <a:schemeClr val="accent6">
                              <a:lumMod val="75000"/>
                            </a:schemeClr>
                          </a:solidFill>
                          <a:latin typeface="Tahoma" pitchFamily="34" charset="0"/>
                          <a:ea typeface="Tahoma" pitchFamily="34" charset="0"/>
                          <a:cs typeface="Tahoma" pitchFamily="34" charset="0"/>
                        </a:rPr>
                        <a:t>Modern Cryptography</a:t>
                      </a:r>
                    </a:p>
                  </a:txBody>
                  <a:tcPr marL="51435" marR="51435" marT="51435" marB="51435"/>
                </a:tc>
              </a:tr>
              <a:tr h="370840">
                <a:tc>
                  <a:txBody>
                    <a:bodyPr/>
                    <a:lstStyle/>
                    <a:p>
                      <a:pPr marL="0" marR="0">
                        <a:lnSpc>
                          <a:spcPct val="115000"/>
                        </a:lnSpc>
                        <a:spcBef>
                          <a:spcPts val="0"/>
                        </a:spcBef>
                        <a:spcAft>
                          <a:spcPts val="1015"/>
                        </a:spcAft>
                      </a:pPr>
                      <a:r>
                        <a:rPr lang="en-US" sz="1200" kern="1200" dirty="0">
                          <a:solidFill>
                            <a:schemeClr val="accent6">
                              <a:lumMod val="75000"/>
                            </a:schemeClr>
                          </a:solidFill>
                          <a:latin typeface="Tahoma" pitchFamily="34" charset="0"/>
                          <a:ea typeface="Tahoma" pitchFamily="34" charset="0"/>
                          <a:cs typeface="Tahoma" pitchFamily="34" charset="0"/>
                        </a:rPr>
                        <a:t>It manipulates traditional characters, i.e., letters and digits directly.</a:t>
                      </a:r>
                    </a:p>
                  </a:txBody>
                  <a:tcPr marL="51435" marR="51435" marT="51435" marB="51435"/>
                </a:tc>
                <a:tc>
                  <a:txBody>
                    <a:bodyPr/>
                    <a:lstStyle/>
                    <a:p>
                      <a:pPr marL="0" marR="0">
                        <a:lnSpc>
                          <a:spcPct val="115000"/>
                        </a:lnSpc>
                        <a:spcBef>
                          <a:spcPts val="0"/>
                        </a:spcBef>
                        <a:spcAft>
                          <a:spcPts val="1015"/>
                        </a:spcAft>
                      </a:pPr>
                      <a:r>
                        <a:rPr lang="en-US" sz="1200" kern="1200" dirty="0">
                          <a:solidFill>
                            <a:schemeClr val="accent6">
                              <a:lumMod val="75000"/>
                            </a:schemeClr>
                          </a:solidFill>
                          <a:latin typeface="Tahoma" pitchFamily="34" charset="0"/>
                          <a:ea typeface="Tahoma" pitchFamily="34" charset="0"/>
                          <a:cs typeface="Tahoma" pitchFamily="34" charset="0"/>
                        </a:rPr>
                        <a:t>It operates on binary bit sequences.</a:t>
                      </a:r>
                    </a:p>
                  </a:txBody>
                  <a:tcPr marL="51435" marR="51435" marT="51435" marB="51435"/>
                </a:tc>
              </a:tr>
              <a:tr h="370840">
                <a:tc>
                  <a:txBody>
                    <a:bodyPr/>
                    <a:lstStyle/>
                    <a:p>
                      <a:pPr marL="0" marR="0" algn="l" defTabSz="914400" rtl="0" eaLnBrk="1" latinLnBrk="0" hangingPunct="1">
                        <a:lnSpc>
                          <a:spcPct val="115000"/>
                        </a:lnSpc>
                        <a:spcBef>
                          <a:spcPts val="0"/>
                        </a:spcBef>
                        <a:spcAft>
                          <a:spcPts val="1015"/>
                        </a:spcAft>
                      </a:pPr>
                      <a:r>
                        <a:rPr lang="en-US" sz="1200" kern="1200" dirty="0">
                          <a:solidFill>
                            <a:schemeClr val="accent6">
                              <a:lumMod val="75000"/>
                            </a:schemeClr>
                          </a:solidFill>
                          <a:latin typeface="Tahoma" pitchFamily="34" charset="0"/>
                          <a:ea typeface="Tahoma" pitchFamily="34" charset="0"/>
                          <a:cs typeface="Tahoma" pitchFamily="34" charset="0"/>
                        </a:rPr>
                        <a:t>It is mainly based on ‘security through obscurity’. </a:t>
                      </a:r>
                    </a:p>
                  </a:txBody>
                  <a:tcPr marL="51435" marR="51435" marT="51435" marB="51435"/>
                </a:tc>
                <a:tc>
                  <a:txBody>
                    <a:bodyPr/>
                    <a:lstStyle/>
                    <a:p>
                      <a:pPr marL="0" marR="0" algn="l" defTabSz="914400" rtl="0" eaLnBrk="1" latinLnBrk="0" hangingPunct="1">
                        <a:lnSpc>
                          <a:spcPct val="115000"/>
                        </a:lnSpc>
                        <a:spcBef>
                          <a:spcPts val="0"/>
                        </a:spcBef>
                        <a:spcAft>
                          <a:spcPts val="1015"/>
                        </a:spcAft>
                      </a:pPr>
                      <a:r>
                        <a:rPr lang="en-US" sz="1200" kern="1200" dirty="0">
                          <a:solidFill>
                            <a:schemeClr val="accent6">
                              <a:lumMod val="75000"/>
                            </a:schemeClr>
                          </a:solidFill>
                          <a:latin typeface="Tahoma" pitchFamily="34" charset="0"/>
                          <a:ea typeface="Tahoma" pitchFamily="34" charset="0"/>
                          <a:cs typeface="Tahoma" pitchFamily="34" charset="0"/>
                        </a:rPr>
                        <a:t>It relies on publicly known mathematical algorithms for coding the information. </a:t>
                      </a:r>
                    </a:p>
                  </a:txBody>
                  <a:tcPr marL="51435" marR="51435" marT="51435" marB="51435"/>
                </a:tc>
              </a:tr>
              <a:tr h="370840">
                <a:tc>
                  <a:txBody>
                    <a:bodyPr/>
                    <a:lstStyle/>
                    <a:p>
                      <a:pPr marL="0" marR="0">
                        <a:lnSpc>
                          <a:spcPct val="115000"/>
                        </a:lnSpc>
                        <a:spcBef>
                          <a:spcPts val="0"/>
                        </a:spcBef>
                        <a:spcAft>
                          <a:spcPts val="1015"/>
                        </a:spcAft>
                      </a:pPr>
                      <a:r>
                        <a:rPr lang="en-US" sz="1200" kern="1200" dirty="0">
                          <a:solidFill>
                            <a:schemeClr val="accent6">
                              <a:lumMod val="75000"/>
                            </a:schemeClr>
                          </a:solidFill>
                          <a:latin typeface="Tahoma" pitchFamily="34" charset="0"/>
                          <a:ea typeface="Tahoma" pitchFamily="34" charset="0"/>
                          <a:cs typeface="Tahoma" pitchFamily="34" charset="0"/>
                        </a:rPr>
                        <a:t>It requires the entire cryptosystem for communicating confidentially.</a:t>
                      </a:r>
                    </a:p>
                  </a:txBody>
                  <a:tcPr marL="51435" marR="51435" marT="51435" marB="51435"/>
                </a:tc>
                <a:tc>
                  <a:txBody>
                    <a:bodyPr/>
                    <a:lstStyle/>
                    <a:p>
                      <a:pPr marL="0" marR="0">
                        <a:lnSpc>
                          <a:spcPct val="115000"/>
                        </a:lnSpc>
                        <a:spcBef>
                          <a:spcPts val="0"/>
                        </a:spcBef>
                        <a:spcAft>
                          <a:spcPts val="1015"/>
                        </a:spcAft>
                      </a:pPr>
                      <a:r>
                        <a:rPr lang="en-US" sz="1200" kern="1200" dirty="0">
                          <a:solidFill>
                            <a:schemeClr val="accent6">
                              <a:lumMod val="75000"/>
                            </a:schemeClr>
                          </a:solidFill>
                          <a:latin typeface="Tahoma" pitchFamily="34" charset="0"/>
                          <a:ea typeface="Tahoma" pitchFamily="34" charset="0"/>
                          <a:cs typeface="Tahoma" pitchFamily="34" charset="0"/>
                        </a:rPr>
                        <a:t>Modern cryptography requires parties interested in secure communication to possess the secret key only.</a:t>
                      </a:r>
                    </a:p>
                  </a:txBody>
                  <a:tcPr marL="51435" marR="51435" marT="51435" marB="51435"/>
                </a:tc>
              </a:tr>
            </a:tbl>
          </a:graphicData>
        </a:graphic>
      </p:graphicFrame>
      <p:sp>
        <p:nvSpPr>
          <p:cNvPr id="5" name="Rectangle 4"/>
          <p:cNvSpPr/>
          <p:nvPr/>
        </p:nvSpPr>
        <p:spPr>
          <a:xfrm>
            <a:off x="577811" y="1039997"/>
            <a:ext cx="5598596" cy="7894469"/>
          </a:xfrm>
          <a:prstGeom prst="rect">
            <a:avLst/>
          </a:prstGeom>
        </p:spPr>
        <p:txBody>
          <a:bodyPr wrap="square">
            <a:spAutoFit/>
          </a:bodyPr>
          <a:lstStyle/>
          <a:p>
            <a:pPr marL="171450" indent="-171450" algn="just" defTabSz="685800">
              <a:lnSpc>
                <a:spcPct val="150000"/>
              </a:lnSpc>
              <a:buBlip>
                <a:blip r:embed="rId2"/>
              </a:buBlip>
            </a:pPr>
            <a:r>
              <a:rPr lang="en-US" sz="1400" b="1" dirty="0" smtClean="0">
                <a:solidFill>
                  <a:schemeClr val="accent6">
                    <a:lumMod val="75000"/>
                  </a:schemeClr>
                </a:solidFill>
                <a:latin typeface="Tahoma" pitchFamily="34" charset="0"/>
                <a:ea typeface="Tahoma" pitchFamily="34" charset="0"/>
                <a:cs typeface="Tahoma" pitchFamily="34" charset="0"/>
              </a:rPr>
              <a:t>MODERN CRYPTOGRAPHY</a:t>
            </a:r>
          </a:p>
          <a:p>
            <a:pPr marL="171450" indent="-171450" algn="just" defTabSz="685800">
              <a:lnSpc>
                <a:spcPct val="150000"/>
              </a:lnSpc>
            </a:pPr>
            <a:r>
              <a:rPr lang="en-US" sz="1200" dirty="0" smtClean="0">
                <a:solidFill>
                  <a:schemeClr val="accent6">
                    <a:lumMod val="75000"/>
                  </a:schemeClr>
                </a:solidFill>
                <a:latin typeface="Tahoma" pitchFamily="34" charset="0"/>
                <a:ea typeface="Tahoma" pitchFamily="34" charset="0"/>
                <a:cs typeface="Tahoma" pitchFamily="34" charset="0"/>
              </a:rPr>
              <a:t>   Modern cryptography is the cornerstone of computer and communications security. Its foundation is based on various concepts of mathematics such as number theory, computational-complexity theory, and probability theory</a:t>
            </a:r>
            <a:r>
              <a:rPr lang="en-US" sz="1200" dirty="0" smtClean="0">
                <a:latin typeface="Tahoma" pitchFamily="34" charset="0"/>
                <a:ea typeface="Tahoma" pitchFamily="34" charset="0"/>
                <a:cs typeface="Tahoma" pitchFamily="34" charset="0"/>
              </a:rPr>
              <a:t>.</a:t>
            </a:r>
          </a:p>
          <a:p>
            <a:pPr marL="171450" indent="-171450" algn="just" defTabSz="685800">
              <a:lnSpc>
                <a:spcPct val="150000"/>
              </a:lnSpc>
            </a:pPr>
            <a:endParaRPr lang="en-US" sz="1200" dirty="0" smtClean="0">
              <a:latin typeface="Tahoma" pitchFamily="34" charset="0"/>
              <a:ea typeface="Tahoma" pitchFamily="34" charset="0"/>
              <a:cs typeface="Tahoma" pitchFamily="34" charset="0"/>
            </a:endParaRPr>
          </a:p>
          <a:p>
            <a:pPr marL="171450" indent="-171450" algn="just" defTabSz="685800">
              <a:lnSpc>
                <a:spcPct val="150000"/>
              </a:lnSpc>
            </a:pPr>
            <a:endParaRPr lang="en-US" sz="1200" dirty="0" smtClean="0">
              <a:latin typeface="Tahoma" pitchFamily="34" charset="0"/>
              <a:ea typeface="Tahoma" pitchFamily="34" charset="0"/>
              <a:cs typeface="Tahoma" pitchFamily="34" charset="0"/>
            </a:endParaRPr>
          </a:p>
          <a:p>
            <a:pPr marL="171450" indent="-171450" algn="just" defTabSz="685800">
              <a:lnSpc>
                <a:spcPct val="150000"/>
              </a:lnSpc>
            </a:pPr>
            <a:endParaRPr lang="en-US" sz="1200" dirty="0" smtClean="0">
              <a:latin typeface="Tahoma" pitchFamily="34" charset="0"/>
              <a:ea typeface="Tahoma" pitchFamily="34" charset="0"/>
              <a:cs typeface="Tahoma" pitchFamily="34" charset="0"/>
            </a:endParaRPr>
          </a:p>
          <a:p>
            <a:pPr marL="171450" indent="-171450" algn="just" defTabSz="685800">
              <a:lnSpc>
                <a:spcPct val="150000"/>
              </a:lnSpc>
            </a:pPr>
            <a:endParaRPr lang="en-US" sz="1200" dirty="0" smtClean="0">
              <a:latin typeface="Tahoma" pitchFamily="34" charset="0"/>
              <a:ea typeface="Tahoma" pitchFamily="34" charset="0"/>
              <a:cs typeface="Tahoma" pitchFamily="34" charset="0"/>
            </a:endParaRPr>
          </a:p>
          <a:p>
            <a:pPr marL="171450" indent="-171450" algn="just" defTabSz="685800">
              <a:lnSpc>
                <a:spcPct val="150000"/>
              </a:lnSpc>
            </a:pPr>
            <a:endParaRPr lang="en-US" sz="1200" dirty="0" smtClean="0">
              <a:latin typeface="Tahoma" pitchFamily="34" charset="0"/>
              <a:ea typeface="Tahoma" pitchFamily="34" charset="0"/>
              <a:cs typeface="Tahoma" pitchFamily="34" charset="0"/>
            </a:endParaRPr>
          </a:p>
          <a:p>
            <a:pPr marL="171450" indent="-171450" algn="just" defTabSz="685800">
              <a:lnSpc>
                <a:spcPct val="150000"/>
              </a:lnSpc>
            </a:pPr>
            <a:endParaRPr lang="en-US" sz="1200" dirty="0" smtClean="0">
              <a:latin typeface="Tahoma" pitchFamily="34" charset="0"/>
              <a:ea typeface="Tahoma" pitchFamily="34" charset="0"/>
              <a:cs typeface="Tahoma" pitchFamily="34" charset="0"/>
            </a:endParaRPr>
          </a:p>
          <a:p>
            <a:pPr marL="171450" indent="-171450" algn="just" defTabSz="685800">
              <a:lnSpc>
                <a:spcPct val="150000"/>
              </a:lnSpc>
            </a:pPr>
            <a:endParaRPr lang="en-US" sz="1200" dirty="0" smtClean="0">
              <a:latin typeface="Tahoma" pitchFamily="34" charset="0"/>
              <a:ea typeface="Tahoma" pitchFamily="34" charset="0"/>
              <a:cs typeface="Tahoma" pitchFamily="34" charset="0"/>
            </a:endParaRPr>
          </a:p>
          <a:p>
            <a:pPr marL="171450" indent="-171450" algn="just" defTabSz="685800">
              <a:lnSpc>
                <a:spcPct val="150000"/>
              </a:lnSpc>
            </a:pPr>
            <a:endParaRPr lang="en-US" sz="1200" dirty="0" smtClean="0">
              <a:latin typeface="Tahoma" pitchFamily="34" charset="0"/>
              <a:ea typeface="Tahoma" pitchFamily="34" charset="0"/>
              <a:cs typeface="Tahoma" pitchFamily="34" charset="0"/>
            </a:endParaRPr>
          </a:p>
          <a:p>
            <a:pPr marL="171450" indent="-171450" algn="just" defTabSz="685800">
              <a:lnSpc>
                <a:spcPct val="150000"/>
              </a:lnSpc>
            </a:pPr>
            <a:endParaRPr lang="en-US" sz="1200" dirty="0" smtClean="0">
              <a:latin typeface="Tahoma" pitchFamily="34" charset="0"/>
              <a:ea typeface="Tahoma" pitchFamily="34" charset="0"/>
              <a:cs typeface="Tahoma" pitchFamily="34" charset="0"/>
            </a:endParaRPr>
          </a:p>
          <a:p>
            <a:pPr marL="171450" indent="-171450" algn="just" defTabSz="685800">
              <a:lnSpc>
                <a:spcPct val="150000"/>
              </a:lnSpc>
            </a:pPr>
            <a:endParaRPr lang="en-US" sz="1200" dirty="0" smtClean="0">
              <a:latin typeface="Tahoma" pitchFamily="34" charset="0"/>
              <a:ea typeface="Tahoma" pitchFamily="34" charset="0"/>
              <a:cs typeface="Tahoma" pitchFamily="34" charset="0"/>
            </a:endParaRPr>
          </a:p>
          <a:p>
            <a:pPr marL="171450" indent="-171450" algn="just" defTabSz="685800">
              <a:lnSpc>
                <a:spcPct val="150000"/>
              </a:lnSpc>
            </a:pPr>
            <a:endParaRPr lang="en-US" sz="1200" dirty="0" smtClean="0">
              <a:latin typeface="Tahoma" pitchFamily="34" charset="0"/>
              <a:ea typeface="Tahoma" pitchFamily="34" charset="0"/>
              <a:cs typeface="Tahoma" pitchFamily="34" charset="0"/>
            </a:endParaRPr>
          </a:p>
          <a:p>
            <a:pPr marL="171450" indent="-171450" algn="just" defTabSz="685800">
              <a:lnSpc>
                <a:spcPct val="150000"/>
              </a:lnSpc>
            </a:pPr>
            <a:endParaRPr lang="en-US" sz="1200" dirty="0" smtClean="0">
              <a:latin typeface="Tahoma" pitchFamily="34" charset="0"/>
              <a:ea typeface="Tahoma" pitchFamily="34" charset="0"/>
              <a:cs typeface="Tahoma" pitchFamily="34" charset="0"/>
            </a:endParaRPr>
          </a:p>
          <a:p>
            <a:pPr marL="171450" indent="-171450" algn="just" defTabSz="685800">
              <a:lnSpc>
                <a:spcPct val="150000"/>
              </a:lnSpc>
            </a:pPr>
            <a:endParaRPr lang="en-US" sz="1200" dirty="0" smtClean="0">
              <a:latin typeface="Tahoma" pitchFamily="34" charset="0"/>
              <a:ea typeface="Tahoma" pitchFamily="34" charset="0"/>
              <a:cs typeface="Tahoma" pitchFamily="34" charset="0"/>
            </a:endParaRPr>
          </a:p>
          <a:p>
            <a:pPr marL="171450" indent="-171450" algn="just" defTabSz="685800">
              <a:lnSpc>
                <a:spcPct val="150000"/>
              </a:lnSpc>
            </a:pPr>
            <a:endParaRPr lang="en-US" sz="1200" dirty="0" smtClean="0">
              <a:latin typeface="Tahoma" pitchFamily="34" charset="0"/>
              <a:ea typeface="Tahoma" pitchFamily="34" charset="0"/>
              <a:cs typeface="Tahoma" pitchFamily="34" charset="0"/>
            </a:endParaRPr>
          </a:p>
          <a:p>
            <a:pPr marL="171450" indent="-171450" algn="just" defTabSz="685800">
              <a:lnSpc>
                <a:spcPct val="150000"/>
              </a:lnSpc>
            </a:pPr>
            <a:endParaRPr lang="en-US" sz="1200" dirty="0" smtClean="0">
              <a:latin typeface="Tahoma" pitchFamily="34" charset="0"/>
              <a:ea typeface="Tahoma" pitchFamily="34" charset="0"/>
              <a:cs typeface="Tahoma" pitchFamily="34" charset="0"/>
            </a:endParaRPr>
          </a:p>
          <a:p>
            <a:pPr marL="171450" indent="-171450" algn="just" defTabSz="685800">
              <a:lnSpc>
                <a:spcPct val="150000"/>
              </a:lnSpc>
            </a:pPr>
            <a:endParaRPr lang="en-US" sz="1200" dirty="0" smtClean="0">
              <a:latin typeface="Tahoma" pitchFamily="34" charset="0"/>
              <a:ea typeface="Tahoma" pitchFamily="34" charset="0"/>
              <a:cs typeface="Tahoma" pitchFamily="34" charset="0"/>
            </a:endParaRPr>
          </a:p>
          <a:p>
            <a:pPr marL="171450" indent="-171450" algn="just" defTabSz="685800">
              <a:lnSpc>
                <a:spcPct val="150000"/>
              </a:lnSpc>
            </a:pPr>
            <a:endParaRPr lang="en-US" sz="1200" dirty="0" smtClean="0">
              <a:latin typeface="Tahoma" pitchFamily="34" charset="0"/>
              <a:ea typeface="Tahoma" pitchFamily="34" charset="0"/>
              <a:cs typeface="Tahoma" pitchFamily="34" charset="0"/>
            </a:endParaRPr>
          </a:p>
          <a:p>
            <a:pPr marL="171450" indent="-171450" algn="just" defTabSz="685800">
              <a:lnSpc>
                <a:spcPct val="150000"/>
              </a:lnSpc>
            </a:pPr>
            <a:endParaRPr lang="en-US" sz="1200" dirty="0" smtClean="0">
              <a:latin typeface="Tahoma" pitchFamily="34" charset="0"/>
              <a:ea typeface="Tahoma" pitchFamily="34" charset="0"/>
              <a:cs typeface="Tahoma" pitchFamily="34" charset="0"/>
            </a:endParaRPr>
          </a:p>
          <a:p>
            <a:pPr marL="171450" indent="-171450" algn="just" defTabSz="685800">
              <a:lnSpc>
                <a:spcPct val="150000"/>
              </a:lnSpc>
            </a:pPr>
            <a:endParaRPr lang="en-US" sz="1200" dirty="0" smtClean="0">
              <a:latin typeface="Tahoma" pitchFamily="34" charset="0"/>
              <a:ea typeface="Tahoma" pitchFamily="34" charset="0"/>
              <a:cs typeface="Tahoma" pitchFamily="34" charset="0"/>
            </a:endParaRPr>
          </a:p>
          <a:p>
            <a:pPr marL="171450" indent="-171450" algn="just" defTabSz="685800">
              <a:lnSpc>
                <a:spcPct val="150000"/>
              </a:lnSpc>
            </a:pPr>
            <a:endParaRPr lang="en-US" sz="1200" dirty="0" smtClean="0">
              <a:latin typeface="Tahoma" pitchFamily="34" charset="0"/>
              <a:ea typeface="Tahoma" pitchFamily="34" charset="0"/>
              <a:cs typeface="Tahoma" pitchFamily="34" charset="0"/>
            </a:endParaRPr>
          </a:p>
          <a:p>
            <a:pPr marL="171450" indent="-171450" algn="just" defTabSz="685800">
              <a:lnSpc>
                <a:spcPct val="150000"/>
              </a:lnSpc>
            </a:pPr>
            <a:endParaRPr lang="en-US" sz="1200" dirty="0" smtClean="0">
              <a:latin typeface="Tahoma" pitchFamily="34" charset="0"/>
              <a:ea typeface="Tahoma" pitchFamily="34" charset="0"/>
              <a:cs typeface="Tahoma" pitchFamily="34" charset="0"/>
            </a:endParaRPr>
          </a:p>
          <a:p>
            <a:pPr marL="171450" indent="-171450" algn="just" defTabSz="685800">
              <a:lnSpc>
                <a:spcPct val="150000"/>
              </a:lnSpc>
            </a:pPr>
            <a:endParaRPr lang="en-US" sz="1200" dirty="0" smtClean="0">
              <a:latin typeface="Tahoma" pitchFamily="34" charset="0"/>
              <a:ea typeface="Tahoma" pitchFamily="34" charset="0"/>
              <a:cs typeface="Tahoma" pitchFamily="34" charset="0"/>
            </a:endParaRPr>
          </a:p>
          <a:p>
            <a:pPr marL="171450" indent="-171450" algn="just" defTabSz="685800">
              <a:lnSpc>
                <a:spcPct val="150000"/>
              </a:lnSpc>
            </a:pPr>
            <a:endParaRPr lang="en-US" sz="1200" dirty="0" smtClean="0">
              <a:latin typeface="Tahoma" pitchFamily="34" charset="0"/>
              <a:ea typeface="Tahoma" pitchFamily="34" charset="0"/>
              <a:cs typeface="Tahoma" pitchFamily="34" charset="0"/>
            </a:endParaRPr>
          </a:p>
          <a:p>
            <a:pPr marL="171450" indent="-171450" algn="just" defTabSz="685800">
              <a:lnSpc>
                <a:spcPct val="150000"/>
              </a:lnSpc>
            </a:pPr>
            <a:endParaRPr lang="en-US" sz="1200" dirty="0" smtClean="0">
              <a:latin typeface="Tahoma" pitchFamily="34" charset="0"/>
              <a:ea typeface="Tahoma" pitchFamily="34" charset="0"/>
              <a:cs typeface="Tahoma"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Autofit/>
          </a:bodyPr>
          <a:lstStyle/>
          <a:p>
            <a:pPr algn="just">
              <a:buNone/>
            </a:pPr>
            <a:r>
              <a:rPr lang="en-US" b="1" dirty="0" smtClean="0">
                <a:latin typeface="Tahoma" pitchFamily="34" charset="0"/>
                <a:ea typeface="Tahoma" pitchFamily="34" charset="0"/>
                <a:cs typeface="Tahoma" pitchFamily="34" charset="0"/>
              </a:rPr>
              <a:t>INFORMATION THEORY</a:t>
            </a:r>
          </a:p>
          <a:p>
            <a:pPr algn="just"/>
            <a:endParaRPr lang="en-US" sz="1200" dirty="0" smtClean="0">
              <a:latin typeface="Tahoma" pitchFamily="34" charset="0"/>
              <a:ea typeface="Tahoma" pitchFamily="34" charset="0"/>
              <a:cs typeface="Tahoma" pitchFamily="34" charset="0"/>
            </a:endParaRPr>
          </a:p>
          <a:p>
            <a:pPr algn="just">
              <a:lnSpc>
                <a:spcPct val="170000"/>
              </a:lnSpc>
              <a:spcBef>
                <a:spcPts val="0"/>
              </a:spcBef>
            </a:pPr>
            <a:r>
              <a:rPr lang="en-US" sz="1200" b="1" dirty="0" smtClean="0">
                <a:latin typeface="Tahoma" pitchFamily="34" charset="0"/>
                <a:ea typeface="Tahoma" pitchFamily="34" charset="0"/>
                <a:cs typeface="Tahoma" pitchFamily="34" charset="0"/>
              </a:rPr>
              <a:t> </a:t>
            </a:r>
            <a:r>
              <a:rPr lang="en-US" sz="1200" dirty="0" smtClean="0">
                <a:latin typeface="Tahoma" pitchFamily="34" charset="0"/>
                <a:ea typeface="Tahoma" pitchFamily="34" charset="0"/>
                <a:cs typeface="Tahoma" pitchFamily="34" charset="0"/>
              </a:rPr>
              <a:t>The term information theory refers to a remarkable field of study developed by Claude Shannon in 1948. </a:t>
            </a:r>
          </a:p>
          <a:p>
            <a:pPr algn="just">
              <a:lnSpc>
                <a:spcPct val="170000"/>
              </a:lnSpc>
              <a:spcBef>
                <a:spcPts val="0"/>
              </a:spcBef>
            </a:pPr>
            <a:r>
              <a:rPr lang="en-US" sz="1200" dirty="0" smtClean="0">
                <a:latin typeface="Tahoma" pitchFamily="34" charset="0"/>
                <a:ea typeface="Tahoma" pitchFamily="34" charset="0"/>
                <a:cs typeface="Tahoma" pitchFamily="34" charset="0"/>
              </a:rPr>
              <a:t>Shannon was concerned with ``messages'' and their transmission, even in the presence of ``noise''. </a:t>
            </a:r>
          </a:p>
          <a:p>
            <a:pPr algn="just">
              <a:lnSpc>
                <a:spcPct val="170000"/>
              </a:lnSpc>
              <a:spcBef>
                <a:spcPts val="0"/>
              </a:spcBef>
            </a:pPr>
            <a:r>
              <a:rPr lang="en-US" sz="1200" dirty="0" smtClean="0">
                <a:latin typeface="Tahoma" pitchFamily="34" charset="0"/>
                <a:ea typeface="Tahoma" pitchFamily="34" charset="0"/>
                <a:cs typeface="Tahoma" pitchFamily="34" charset="0"/>
              </a:rPr>
              <a:t>Shannon defined a mathematical quantity called entropy which measures the amount of information in a message, if the message is one of a collection of possible messages, each with its own probability of occurrence. This entropy is the average number of bits needed to represent each possible message, using the best possible encoding. If there are n messages X = {X1, ... , </a:t>
            </a:r>
            <a:r>
              <a:rPr lang="en-US" sz="1200" dirty="0" err="1" smtClean="0">
                <a:latin typeface="Tahoma" pitchFamily="34" charset="0"/>
                <a:ea typeface="Tahoma" pitchFamily="34" charset="0"/>
                <a:cs typeface="Tahoma" pitchFamily="34" charset="0"/>
              </a:rPr>
              <a:t>Xn</a:t>
            </a:r>
            <a:r>
              <a:rPr lang="en-US" sz="1200" dirty="0" smtClean="0">
                <a:latin typeface="Tahoma" pitchFamily="34" charset="0"/>
                <a:ea typeface="Tahoma" pitchFamily="34" charset="0"/>
                <a:cs typeface="Tahoma" pitchFamily="34" charset="0"/>
              </a:rPr>
              <a:t>}, with probabilities of occurrence: p(X1), ... , p(</a:t>
            </a:r>
            <a:r>
              <a:rPr lang="en-US" sz="1200" dirty="0" err="1" smtClean="0">
                <a:latin typeface="Tahoma" pitchFamily="34" charset="0"/>
                <a:ea typeface="Tahoma" pitchFamily="34" charset="0"/>
                <a:cs typeface="Tahoma" pitchFamily="34" charset="0"/>
              </a:rPr>
              <a:t>Xn</a:t>
            </a:r>
            <a:r>
              <a:rPr lang="en-US" sz="1200" dirty="0" smtClean="0">
                <a:latin typeface="Tahoma" pitchFamily="34" charset="0"/>
                <a:ea typeface="Tahoma" pitchFamily="34" charset="0"/>
                <a:cs typeface="Tahoma" pitchFamily="34" charset="0"/>
              </a:rPr>
              <a:t>) (with sum equal 1), then the entropy H(X) of this set of messages is:</a:t>
            </a:r>
          </a:p>
          <a:p>
            <a:pPr algn="just">
              <a:lnSpc>
                <a:spcPct val="170000"/>
              </a:lnSpc>
              <a:spcBef>
                <a:spcPts val="0"/>
              </a:spcBef>
              <a:buNone/>
            </a:pPr>
            <a:r>
              <a:rPr lang="en-US" sz="1200" dirty="0" smtClean="0">
                <a:latin typeface="Tahoma" pitchFamily="34" charset="0"/>
                <a:ea typeface="Tahoma" pitchFamily="34" charset="0"/>
                <a:cs typeface="Tahoma" pitchFamily="34" charset="0"/>
              </a:rPr>
              <a:t>        H(X) = p(X1) log2(1/p(X1)) + ... + p(</a:t>
            </a:r>
            <a:r>
              <a:rPr lang="en-US" sz="1200" dirty="0" err="1" smtClean="0">
                <a:latin typeface="Tahoma" pitchFamily="34" charset="0"/>
                <a:ea typeface="Tahoma" pitchFamily="34" charset="0"/>
                <a:cs typeface="Tahoma" pitchFamily="34" charset="0"/>
              </a:rPr>
              <a:t>Xn</a:t>
            </a:r>
            <a:r>
              <a:rPr lang="en-US" sz="1200" dirty="0" smtClean="0">
                <a:latin typeface="Tahoma" pitchFamily="34" charset="0"/>
                <a:ea typeface="Tahoma" pitchFamily="34" charset="0"/>
                <a:cs typeface="Tahoma" pitchFamily="34" charset="0"/>
              </a:rPr>
              <a:t>) log2(1/p(</a:t>
            </a:r>
            <a:r>
              <a:rPr lang="en-US" sz="1200" dirty="0" err="1" smtClean="0">
                <a:latin typeface="Tahoma" pitchFamily="34" charset="0"/>
                <a:ea typeface="Tahoma" pitchFamily="34" charset="0"/>
                <a:cs typeface="Tahoma" pitchFamily="34" charset="0"/>
              </a:rPr>
              <a:t>Xn</a:t>
            </a:r>
            <a:r>
              <a:rPr lang="en-US" sz="1200" dirty="0" smtClean="0">
                <a:latin typeface="Tahoma" pitchFamily="34" charset="0"/>
                <a:ea typeface="Tahoma" pitchFamily="34" charset="0"/>
                <a:cs typeface="Tahoma" pitchFamily="34" charset="0"/>
              </a:rPr>
              <a:t>)).</a:t>
            </a:r>
          </a:p>
          <a:p>
            <a:pPr algn="just">
              <a:lnSpc>
                <a:spcPct val="170000"/>
              </a:lnSpc>
              <a:spcBef>
                <a:spcPts val="0"/>
              </a:spcBef>
            </a:pPr>
            <a:r>
              <a:rPr lang="en-US" sz="1200" dirty="0" smtClean="0">
                <a:latin typeface="Tahoma" pitchFamily="34" charset="0"/>
                <a:ea typeface="Tahoma" pitchFamily="34" charset="0"/>
                <a:cs typeface="Tahoma" pitchFamily="34" charset="0"/>
              </a:rPr>
              <a:t>Intuitively, the entropy is just the weighted average of the number of bits required to represent each message, where the weights are the probabilities that each message might occur.</a:t>
            </a:r>
          </a:p>
          <a:p>
            <a:pPr algn="just">
              <a:lnSpc>
                <a:spcPct val="170000"/>
              </a:lnSpc>
              <a:spcBef>
                <a:spcPts val="0"/>
              </a:spcBef>
            </a:pPr>
            <a:endParaRPr lang="en-US" sz="1200" dirty="0" smtClean="0">
              <a:latin typeface="Tahoma" pitchFamily="34" charset="0"/>
              <a:ea typeface="Tahoma" pitchFamily="34" charset="0"/>
              <a:cs typeface="Tahoma" pitchFamily="34" charset="0"/>
            </a:endParaRPr>
          </a:p>
          <a:p>
            <a:pPr algn="just">
              <a:lnSpc>
                <a:spcPct val="170000"/>
              </a:lnSpc>
              <a:spcBef>
                <a:spcPts val="0"/>
              </a:spcBef>
            </a:pPr>
            <a:r>
              <a:rPr lang="en-US" sz="1200" b="1" dirty="0" smtClean="0">
                <a:latin typeface="Tahoma" pitchFamily="34" charset="0"/>
                <a:ea typeface="Tahoma" pitchFamily="34" charset="0"/>
                <a:cs typeface="Tahoma" pitchFamily="34" charset="0"/>
              </a:rPr>
              <a:t>Law ENTROPY1</a:t>
            </a:r>
            <a:r>
              <a:rPr lang="en-US" sz="1200" dirty="0" smtClean="0">
                <a:latin typeface="Tahoma" pitchFamily="34" charset="0"/>
                <a:ea typeface="Tahoma" pitchFamily="34" charset="0"/>
                <a:cs typeface="Tahoma" pitchFamily="34" charset="0"/>
              </a:rPr>
              <a:t>: The entropy of a message is just the number of bits of information in the message, that is, the number of bits needed for the shortest possible encoding of the message.</a:t>
            </a:r>
          </a:p>
          <a:p>
            <a:pPr algn="just">
              <a:lnSpc>
                <a:spcPct val="170000"/>
              </a:lnSpc>
              <a:spcBef>
                <a:spcPts val="0"/>
              </a:spcBef>
            </a:pPr>
            <a:r>
              <a:rPr lang="en-US" sz="1200" dirty="0" smtClean="0">
                <a:latin typeface="Tahoma" pitchFamily="34" charset="0"/>
                <a:ea typeface="Tahoma" pitchFamily="34" charset="0"/>
                <a:cs typeface="Tahoma" pitchFamily="34" charset="0"/>
              </a:rPr>
              <a:t>It is possible to list reasonable properties of any entropy function and to prove that only the above formula gives a function with those properties</a:t>
            </a:r>
          </a:p>
          <a:p>
            <a:pPr algn="just">
              <a:lnSpc>
                <a:spcPct val="170000"/>
              </a:lnSpc>
              <a:spcBef>
                <a:spcPts val="0"/>
              </a:spcBef>
            </a:pPr>
            <a:endParaRPr lang="en-US" sz="1200" dirty="0" smtClean="0">
              <a:latin typeface="Tahoma" pitchFamily="34" charset="0"/>
              <a:ea typeface="Tahoma" pitchFamily="34" charset="0"/>
              <a:cs typeface="Tahoma" pitchFamily="34" charset="0"/>
            </a:endParaRPr>
          </a:p>
          <a:p>
            <a:pPr algn="just">
              <a:lnSpc>
                <a:spcPct val="170000"/>
              </a:lnSpc>
              <a:spcBef>
                <a:spcPts val="0"/>
              </a:spcBef>
            </a:pPr>
            <a:endParaRPr lang="en-US" sz="1200" dirty="0" smtClean="0"/>
          </a:p>
          <a:p>
            <a:pPr algn="just">
              <a:lnSpc>
                <a:spcPct val="170000"/>
              </a:lnSpc>
              <a:spcBef>
                <a:spcPts val="0"/>
              </a:spcBef>
            </a:pPr>
            <a:endParaRPr lang="en-US" sz="1200" b="1" dirty="0" smtClean="0">
              <a:latin typeface="Tahoma" pitchFamily="34" charset="0"/>
              <a:ea typeface="Tahoma" pitchFamily="34" charset="0"/>
              <a:cs typeface="Tahoma" pitchFamily="34" charset="0"/>
            </a:endParaRPr>
          </a:p>
          <a:p>
            <a:pPr algn="just">
              <a:lnSpc>
                <a:spcPct val="170000"/>
              </a:lnSpc>
              <a:spcBef>
                <a:spcPts val="0"/>
              </a:spcBef>
            </a:pPr>
            <a:endParaRPr lang="en-US" sz="1200" b="1" dirty="0" smtClean="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xmlns="" val="8337696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lnSpc>
                <a:spcPct val="150000"/>
              </a:lnSpc>
              <a:spcBef>
                <a:spcPts val="0"/>
              </a:spcBef>
            </a:pPr>
            <a:r>
              <a:rPr lang="en-US" sz="1200" dirty="0" smtClean="0">
                <a:latin typeface="Tahoma" pitchFamily="34" charset="0"/>
                <a:ea typeface="Tahoma" pitchFamily="34" charset="0"/>
                <a:cs typeface="Tahoma" pitchFamily="34" charset="0"/>
              </a:rPr>
              <a:t>For example, if we have two messages X = {male, female}, each having probability 1/2, then the entropy is</a:t>
            </a:r>
          </a:p>
          <a:p>
            <a:pPr>
              <a:lnSpc>
                <a:spcPct val="150000"/>
              </a:lnSpc>
              <a:spcBef>
                <a:spcPts val="0"/>
              </a:spcBef>
              <a:buNone/>
            </a:pPr>
            <a:r>
              <a:rPr lang="en-US" sz="1200" dirty="0" smtClean="0">
                <a:latin typeface="Tahoma" pitchFamily="34" charset="0"/>
                <a:ea typeface="Tahoma" pitchFamily="34" charset="0"/>
                <a:cs typeface="Tahoma" pitchFamily="34" charset="0"/>
              </a:rPr>
              <a:t>        H(X) = (1/2)(log2(1/(1/2)) + (1/2)(log2(1/(1/2)) = 1/2 + 1/2 = 1.</a:t>
            </a:r>
          </a:p>
          <a:p>
            <a:pPr>
              <a:lnSpc>
                <a:spcPct val="150000"/>
              </a:lnSpc>
              <a:spcBef>
                <a:spcPts val="0"/>
              </a:spcBef>
              <a:buNone/>
            </a:pPr>
            <a:r>
              <a:rPr lang="en-US" sz="1200" dirty="0" smtClean="0">
                <a:latin typeface="Tahoma" pitchFamily="34" charset="0"/>
                <a:ea typeface="Tahoma" pitchFamily="34" charset="0"/>
                <a:cs typeface="Tahoma" pitchFamily="34" charset="0"/>
              </a:rPr>
              <a:t>    Thus in this case, as we would intuitively expect, there is one bit of information in such a message.</a:t>
            </a:r>
          </a:p>
          <a:p>
            <a:pPr algn="just">
              <a:lnSpc>
                <a:spcPct val="150000"/>
              </a:lnSpc>
              <a:spcBef>
                <a:spcPts val="0"/>
              </a:spcBef>
            </a:pPr>
            <a:r>
              <a:rPr lang="en-US" sz="1200" dirty="0" smtClean="0">
                <a:latin typeface="Tahoma" pitchFamily="34" charset="0"/>
                <a:ea typeface="Tahoma" pitchFamily="34" charset="0"/>
                <a:cs typeface="Tahoma" pitchFamily="34" charset="0"/>
              </a:rPr>
              <a:t>Suppose p(X1) = 1 and the remaining probabilities are zero. In this case the entropy works out to be 0 as one would expect, since one is only going to receive the message X1, so there is no information and no surprise in receiving this message. The actual message X1 might be complex, with many bits representing it, but its probability is 1, so only this message can occur, with no information or ``surprise'' on its receipt, even if it is complex. </a:t>
            </a:r>
          </a:p>
          <a:p>
            <a:pPr algn="just">
              <a:lnSpc>
                <a:spcPct val="150000"/>
              </a:lnSpc>
              <a:spcBef>
                <a:spcPts val="0"/>
              </a:spcBef>
            </a:pPr>
            <a:r>
              <a:rPr lang="en-US" sz="1200" dirty="0" smtClean="0">
                <a:latin typeface="Tahoma" pitchFamily="34" charset="0"/>
                <a:ea typeface="Tahoma" pitchFamily="34" charset="0"/>
                <a:cs typeface="Tahoma" pitchFamily="34" charset="0"/>
              </a:rPr>
              <a:t>As another example, suppose  n = 3   and   p(X1) = 1/2,     p(X2) = 1/4, and   p(X3) = 1/4.   Then the entropy works out to be 1.5.   It is possible to encode these messages as follows:   X1: 0,   X2: 10, and   X3: 11.   In this case the average code length is the same as the entropy. O</a:t>
            </a:r>
          </a:p>
          <a:p>
            <a:pPr algn="just">
              <a:lnSpc>
                <a:spcPct val="150000"/>
              </a:lnSpc>
              <a:spcBef>
                <a:spcPts val="0"/>
              </a:spcBef>
            </a:pPr>
            <a:r>
              <a:rPr lang="en-US" sz="1200" dirty="0" smtClean="0">
                <a:latin typeface="Tahoma" pitchFamily="34" charset="0"/>
                <a:ea typeface="Tahoma" pitchFamily="34" charset="0"/>
                <a:cs typeface="Tahoma" pitchFamily="34" charset="0"/>
              </a:rPr>
              <a:t>Finally, suppose there are 1000 equally probably messages. Then the entropy is:</a:t>
            </a:r>
          </a:p>
          <a:p>
            <a:pPr>
              <a:lnSpc>
                <a:spcPct val="150000"/>
              </a:lnSpc>
              <a:spcBef>
                <a:spcPts val="0"/>
              </a:spcBef>
              <a:buNone/>
            </a:pPr>
            <a:r>
              <a:rPr lang="en-US" sz="1200" dirty="0" smtClean="0">
                <a:latin typeface="Tahoma" pitchFamily="34" charset="0"/>
                <a:ea typeface="Tahoma" pitchFamily="34" charset="0"/>
                <a:cs typeface="Tahoma" pitchFamily="34" charset="0"/>
              </a:rPr>
              <a:t>    H(X) = (1/1000)(log2(1/(1/1000)) + ... + (1/1000)(log2(1/(1/1000))</a:t>
            </a:r>
            <a:br>
              <a:rPr lang="en-US" sz="1200" dirty="0" smtClean="0">
                <a:latin typeface="Tahoma" pitchFamily="34" charset="0"/>
                <a:ea typeface="Tahoma" pitchFamily="34" charset="0"/>
                <a:cs typeface="Tahoma" pitchFamily="34" charset="0"/>
              </a:rPr>
            </a:br>
            <a:r>
              <a:rPr lang="en-US" sz="1200" dirty="0" smtClean="0">
                <a:latin typeface="Tahoma" pitchFamily="34" charset="0"/>
                <a:ea typeface="Tahoma" pitchFamily="34" charset="0"/>
                <a:cs typeface="Tahoma" pitchFamily="34" charset="0"/>
              </a:rPr>
              <a:t>        = (1/1000)log2(1000) + ... + (1/1000)log2(1000)</a:t>
            </a:r>
            <a:br>
              <a:rPr lang="en-US" sz="1200" dirty="0" smtClean="0">
                <a:latin typeface="Tahoma" pitchFamily="34" charset="0"/>
                <a:ea typeface="Tahoma" pitchFamily="34" charset="0"/>
                <a:cs typeface="Tahoma" pitchFamily="34" charset="0"/>
              </a:rPr>
            </a:br>
            <a:r>
              <a:rPr lang="en-US" sz="1200" dirty="0" smtClean="0">
                <a:latin typeface="Tahoma" pitchFamily="34" charset="0"/>
                <a:ea typeface="Tahoma" pitchFamily="34" charset="0"/>
                <a:cs typeface="Tahoma" pitchFamily="34" charset="0"/>
              </a:rPr>
              <a:t>        = 1000 (1/1000) log2(1000)</a:t>
            </a:r>
            <a:br>
              <a:rPr lang="en-US" sz="1200" dirty="0" smtClean="0">
                <a:latin typeface="Tahoma" pitchFamily="34" charset="0"/>
                <a:ea typeface="Tahoma" pitchFamily="34" charset="0"/>
                <a:cs typeface="Tahoma" pitchFamily="34" charset="0"/>
              </a:rPr>
            </a:br>
            <a:r>
              <a:rPr lang="en-US" sz="1200" dirty="0" smtClean="0">
                <a:latin typeface="Tahoma" pitchFamily="34" charset="0"/>
                <a:ea typeface="Tahoma" pitchFamily="34" charset="0"/>
                <a:cs typeface="Tahoma" pitchFamily="34" charset="0"/>
              </a:rPr>
              <a:t>         = log2(1000) = 9.965784285.</a:t>
            </a:r>
          </a:p>
          <a:p>
            <a:pPr algn="just">
              <a:lnSpc>
                <a:spcPct val="150000"/>
              </a:lnSpc>
              <a:spcBef>
                <a:spcPts val="0"/>
              </a:spcBef>
            </a:pPr>
            <a:r>
              <a:rPr lang="en-US" sz="1200" dirty="0" smtClean="0">
                <a:latin typeface="Tahoma" pitchFamily="34" charset="0"/>
                <a:ea typeface="Tahoma" pitchFamily="34" charset="0"/>
                <a:cs typeface="Tahoma" pitchFamily="34" charset="0"/>
              </a:rPr>
              <a:t>Thus the entropy value of these messages means that there are nearly 10 bits of information in each message. Similarly, if there are n equally likely messages, then the entropy of a message is log2n. The equal probable case gives the largest possible value for the entropy of a collection of messages.</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r>
              <a:rPr lang="en-US" sz="1200" b="1" dirty="0" smtClean="0">
                <a:latin typeface="Tahoma" pitchFamily="34" charset="0"/>
                <a:ea typeface="Tahoma" pitchFamily="34" charset="0"/>
                <a:cs typeface="Tahoma" pitchFamily="34" charset="0"/>
              </a:rPr>
              <a:t>Law ENTROPY2</a:t>
            </a:r>
            <a:r>
              <a:rPr lang="en-US" sz="1200" dirty="0" smtClean="0">
                <a:latin typeface="Tahoma" pitchFamily="34" charset="0"/>
                <a:ea typeface="Tahoma" pitchFamily="34" charset="0"/>
                <a:cs typeface="Tahoma" pitchFamily="34" charset="0"/>
              </a:rPr>
              <a:t>: A random message has the most information (the greatest entropy). </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pPr>
            <a:endParaRPr lang="en-US" sz="1200" dirty="0">
              <a:latin typeface="Tahoma" pitchFamily="34" charset="0"/>
              <a:ea typeface="Tahoma" pitchFamily="34" charset="0"/>
              <a:cs typeface="Tahoma"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Autofit/>
          </a:bodyPr>
          <a:lstStyle/>
          <a:p>
            <a:pPr algn="just">
              <a:lnSpc>
                <a:spcPct val="150000"/>
              </a:lnSpc>
              <a:spcBef>
                <a:spcPts val="0"/>
              </a:spcBef>
              <a:buNone/>
            </a:pPr>
            <a:r>
              <a:rPr lang="en-US" sz="1200" dirty="0" smtClean="0">
                <a:latin typeface="Tahoma" pitchFamily="34" charset="0"/>
                <a:ea typeface="Tahoma" pitchFamily="34" charset="0"/>
                <a:cs typeface="Tahoma" pitchFamily="34" charset="0"/>
              </a:rPr>
              <a:t>   It is difficult to profile </a:t>
            </a:r>
            <a:r>
              <a:rPr lang="en-US" sz="1200" b="1" dirty="0" smtClean="0">
                <a:latin typeface="Tahoma" pitchFamily="34" charset="0"/>
                <a:ea typeface="Tahoma" pitchFamily="34" charset="0"/>
                <a:cs typeface="Tahoma" pitchFamily="34" charset="0"/>
              </a:rPr>
              <a:t>cybercriminals </a:t>
            </a:r>
            <a:r>
              <a:rPr lang="en-US" sz="1200" dirty="0" smtClean="0">
                <a:latin typeface="Tahoma" pitchFamily="34" charset="0"/>
                <a:ea typeface="Tahoma" pitchFamily="34" charset="0"/>
                <a:cs typeface="Tahoma" pitchFamily="34" charset="0"/>
              </a:rPr>
              <a:t>in the way that is often done with other types of repeat offenders. </a:t>
            </a:r>
          </a:p>
          <a:p>
            <a:pPr algn="just">
              <a:lnSpc>
                <a:spcPct val="150000"/>
              </a:lnSpc>
              <a:spcBef>
                <a:spcPts val="0"/>
              </a:spcBef>
            </a:pPr>
            <a:r>
              <a:rPr lang="en-US" sz="1200" dirty="0" smtClean="0">
                <a:latin typeface="Tahoma" pitchFamily="34" charset="0"/>
                <a:ea typeface="Tahoma" pitchFamily="34" charset="0"/>
                <a:cs typeface="Tahoma" pitchFamily="34" charset="0"/>
              </a:rPr>
              <a:t>The cybercriminal tends to be young and very  computer-savvy, but the range of behavioral characteristics is wide.</a:t>
            </a:r>
          </a:p>
          <a:p>
            <a:pPr algn="just">
              <a:lnSpc>
                <a:spcPct val="150000"/>
              </a:lnSpc>
              <a:spcBef>
                <a:spcPts val="0"/>
              </a:spcBef>
            </a:pPr>
            <a:r>
              <a:rPr lang="en-US" sz="1200" dirty="0" smtClean="0">
                <a:latin typeface="Tahoma" pitchFamily="34" charset="0"/>
                <a:ea typeface="Tahoma" pitchFamily="34" charset="0"/>
                <a:cs typeface="Tahoma" pitchFamily="34" charset="0"/>
              </a:rPr>
              <a:t>There exist no cybercriminal databases that can point investigators to likely suspects.</a:t>
            </a:r>
          </a:p>
          <a:p>
            <a:pPr algn="just">
              <a:lnSpc>
                <a:spcPct val="150000"/>
              </a:lnSpc>
              <a:spcBef>
                <a:spcPts val="0"/>
              </a:spcBef>
              <a:buNone/>
            </a:pPr>
            <a:r>
              <a:rPr lang="en-US" sz="1200" dirty="0" smtClean="0">
                <a:latin typeface="Tahoma" pitchFamily="34" charset="0"/>
                <a:ea typeface="Tahoma" pitchFamily="34" charset="0"/>
                <a:cs typeface="Tahoma" pitchFamily="34" charset="0"/>
              </a:rPr>
              <a:t>   The success of cybercriminals, and the relative lack of success of law enforcement, influence the behavior of </a:t>
            </a:r>
            <a:r>
              <a:rPr lang="en-US" sz="1200" b="1" dirty="0" smtClean="0">
                <a:latin typeface="Tahoma" pitchFamily="34" charset="0"/>
                <a:ea typeface="Tahoma" pitchFamily="34" charset="0"/>
                <a:cs typeface="Tahoma" pitchFamily="34" charset="0"/>
              </a:rPr>
              <a:t>cybercrime victims</a:t>
            </a:r>
            <a:r>
              <a:rPr lang="en-US" sz="1200" dirty="0" smtClean="0">
                <a:latin typeface="Tahoma" pitchFamily="34" charset="0"/>
                <a:ea typeface="Tahoma" pitchFamily="34" charset="0"/>
                <a:cs typeface="Tahoma" pitchFamily="34" charset="0"/>
              </a:rPr>
              <a:t>. </a:t>
            </a:r>
          </a:p>
          <a:p>
            <a:pPr algn="just">
              <a:lnSpc>
                <a:spcPct val="150000"/>
              </a:lnSpc>
              <a:spcBef>
                <a:spcPts val="0"/>
              </a:spcBef>
            </a:pPr>
            <a:r>
              <a:rPr lang="en-US" sz="1200" dirty="0" smtClean="0">
                <a:latin typeface="Tahoma" pitchFamily="34" charset="0"/>
                <a:ea typeface="Tahoma" pitchFamily="34" charset="0"/>
                <a:cs typeface="Tahoma" pitchFamily="34" charset="0"/>
              </a:rPr>
              <a:t>No much investment in technical, physical, and human-factor resources to prevent attacks. </a:t>
            </a:r>
          </a:p>
          <a:p>
            <a:pPr algn="just">
              <a:lnSpc>
                <a:spcPct val="150000"/>
              </a:lnSpc>
              <a:spcBef>
                <a:spcPts val="0"/>
              </a:spcBef>
            </a:pPr>
            <a:r>
              <a:rPr lang="en-US" sz="1200" dirty="0" smtClean="0">
                <a:latin typeface="Tahoma" pitchFamily="34" charset="0"/>
                <a:ea typeface="Tahoma" pitchFamily="34" charset="0"/>
                <a:cs typeface="Tahoma" pitchFamily="34" charset="0"/>
              </a:rPr>
              <a:t>Reporting rates tend to be low because of a lack of confidence in law enforcement.</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r>
              <a:rPr lang="en-US" sz="1200" b="1" dirty="0" smtClean="0">
                <a:latin typeface="Tahoma" pitchFamily="34" charset="0"/>
                <a:ea typeface="Tahoma" pitchFamily="34" charset="0"/>
                <a:cs typeface="Tahoma" pitchFamily="34" charset="0"/>
              </a:rPr>
              <a:t>   INTELLECTUAL PROPERTY</a:t>
            </a:r>
          </a:p>
          <a:p>
            <a:pPr algn="just">
              <a:lnSpc>
                <a:spcPct val="150000"/>
              </a:lnSpc>
              <a:spcBef>
                <a:spcPts val="0"/>
              </a:spcBef>
              <a:buNone/>
            </a:pPr>
            <a:r>
              <a:rPr lang="en-US" sz="1200" dirty="0" smtClean="0">
                <a:latin typeface="Tahoma" pitchFamily="34" charset="0"/>
                <a:ea typeface="Tahoma" pitchFamily="34" charset="0"/>
                <a:cs typeface="Tahoma" pitchFamily="34" charset="0"/>
              </a:rPr>
              <a:t>    The U.S. legal system, and legal systems generally, distinguish three primary types of property:</a:t>
            </a:r>
          </a:p>
          <a:p>
            <a:pPr>
              <a:lnSpc>
                <a:spcPct val="150000"/>
              </a:lnSpc>
              <a:spcBef>
                <a:spcPts val="0"/>
              </a:spcBef>
            </a:pPr>
            <a:r>
              <a:rPr lang="en-US" sz="1200" b="1" dirty="0" smtClean="0">
                <a:latin typeface="Tahoma" pitchFamily="34" charset="0"/>
                <a:ea typeface="Tahoma" pitchFamily="34" charset="0"/>
                <a:cs typeface="Tahoma" pitchFamily="34" charset="0"/>
              </a:rPr>
              <a:t>Real property: </a:t>
            </a:r>
            <a:r>
              <a:rPr lang="en-US" sz="1200" dirty="0" smtClean="0">
                <a:latin typeface="Tahoma" pitchFamily="34" charset="0"/>
                <a:ea typeface="Tahoma" pitchFamily="34" charset="0"/>
                <a:cs typeface="Tahoma" pitchFamily="34" charset="0"/>
              </a:rPr>
              <a:t>Land and things permanently attached to the land, such as</a:t>
            </a:r>
            <a:r>
              <a:rPr lang="en-US" sz="1200" b="1" dirty="0" smtClean="0">
                <a:latin typeface="Tahoma" pitchFamily="34" charset="0"/>
                <a:ea typeface="Tahoma" pitchFamily="34" charset="0"/>
                <a:cs typeface="Tahoma" pitchFamily="34" charset="0"/>
              </a:rPr>
              <a:t> </a:t>
            </a:r>
            <a:r>
              <a:rPr lang="en-US" sz="1200" dirty="0" smtClean="0">
                <a:latin typeface="Tahoma" pitchFamily="34" charset="0"/>
                <a:ea typeface="Tahoma" pitchFamily="34" charset="0"/>
                <a:cs typeface="Tahoma" pitchFamily="34" charset="0"/>
              </a:rPr>
              <a:t>trees, buildings, and stationary mobile homes.</a:t>
            </a:r>
          </a:p>
          <a:p>
            <a:pPr>
              <a:lnSpc>
                <a:spcPct val="150000"/>
              </a:lnSpc>
              <a:spcBef>
                <a:spcPts val="0"/>
              </a:spcBef>
            </a:pPr>
            <a:r>
              <a:rPr lang="en-US" sz="1200" b="1" dirty="0" smtClean="0">
                <a:latin typeface="Tahoma" pitchFamily="34" charset="0"/>
                <a:ea typeface="Tahoma" pitchFamily="34" charset="0"/>
                <a:cs typeface="Tahoma" pitchFamily="34" charset="0"/>
              </a:rPr>
              <a:t>Personal property: </a:t>
            </a:r>
            <a:r>
              <a:rPr lang="en-US" sz="1200" dirty="0" smtClean="0">
                <a:latin typeface="Tahoma" pitchFamily="34" charset="0"/>
                <a:ea typeface="Tahoma" pitchFamily="34" charset="0"/>
                <a:cs typeface="Tahoma" pitchFamily="34" charset="0"/>
              </a:rPr>
              <a:t>Personal effects, moveable property and goods, such as cars, bank accounts, wages, securities, a small business, furniture, insurance policies, jewelry, patents, pets.</a:t>
            </a:r>
          </a:p>
          <a:p>
            <a:pPr>
              <a:lnSpc>
                <a:spcPct val="150000"/>
              </a:lnSpc>
              <a:spcBef>
                <a:spcPts val="0"/>
              </a:spcBef>
            </a:pPr>
            <a:r>
              <a:rPr lang="en-US" sz="1200" b="1" dirty="0" smtClean="0">
                <a:latin typeface="Tahoma" pitchFamily="34" charset="0"/>
                <a:ea typeface="Tahoma" pitchFamily="34" charset="0"/>
                <a:cs typeface="Tahoma" pitchFamily="34" charset="0"/>
              </a:rPr>
              <a:t>Intellectual property: </a:t>
            </a:r>
            <a:r>
              <a:rPr lang="en-US" sz="1200" dirty="0" smtClean="0">
                <a:latin typeface="Tahoma" pitchFamily="34" charset="0"/>
                <a:ea typeface="Tahoma" pitchFamily="34" charset="0"/>
                <a:cs typeface="Tahoma" pitchFamily="34" charset="0"/>
              </a:rPr>
              <a:t>Any intangible asset that consists of human knowledge and ideas. Examples include software, data, novels, sound recordings, the design of a new type of mousetrap, or a cure for a disease. </a:t>
            </a:r>
          </a:p>
          <a:p>
            <a:pPr algn="just">
              <a:lnSpc>
                <a:spcPct val="150000"/>
              </a:lnSpc>
              <a:spcBef>
                <a:spcPts val="0"/>
              </a:spcBef>
              <a:buNone/>
            </a:pPr>
            <a:r>
              <a:rPr lang="en-US" sz="1200" b="1" dirty="0" smtClean="0">
                <a:latin typeface="Tahoma" pitchFamily="34" charset="0"/>
                <a:ea typeface="Tahoma" pitchFamily="34" charset="0"/>
                <a:cs typeface="Tahoma" pitchFamily="34" charset="0"/>
              </a:rPr>
              <a:t>   Types of Intellectual Property</a:t>
            </a:r>
          </a:p>
          <a:p>
            <a:pPr algn="just">
              <a:lnSpc>
                <a:spcPct val="160000"/>
              </a:lnSpc>
              <a:spcBef>
                <a:spcPts val="0"/>
              </a:spcBef>
            </a:pPr>
            <a:r>
              <a:rPr lang="en-US" sz="1200" dirty="0" smtClean="0">
                <a:latin typeface="Tahoma" pitchFamily="34" charset="0"/>
                <a:ea typeface="Tahoma" pitchFamily="34" charset="0"/>
                <a:cs typeface="Tahoma" pitchFamily="34" charset="0"/>
              </a:rPr>
              <a:t>Copyrights</a:t>
            </a:r>
          </a:p>
          <a:p>
            <a:pPr algn="just">
              <a:lnSpc>
                <a:spcPct val="160000"/>
              </a:lnSpc>
              <a:spcBef>
                <a:spcPts val="0"/>
              </a:spcBef>
            </a:pPr>
            <a:r>
              <a:rPr lang="en-US" sz="1200" dirty="0" smtClean="0">
                <a:latin typeface="Tahoma" pitchFamily="34" charset="0"/>
                <a:ea typeface="Tahoma" pitchFamily="34" charset="0"/>
                <a:cs typeface="Tahoma" pitchFamily="34" charset="0"/>
              </a:rPr>
              <a:t>Trademarks </a:t>
            </a:r>
          </a:p>
          <a:p>
            <a:pPr algn="just">
              <a:lnSpc>
                <a:spcPct val="160000"/>
              </a:lnSpc>
              <a:spcBef>
                <a:spcPts val="0"/>
              </a:spcBef>
            </a:pPr>
            <a:r>
              <a:rPr lang="en-US" sz="1200" dirty="0" smtClean="0">
                <a:latin typeface="Tahoma" pitchFamily="34" charset="0"/>
                <a:ea typeface="Tahoma" pitchFamily="34" charset="0"/>
                <a:cs typeface="Tahoma" pitchFamily="34" charset="0"/>
              </a:rPr>
              <a:t> Patents</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r>
              <a:rPr lang="en-US" sz="1200" dirty="0" smtClean="0">
                <a:latin typeface="Tahoma" pitchFamily="34" charset="0"/>
                <a:ea typeface="Tahoma" pitchFamily="34" charset="0"/>
                <a:cs typeface="Tahoma" pitchFamily="34" charset="0"/>
              </a:rPr>
              <a:t>  </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r>
              <a:rPr lang="en-US" sz="1200" dirty="0" smtClean="0">
                <a:latin typeface="Tahoma" pitchFamily="34" charset="0"/>
                <a:ea typeface="Tahoma" pitchFamily="34" charset="0"/>
                <a:cs typeface="Tahoma" pitchFamily="34" charset="0"/>
              </a:rPr>
              <a:t>  </a:t>
            </a: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a:latin typeface="Tahoma" pitchFamily="34" charset="0"/>
              <a:ea typeface="Tahoma" pitchFamily="34" charset="0"/>
              <a:cs typeface="Tahoma"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algn="just">
              <a:lnSpc>
                <a:spcPct val="150000"/>
              </a:lnSpc>
              <a:spcBef>
                <a:spcPts val="0"/>
              </a:spcBef>
              <a:buNone/>
            </a:pPr>
            <a:r>
              <a:rPr lang="en-US" sz="1200" dirty="0" smtClean="0">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The Three Kinds of Codes.</a:t>
            </a:r>
          </a:p>
          <a:p>
            <a:pPr algn="just">
              <a:lnSpc>
                <a:spcPct val="150000"/>
              </a:lnSpc>
              <a:spcBef>
                <a:spcPts val="0"/>
              </a:spcBef>
            </a:pPr>
            <a:r>
              <a:rPr lang="en-US" sz="1200" dirty="0" smtClean="0">
                <a:latin typeface="Tahoma" pitchFamily="34" charset="0"/>
                <a:ea typeface="Tahoma" pitchFamily="34" charset="0"/>
                <a:cs typeface="Tahoma" pitchFamily="34" charset="0"/>
              </a:rPr>
              <a:t>The terms code and coding refer to ways of representing information. Here the term  binary codes is used, that is, codes that use only the binary bits 0 and 1. There are three kinds of coding:</a:t>
            </a:r>
          </a:p>
          <a:p>
            <a:pPr algn="just">
              <a:lnSpc>
                <a:spcPct val="150000"/>
              </a:lnSpc>
              <a:spcBef>
                <a:spcPts val="0"/>
              </a:spcBef>
            </a:pPr>
            <a:r>
              <a:rPr lang="en-US" sz="1200" b="1" dirty="0" smtClean="0">
                <a:latin typeface="Tahoma" pitchFamily="34" charset="0"/>
                <a:ea typeface="Tahoma" pitchFamily="34" charset="0"/>
                <a:cs typeface="Tahoma" pitchFamily="34" charset="0"/>
              </a:rPr>
              <a:t>Source Coding:</a:t>
            </a:r>
            <a:r>
              <a:rPr lang="en-US" sz="1200" dirty="0" smtClean="0">
                <a:latin typeface="Tahoma" pitchFamily="34" charset="0"/>
                <a:ea typeface="Tahoma" pitchFamily="34" charset="0"/>
                <a:cs typeface="Tahoma" pitchFamily="34" charset="0"/>
              </a:rPr>
              <a:t> This usually involves data compression: representing the data with as few bits as possible. Notice that one always needs at least as many bits to encode a message as the entropy of the message. Example: The Huffman Code.</a:t>
            </a:r>
          </a:p>
          <a:p>
            <a:pPr algn="just">
              <a:lnSpc>
                <a:spcPct val="150000"/>
              </a:lnSpc>
              <a:spcBef>
                <a:spcPts val="0"/>
              </a:spcBef>
            </a:pPr>
            <a:r>
              <a:rPr lang="en-US" sz="1200" b="1" dirty="0" smtClean="0">
                <a:latin typeface="Tahoma" pitchFamily="34" charset="0"/>
                <a:ea typeface="Tahoma" pitchFamily="34" charset="0"/>
                <a:cs typeface="Tahoma" pitchFamily="34" charset="0"/>
              </a:rPr>
              <a:t>Channel Coding:</a:t>
            </a:r>
            <a:r>
              <a:rPr lang="en-US" sz="1200" dirty="0" smtClean="0">
                <a:latin typeface="Tahoma" pitchFamily="34" charset="0"/>
                <a:ea typeface="Tahoma" pitchFamily="34" charset="0"/>
                <a:cs typeface="Tahoma" pitchFamily="34" charset="0"/>
              </a:rPr>
              <a:t> Here one uses error detection and error correction to improve the reliability of the channel. This is accomplished by adding extra redundant bits. The rest of this chapter presents material on channel capacity and error correction codes. Example: The Hamming Code.</a:t>
            </a:r>
          </a:p>
          <a:p>
            <a:pPr algn="just">
              <a:lnSpc>
                <a:spcPct val="150000"/>
              </a:lnSpc>
              <a:spcBef>
                <a:spcPts val="0"/>
              </a:spcBef>
            </a:pPr>
            <a:r>
              <a:rPr lang="en-US" sz="1200" b="1" dirty="0" smtClean="0">
                <a:latin typeface="Tahoma" pitchFamily="34" charset="0"/>
                <a:ea typeface="Tahoma" pitchFamily="34" charset="0"/>
                <a:cs typeface="Tahoma" pitchFamily="34" charset="0"/>
              </a:rPr>
              <a:t>Secrecy Coding.</a:t>
            </a:r>
            <a:r>
              <a:rPr lang="en-US" sz="1200" dirty="0" smtClean="0">
                <a:latin typeface="Tahoma" pitchFamily="34" charset="0"/>
                <a:ea typeface="Tahoma" pitchFamily="34" charset="0"/>
                <a:cs typeface="Tahoma" pitchFamily="34" charset="0"/>
              </a:rPr>
              <a:t> For secrecy, one uses cryptography to scramble the message so that it may not be intelligible to an eavesdropper. </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r>
              <a:rPr lang="en-US" sz="1200" b="1" dirty="0" smtClean="0">
                <a:latin typeface="Tahoma" pitchFamily="34" charset="0"/>
                <a:ea typeface="Tahoma" pitchFamily="34" charset="0"/>
                <a:cs typeface="Tahoma" pitchFamily="34" charset="0"/>
              </a:rPr>
              <a:t>   Law INFORMATION1: </a:t>
            </a:r>
          </a:p>
          <a:p>
            <a:pPr algn="just">
              <a:lnSpc>
                <a:spcPct val="150000"/>
              </a:lnSpc>
              <a:spcBef>
                <a:spcPts val="0"/>
              </a:spcBef>
            </a:pPr>
            <a:r>
              <a:rPr lang="en-US" sz="1200" dirty="0" smtClean="0">
                <a:latin typeface="Tahoma" pitchFamily="34" charset="0"/>
                <a:ea typeface="Tahoma" pitchFamily="34" charset="0"/>
                <a:cs typeface="Tahoma" pitchFamily="34" charset="0"/>
              </a:rPr>
              <a:t>In all coding theory, information transmission is essentially the same as information storage, since the latter is just transmission from now to then.</a:t>
            </a:r>
          </a:p>
          <a:p>
            <a:pPr algn="just">
              <a:lnSpc>
                <a:spcPct val="150000"/>
              </a:lnSpc>
              <a:spcBef>
                <a:spcPts val="0"/>
              </a:spcBef>
            </a:pPr>
            <a:r>
              <a:rPr lang="en-US" sz="1200" dirty="0" smtClean="0">
                <a:latin typeface="Tahoma" pitchFamily="34" charset="0"/>
                <a:ea typeface="Tahoma" pitchFamily="34" charset="0"/>
                <a:cs typeface="Tahoma" pitchFamily="34" charset="0"/>
              </a:rPr>
              <a:t>It's possible to have a single code that combines two or even all three of these functions, but the codes are usually kept separate. Normally one would compress a message (making the message smaller, to save storage or channel bandwidth), then transform it cryptographically for secrecy (without changing the message length), and finally add bits to the message to allow for error detection or correction.</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r>
              <a:rPr lang="en-US" sz="1200" b="1" dirty="0" smtClean="0">
                <a:latin typeface="Tahoma" pitchFamily="34" charset="0"/>
                <a:ea typeface="Tahoma" pitchFamily="34" charset="0"/>
                <a:cs typeface="Tahoma" pitchFamily="34" charset="0"/>
              </a:rPr>
              <a:t>   Channel Capacity.</a:t>
            </a:r>
          </a:p>
          <a:p>
            <a:pPr algn="just">
              <a:lnSpc>
                <a:spcPct val="150000"/>
              </a:lnSpc>
              <a:spcBef>
                <a:spcPts val="0"/>
              </a:spcBef>
            </a:pPr>
            <a:r>
              <a:rPr lang="en-US" sz="1200" dirty="0" smtClean="0">
                <a:latin typeface="Tahoma" pitchFamily="34" charset="0"/>
                <a:ea typeface="Tahoma" pitchFamily="34" charset="0"/>
                <a:cs typeface="Tahoma" pitchFamily="34" charset="0"/>
              </a:rPr>
              <a:t>Shannon also introduced the concept of channel capacity, which is the maximum rate at which bits can be sent over an unreliable (noisy) information channel with arbitrarily good reliability. </a:t>
            </a:r>
            <a:endParaRPr lang="en-US" sz="1200" dirty="0">
              <a:latin typeface="Tahoma" pitchFamily="34" charset="0"/>
              <a:ea typeface="Tahoma" pitchFamily="34" charset="0"/>
              <a:cs typeface="Tahoma"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lnSpc>
                <a:spcPct val="150000"/>
              </a:lnSpc>
              <a:spcBef>
                <a:spcPts val="0"/>
              </a:spcBef>
            </a:pPr>
            <a:r>
              <a:rPr lang="en-US" sz="1200" dirty="0" smtClean="0">
                <a:latin typeface="Tahoma" pitchFamily="34" charset="0"/>
                <a:ea typeface="Tahoma" pitchFamily="34" charset="0"/>
                <a:cs typeface="Tahoma" pitchFamily="34" charset="0"/>
              </a:rPr>
              <a:t>The channel capacity is represented as a fraction or percentage of the total rate at which bits can be sent physically over the channel. Shannon proved that there always exist codes that will signal arbitrarily close to the channel capacity with arbitrarily good reliability. </a:t>
            </a:r>
          </a:p>
          <a:p>
            <a:pPr algn="just">
              <a:lnSpc>
                <a:spcPct val="150000"/>
              </a:lnSpc>
              <a:spcBef>
                <a:spcPts val="0"/>
              </a:spcBef>
            </a:pPr>
            <a:r>
              <a:rPr lang="en-US" sz="1200" dirty="0" smtClean="0">
                <a:latin typeface="Tahoma" pitchFamily="34" charset="0"/>
                <a:ea typeface="Tahoma" pitchFamily="34" charset="0"/>
                <a:cs typeface="Tahoma" pitchFamily="34" charset="0"/>
              </a:rPr>
              <a:t>Thus by choosing a larger and more complicated code, one can reduce the number of errors to as small a percentage as one would like, while continuing to signal as close as one wants to 100% of the channel capacity. </a:t>
            </a:r>
          </a:p>
          <a:p>
            <a:pPr algn="just">
              <a:lnSpc>
                <a:spcPct val="150000"/>
              </a:lnSpc>
              <a:spcBef>
                <a:spcPts val="0"/>
              </a:spcBef>
            </a:pPr>
            <a:r>
              <a:rPr lang="en-US" sz="1200" dirty="0" smtClean="0">
                <a:latin typeface="Tahoma" pitchFamily="34" charset="0"/>
                <a:ea typeface="Tahoma" pitchFamily="34" charset="0"/>
                <a:cs typeface="Tahoma" pitchFamily="34" charset="0"/>
              </a:rPr>
              <a:t>In practice the theory does not provide these good codes, though they are known to exist. It is not possible to signal with arbitrarily good reliability at a rate greater than the channel capacity.</a:t>
            </a:r>
          </a:p>
          <a:p>
            <a:pPr algn="just">
              <a:lnSpc>
                <a:spcPct val="150000"/>
              </a:lnSpc>
              <a:spcBef>
                <a:spcPts val="0"/>
              </a:spcBef>
            </a:pPr>
            <a:r>
              <a:rPr lang="en-US" sz="1200" dirty="0" smtClean="0">
                <a:latin typeface="Tahoma" pitchFamily="34" charset="0"/>
                <a:ea typeface="Tahoma" pitchFamily="34" charset="0"/>
                <a:cs typeface="Tahoma" pitchFamily="34" charset="0"/>
              </a:rPr>
              <a:t>The simplest example of such a channel is the binary symmetric channel. Here every time a bit is transmitted, there is a fixed probability p, with 0 &lt;= p &lt;= 1 such that a transmitted 0 is received as a 0 with probability p and received as a 1 with probability 1 - p. The errors occur at random.</a:t>
            </a:r>
          </a:p>
          <a:p>
            <a:pPr algn="just">
              <a:lnSpc>
                <a:spcPct val="150000"/>
              </a:lnSpc>
              <a:spcBef>
                <a:spcPts val="0"/>
              </a:spcBef>
            </a:pPr>
            <a:r>
              <a:rPr lang="en-US" sz="1200" dirty="0" smtClean="0">
                <a:latin typeface="Tahoma" pitchFamily="34" charset="0"/>
                <a:ea typeface="Tahoma" pitchFamily="34" charset="0"/>
                <a:cs typeface="Tahoma" pitchFamily="34" charset="0"/>
              </a:rPr>
              <a:t>For example, if p = 1 there are no errors at all on the channel, and the channel capacity is 1 (meaning 100%). If p = 0, the capacity is still 1 as long as you realize that all bits are reversed. If p = 0.5, then on receipt of a bit, both 0 and 1 are equally likely as the bit that was sent, so one can never say anything about the original message. In this case the channel capacity is 0 and no information can be sent over the channel.</a:t>
            </a:r>
          </a:p>
          <a:p>
            <a:pPr algn="just">
              <a:lnSpc>
                <a:spcPct val="150000"/>
              </a:lnSpc>
              <a:spcBef>
                <a:spcPts val="0"/>
              </a:spcBef>
            </a:pPr>
            <a:r>
              <a:rPr lang="en-US" sz="1200" dirty="0" smtClean="0">
                <a:latin typeface="Tahoma" pitchFamily="34" charset="0"/>
                <a:ea typeface="Tahoma" pitchFamily="34" charset="0"/>
                <a:cs typeface="Tahoma" pitchFamily="34" charset="0"/>
              </a:rPr>
              <a:t>For binary symmetric channels there is a simple formula for the capacity C </a:t>
            </a:r>
          </a:p>
          <a:p>
            <a:pPr algn="just">
              <a:lnSpc>
                <a:spcPct val="150000"/>
              </a:lnSpc>
              <a:spcBef>
                <a:spcPts val="0"/>
              </a:spcBef>
              <a:buNone/>
            </a:pPr>
            <a:r>
              <a:rPr lang="en-US" sz="1200" dirty="0" smtClean="0">
                <a:latin typeface="Tahoma" pitchFamily="34" charset="0"/>
                <a:ea typeface="Tahoma" pitchFamily="34" charset="0"/>
                <a:cs typeface="Tahoma" pitchFamily="34" charset="0"/>
              </a:rPr>
              <a:t>        C = 1 + p log2(p) + (1 - p) log2(1 - p).</a:t>
            </a:r>
          </a:p>
          <a:p>
            <a:pPr algn="just">
              <a:lnSpc>
                <a:spcPct val="150000"/>
              </a:lnSpc>
              <a:spcBef>
                <a:spcPts val="0"/>
              </a:spcBef>
            </a:pPr>
            <a:r>
              <a:rPr lang="en-US" sz="1200" dirty="0" smtClean="0">
                <a:latin typeface="Tahoma" pitchFamily="34" charset="0"/>
                <a:ea typeface="Tahoma" pitchFamily="34" charset="0"/>
                <a:cs typeface="Tahoma" pitchFamily="34" charset="0"/>
              </a:rPr>
              <a:t>Alternatively, one can write this formula as:</a:t>
            </a:r>
          </a:p>
          <a:p>
            <a:pPr algn="just">
              <a:lnSpc>
                <a:spcPct val="150000"/>
              </a:lnSpc>
              <a:spcBef>
                <a:spcPts val="0"/>
              </a:spcBef>
              <a:buNone/>
            </a:pPr>
            <a:r>
              <a:rPr lang="en-US" sz="1200" dirty="0" smtClean="0">
                <a:latin typeface="Tahoma" pitchFamily="34" charset="0"/>
                <a:ea typeface="Tahoma" pitchFamily="34" charset="0"/>
                <a:cs typeface="Tahoma" pitchFamily="34" charset="0"/>
              </a:rPr>
              <a:t>        C = 1 - H(X),</a:t>
            </a:r>
          </a:p>
          <a:p>
            <a:pPr algn="just">
              <a:lnSpc>
                <a:spcPct val="150000"/>
              </a:lnSpc>
              <a:spcBef>
                <a:spcPts val="0"/>
              </a:spcBef>
              <a:buNone/>
            </a:pPr>
            <a:r>
              <a:rPr lang="en-US" sz="1200" dirty="0" smtClean="0">
                <a:latin typeface="Tahoma" pitchFamily="34" charset="0"/>
                <a:ea typeface="Tahoma" pitchFamily="34" charset="0"/>
                <a:cs typeface="Tahoma" pitchFamily="34" charset="0"/>
              </a:rPr>
              <a:t>   where X consists of two messages with probabilities p and 1 - p. This formula gives the amount of information lost during transmission on this noisy channel.</a:t>
            </a:r>
          </a:p>
          <a:p>
            <a:pPr algn="just">
              <a:lnSpc>
                <a:spcPct val="150000"/>
              </a:lnSpc>
              <a:spcBef>
                <a:spcPts val="0"/>
              </a:spcBef>
            </a:pPr>
            <a:endParaRPr lang="en-US" sz="1200" dirty="0">
              <a:latin typeface="Tahoma" pitchFamily="34" charset="0"/>
              <a:ea typeface="Tahoma" pitchFamily="34" charset="0"/>
              <a:cs typeface="Tahoma"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Autofit/>
          </a:bodyPr>
          <a:lstStyle/>
          <a:p>
            <a:pPr algn="just">
              <a:lnSpc>
                <a:spcPct val="150000"/>
              </a:lnSpc>
              <a:spcBef>
                <a:spcPts val="0"/>
              </a:spcBef>
              <a:buNone/>
            </a:pPr>
            <a:r>
              <a:rPr lang="en-US" sz="1200" b="1" dirty="0" smtClean="0">
                <a:latin typeface="Tahoma" pitchFamily="34" charset="0"/>
                <a:ea typeface="Tahoma" pitchFamily="34" charset="0"/>
                <a:cs typeface="Tahoma" pitchFamily="34" charset="0"/>
              </a:rPr>
              <a:t>   PRODUCT CRYPTOSYSTEM</a:t>
            </a:r>
          </a:p>
          <a:p>
            <a:pPr algn="just">
              <a:lnSpc>
                <a:spcPct val="150000"/>
              </a:lnSpc>
              <a:spcBef>
                <a:spcPts val="0"/>
              </a:spcBef>
              <a:buNone/>
            </a:pPr>
            <a:endParaRPr lang="en-US" sz="1200" b="1" dirty="0" smtClean="0">
              <a:latin typeface="Tahoma" pitchFamily="34" charset="0"/>
              <a:ea typeface="Tahoma" pitchFamily="34" charset="0"/>
              <a:cs typeface="Tahoma" pitchFamily="34" charset="0"/>
            </a:endParaRPr>
          </a:p>
          <a:p>
            <a:pPr algn="just">
              <a:lnSpc>
                <a:spcPct val="150000"/>
              </a:lnSpc>
              <a:spcBef>
                <a:spcPts val="0"/>
              </a:spcBef>
            </a:pPr>
            <a:r>
              <a:rPr lang="en-US" sz="1200" dirty="0" smtClean="0">
                <a:latin typeface="Tahoma" pitchFamily="34" charset="0"/>
                <a:ea typeface="Tahoma" pitchFamily="34" charset="0"/>
                <a:cs typeface="Tahoma" pitchFamily="34" charset="0"/>
              </a:rPr>
              <a:t>A cryptosystem is an implementation of cryptographic techniques and their accompanying infrastructure to provide information security services. </a:t>
            </a:r>
          </a:p>
          <a:p>
            <a:pPr algn="just">
              <a:lnSpc>
                <a:spcPct val="150000"/>
              </a:lnSpc>
              <a:spcBef>
                <a:spcPts val="0"/>
              </a:spcBef>
            </a:pPr>
            <a:r>
              <a:rPr lang="en-US" sz="1200" dirty="0" smtClean="0">
                <a:latin typeface="Tahoma" pitchFamily="34" charset="0"/>
                <a:ea typeface="Tahoma" pitchFamily="34" charset="0"/>
                <a:cs typeface="Tahoma" pitchFamily="34" charset="0"/>
              </a:rPr>
              <a:t>A cryptosystem is also referred to as a cipher system.</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r>
              <a:rPr lang="en-US" sz="1200" dirty="0" smtClean="0">
                <a:latin typeface="Tahoma" pitchFamily="34" charset="0"/>
                <a:ea typeface="Tahoma" pitchFamily="34" charset="0"/>
                <a:cs typeface="Tahoma" pitchFamily="34" charset="0"/>
              </a:rPr>
              <a:t> </a:t>
            </a:r>
          </a:p>
          <a:p>
            <a:pPr algn="just">
              <a:lnSpc>
                <a:spcPct val="150000"/>
              </a:lnSpc>
              <a:spcBef>
                <a:spcPts val="0"/>
              </a:spcBef>
              <a:buNone/>
            </a:pPr>
            <a:r>
              <a:rPr lang="en-US" sz="1200" dirty="0" smtClean="0">
                <a:latin typeface="Tahoma" pitchFamily="34" charset="0"/>
                <a:ea typeface="Tahoma" pitchFamily="34" charset="0"/>
                <a:cs typeface="Tahoma" pitchFamily="34" charset="0"/>
              </a:rPr>
              <a:t>  Figure: Cryptosystem</a:t>
            </a: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r>
              <a:rPr lang="en-US" sz="1200" b="1" dirty="0" smtClean="0">
                <a:latin typeface="Tahoma" pitchFamily="34" charset="0"/>
                <a:ea typeface="Tahoma" pitchFamily="34" charset="0"/>
                <a:cs typeface="Tahoma" pitchFamily="34" charset="0"/>
              </a:rPr>
              <a:t>Objectives of Cryptosystem</a:t>
            </a:r>
          </a:p>
          <a:p>
            <a:pPr algn="just">
              <a:lnSpc>
                <a:spcPct val="150000"/>
              </a:lnSpc>
              <a:spcBef>
                <a:spcPts val="0"/>
              </a:spcBef>
              <a:buNone/>
            </a:pPr>
            <a:r>
              <a:rPr lang="en-US" sz="1200" dirty="0" smtClean="0">
                <a:latin typeface="Tahoma" pitchFamily="34" charset="0"/>
                <a:ea typeface="Tahoma" pitchFamily="34" charset="0"/>
                <a:cs typeface="Tahoma" pitchFamily="34" charset="0"/>
              </a:rPr>
              <a:t>   The objective of this simple cryptosystem is that </a:t>
            </a:r>
          </a:p>
          <a:p>
            <a:pPr lvl="0" algn="just">
              <a:lnSpc>
                <a:spcPct val="150000"/>
              </a:lnSpc>
              <a:spcBef>
                <a:spcPts val="0"/>
              </a:spcBef>
            </a:pPr>
            <a:r>
              <a:rPr lang="en-US" sz="1200" dirty="0" smtClean="0">
                <a:solidFill>
                  <a:srgbClr val="70AD47">
                    <a:lumMod val="75000"/>
                  </a:srgbClr>
                </a:solidFill>
                <a:latin typeface="Tahoma" pitchFamily="34" charset="0"/>
                <a:ea typeface="Tahoma" pitchFamily="34" charset="0"/>
                <a:cs typeface="Tahoma" pitchFamily="34" charset="0"/>
              </a:rPr>
              <a:t>At the end of the process, only the sender and the receiver will know the plaintext.</a:t>
            </a:r>
          </a:p>
          <a:p>
            <a:pPr algn="just">
              <a:lnSpc>
                <a:spcPct val="150000"/>
              </a:lnSpc>
              <a:spcBef>
                <a:spcPts val="0"/>
              </a:spcBef>
            </a:pPr>
            <a:r>
              <a:rPr lang="en-US" sz="1200" dirty="0" smtClean="0">
                <a:latin typeface="Tahoma" pitchFamily="34" charset="0"/>
                <a:ea typeface="Tahoma" pitchFamily="34" charset="0"/>
                <a:cs typeface="Tahoma" pitchFamily="34" charset="0"/>
              </a:rPr>
              <a:t>A sender who wants to transfer some sensitive data to a receiver in such a way that any party intercepting or eavesdropping on the communication channel cannot extract the data.</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buNone/>
            </a:pPr>
            <a:r>
              <a:rPr lang="en-US" sz="1200" dirty="0" smtClean="0">
                <a:solidFill>
                  <a:srgbClr val="002060"/>
                </a:solidFill>
              </a:rPr>
              <a:t/>
            </a:r>
            <a:br>
              <a:rPr lang="en-US" sz="1200" dirty="0" smtClean="0">
                <a:solidFill>
                  <a:srgbClr val="002060"/>
                </a:solidFill>
              </a:rPr>
            </a:br>
            <a:endParaRPr lang="en-US" sz="1200" dirty="0" smtClean="0">
              <a:solidFill>
                <a:srgbClr val="002060"/>
              </a:solidFill>
            </a:endParaRP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r>
              <a:rPr lang="en-US" sz="1200" dirty="0" smtClean="0">
                <a:latin typeface="Tahoma" pitchFamily="34" charset="0"/>
                <a:ea typeface="Tahoma" pitchFamily="34" charset="0"/>
                <a:cs typeface="Tahoma" pitchFamily="34" charset="0"/>
              </a:rPr>
              <a:t/>
            </a:r>
            <a:br>
              <a:rPr lang="en-US" sz="1200" dirty="0" smtClean="0">
                <a:latin typeface="Tahoma" pitchFamily="34" charset="0"/>
                <a:ea typeface="Tahoma" pitchFamily="34" charset="0"/>
                <a:cs typeface="Tahoma" pitchFamily="34" charset="0"/>
              </a:rPr>
            </a:b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a:latin typeface="Tahoma" pitchFamily="34" charset="0"/>
              <a:ea typeface="Tahoma" pitchFamily="34" charset="0"/>
              <a:cs typeface="Tahoma" pitchFamily="34" charset="0"/>
            </a:endParaRPr>
          </a:p>
        </p:txBody>
      </p:sp>
      <p:pic>
        <p:nvPicPr>
          <p:cNvPr id="4" name="Content Placeholder 3" descr="Cryptosystem"/>
          <p:cNvPicPr>
            <a:picLocks/>
          </p:cNvPicPr>
          <p:nvPr/>
        </p:nvPicPr>
        <p:blipFill>
          <a:blip r:embed="rId2"/>
          <a:srcRect/>
          <a:stretch>
            <a:fillRect/>
          </a:stretch>
        </p:blipFill>
        <p:spPr bwMode="auto">
          <a:xfrm>
            <a:off x="1493949" y="2768958"/>
            <a:ext cx="3161764" cy="2556456"/>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a:lnSpc>
                <a:spcPct val="150000"/>
              </a:lnSpc>
              <a:spcBef>
                <a:spcPts val="0"/>
              </a:spcBef>
              <a:buNone/>
            </a:pPr>
            <a:r>
              <a:rPr lang="en-US" sz="1200" b="1" dirty="0" smtClean="0">
                <a:latin typeface="Tahoma" pitchFamily="34" charset="0"/>
                <a:ea typeface="Tahoma" pitchFamily="34" charset="0"/>
                <a:cs typeface="Tahoma" pitchFamily="34" charset="0"/>
              </a:rPr>
              <a:t>   Components of a Cryptosystem</a:t>
            </a:r>
          </a:p>
          <a:p>
            <a:pPr>
              <a:lnSpc>
                <a:spcPct val="150000"/>
              </a:lnSpc>
              <a:spcBef>
                <a:spcPts val="0"/>
              </a:spcBef>
              <a:buNone/>
            </a:pPr>
            <a:endParaRPr lang="en-US" sz="1200" b="1" dirty="0" smtClean="0">
              <a:latin typeface="Tahoma" pitchFamily="34" charset="0"/>
              <a:ea typeface="Tahoma" pitchFamily="34" charset="0"/>
              <a:cs typeface="Tahoma" pitchFamily="34" charset="0"/>
            </a:endParaRPr>
          </a:p>
          <a:p>
            <a:pPr>
              <a:lnSpc>
                <a:spcPct val="150000"/>
              </a:lnSpc>
              <a:spcBef>
                <a:spcPts val="0"/>
              </a:spcBef>
            </a:pPr>
            <a:r>
              <a:rPr lang="en-US" sz="1200" b="1" dirty="0" smtClean="0">
                <a:latin typeface="Tahoma" pitchFamily="34" charset="0"/>
                <a:ea typeface="Tahoma" pitchFamily="34" charset="0"/>
                <a:cs typeface="Tahoma" pitchFamily="34" charset="0"/>
              </a:rPr>
              <a:t>Plaintext: </a:t>
            </a:r>
            <a:r>
              <a:rPr lang="en-US" sz="1200" dirty="0" smtClean="0">
                <a:latin typeface="Tahoma" pitchFamily="34" charset="0"/>
                <a:ea typeface="Tahoma" pitchFamily="34" charset="0"/>
                <a:cs typeface="Tahoma" pitchFamily="34" charset="0"/>
              </a:rPr>
              <a:t> It is the data to be protected during transmission.</a:t>
            </a:r>
          </a:p>
          <a:p>
            <a:pPr algn="just">
              <a:lnSpc>
                <a:spcPct val="150000"/>
              </a:lnSpc>
              <a:spcBef>
                <a:spcPts val="0"/>
              </a:spcBef>
            </a:pPr>
            <a:r>
              <a:rPr lang="en-US" sz="1200" b="1" dirty="0" smtClean="0">
                <a:latin typeface="Tahoma" pitchFamily="34" charset="0"/>
                <a:ea typeface="Tahoma" pitchFamily="34" charset="0"/>
                <a:cs typeface="Tahoma" pitchFamily="34" charset="0"/>
              </a:rPr>
              <a:t>Encryption Algorithm: </a:t>
            </a:r>
            <a:r>
              <a:rPr lang="en-US" sz="1200" dirty="0" smtClean="0">
                <a:latin typeface="Tahoma" pitchFamily="34" charset="0"/>
                <a:ea typeface="Tahoma" pitchFamily="34" charset="0"/>
                <a:cs typeface="Tahoma" pitchFamily="34" charset="0"/>
              </a:rPr>
              <a:t> It is a mathematical process that produces a </a:t>
            </a:r>
            <a:r>
              <a:rPr lang="en-US" sz="1200" dirty="0" err="1" smtClean="0">
                <a:latin typeface="Tahoma" pitchFamily="34" charset="0"/>
                <a:ea typeface="Tahoma" pitchFamily="34" charset="0"/>
                <a:cs typeface="Tahoma" pitchFamily="34" charset="0"/>
              </a:rPr>
              <a:t>ciphertext</a:t>
            </a:r>
            <a:r>
              <a:rPr lang="en-US" sz="1200" dirty="0" smtClean="0">
                <a:latin typeface="Tahoma" pitchFamily="34" charset="0"/>
                <a:ea typeface="Tahoma" pitchFamily="34" charset="0"/>
                <a:cs typeface="Tahoma" pitchFamily="34" charset="0"/>
              </a:rPr>
              <a:t> for any given plaintext and encryption key. It is a cryptographic algorithm that takes plaintext and an encryption key as input and produces a </a:t>
            </a:r>
            <a:r>
              <a:rPr lang="en-US" sz="1200" dirty="0" err="1" smtClean="0">
                <a:latin typeface="Tahoma" pitchFamily="34" charset="0"/>
                <a:ea typeface="Tahoma" pitchFamily="34" charset="0"/>
                <a:cs typeface="Tahoma" pitchFamily="34" charset="0"/>
              </a:rPr>
              <a:t>ciphertext</a:t>
            </a:r>
            <a:r>
              <a:rPr lang="en-US" sz="1200" dirty="0" smtClean="0">
                <a:latin typeface="Tahoma" pitchFamily="34" charset="0"/>
                <a:ea typeface="Tahoma" pitchFamily="34" charset="0"/>
                <a:cs typeface="Tahoma" pitchFamily="34" charset="0"/>
              </a:rPr>
              <a:t>.</a:t>
            </a:r>
          </a:p>
          <a:p>
            <a:pPr algn="just">
              <a:lnSpc>
                <a:spcPct val="150000"/>
              </a:lnSpc>
              <a:spcBef>
                <a:spcPts val="0"/>
              </a:spcBef>
            </a:pPr>
            <a:r>
              <a:rPr lang="en-US" sz="1200" b="1" dirty="0" err="1" smtClean="0">
                <a:latin typeface="Tahoma" pitchFamily="34" charset="0"/>
                <a:ea typeface="Tahoma" pitchFamily="34" charset="0"/>
                <a:cs typeface="Tahoma" pitchFamily="34" charset="0"/>
              </a:rPr>
              <a:t>Ciphertext</a:t>
            </a:r>
            <a:r>
              <a:rPr lang="en-US" sz="1200" b="1" dirty="0" smtClean="0">
                <a:latin typeface="Tahoma" pitchFamily="34" charset="0"/>
                <a:ea typeface="Tahoma" pitchFamily="34" charset="0"/>
                <a:cs typeface="Tahoma" pitchFamily="34" charset="0"/>
              </a:rPr>
              <a:t> :</a:t>
            </a:r>
            <a:r>
              <a:rPr lang="en-US" sz="1200" dirty="0" smtClean="0">
                <a:latin typeface="Tahoma" pitchFamily="34" charset="0"/>
                <a:ea typeface="Tahoma" pitchFamily="34" charset="0"/>
                <a:cs typeface="Tahoma" pitchFamily="34" charset="0"/>
              </a:rPr>
              <a:t> It is the scrambled version of the plaintext produced by the encryption algorithm using a specific encryption key. The </a:t>
            </a:r>
            <a:r>
              <a:rPr lang="en-US" sz="1200" dirty="0" err="1" smtClean="0">
                <a:latin typeface="Tahoma" pitchFamily="34" charset="0"/>
                <a:ea typeface="Tahoma" pitchFamily="34" charset="0"/>
                <a:cs typeface="Tahoma" pitchFamily="34" charset="0"/>
              </a:rPr>
              <a:t>ciphertext</a:t>
            </a:r>
            <a:r>
              <a:rPr lang="en-US" sz="1200" dirty="0" smtClean="0">
                <a:latin typeface="Tahoma" pitchFamily="34" charset="0"/>
                <a:ea typeface="Tahoma" pitchFamily="34" charset="0"/>
                <a:cs typeface="Tahoma" pitchFamily="34" charset="0"/>
              </a:rPr>
              <a:t> is not guarded. It flows on public channel. It can be intercepted or compromised by anyone who has access to the communication channel</a:t>
            </a:r>
          </a:p>
          <a:p>
            <a:pPr algn="just">
              <a:lnSpc>
                <a:spcPct val="150000"/>
              </a:lnSpc>
              <a:spcBef>
                <a:spcPts val="0"/>
              </a:spcBef>
            </a:pPr>
            <a:r>
              <a:rPr lang="en-US" sz="1200" b="1" dirty="0" smtClean="0">
                <a:latin typeface="Tahoma" pitchFamily="34" charset="0"/>
                <a:ea typeface="Tahoma" pitchFamily="34" charset="0"/>
                <a:cs typeface="Tahoma" pitchFamily="34" charset="0"/>
              </a:rPr>
              <a:t>Decryption Algorithm: </a:t>
            </a:r>
            <a:r>
              <a:rPr lang="en-US" sz="1200" dirty="0" smtClean="0">
                <a:latin typeface="Tahoma" pitchFamily="34" charset="0"/>
                <a:ea typeface="Tahoma" pitchFamily="34" charset="0"/>
                <a:cs typeface="Tahoma" pitchFamily="34" charset="0"/>
              </a:rPr>
              <a:t> It is a mathematical process, that produces a unique plaintext for any given </a:t>
            </a:r>
            <a:r>
              <a:rPr lang="en-US" sz="1200" dirty="0" err="1" smtClean="0">
                <a:latin typeface="Tahoma" pitchFamily="34" charset="0"/>
                <a:ea typeface="Tahoma" pitchFamily="34" charset="0"/>
                <a:cs typeface="Tahoma" pitchFamily="34" charset="0"/>
              </a:rPr>
              <a:t>ciphertext</a:t>
            </a:r>
            <a:r>
              <a:rPr lang="en-US" sz="1200" dirty="0" smtClean="0">
                <a:latin typeface="Tahoma" pitchFamily="34" charset="0"/>
                <a:ea typeface="Tahoma" pitchFamily="34" charset="0"/>
                <a:cs typeface="Tahoma" pitchFamily="34" charset="0"/>
              </a:rPr>
              <a:t> and decryption key. It is a cryptographic algorithm that takes a </a:t>
            </a:r>
            <a:r>
              <a:rPr lang="en-US" sz="1200" dirty="0" err="1" smtClean="0">
                <a:latin typeface="Tahoma" pitchFamily="34" charset="0"/>
                <a:ea typeface="Tahoma" pitchFamily="34" charset="0"/>
                <a:cs typeface="Tahoma" pitchFamily="34" charset="0"/>
              </a:rPr>
              <a:t>ciphertext</a:t>
            </a:r>
            <a:r>
              <a:rPr lang="en-US" sz="1200" dirty="0" smtClean="0">
                <a:latin typeface="Tahoma" pitchFamily="34" charset="0"/>
                <a:ea typeface="Tahoma" pitchFamily="34" charset="0"/>
                <a:cs typeface="Tahoma" pitchFamily="34" charset="0"/>
              </a:rPr>
              <a:t> and a decryption key as input, and outputs a plaintext. The decryption algorithm essentially reverses the encryption algorithm .</a:t>
            </a:r>
          </a:p>
          <a:p>
            <a:pPr algn="just">
              <a:lnSpc>
                <a:spcPct val="150000"/>
              </a:lnSpc>
              <a:spcBef>
                <a:spcPts val="0"/>
              </a:spcBef>
            </a:pPr>
            <a:r>
              <a:rPr lang="en-US" sz="1200" b="1" dirty="0" smtClean="0">
                <a:latin typeface="Tahoma" pitchFamily="34" charset="0"/>
                <a:ea typeface="Tahoma" pitchFamily="34" charset="0"/>
                <a:cs typeface="Tahoma" pitchFamily="34" charset="0"/>
              </a:rPr>
              <a:t>Encryption Key:</a:t>
            </a:r>
            <a:r>
              <a:rPr lang="en-US" sz="1200" dirty="0" smtClean="0">
                <a:latin typeface="Tahoma" pitchFamily="34" charset="0"/>
                <a:ea typeface="Tahoma" pitchFamily="34" charset="0"/>
                <a:cs typeface="Tahoma" pitchFamily="34" charset="0"/>
              </a:rPr>
              <a:t> It is a value that is known to the sender. The sender inputs the encryption key into the encryption algorithm along with the plaintext in order to compute the </a:t>
            </a:r>
            <a:r>
              <a:rPr lang="en-US" sz="1200" dirty="0" err="1" smtClean="0">
                <a:latin typeface="Tahoma" pitchFamily="34" charset="0"/>
                <a:ea typeface="Tahoma" pitchFamily="34" charset="0"/>
                <a:cs typeface="Tahoma" pitchFamily="34" charset="0"/>
              </a:rPr>
              <a:t>ciphertext</a:t>
            </a:r>
            <a:r>
              <a:rPr lang="en-US" sz="1200" dirty="0" smtClean="0">
                <a:latin typeface="Tahoma" pitchFamily="34" charset="0"/>
                <a:ea typeface="Tahoma" pitchFamily="34" charset="0"/>
                <a:cs typeface="Tahoma" pitchFamily="34" charset="0"/>
              </a:rPr>
              <a:t>.</a:t>
            </a:r>
          </a:p>
          <a:p>
            <a:pPr algn="just">
              <a:lnSpc>
                <a:spcPct val="150000"/>
              </a:lnSpc>
              <a:spcBef>
                <a:spcPts val="0"/>
              </a:spcBef>
            </a:pPr>
            <a:r>
              <a:rPr lang="en-US" sz="1200" b="1" dirty="0" smtClean="0">
                <a:latin typeface="Tahoma" pitchFamily="34" charset="0"/>
                <a:ea typeface="Tahoma" pitchFamily="34" charset="0"/>
                <a:cs typeface="Tahoma" pitchFamily="34" charset="0"/>
              </a:rPr>
              <a:t>Decryption Key:</a:t>
            </a:r>
            <a:r>
              <a:rPr lang="en-US" sz="1200" dirty="0" smtClean="0">
                <a:latin typeface="Tahoma" pitchFamily="34" charset="0"/>
                <a:ea typeface="Tahoma" pitchFamily="34" charset="0"/>
                <a:cs typeface="Tahoma" pitchFamily="34" charset="0"/>
              </a:rPr>
              <a:t> It is a value that is known to the receiver. The decryption key is related to the encryption key, but is not always identical to it. The receiver inputs the decryption key into the decryption algorithm along with the </a:t>
            </a:r>
            <a:r>
              <a:rPr lang="en-US" sz="1200" dirty="0" err="1" smtClean="0">
                <a:latin typeface="Tahoma" pitchFamily="34" charset="0"/>
                <a:ea typeface="Tahoma" pitchFamily="34" charset="0"/>
                <a:cs typeface="Tahoma" pitchFamily="34" charset="0"/>
              </a:rPr>
              <a:t>ciphertext</a:t>
            </a:r>
            <a:r>
              <a:rPr lang="en-US" sz="1200" dirty="0" smtClean="0">
                <a:latin typeface="Tahoma" pitchFamily="34" charset="0"/>
                <a:ea typeface="Tahoma" pitchFamily="34" charset="0"/>
                <a:cs typeface="Tahoma" pitchFamily="34" charset="0"/>
              </a:rPr>
              <a:t> in order to compute the plaintext.</a:t>
            </a:r>
          </a:p>
          <a:p>
            <a:pPr algn="just">
              <a:lnSpc>
                <a:spcPct val="150000"/>
              </a:lnSpc>
              <a:spcBef>
                <a:spcPts val="0"/>
              </a:spcBef>
            </a:pPr>
            <a:r>
              <a:rPr lang="en-US" sz="1200" b="1" dirty="0" smtClean="0">
                <a:latin typeface="Tahoma" pitchFamily="34" charset="0"/>
                <a:ea typeface="Tahoma" pitchFamily="34" charset="0"/>
                <a:cs typeface="Tahoma" pitchFamily="34" charset="0"/>
              </a:rPr>
              <a:t>Key space :</a:t>
            </a:r>
            <a:r>
              <a:rPr lang="en-US" sz="1200" dirty="0" smtClean="0">
                <a:latin typeface="Tahoma" pitchFamily="34" charset="0"/>
                <a:ea typeface="Tahoma" pitchFamily="34" charset="0"/>
                <a:cs typeface="Tahoma" pitchFamily="34" charset="0"/>
              </a:rPr>
              <a:t> For a given cryptosystem, a collection of all possible decryption keys is called a key space.</a:t>
            </a:r>
          </a:p>
          <a:p>
            <a:pPr algn="just">
              <a:lnSpc>
                <a:spcPct val="150000"/>
              </a:lnSpc>
              <a:spcBef>
                <a:spcPts val="0"/>
              </a:spcBef>
            </a:pPr>
            <a:r>
              <a:rPr lang="en-US" sz="1200" b="1" dirty="0" smtClean="0">
                <a:latin typeface="Tahoma" pitchFamily="34" charset="0"/>
                <a:ea typeface="Tahoma" pitchFamily="34" charset="0"/>
                <a:cs typeface="Tahoma" pitchFamily="34" charset="0"/>
              </a:rPr>
              <a:t>An interceptor (an attacker)</a:t>
            </a:r>
            <a:r>
              <a:rPr lang="en-US" sz="1200" dirty="0" smtClean="0">
                <a:latin typeface="Tahoma" pitchFamily="34" charset="0"/>
                <a:ea typeface="Tahoma" pitchFamily="34" charset="0"/>
                <a:cs typeface="Tahoma" pitchFamily="34" charset="0"/>
              </a:rPr>
              <a:t> is an unauthorized entity who attempts to determine the plaintext. He can see the </a:t>
            </a:r>
            <a:r>
              <a:rPr lang="en-US" sz="1200" dirty="0" err="1" smtClean="0">
                <a:latin typeface="Tahoma" pitchFamily="34" charset="0"/>
                <a:ea typeface="Tahoma" pitchFamily="34" charset="0"/>
                <a:cs typeface="Tahoma" pitchFamily="34" charset="0"/>
              </a:rPr>
              <a:t>ciphertext</a:t>
            </a:r>
            <a:r>
              <a:rPr lang="en-US" sz="1200" dirty="0" smtClean="0">
                <a:latin typeface="Tahoma" pitchFamily="34" charset="0"/>
                <a:ea typeface="Tahoma" pitchFamily="34" charset="0"/>
                <a:cs typeface="Tahoma" pitchFamily="34" charset="0"/>
              </a:rPr>
              <a:t> and may know the decryption algorithm. The attacker, however, must never know the decryption key.</a:t>
            </a:r>
            <a:br>
              <a:rPr lang="en-US" sz="1200" dirty="0" smtClean="0">
                <a:latin typeface="Tahoma" pitchFamily="34" charset="0"/>
                <a:ea typeface="Tahoma" pitchFamily="34" charset="0"/>
                <a:cs typeface="Tahoma" pitchFamily="34" charset="0"/>
              </a:rPr>
            </a:br>
            <a:endParaRPr lang="en-US" sz="1200" dirty="0" smtClean="0">
              <a:latin typeface="Tahoma" pitchFamily="34" charset="0"/>
              <a:ea typeface="Tahoma" pitchFamily="34" charset="0"/>
              <a:cs typeface="Tahoma" pitchFamily="34" charset="0"/>
            </a:endParaRPr>
          </a:p>
          <a:p>
            <a:pPr>
              <a:lnSpc>
                <a:spcPct val="150000"/>
              </a:lnSpc>
              <a:spcBef>
                <a:spcPts val="0"/>
              </a:spcBef>
              <a:buNone/>
            </a:pPr>
            <a:r>
              <a:rPr lang="en-US" sz="1200" dirty="0" smtClean="0">
                <a:latin typeface="Tahoma" pitchFamily="34" charset="0"/>
                <a:ea typeface="Tahoma" pitchFamily="34" charset="0"/>
                <a:cs typeface="Tahoma" pitchFamily="34" charset="0"/>
              </a:rPr>
              <a:t/>
            </a:r>
            <a:br>
              <a:rPr lang="en-US" sz="1200" dirty="0" smtClean="0">
                <a:latin typeface="Tahoma" pitchFamily="34" charset="0"/>
                <a:ea typeface="Tahoma" pitchFamily="34" charset="0"/>
                <a:cs typeface="Tahoma" pitchFamily="34" charset="0"/>
              </a:rPr>
            </a:br>
            <a:r>
              <a:rPr lang="en-US" sz="1200" dirty="0" smtClean="0">
                <a:latin typeface="Tahoma" pitchFamily="34" charset="0"/>
                <a:ea typeface="Tahoma" pitchFamily="34" charset="0"/>
                <a:cs typeface="Tahoma" pitchFamily="34" charset="0"/>
              </a:rPr>
              <a:t/>
            </a:r>
            <a:br>
              <a:rPr lang="en-US" sz="1200" dirty="0" smtClean="0">
                <a:latin typeface="Tahoma" pitchFamily="34" charset="0"/>
                <a:ea typeface="Tahoma" pitchFamily="34" charset="0"/>
                <a:cs typeface="Tahoma" pitchFamily="34" charset="0"/>
              </a:rPr>
            </a:br>
            <a:endParaRPr lang="en-US" sz="1200" dirty="0" smtClean="0">
              <a:latin typeface="Tahoma" pitchFamily="34" charset="0"/>
              <a:ea typeface="Tahoma" pitchFamily="34" charset="0"/>
              <a:cs typeface="Tahoma" pitchFamily="34" charset="0"/>
            </a:endParaRPr>
          </a:p>
          <a:p>
            <a:endParaRPr lang="en-US" sz="12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lnSpc>
                <a:spcPct val="150000"/>
              </a:lnSpc>
              <a:spcBef>
                <a:spcPts val="0"/>
              </a:spcBef>
            </a:pPr>
            <a:r>
              <a:rPr lang="en-US" sz="1200" b="1" dirty="0" smtClean="0">
                <a:latin typeface="Tahoma" pitchFamily="34" charset="0"/>
                <a:ea typeface="Tahoma" pitchFamily="34" charset="0"/>
                <a:cs typeface="Tahoma" pitchFamily="34" charset="0"/>
              </a:rPr>
              <a:t>Product cryptosystem </a:t>
            </a:r>
            <a:r>
              <a:rPr lang="en-US" sz="1200" dirty="0" smtClean="0">
                <a:latin typeface="Tahoma" pitchFamily="34" charset="0"/>
                <a:ea typeface="Tahoma" pitchFamily="34" charset="0"/>
                <a:cs typeface="Tahoma" pitchFamily="34" charset="0"/>
              </a:rPr>
              <a:t>: Product cryptosystem is a block cipher that repeatedly performs substitutions and permutations, one after the other, to produce </a:t>
            </a:r>
            <a:r>
              <a:rPr lang="en-US" sz="1200" dirty="0" err="1" smtClean="0">
                <a:latin typeface="Tahoma" pitchFamily="34" charset="0"/>
                <a:ea typeface="Tahoma" pitchFamily="34" charset="0"/>
                <a:cs typeface="Tahoma" pitchFamily="34" charset="0"/>
              </a:rPr>
              <a:t>ciphertext</a:t>
            </a:r>
            <a:r>
              <a:rPr lang="en-US" sz="1200" dirty="0" smtClean="0">
                <a:latin typeface="Tahoma" pitchFamily="34" charset="0"/>
                <a:ea typeface="Tahoma" pitchFamily="34" charset="0"/>
                <a:cs typeface="Tahoma" pitchFamily="34" charset="0"/>
              </a:rPr>
              <a:t>.</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r>
              <a:rPr lang="en-US" b="1" dirty="0" smtClean="0">
                <a:latin typeface="Tahoma" pitchFamily="34" charset="0"/>
                <a:ea typeface="Tahoma" pitchFamily="34" charset="0"/>
                <a:cs typeface="Tahoma" pitchFamily="34" charset="0"/>
              </a:rPr>
              <a:t>CRYPTANALYSIS</a:t>
            </a:r>
          </a:p>
          <a:p>
            <a:pPr algn="just">
              <a:lnSpc>
                <a:spcPct val="150000"/>
              </a:lnSpc>
              <a:spcBef>
                <a:spcPts val="0"/>
              </a:spcBef>
            </a:pPr>
            <a:r>
              <a:rPr lang="en-US" sz="1200" dirty="0" smtClean="0">
                <a:latin typeface="Tahoma" pitchFamily="34" charset="0"/>
                <a:ea typeface="Tahoma" pitchFamily="34" charset="0"/>
                <a:cs typeface="Tahoma" pitchFamily="34" charset="0"/>
              </a:rPr>
              <a:t> Cryptanalysis is the science of cracking codes and decoding secrets. It is used to violate authentication schemes, to break cryptographic protocols, and, to find and correct weaknesses in encryption algorithms. </a:t>
            </a:r>
          </a:p>
          <a:p>
            <a:pPr>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r>
              <a:rPr lang="en-US" sz="1200" dirty="0" smtClean="0">
                <a:latin typeface="Tahoma" pitchFamily="34" charset="0"/>
                <a:ea typeface="Tahoma" pitchFamily="34" charset="0"/>
                <a:cs typeface="Tahoma" pitchFamily="34" charset="0"/>
              </a:rPr>
              <a:t> It may be used in information warfare applications - for example, forging an encrypted signal to be accepted as authentic. Competitors who have been able to discover the key will now want to use it to their advantage, therefore they will want to send bogus encrypted messages to the source in order to gain information or gain an advantage. It could also be used to pretend to be the source in order to send bogus information to others, who now will think that it came from the official source. </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r>
              <a:rPr lang="en-US" sz="1200" dirty="0" smtClean="0">
                <a:latin typeface="Tahoma" pitchFamily="34" charset="0"/>
                <a:ea typeface="Tahoma" pitchFamily="34" charset="0"/>
                <a:cs typeface="Tahoma" pitchFamily="34" charset="0"/>
              </a:rPr>
              <a:t>   Among the types of attacks are: </a:t>
            </a:r>
          </a:p>
          <a:p>
            <a:pPr algn="just">
              <a:lnSpc>
                <a:spcPct val="150000"/>
              </a:lnSpc>
              <a:spcBef>
                <a:spcPts val="0"/>
              </a:spcBef>
            </a:pPr>
            <a:r>
              <a:rPr lang="en-US" sz="1200" dirty="0" err="1" smtClean="0">
                <a:latin typeface="Tahoma" pitchFamily="34" charset="0"/>
                <a:ea typeface="Tahoma" pitchFamily="34" charset="0"/>
                <a:cs typeface="Tahoma" pitchFamily="34" charset="0"/>
              </a:rPr>
              <a:t>Ciphertext</a:t>
            </a:r>
            <a:r>
              <a:rPr lang="en-US" sz="1200" dirty="0" smtClean="0">
                <a:latin typeface="Tahoma" pitchFamily="34" charset="0"/>
                <a:ea typeface="Tahoma" pitchFamily="34" charset="0"/>
                <a:cs typeface="Tahoma" pitchFamily="34" charset="0"/>
              </a:rPr>
              <a:t> only attacks </a:t>
            </a:r>
          </a:p>
          <a:p>
            <a:pPr algn="just">
              <a:lnSpc>
                <a:spcPct val="150000"/>
              </a:lnSpc>
              <a:spcBef>
                <a:spcPts val="0"/>
              </a:spcBef>
            </a:pPr>
            <a:r>
              <a:rPr lang="en-US" sz="1200" dirty="0" smtClean="0">
                <a:latin typeface="Tahoma" pitchFamily="34" charset="0"/>
                <a:ea typeface="Tahoma" pitchFamily="34" charset="0"/>
                <a:cs typeface="Tahoma" pitchFamily="34" charset="0"/>
              </a:rPr>
              <a:t>Known plaintext attacks </a:t>
            </a:r>
          </a:p>
          <a:p>
            <a:pPr algn="just">
              <a:lnSpc>
                <a:spcPct val="150000"/>
              </a:lnSpc>
              <a:spcBef>
                <a:spcPts val="0"/>
              </a:spcBef>
            </a:pPr>
            <a:r>
              <a:rPr lang="en-US" sz="1200" dirty="0" smtClean="0">
                <a:latin typeface="Tahoma" pitchFamily="34" charset="0"/>
                <a:ea typeface="Tahoma" pitchFamily="34" charset="0"/>
                <a:cs typeface="Tahoma" pitchFamily="34" charset="0"/>
              </a:rPr>
              <a:t>Chosen plaintext attacks </a:t>
            </a:r>
          </a:p>
          <a:p>
            <a:pPr algn="just">
              <a:lnSpc>
                <a:spcPct val="150000"/>
              </a:lnSpc>
              <a:spcBef>
                <a:spcPts val="0"/>
              </a:spcBef>
            </a:pPr>
            <a:r>
              <a:rPr lang="en-US" sz="1200" dirty="0" smtClean="0">
                <a:latin typeface="Tahoma" pitchFamily="34" charset="0"/>
                <a:ea typeface="Tahoma" pitchFamily="34" charset="0"/>
                <a:cs typeface="Tahoma" pitchFamily="34" charset="0"/>
              </a:rPr>
              <a:t>Chosen </a:t>
            </a:r>
            <a:r>
              <a:rPr lang="en-US" sz="1200" dirty="0" err="1" smtClean="0">
                <a:latin typeface="Tahoma" pitchFamily="34" charset="0"/>
                <a:ea typeface="Tahoma" pitchFamily="34" charset="0"/>
                <a:cs typeface="Tahoma" pitchFamily="34" charset="0"/>
              </a:rPr>
              <a:t>ciphertext</a:t>
            </a:r>
            <a:r>
              <a:rPr lang="en-US" sz="1200" dirty="0" smtClean="0">
                <a:latin typeface="Tahoma" pitchFamily="34" charset="0"/>
                <a:ea typeface="Tahoma" pitchFamily="34" charset="0"/>
                <a:cs typeface="Tahoma" pitchFamily="34" charset="0"/>
              </a:rPr>
              <a:t> attacks </a:t>
            </a:r>
          </a:p>
          <a:p>
            <a:pPr algn="just">
              <a:lnSpc>
                <a:spcPct val="150000"/>
              </a:lnSpc>
              <a:spcBef>
                <a:spcPts val="0"/>
              </a:spcBef>
            </a:pPr>
            <a:r>
              <a:rPr lang="en-US" sz="1200" dirty="0" smtClean="0">
                <a:latin typeface="Tahoma" pitchFamily="34" charset="0"/>
                <a:ea typeface="Tahoma" pitchFamily="34" charset="0"/>
                <a:cs typeface="Tahoma" pitchFamily="34" charset="0"/>
              </a:rPr>
              <a:t>Man-in-the-middle attacks </a:t>
            </a:r>
          </a:p>
          <a:p>
            <a:pPr algn="just">
              <a:lnSpc>
                <a:spcPct val="150000"/>
              </a:lnSpc>
              <a:spcBef>
                <a:spcPts val="0"/>
              </a:spcBef>
            </a:pPr>
            <a:r>
              <a:rPr lang="en-US" sz="1200" dirty="0" smtClean="0">
                <a:latin typeface="Tahoma" pitchFamily="34" charset="0"/>
                <a:ea typeface="Tahoma" pitchFamily="34" charset="0"/>
                <a:cs typeface="Tahoma" pitchFamily="34" charset="0"/>
              </a:rPr>
              <a:t>Side channel attacks </a:t>
            </a:r>
          </a:p>
          <a:p>
            <a:pPr algn="just">
              <a:lnSpc>
                <a:spcPct val="150000"/>
              </a:lnSpc>
              <a:spcBef>
                <a:spcPts val="0"/>
              </a:spcBef>
            </a:pPr>
            <a:r>
              <a:rPr lang="en-US" sz="1200" dirty="0" smtClean="0">
                <a:latin typeface="Tahoma" pitchFamily="34" charset="0"/>
                <a:ea typeface="Tahoma" pitchFamily="34" charset="0"/>
                <a:cs typeface="Tahoma" pitchFamily="34" charset="0"/>
              </a:rPr>
              <a:t>Brute force attacks </a:t>
            </a:r>
          </a:p>
          <a:p>
            <a:pPr algn="just">
              <a:lnSpc>
                <a:spcPct val="150000"/>
              </a:lnSpc>
              <a:spcBef>
                <a:spcPts val="0"/>
              </a:spcBef>
            </a:pPr>
            <a:r>
              <a:rPr lang="en-US" sz="1200" dirty="0" smtClean="0">
                <a:latin typeface="Tahoma" pitchFamily="34" charset="0"/>
                <a:ea typeface="Tahoma" pitchFamily="34" charset="0"/>
                <a:cs typeface="Tahoma" pitchFamily="34" charset="0"/>
              </a:rPr>
              <a:t>Birthday attacks </a:t>
            </a:r>
            <a:endParaRPr lang="en-US" sz="1200" dirty="0">
              <a:latin typeface="Tahoma" pitchFamily="34" charset="0"/>
              <a:ea typeface="Tahoma" pitchFamily="34" charset="0"/>
              <a:cs typeface="Tahoma"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r>
              <a:rPr lang="en-US" sz="1200" dirty="0" smtClean="0">
                <a:latin typeface="Tahoma" pitchFamily="34" charset="0"/>
                <a:ea typeface="Tahoma" pitchFamily="34" charset="0"/>
                <a:cs typeface="Tahoma" pitchFamily="34" charset="0"/>
              </a:rPr>
              <a:t> There are also a number of other technical and non-technical cryptography attacks to which systems can fall victim. Cryptanalytic attacks can be mounted not only against encryption algorithms, but also against digital signature algorithms, </a:t>
            </a:r>
            <a:r>
              <a:rPr lang="en-US" sz="1200" dirty="0" err="1" smtClean="0">
                <a:latin typeface="Tahoma" pitchFamily="34" charset="0"/>
                <a:ea typeface="Tahoma" pitchFamily="34" charset="0"/>
                <a:cs typeface="Tahoma" pitchFamily="34" charset="0"/>
              </a:rPr>
              <a:t>MACing</a:t>
            </a:r>
            <a:r>
              <a:rPr lang="en-US" sz="1200" dirty="0" smtClean="0">
                <a:latin typeface="Tahoma" pitchFamily="34" charset="0"/>
                <a:ea typeface="Tahoma" pitchFamily="34" charset="0"/>
                <a:cs typeface="Tahoma" pitchFamily="34" charset="0"/>
              </a:rPr>
              <a:t> algorithms and pseudo-random number generators. </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r>
              <a:rPr lang="en-US" sz="1400" b="1" dirty="0" smtClean="0">
                <a:latin typeface="Tahoma" pitchFamily="34" charset="0"/>
                <a:ea typeface="Tahoma" pitchFamily="34" charset="0"/>
                <a:cs typeface="Tahoma" pitchFamily="34" charset="0"/>
              </a:rPr>
              <a:t>   Cipher-text only attack</a:t>
            </a:r>
          </a:p>
          <a:p>
            <a:pPr lvl="0" algn="just">
              <a:lnSpc>
                <a:spcPct val="150000"/>
              </a:lnSpc>
              <a:spcBef>
                <a:spcPts val="0"/>
              </a:spcBef>
            </a:pPr>
            <a:r>
              <a:rPr lang="en-US" sz="1200" dirty="0" smtClean="0">
                <a:solidFill>
                  <a:srgbClr val="70AD47">
                    <a:lumMod val="75000"/>
                  </a:srgbClr>
                </a:solidFill>
                <a:latin typeface="Tahoma" pitchFamily="34" charset="0"/>
                <a:ea typeface="Tahoma" pitchFamily="34" charset="0"/>
                <a:cs typeface="Tahoma" pitchFamily="34" charset="0"/>
              </a:rPr>
              <a:t>A </a:t>
            </a:r>
            <a:r>
              <a:rPr lang="en-US" sz="1200" dirty="0" err="1" smtClean="0">
                <a:solidFill>
                  <a:srgbClr val="70AD47">
                    <a:lumMod val="75000"/>
                  </a:srgbClr>
                </a:solidFill>
                <a:latin typeface="Tahoma" pitchFamily="34" charset="0"/>
                <a:ea typeface="Tahoma" pitchFamily="34" charset="0"/>
                <a:cs typeface="Tahoma" pitchFamily="34" charset="0"/>
              </a:rPr>
              <a:t>ciphertext</a:t>
            </a:r>
            <a:r>
              <a:rPr lang="en-US" sz="1200" dirty="0" smtClean="0">
                <a:solidFill>
                  <a:srgbClr val="70AD47">
                    <a:lumMod val="75000"/>
                  </a:srgbClr>
                </a:solidFill>
                <a:latin typeface="Tahoma" pitchFamily="34" charset="0"/>
                <a:ea typeface="Tahoma" pitchFamily="34" charset="0"/>
                <a:cs typeface="Tahoma" pitchFamily="34" charset="0"/>
              </a:rPr>
              <a:t> only attack (COA) is a case in which only the encrypted message is available for attack, but because the language is known, a frequency analysis could be attempted. In this situation the attacker does not know anything about the contents of the message, and must work from </a:t>
            </a:r>
            <a:r>
              <a:rPr lang="en-US" sz="1200" dirty="0" err="1" smtClean="0">
                <a:solidFill>
                  <a:srgbClr val="70AD47">
                    <a:lumMod val="75000"/>
                  </a:srgbClr>
                </a:solidFill>
                <a:latin typeface="Tahoma" pitchFamily="34" charset="0"/>
                <a:ea typeface="Tahoma" pitchFamily="34" charset="0"/>
                <a:cs typeface="Tahoma" pitchFamily="34" charset="0"/>
              </a:rPr>
              <a:t>ciphertext</a:t>
            </a:r>
            <a:r>
              <a:rPr lang="en-US" sz="1200" dirty="0" smtClean="0">
                <a:solidFill>
                  <a:srgbClr val="70AD47">
                    <a:lumMod val="75000"/>
                  </a:srgbClr>
                </a:solidFill>
                <a:latin typeface="Tahoma" pitchFamily="34" charset="0"/>
                <a:ea typeface="Tahoma" pitchFamily="34" charset="0"/>
                <a:cs typeface="Tahoma" pitchFamily="34" charset="0"/>
              </a:rPr>
              <a:t> only</a:t>
            </a:r>
          </a:p>
          <a:p>
            <a:pPr algn="just">
              <a:lnSpc>
                <a:spcPct val="150000"/>
              </a:lnSpc>
              <a:spcBef>
                <a:spcPts val="0"/>
              </a:spcBef>
            </a:pPr>
            <a:r>
              <a:rPr lang="en-US" sz="1200" dirty="0" smtClean="0">
                <a:latin typeface="Tahoma" pitchFamily="34" charset="0"/>
                <a:ea typeface="Tahoma" pitchFamily="34" charset="0"/>
                <a:cs typeface="Tahoma" pitchFamily="34" charset="0"/>
              </a:rPr>
              <a:t>The attacker only has access to one or more encrypted messages but knows nothing about the</a:t>
            </a:r>
          </a:p>
          <a:p>
            <a:pPr algn="just">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plaintext data</a:t>
            </a:r>
          </a:p>
          <a:p>
            <a:pPr algn="just">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 the encryption algorithm being used</a:t>
            </a:r>
          </a:p>
          <a:p>
            <a:pPr algn="just">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 any data about the cryptographic key being used</a:t>
            </a:r>
          </a:p>
          <a:p>
            <a:pPr algn="just">
              <a:lnSpc>
                <a:spcPct val="150000"/>
              </a:lnSpc>
              <a:spcBef>
                <a:spcPts val="0"/>
              </a:spcBef>
            </a:pPr>
            <a:r>
              <a:rPr lang="en-US" sz="1200" dirty="0" smtClean="0">
                <a:latin typeface="Tahoma" pitchFamily="34" charset="0"/>
                <a:ea typeface="Tahoma" pitchFamily="34" charset="0"/>
                <a:cs typeface="Tahoma" pitchFamily="34" charset="0"/>
              </a:rPr>
              <a:t>This is the type of challenge that intelligence agencies often face when they have intercepted encrypted communications from an opponent</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r>
              <a:rPr lang="en-US" sz="1200" dirty="0" smtClean="0">
                <a:latin typeface="Tahoma" pitchFamily="34" charset="0"/>
                <a:ea typeface="Tahoma" pitchFamily="34" charset="0"/>
                <a:cs typeface="Tahoma" pitchFamily="34" charset="0"/>
              </a:rPr>
              <a:t>     </a:t>
            </a:r>
          </a:p>
          <a:p>
            <a:pPr algn="just">
              <a:lnSpc>
                <a:spcPct val="150000"/>
              </a:lnSpc>
              <a:spcBef>
                <a:spcPts val="0"/>
              </a:spcBef>
              <a:buNone/>
            </a:pPr>
            <a:r>
              <a:rPr lang="en-US" sz="1200" dirty="0" smtClean="0">
                <a:latin typeface="Tahoma" pitchFamily="34" charset="0"/>
                <a:ea typeface="Tahoma" pitchFamily="34" charset="0"/>
                <a:cs typeface="Tahoma" pitchFamily="34" charset="0"/>
              </a:rPr>
              <a:t> Figure: </a:t>
            </a:r>
            <a:r>
              <a:rPr lang="en-US" sz="1200" b="1" dirty="0" smtClean="0">
                <a:latin typeface="Tahoma" pitchFamily="34" charset="0"/>
                <a:ea typeface="Tahoma" pitchFamily="34" charset="0"/>
                <a:cs typeface="Tahoma" pitchFamily="34" charset="0"/>
              </a:rPr>
              <a:t> </a:t>
            </a:r>
            <a:r>
              <a:rPr lang="en-US" sz="1200" dirty="0" smtClean="0">
                <a:latin typeface="Tahoma" pitchFamily="34" charset="0"/>
                <a:ea typeface="Tahoma" pitchFamily="34" charset="0"/>
                <a:cs typeface="Tahoma" pitchFamily="34" charset="0"/>
              </a:rPr>
              <a:t>Cipher-text only attack</a:t>
            </a: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endParaRPr lang="en-US" sz="1200" dirty="0">
              <a:latin typeface="Tahoma" pitchFamily="34" charset="0"/>
              <a:ea typeface="Tahoma" pitchFamily="34" charset="0"/>
              <a:cs typeface="Tahoma" pitchFamily="34" charset="0"/>
            </a:endParaRPr>
          </a:p>
        </p:txBody>
      </p:sp>
      <p:pic>
        <p:nvPicPr>
          <p:cNvPr id="4" name="Picture 2"/>
          <p:cNvPicPr>
            <a:picLocks noChangeAspect="1" noChangeArrowheads="1"/>
          </p:cNvPicPr>
          <p:nvPr/>
        </p:nvPicPr>
        <p:blipFill>
          <a:blip r:embed="rId2"/>
          <a:srcRect t="26398" b="31861"/>
          <a:stretch>
            <a:fillRect/>
          </a:stretch>
        </p:blipFill>
        <p:spPr bwMode="auto">
          <a:xfrm>
            <a:off x="1668257" y="6435701"/>
            <a:ext cx="3828972" cy="1814840"/>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92500"/>
          </a:bodyPr>
          <a:lstStyle/>
          <a:p>
            <a:pPr>
              <a:buNone/>
            </a:pPr>
            <a:r>
              <a:rPr lang="en-US" sz="1400" b="1" dirty="0" smtClean="0">
                <a:latin typeface="Tahoma" pitchFamily="34" charset="0"/>
                <a:ea typeface="Tahoma" pitchFamily="34" charset="0"/>
                <a:cs typeface="Tahoma" pitchFamily="34" charset="0"/>
              </a:rPr>
              <a:t>   Known plaintext attack</a:t>
            </a:r>
          </a:p>
          <a:p>
            <a:pPr lvl="0" algn="just">
              <a:lnSpc>
                <a:spcPct val="150000"/>
              </a:lnSpc>
              <a:spcBef>
                <a:spcPts val="0"/>
              </a:spcBef>
            </a:pPr>
            <a:r>
              <a:rPr lang="en-US" sz="1300" dirty="0" smtClean="0">
                <a:solidFill>
                  <a:srgbClr val="70AD47">
                    <a:lumMod val="75000"/>
                  </a:srgbClr>
                </a:solidFill>
                <a:latin typeface="Tahoma" pitchFamily="34" charset="0"/>
                <a:ea typeface="Tahoma" pitchFamily="34" charset="0"/>
                <a:cs typeface="Tahoma" pitchFamily="34" charset="0"/>
              </a:rPr>
              <a:t>In a known plaintext attack (KPA) both the plaintext and matching </a:t>
            </a:r>
            <a:r>
              <a:rPr lang="en-US" sz="1300" dirty="0" err="1" smtClean="0">
                <a:solidFill>
                  <a:srgbClr val="70AD47">
                    <a:lumMod val="75000"/>
                  </a:srgbClr>
                </a:solidFill>
                <a:latin typeface="Tahoma" pitchFamily="34" charset="0"/>
                <a:ea typeface="Tahoma" pitchFamily="34" charset="0"/>
                <a:cs typeface="Tahoma" pitchFamily="34" charset="0"/>
              </a:rPr>
              <a:t>ciphertext</a:t>
            </a:r>
            <a:r>
              <a:rPr lang="en-US" sz="1300" dirty="0" smtClean="0">
                <a:solidFill>
                  <a:srgbClr val="70AD47">
                    <a:lumMod val="75000"/>
                  </a:srgbClr>
                </a:solidFill>
                <a:latin typeface="Tahoma" pitchFamily="34" charset="0"/>
                <a:ea typeface="Tahoma" pitchFamily="34" charset="0"/>
                <a:cs typeface="Tahoma" pitchFamily="34" charset="0"/>
              </a:rPr>
              <a:t> are available for use in discovering the key. </a:t>
            </a:r>
          </a:p>
          <a:p>
            <a:pPr algn="just">
              <a:lnSpc>
                <a:spcPct val="150000"/>
              </a:lnSpc>
              <a:spcBef>
                <a:spcPts val="0"/>
              </a:spcBef>
            </a:pPr>
            <a:r>
              <a:rPr lang="en-US" sz="1300" dirty="0" smtClean="0">
                <a:latin typeface="Tahoma" pitchFamily="34" charset="0"/>
                <a:ea typeface="Tahoma" pitchFamily="34" charset="0"/>
                <a:cs typeface="Tahoma" pitchFamily="34" charset="0"/>
              </a:rPr>
              <a:t>The analyst may have access to some or all of the plaintext of the </a:t>
            </a:r>
            <a:r>
              <a:rPr lang="en-US" sz="1300" dirty="0" err="1" smtClean="0">
                <a:latin typeface="Tahoma" pitchFamily="34" charset="0"/>
                <a:ea typeface="Tahoma" pitchFamily="34" charset="0"/>
                <a:cs typeface="Tahoma" pitchFamily="34" charset="0"/>
              </a:rPr>
              <a:t>ciphertext</a:t>
            </a:r>
            <a:r>
              <a:rPr lang="en-US" sz="1300" dirty="0" smtClean="0">
                <a:latin typeface="Tahoma" pitchFamily="34" charset="0"/>
                <a:ea typeface="Tahoma" pitchFamily="34" charset="0"/>
                <a:cs typeface="Tahoma" pitchFamily="34" charset="0"/>
              </a:rPr>
              <a:t>.</a:t>
            </a:r>
          </a:p>
          <a:p>
            <a:pPr algn="just">
              <a:lnSpc>
                <a:spcPct val="150000"/>
              </a:lnSpc>
              <a:spcBef>
                <a:spcPts val="0"/>
              </a:spcBef>
            </a:pPr>
            <a:r>
              <a:rPr lang="en-US" sz="1300" dirty="0" smtClean="0">
                <a:latin typeface="Tahoma" pitchFamily="34" charset="0"/>
                <a:ea typeface="Tahoma" pitchFamily="34" charset="0"/>
                <a:cs typeface="Tahoma" pitchFamily="34" charset="0"/>
              </a:rPr>
              <a:t>The analyst's goal in this case is to discover the key used to encrypt the message and decrypt the message.</a:t>
            </a:r>
          </a:p>
          <a:p>
            <a:pPr algn="just">
              <a:lnSpc>
                <a:spcPct val="150000"/>
              </a:lnSpc>
              <a:spcBef>
                <a:spcPts val="0"/>
              </a:spcBef>
            </a:pPr>
            <a:r>
              <a:rPr lang="en-US" sz="1300" dirty="0" smtClean="0">
                <a:latin typeface="Tahoma" pitchFamily="34" charset="0"/>
                <a:ea typeface="Tahoma" pitchFamily="34" charset="0"/>
                <a:cs typeface="Tahoma" pitchFamily="34" charset="0"/>
              </a:rPr>
              <a:t>Once the key is discovered, an attacker can decrypt all messages that had been encrypted using that key.</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r>
              <a:rPr lang="en-US" sz="1300" dirty="0" smtClean="0">
                <a:latin typeface="Tahoma" pitchFamily="34" charset="0"/>
                <a:ea typeface="Tahoma" pitchFamily="34" charset="0"/>
                <a:cs typeface="Tahoma" pitchFamily="34" charset="0"/>
              </a:rPr>
              <a:t>         Figure: Known plaintext attack</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r>
              <a:rPr lang="en-US" sz="1500" b="1" dirty="0" smtClean="0">
                <a:latin typeface="Tahoma" pitchFamily="34" charset="0"/>
                <a:ea typeface="Tahoma" pitchFamily="34" charset="0"/>
                <a:cs typeface="Tahoma" pitchFamily="34" charset="0"/>
              </a:rPr>
              <a:t>   Chosen plaintext attack</a:t>
            </a:r>
          </a:p>
          <a:p>
            <a:pPr algn="just">
              <a:lnSpc>
                <a:spcPct val="150000"/>
              </a:lnSpc>
              <a:spcBef>
                <a:spcPts val="0"/>
              </a:spcBef>
            </a:pPr>
            <a:r>
              <a:rPr lang="en-US" sz="1300" dirty="0" smtClean="0">
                <a:latin typeface="Tahoma" pitchFamily="34" charset="0"/>
                <a:ea typeface="Tahoma" pitchFamily="34" charset="0"/>
                <a:cs typeface="Tahoma" pitchFamily="34" charset="0"/>
              </a:rPr>
              <a:t>A chosen plaintext attack (CPA) occurs when the attacker gains access to the target encryption device - if, for example, it is left unattended. The attacker then runs various pieces of plaintext though the device for encryption. This is compared to the plaintext to attempt to derive the key. </a:t>
            </a:r>
          </a:p>
          <a:p>
            <a:pPr algn="just">
              <a:lnSpc>
                <a:spcPct val="150000"/>
              </a:lnSpc>
              <a:spcBef>
                <a:spcPts val="0"/>
              </a:spcBef>
            </a:pPr>
            <a:r>
              <a:rPr lang="en-US" sz="1300" dirty="0" smtClean="0">
                <a:latin typeface="Tahoma" pitchFamily="34" charset="0"/>
                <a:ea typeface="Tahoma" pitchFamily="34" charset="0"/>
                <a:cs typeface="Tahoma" pitchFamily="34" charset="0"/>
              </a:rPr>
              <a:t>The analyst either knows the encryption algorithm or has access to the device used to do the encryption. </a:t>
            </a:r>
          </a:p>
          <a:p>
            <a:pPr algn="just">
              <a:lnSpc>
                <a:spcPct val="150000"/>
              </a:lnSpc>
              <a:spcBef>
                <a:spcPts val="0"/>
              </a:spcBef>
            </a:pPr>
            <a:r>
              <a:rPr lang="en-US" sz="1300" dirty="0" smtClean="0">
                <a:latin typeface="Tahoma" pitchFamily="34" charset="0"/>
                <a:ea typeface="Tahoma" pitchFamily="34" charset="0"/>
                <a:cs typeface="Tahoma" pitchFamily="34" charset="0"/>
              </a:rPr>
              <a:t>The analyst can encrypt the chosen plaintext with the targeted algorithm to derive information about the key</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endParaRPr lang="en-US" sz="1400" b="1" dirty="0">
              <a:latin typeface="Tahoma" pitchFamily="34" charset="0"/>
              <a:ea typeface="Tahoma" pitchFamily="34" charset="0"/>
              <a:cs typeface="Tahoma" pitchFamily="34" charset="0"/>
            </a:endParaRPr>
          </a:p>
        </p:txBody>
      </p:sp>
      <p:pic>
        <p:nvPicPr>
          <p:cNvPr id="4" name="Picture 2"/>
          <p:cNvPicPr>
            <a:picLocks noChangeAspect="1" noChangeArrowheads="1"/>
          </p:cNvPicPr>
          <p:nvPr/>
        </p:nvPicPr>
        <p:blipFill>
          <a:blip r:embed="rId2"/>
          <a:srcRect l="1887" t="35407" r="5660" b="23885"/>
          <a:stretch>
            <a:fillRect/>
          </a:stretch>
        </p:blipFill>
        <p:spPr bwMode="auto">
          <a:xfrm>
            <a:off x="1138929" y="3423730"/>
            <a:ext cx="4082226" cy="2249390"/>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r>
              <a:rPr lang="en-US" dirty="0" smtClean="0"/>
              <a:t>Figure: Chosen plaintext attack</a:t>
            </a:r>
          </a:p>
          <a:p>
            <a:endParaRPr lang="en-US" dirty="0" smtClean="0"/>
          </a:p>
          <a:p>
            <a:pPr>
              <a:buNone/>
            </a:pPr>
            <a:r>
              <a:rPr lang="en-US" sz="1400" b="1" dirty="0" smtClean="0">
                <a:latin typeface="Tahoma" pitchFamily="34" charset="0"/>
                <a:ea typeface="Tahoma" pitchFamily="34" charset="0"/>
                <a:cs typeface="Tahoma" pitchFamily="34" charset="0"/>
              </a:rPr>
              <a:t>   Chosen </a:t>
            </a:r>
            <a:r>
              <a:rPr lang="en-US" sz="1400" b="1" dirty="0" err="1" smtClean="0">
                <a:latin typeface="Tahoma" pitchFamily="34" charset="0"/>
                <a:ea typeface="Tahoma" pitchFamily="34" charset="0"/>
                <a:cs typeface="Tahoma" pitchFamily="34" charset="0"/>
              </a:rPr>
              <a:t>Ciphertext</a:t>
            </a:r>
            <a:r>
              <a:rPr lang="en-US" sz="1400" b="1" dirty="0" smtClean="0">
                <a:latin typeface="Tahoma" pitchFamily="34" charset="0"/>
                <a:ea typeface="Tahoma" pitchFamily="34" charset="0"/>
                <a:cs typeface="Tahoma" pitchFamily="34" charset="0"/>
              </a:rPr>
              <a:t> Attack </a:t>
            </a:r>
          </a:p>
          <a:p>
            <a:pPr algn="just">
              <a:lnSpc>
                <a:spcPct val="150000"/>
              </a:lnSpc>
              <a:spcBef>
                <a:spcPts val="0"/>
              </a:spcBef>
            </a:pPr>
            <a:r>
              <a:rPr lang="en-US" sz="1200" dirty="0" smtClean="0">
                <a:latin typeface="Tahoma" pitchFamily="34" charset="0"/>
                <a:ea typeface="Tahoma" pitchFamily="34" charset="0"/>
                <a:cs typeface="Tahoma" pitchFamily="34" charset="0"/>
              </a:rPr>
              <a:t>In a chosen </a:t>
            </a:r>
            <a:r>
              <a:rPr lang="en-US" sz="1200" dirty="0" err="1" smtClean="0">
                <a:latin typeface="Tahoma" pitchFamily="34" charset="0"/>
                <a:ea typeface="Tahoma" pitchFamily="34" charset="0"/>
                <a:cs typeface="Tahoma" pitchFamily="34" charset="0"/>
              </a:rPr>
              <a:t>ciphertext</a:t>
            </a:r>
            <a:r>
              <a:rPr lang="en-US" sz="1200" dirty="0" smtClean="0">
                <a:latin typeface="Tahoma" pitchFamily="34" charset="0"/>
                <a:ea typeface="Tahoma" pitchFamily="34" charset="0"/>
                <a:cs typeface="Tahoma" pitchFamily="34" charset="0"/>
              </a:rPr>
              <a:t> attack (CCA), the cryptanalyst can choose different cipher texts to be decrypted and has access to the decrypted plaintext. This type of attack is generally applicable to attacks against public key cryptosystems. An adaptive chosen </a:t>
            </a:r>
            <a:r>
              <a:rPr lang="en-US" sz="1200" dirty="0" err="1" smtClean="0">
                <a:latin typeface="Tahoma" pitchFamily="34" charset="0"/>
                <a:ea typeface="Tahoma" pitchFamily="34" charset="0"/>
                <a:cs typeface="Tahoma" pitchFamily="34" charset="0"/>
              </a:rPr>
              <a:t>ciphertext</a:t>
            </a:r>
            <a:r>
              <a:rPr lang="en-US" sz="1200" dirty="0" smtClean="0">
                <a:latin typeface="Tahoma" pitchFamily="34" charset="0"/>
                <a:ea typeface="Tahoma" pitchFamily="34" charset="0"/>
                <a:cs typeface="Tahoma" pitchFamily="34" charset="0"/>
              </a:rPr>
              <a:t> attack involves the attacker selecting certain cipher texts to be decrypted, then using the results of these decryptions to select subsequent cipher texts. The modifications in the </a:t>
            </a:r>
            <a:r>
              <a:rPr lang="en-US" sz="1200" dirty="0" err="1" smtClean="0">
                <a:latin typeface="Tahoma" pitchFamily="34" charset="0"/>
                <a:ea typeface="Tahoma" pitchFamily="34" charset="0"/>
                <a:cs typeface="Tahoma" pitchFamily="34" charset="0"/>
              </a:rPr>
              <a:t>ciphertext</a:t>
            </a:r>
            <a:r>
              <a:rPr lang="en-US" sz="1200" dirty="0" smtClean="0">
                <a:latin typeface="Tahoma" pitchFamily="34" charset="0"/>
                <a:ea typeface="Tahoma" pitchFamily="34" charset="0"/>
                <a:cs typeface="Tahoma" pitchFamily="34" charset="0"/>
              </a:rPr>
              <a:t> help in deciphering the key from the decryptions. </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r>
              <a:rPr lang="en-US" sz="1400" b="1" dirty="0" smtClean="0">
                <a:latin typeface="Tahoma" pitchFamily="34" charset="0"/>
                <a:ea typeface="Tahoma" pitchFamily="34" charset="0"/>
                <a:cs typeface="Tahoma" pitchFamily="34" charset="0"/>
              </a:rPr>
              <a:t>    Man-in-the-Middle Attack </a:t>
            </a:r>
          </a:p>
          <a:p>
            <a:pPr algn="just">
              <a:lnSpc>
                <a:spcPct val="150000"/>
              </a:lnSpc>
              <a:spcBef>
                <a:spcPts val="0"/>
              </a:spcBef>
            </a:pPr>
            <a:r>
              <a:rPr lang="en-US" sz="1200" dirty="0" smtClean="0">
                <a:latin typeface="Tahoma" pitchFamily="34" charset="0"/>
                <a:ea typeface="Tahoma" pitchFamily="34" charset="0"/>
                <a:cs typeface="Tahoma" pitchFamily="34" charset="0"/>
              </a:rPr>
              <a:t>Cryptographic communications and key exchange protocols are susceptible to an attack in which the attacker is able to place himself on the communication line between two parties. </a:t>
            </a:r>
          </a:p>
          <a:p>
            <a:endParaRPr lang="en-US" dirty="0" smtClean="0"/>
          </a:p>
          <a:p>
            <a:endParaRPr lang="en-US" dirty="0" smtClean="0"/>
          </a:p>
          <a:p>
            <a:endParaRPr lang="en-US" dirty="0"/>
          </a:p>
        </p:txBody>
      </p:sp>
      <p:pic>
        <p:nvPicPr>
          <p:cNvPr id="5" name="Picture 2"/>
          <p:cNvPicPr>
            <a:picLocks noChangeAspect="1" noChangeArrowheads="1"/>
          </p:cNvPicPr>
          <p:nvPr/>
        </p:nvPicPr>
        <p:blipFill>
          <a:blip r:embed="rId2"/>
          <a:srcRect l="5805" t="40010" r="3280" b="17206"/>
          <a:stretch>
            <a:fillRect/>
          </a:stretch>
        </p:blipFill>
        <p:spPr bwMode="auto">
          <a:xfrm>
            <a:off x="1005142" y="1414645"/>
            <a:ext cx="3866271" cy="2590800"/>
          </a:xfrm>
          <a:prstGeom prst="rect">
            <a:avLst/>
          </a:prstGeom>
          <a:noFill/>
          <a:ln w="9525">
            <a:noFill/>
            <a:miter lim="800000"/>
            <a:headEnd/>
            <a:tailEnd/>
          </a:ln>
          <a:effec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lnSpc>
                <a:spcPct val="150000"/>
              </a:lnSpc>
              <a:spcBef>
                <a:spcPts val="0"/>
              </a:spcBef>
            </a:pPr>
            <a:r>
              <a:rPr lang="en-US" sz="1200" dirty="0" smtClean="0">
                <a:latin typeface="Tahoma" pitchFamily="34" charset="0"/>
                <a:ea typeface="Tahoma" pitchFamily="34" charset="0"/>
                <a:cs typeface="Tahoma" pitchFamily="34" charset="0"/>
              </a:rPr>
              <a:t>In this "man-in-the-middle attack" the attacker is able to position himself to intercept the key exchange between two parties. He performs his own key exchange with each. Then, with both parties thinking they have set up a secure channel, the attacker decrypts any communications with the proper key, and encrypts them with the other key for sending to the other party. The parties think that they are communicating securely, but in fact the adversary is reading everything. </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r>
              <a:rPr lang="en-US" sz="1200" dirty="0" smtClean="0">
                <a:latin typeface="Tahoma" pitchFamily="34" charset="0"/>
                <a:ea typeface="Tahoma" pitchFamily="34" charset="0"/>
                <a:cs typeface="Tahoma" pitchFamily="34" charset="0"/>
              </a:rPr>
              <a:t>    Figure: man-in-the-middle attack</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r>
              <a:rPr lang="en-US" sz="1200" dirty="0" smtClean="0">
                <a:latin typeface="Tahoma" pitchFamily="34" charset="0"/>
                <a:ea typeface="Tahoma" pitchFamily="34" charset="0"/>
                <a:cs typeface="Tahoma" pitchFamily="34" charset="0"/>
              </a:rPr>
              <a:t>Preventing a man-in-the-middle attacks is possible if both sides compute a cryptographic hash function of the key exchange, sign it using a digital signature algorithm, and send the signature to the other side. The recipient then verifies that the hash matches the locally computed hash and the signature came from the desired other party. </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p:txBody>
      </p:sp>
      <p:pic>
        <p:nvPicPr>
          <p:cNvPr id="4" name="Picture 2"/>
          <p:cNvPicPr>
            <a:picLocks noChangeAspect="1" noChangeArrowheads="1"/>
          </p:cNvPicPr>
          <p:nvPr/>
        </p:nvPicPr>
        <p:blipFill>
          <a:blip r:embed="rId2" cstate="print"/>
          <a:srcRect t="13469"/>
          <a:stretch>
            <a:fillRect/>
          </a:stretch>
        </p:blipFill>
        <p:spPr bwMode="auto">
          <a:xfrm>
            <a:off x="1149936" y="3537192"/>
            <a:ext cx="3658808" cy="2416877"/>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lvl="0" algn="just">
              <a:lnSpc>
                <a:spcPct val="150000"/>
              </a:lnSpc>
              <a:spcBef>
                <a:spcPts val="0"/>
              </a:spcBef>
              <a:buNone/>
            </a:pPr>
            <a:r>
              <a:rPr lang="en-US" sz="1400" b="1" dirty="0" smtClean="0">
                <a:solidFill>
                  <a:srgbClr val="70AD47">
                    <a:lumMod val="75000"/>
                  </a:srgbClr>
                </a:solidFill>
                <a:latin typeface="Tahoma" pitchFamily="34" charset="0"/>
                <a:ea typeface="Tahoma" pitchFamily="34" charset="0"/>
                <a:cs typeface="Tahoma" pitchFamily="34" charset="0"/>
              </a:rPr>
              <a:t> Side Channel Attacks </a:t>
            </a:r>
          </a:p>
          <a:p>
            <a:pPr lvl="0" algn="just">
              <a:lnSpc>
                <a:spcPct val="150000"/>
              </a:lnSpc>
              <a:spcBef>
                <a:spcPts val="0"/>
              </a:spcBef>
            </a:pPr>
            <a:r>
              <a:rPr lang="en-US" sz="1200" dirty="0" smtClean="0">
                <a:solidFill>
                  <a:srgbClr val="70AD47">
                    <a:lumMod val="75000"/>
                  </a:srgbClr>
                </a:solidFill>
                <a:latin typeface="Tahoma" pitchFamily="34" charset="0"/>
                <a:ea typeface="Tahoma" pitchFamily="34" charset="0"/>
                <a:cs typeface="Tahoma" pitchFamily="34" charset="0"/>
              </a:rPr>
              <a:t>Side channel attacks are a type of attacks based on implementation details such as timing, power, and radiation emissions. By carefully measuring the amount of time required to perform private key operations, attackers may be able to find fixed </a:t>
            </a:r>
            <a:r>
              <a:rPr lang="en-US" sz="1200" dirty="0" err="1" smtClean="0">
                <a:solidFill>
                  <a:srgbClr val="70AD47">
                    <a:lumMod val="75000"/>
                  </a:srgbClr>
                </a:solidFill>
                <a:latin typeface="Tahoma" pitchFamily="34" charset="0"/>
                <a:ea typeface="Tahoma" pitchFamily="34" charset="0"/>
                <a:cs typeface="Tahoma" pitchFamily="34" charset="0"/>
              </a:rPr>
              <a:t>Diffie</a:t>
            </a:r>
            <a:r>
              <a:rPr lang="en-US" sz="1200" dirty="0" smtClean="0">
                <a:solidFill>
                  <a:srgbClr val="70AD47">
                    <a:lumMod val="75000"/>
                  </a:srgbClr>
                </a:solidFill>
                <a:latin typeface="Tahoma" pitchFamily="34" charset="0"/>
                <a:ea typeface="Tahoma" pitchFamily="34" charset="0"/>
                <a:cs typeface="Tahoma" pitchFamily="34" charset="0"/>
              </a:rPr>
              <a:t>-Hellman exponents, factor RSA keys, and break other cryptosystems.</a:t>
            </a:r>
          </a:p>
          <a:p>
            <a:pPr lvl="0" algn="just">
              <a:lnSpc>
                <a:spcPct val="150000"/>
              </a:lnSpc>
              <a:spcBef>
                <a:spcPts val="0"/>
              </a:spcBef>
            </a:pPr>
            <a:r>
              <a:rPr lang="en-US" sz="1200" dirty="0" smtClean="0">
                <a:solidFill>
                  <a:srgbClr val="70AD47">
                    <a:lumMod val="75000"/>
                  </a:srgbClr>
                </a:solidFill>
                <a:latin typeface="Tahoma" pitchFamily="34" charset="0"/>
                <a:ea typeface="Tahoma" pitchFamily="34" charset="0"/>
                <a:cs typeface="Tahoma" pitchFamily="34" charset="0"/>
              </a:rPr>
              <a:t> Against a vulnerable system, the attack is computationally inexpensive and often requires only known </a:t>
            </a:r>
            <a:r>
              <a:rPr lang="en-US" sz="1200" dirty="0" err="1" smtClean="0">
                <a:solidFill>
                  <a:srgbClr val="70AD47">
                    <a:lumMod val="75000"/>
                  </a:srgbClr>
                </a:solidFill>
                <a:latin typeface="Tahoma" pitchFamily="34" charset="0"/>
                <a:ea typeface="Tahoma" pitchFamily="34" charset="0"/>
                <a:cs typeface="Tahoma" pitchFamily="34" charset="0"/>
              </a:rPr>
              <a:t>ciphertext</a:t>
            </a:r>
            <a:r>
              <a:rPr lang="en-US" sz="1200" dirty="0" smtClean="0">
                <a:solidFill>
                  <a:srgbClr val="70AD47">
                    <a:lumMod val="75000"/>
                  </a:srgbClr>
                </a:solidFill>
                <a:latin typeface="Tahoma" pitchFamily="34" charset="0"/>
                <a:ea typeface="Tahoma" pitchFamily="34" charset="0"/>
                <a:cs typeface="Tahoma" pitchFamily="34" charset="0"/>
              </a:rPr>
              <a:t>. Actual systems are potentially at risk, including cryptographic tokens, network-based cryptosystems, and other applications where attackers can make reasonably accurate timing measurements. </a:t>
            </a:r>
            <a:r>
              <a:rPr lang="en-US" sz="1400" b="1" dirty="0" smtClean="0">
                <a:latin typeface="Tahoma" pitchFamily="34" charset="0"/>
                <a:ea typeface="Tahoma" pitchFamily="34" charset="0"/>
                <a:cs typeface="Tahoma" pitchFamily="34" charset="0"/>
              </a:rPr>
              <a:t>   </a:t>
            </a:r>
          </a:p>
          <a:p>
            <a:pPr algn="just">
              <a:lnSpc>
                <a:spcPct val="150000"/>
              </a:lnSpc>
              <a:spcBef>
                <a:spcPts val="0"/>
              </a:spcBef>
              <a:buNone/>
            </a:pPr>
            <a:endParaRPr lang="en-US" sz="1400" b="1" dirty="0" smtClean="0">
              <a:latin typeface="Tahoma" pitchFamily="34" charset="0"/>
              <a:ea typeface="Tahoma" pitchFamily="34" charset="0"/>
              <a:cs typeface="Tahoma" pitchFamily="34" charset="0"/>
            </a:endParaRPr>
          </a:p>
          <a:p>
            <a:pPr algn="just">
              <a:lnSpc>
                <a:spcPct val="150000"/>
              </a:lnSpc>
              <a:spcBef>
                <a:spcPts val="0"/>
              </a:spcBef>
              <a:buNone/>
            </a:pPr>
            <a:r>
              <a:rPr lang="en-US" sz="1400" b="1" dirty="0" smtClean="0">
                <a:latin typeface="Tahoma" pitchFamily="34" charset="0"/>
                <a:ea typeface="Tahoma" pitchFamily="34" charset="0"/>
                <a:cs typeface="Tahoma" pitchFamily="34" charset="0"/>
              </a:rPr>
              <a:t>Differential power analysis (DPA) </a:t>
            </a:r>
          </a:p>
          <a:p>
            <a:pPr algn="just">
              <a:lnSpc>
                <a:spcPct val="150000"/>
              </a:lnSpc>
              <a:spcBef>
                <a:spcPts val="0"/>
              </a:spcBef>
            </a:pPr>
            <a:r>
              <a:rPr lang="en-US" sz="1200" dirty="0" smtClean="0">
                <a:latin typeface="Tahoma" pitchFamily="34" charset="0"/>
                <a:ea typeface="Tahoma" pitchFamily="34" charset="0"/>
                <a:cs typeface="Tahoma" pitchFamily="34" charset="0"/>
              </a:rPr>
              <a:t>Differential power analysis (DPA) describes a new class of attacks against smart cards and secure cryptographic tokens. Discovered by researchers at Cryptography Research in San Francisco, DPA attacks exploit characteristic behaviors of transistor logic gates and software running on today's smart cards and other cryptographic devices. The attacks are performed by monitoring the electrical activity of a device, then using advanced statistical methods to determine secret information (such as secret keys and user PINs) in the device. </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r>
              <a:rPr lang="en-US" sz="1400" b="1" dirty="0" smtClean="0">
                <a:latin typeface="Tahoma" pitchFamily="34" charset="0"/>
                <a:ea typeface="Tahoma" pitchFamily="34" charset="0"/>
                <a:cs typeface="Tahoma" pitchFamily="34" charset="0"/>
              </a:rPr>
              <a:t>    Brute force attack</a:t>
            </a:r>
          </a:p>
          <a:p>
            <a:pPr algn="just">
              <a:lnSpc>
                <a:spcPct val="150000"/>
              </a:lnSpc>
              <a:spcBef>
                <a:spcPts val="0"/>
              </a:spcBef>
            </a:pPr>
            <a:r>
              <a:rPr lang="en-US" sz="1200" dirty="0" smtClean="0">
                <a:latin typeface="Tahoma" pitchFamily="34" charset="0"/>
                <a:ea typeface="Tahoma" pitchFamily="34" charset="0"/>
                <a:cs typeface="Tahoma" pitchFamily="34" charset="0"/>
              </a:rPr>
              <a:t>A brute force attack is any type of attack that involves trying every possible combination of characters or data in order to find the key in order to decrypt an encrypted message.</a:t>
            </a:r>
          </a:p>
          <a:p>
            <a:pPr algn="just">
              <a:lnSpc>
                <a:spcPct val="150000"/>
              </a:lnSpc>
              <a:spcBef>
                <a:spcPts val="0"/>
              </a:spcBef>
            </a:pPr>
            <a:r>
              <a:rPr lang="en-US" sz="1200" dirty="0" smtClean="0">
                <a:latin typeface="Tahoma" pitchFamily="34" charset="0"/>
                <a:ea typeface="Tahoma" pitchFamily="34" charset="0"/>
                <a:cs typeface="Tahoma" pitchFamily="34" charset="0"/>
              </a:rPr>
              <a:t> A brute force attack is usually used as a last-resort tactic in a cryptanalysis scenario, as it very much involves extreme amounts of trial and error.</a:t>
            </a:r>
          </a:p>
          <a:p>
            <a:pPr algn="just">
              <a:lnSpc>
                <a:spcPct val="150000"/>
              </a:lnSpc>
              <a:spcBef>
                <a:spcPts val="0"/>
              </a:spcBef>
            </a:pPr>
            <a:endParaRPr lang="en-US" sz="1200" dirty="0">
              <a:latin typeface="Tahoma" pitchFamily="34" charset="0"/>
              <a:ea typeface="Tahoma" pitchFamily="34" charset="0"/>
              <a:cs typeface="Tahoma"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lnSpc>
                <a:spcPct val="150000"/>
              </a:lnSpc>
              <a:spcBef>
                <a:spcPts val="0"/>
              </a:spcBef>
              <a:buNone/>
            </a:pPr>
            <a:r>
              <a:rPr lang="en-US" sz="1200" b="1" dirty="0" smtClean="0">
                <a:latin typeface="Tahoma" pitchFamily="34" charset="0"/>
                <a:ea typeface="Tahoma" pitchFamily="34" charset="0"/>
                <a:cs typeface="Tahoma" pitchFamily="34" charset="0"/>
              </a:rPr>
              <a:t>  COPYRIGHTS</a:t>
            </a:r>
          </a:p>
          <a:p>
            <a:pPr algn="just">
              <a:lnSpc>
                <a:spcPct val="150000"/>
              </a:lnSpc>
              <a:spcBef>
                <a:spcPts val="0"/>
              </a:spcBef>
              <a:buNone/>
            </a:pPr>
            <a:r>
              <a:rPr lang="en-US" sz="1200" dirty="0" smtClean="0">
                <a:latin typeface="Tahoma" pitchFamily="34" charset="0"/>
                <a:ea typeface="Tahoma" pitchFamily="34" charset="0"/>
                <a:cs typeface="Tahoma" pitchFamily="34" charset="0"/>
              </a:rPr>
              <a:t>   Copyright law protects the tangible or fixed expression of an idea, not the idea itself. A creator can claim copyright, and file for the copyright at a national government copyright office, if the following conditions are fulfilled:</a:t>
            </a:r>
          </a:p>
          <a:p>
            <a:pPr>
              <a:lnSpc>
                <a:spcPct val="150000"/>
              </a:lnSpc>
              <a:spcBef>
                <a:spcPts val="0"/>
              </a:spcBef>
            </a:pPr>
            <a:r>
              <a:rPr lang="en-US" sz="1200" dirty="0" smtClean="0">
                <a:latin typeface="Tahoma" pitchFamily="34" charset="0"/>
                <a:ea typeface="Tahoma" pitchFamily="34" charset="0"/>
                <a:cs typeface="Tahoma" pitchFamily="34" charset="0"/>
              </a:rPr>
              <a:t>The proposed work is original.</a:t>
            </a:r>
          </a:p>
          <a:p>
            <a:pPr algn="just">
              <a:lnSpc>
                <a:spcPct val="150000"/>
              </a:lnSpc>
              <a:spcBef>
                <a:spcPts val="0"/>
              </a:spcBef>
            </a:pPr>
            <a:r>
              <a:rPr lang="en-US" sz="1200" dirty="0" smtClean="0">
                <a:latin typeface="Tahoma" pitchFamily="34" charset="0"/>
                <a:ea typeface="Tahoma" pitchFamily="34" charset="0"/>
                <a:cs typeface="Tahoma" pitchFamily="34" charset="0"/>
              </a:rPr>
              <a:t>The creator has put this original idea into a concrete form, such as hard copy  software, or multimedia form.</a:t>
            </a:r>
          </a:p>
          <a:p>
            <a:pPr algn="just">
              <a:lnSpc>
                <a:spcPct val="150000"/>
              </a:lnSpc>
              <a:spcBef>
                <a:spcPts val="0"/>
              </a:spcBef>
            </a:pPr>
            <a:r>
              <a:rPr lang="en-US" sz="1200" dirty="0" smtClean="0">
                <a:latin typeface="Tahoma" pitchFamily="34" charset="0"/>
                <a:ea typeface="Tahoma" pitchFamily="34" charset="0"/>
                <a:cs typeface="Tahoma" pitchFamily="34" charset="0"/>
              </a:rPr>
              <a:t>Examples: Literary works, Musical works, Dramatic works, choreographic works, Architectural works, Software-related works.</a:t>
            </a:r>
          </a:p>
          <a:p>
            <a:pPr algn="just">
              <a:lnSpc>
                <a:spcPct val="150000"/>
              </a:lnSpc>
              <a:spcBef>
                <a:spcPts val="0"/>
              </a:spcBef>
              <a:buNone/>
            </a:pPr>
            <a:r>
              <a:rPr lang="en-US" sz="1200" dirty="0" smtClean="0">
                <a:latin typeface="Tahoma" pitchFamily="34" charset="0"/>
                <a:ea typeface="Tahoma" pitchFamily="34" charset="0"/>
                <a:cs typeface="Tahoma" pitchFamily="34" charset="0"/>
              </a:rPr>
              <a:t>   </a:t>
            </a:r>
          </a:p>
          <a:p>
            <a:pPr algn="just">
              <a:lnSpc>
                <a:spcPct val="150000"/>
              </a:lnSpc>
              <a:spcBef>
                <a:spcPts val="0"/>
              </a:spcBef>
              <a:buNone/>
            </a:pPr>
            <a:r>
              <a:rPr lang="en-US" sz="1200" dirty="0" smtClean="0">
                <a:latin typeface="Tahoma" pitchFamily="34" charset="0"/>
                <a:ea typeface="Tahoma" pitchFamily="34" charset="0"/>
                <a:cs typeface="Tahoma" pitchFamily="34" charset="0"/>
              </a:rPr>
              <a:t>   The copyright owner has the following exclusive rights, protected against infringement:</a:t>
            </a:r>
          </a:p>
          <a:p>
            <a:pPr algn="just">
              <a:lnSpc>
                <a:spcPct val="150000"/>
              </a:lnSpc>
              <a:spcBef>
                <a:spcPts val="0"/>
              </a:spcBef>
            </a:pPr>
            <a:r>
              <a:rPr lang="en-US" sz="1200" b="1" dirty="0" smtClean="0">
                <a:latin typeface="Tahoma" pitchFamily="34" charset="0"/>
                <a:ea typeface="Tahoma" pitchFamily="34" charset="0"/>
                <a:cs typeface="Tahoma" pitchFamily="34" charset="0"/>
              </a:rPr>
              <a:t>Reproduction right</a:t>
            </a:r>
            <a:r>
              <a:rPr lang="en-US" sz="1200" dirty="0" smtClean="0">
                <a:latin typeface="Tahoma" pitchFamily="34" charset="0"/>
                <a:ea typeface="Tahoma" pitchFamily="34" charset="0"/>
                <a:cs typeface="Tahoma" pitchFamily="34" charset="0"/>
              </a:rPr>
              <a:t>: Lets the owner make copies of a work</a:t>
            </a:r>
          </a:p>
          <a:p>
            <a:pPr algn="just">
              <a:lnSpc>
                <a:spcPct val="150000"/>
              </a:lnSpc>
              <a:spcBef>
                <a:spcPts val="0"/>
              </a:spcBef>
            </a:pPr>
            <a:r>
              <a:rPr lang="en-US" sz="1200" dirty="0" smtClean="0">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Modification right</a:t>
            </a:r>
            <a:r>
              <a:rPr lang="en-US" sz="1200" dirty="0" smtClean="0">
                <a:latin typeface="Tahoma" pitchFamily="34" charset="0"/>
                <a:ea typeface="Tahoma" pitchFamily="34" charset="0"/>
                <a:cs typeface="Tahoma" pitchFamily="34" charset="0"/>
              </a:rPr>
              <a:t>: Also known as the derivative-works right, concerns modifying a work to create a new or derivative work</a:t>
            </a:r>
          </a:p>
          <a:p>
            <a:pPr algn="just">
              <a:lnSpc>
                <a:spcPct val="150000"/>
              </a:lnSpc>
              <a:spcBef>
                <a:spcPts val="0"/>
              </a:spcBef>
            </a:pPr>
            <a:r>
              <a:rPr lang="en-US" sz="1200" b="1" dirty="0" smtClean="0">
                <a:latin typeface="Tahoma" pitchFamily="34" charset="0"/>
                <a:ea typeface="Tahoma" pitchFamily="34" charset="0"/>
                <a:cs typeface="Tahoma" pitchFamily="34" charset="0"/>
              </a:rPr>
              <a:t>Distribution right</a:t>
            </a:r>
            <a:r>
              <a:rPr lang="en-US" sz="1200" dirty="0" smtClean="0">
                <a:latin typeface="Tahoma" pitchFamily="34" charset="0"/>
                <a:ea typeface="Tahoma" pitchFamily="34" charset="0"/>
                <a:cs typeface="Tahoma" pitchFamily="34" charset="0"/>
              </a:rPr>
              <a:t>: Lets the owner publicly sell, rent, lease, or lend copies of the work.</a:t>
            </a:r>
          </a:p>
          <a:p>
            <a:pPr algn="just">
              <a:lnSpc>
                <a:spcPct val="150000"/>
              </a:lnSpc>
              <a:spcBef>
                <a:spcPts val="0"/>
              </a:spcBef>
            </a:pPr>
            <a:r>
              <a:rPr lang="en-US" sz="1200" dirty="0" smtClean="0">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Public-performance right</a:t>
            </a:r>
            <a:r>
              <a:rPr lang="en-US" sz="1200" dirty="0" smtClean="0">
                <a:latin typeface="Tahoma" pitchFamily="34" charset="0"/>
                <a:ea typeface="Tahoma" pitchFamily="34" charset="0"/>
                <a:cs typeface="Tahoma" pitchFamily="34" charset="0"/>
              </a:rPr>
              <a:t>: Applies mainly to live performances</a:t>
            </a:r>
          </a:p>
          <a:p>
            <a:pPr algn="just">
              <a:lnSpc>
                <a:spcPct val="150000"/>
              </a:lnSpc>
              <a:spcBef>
                <a:spcPts val="0"/>
              </a:spcBef>
            </a:pPr>
            <a:r>
              <a:rPr lang="en-US" sz="1200" dirty="0" smtClean="0">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Public-display right</a:t>
            </a:r>
            <a:r>
              <a:rPr lang="en-US" sz="1200" dirty="0" smtClean="0">
                <a:latin typeface="Tahoma" pitchFamily="34" charset="0"/>
                <a:ea typeface="Tahoma" pitchFamily="34" charset="0"/>
                <a:cs typeface="Tahoma" pitchFamily="34" charset="0"/>
              </a:rPr>
              <a:t>: Lets the owner publicly show a copy of the work directly or by means of a film, slide, or television image</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r>
              <a:rPr lang="en-US" sz="1400" b="1" dirty="0" smtClean="0">
                <a:latin typeface="Tahoma" pitchFamily="34" charset="0"/>
                <a:ea typeface="Tahoma" pitchFamily="34" charset="0"/>
                <a:cs typeface="Tahoma" pitchFamily="34" charset="0"/>
              </a:rPr>
              <a:t>   PATENTS</a:t>
            </a:r>
          </a:p>
          <a:p>
            <a:pPr algn="just">
              <a:lnSpc>
                <a:spcPct val="150000"/>
              </a:lnSpc>
              <a:spcBef>
                <a:spcPts val="0"/>
              </a:spcBef>
              <a:buNone/>
            </a:pPr>
            <a:r>
              <a:rPr lang="en-US" sz="1400" dirty="0" smtClean="0">
                <a:latin typeface="Tahoma" pitchFamily="34" charset="0"/>
                <a:ea typeface="Tahoma" pitchFamily="34" charset="0"/>
                <a:cs typeface="Tahoma" pitchFamily="34" charset="0"/>
              </a:rPr>
              <a:t>   </a:t>
            </a:r>
            <a:r>
              <a:rPr lang="en-US" sz="1200" dirty="0" smtClean="0">
                <a:latin typeface="Tahoma" pitchFamily="34" charset="0"/>
                <a:ea typeface="Tahoma" pitchFamily="34" charset="0"/>
                <a:cs typeface="Tahoma" pitchFamily="34" charset="0"/>
              </a:rPr>
              <a:t>A patent for an invention is the grant of a property right to the inventor.  There are three types of patents:</a:t>
            </a:r>
          </a:p>
          <a:p>
            <a:pPr algn="just">
              <a:lnSpc>
                <a:spcPct val="150000"/>
              </a:lnSpc>
              <a:spcBef>
                <a:spcPts val="0"/>
              </a:spcBef>
            </a:pPr>
            <a:r>
              <a:rPr lang="en-US" sz="1200" b="1" dirty="0" smtClean="0">
                <a:latin typeface="Tahoma" pitchFamily="34" charset="0"/>
                <a:ea typeface="Tahoma" pitchFamily="34" charset="0"/>
                <a:cs typeface="Tahoma" pitchFamily="34" charset="0"/>
              </a:rPr>
              <a:t>Utility patents</a:t>
            </a:r>
            <a:r>
              <a:rPr lang="en-US" sz="1200" dirty="0" smtClean="0">
                <a:latin typeface="Tahoma" pitchFamily="34" charset="0"/>
                <a:ea typeface="Tahoma" pitchFamily="34" charset="0"/>
                <a:cs typeface="Tahoma" pitchFamily="34" charset="0"/>
              </a:rPr>
              <a:t>: May be granted to anyone who invents or discovers any new and useful process, machine, article of manufacture, or composition of matter, or any new and useful improvement thereof;</a:t>
            </a:r>
          </a:p>
          <a:p>
            <a:pPr algn="just">
              <a:lnSpc>
                <a:spcPct val="150000"/>
              </a:lnSpc>
              <a:spcBef>
                <a:spcPts val="0"/>
              </a:spcBef>
            </a:pPr>
            <a:endParaRPr lang="en-US" sz="14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pPr>
            <a:endParaRPr lang="en-US" sz="1200" dirty="0" smtClean="0">
              <a:solidFill>
                <a:srgbClr val="002060"/>
              </a:solidFill>
              <a:latin typeface="Tahoma" pitchFamily="34" charset="0"/>
              <a:ea typeface="Tahoma" pitchFamily="34" charset="0"/>
              <a:cs typeface="Tahoma" pitchFamily="34" charset="0"/>
            </a:endParaRPr>
          </a:p>
          <a:p>
            <a:pPr>
              <a:lnSpc>
                <a:spcPct val="150000"/>
              </a:lnSpc>
              <a:spcBef>
                <a:spcPts val="0"/>
              </a:spcBef>
            </a:pPr>
            <a:endParaRPr lang="en-US" sz="1200" dirty="0">
              <a:latin typeface="Tahoma" pitchFamily="34" charset="0"/>
              <a:ea typeface="Tahoma" pitchFamily="34" charset="0"/>
              <a:cs typeface="Tahoma" pitchFamily="34"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lnSpc>
                <a:spcPct val="150000"/>
              </a:lnSpc>
              <a:spcBef>
                <a:spcPts val="0"/>
              </a:spcBef>
            </a:pPr>
            <a:r>
              <a:rPr lang="en-US" sz="1200" dirty="0" smtClean="0">
                <a:latin typeface="Tahoma" pitchFamily="34" charset="0"/>
                <a:ea typeface="Tahoma" pitchFamily="34" charset="0"/>
                <a:cs typeface="Tahoma" pitchFamily="34" charset="0"/>
              </a:rPr>
              <a:t>A brute force attack involves trying all possible keys until hitting on the one that results in plaintext. This can involve significant costs related to the amount of processing required to try quadrillions (in the case of DES) of keys. The time required is a factor of how many keys can be tried per unit of time, which is a factor of how many computers can be assigned to the task in parallel.</a:t>
            </a:r>
          </a:p>
          <a:p>
            <a:pPr algn="just">
              <a:lnSpc>
                <a:spcPct val="150000"/>
              </a:lnSpc>
              <a:spcBef>
                <a:spcPts val="0"/>
              </a:spcBef>
            </a:pPr>
            <a:r>
              <a:rPr lang="en-US" sz="1200" dirty="0" smtClean="0">
                <a:latin typeface="Tahoma" pitchFamily="34" charset="0"/>
                <a:ea typeface="Tahoma" pitchFamily="34" charset="0"/>
                <a:cs typeface="Tahoma" pitchFamily="34" charset="0"/>
              </a:rPr>
              <a:t>The table below shows the times required for a brute force attack on various key lengths using "Deep Crack" technology.</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r>
              <a:rPr lang="en-US" sz="1200" dirty="0" smtClean="0">
                <a:latin typeface="Tahoma" pitchFamily="34" charset="0"/>
                <a:ea typeface="Tahoma" pitchFamily="34" charset="0"/>
                <a:cs typeface="Tahoma" pitchFamily="34" charset="0"/>
              </a:rPr>
              <a:t>Deep Crack technology was developed in 1998 by the EFF (Electronic Frontier Foundation). They built a machine called the Deep Crack capable of trying a million DES keys per microsecond against a readable ASCII string hours to try all possible keys. In theory, its success in cracking DES makes DES worthless. In practice, however, by using cipher block chaining, doing any initial scrambling of the data and/or doing it three times in a row (triple DES), it can still be fairly difficult to crack.</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a:latin typeface="Tahoma" pitchFamily="34" charset="0"/>
              <a:ea typeface="Tahoma" pitchFamily="34" charset="0"/>
              <a:cs typeface="Tahoma" pitchFamily="34" charset="0"/>
            </a:endParaRPr>
          </a:p>
        </p:txBody>
      </p:sp>
      <p:pic>
        <p:nvPicPr>
          <p:cNvPr id="6" name="Picture 2"/>
          <p:cNvPicPr>
            <a:picLocks noChangeAspect="1" noChangeArrowheads="1"/>
          </p:cNvPicPr>
          <p:nvPr/>
        </p:nvPicPr>
        <p:blipFill>
          <a:blip r:embed="rId2"/>
          <a:srcRect/>
          <a:stretch>
            <a:fillRect/>
          </a:stretch>
        </p:blipFill>
        <p:spPr bwMode="auto">
          <a:xfrm>
            <a:off x="1242468" y="3385375"/>
            <a:ext cx="3434234" cy="1661276"/>
          </a:xfrm>
          <a:prstGeom prst="rect">
            <a:avLst/>
          </a:prstGeom>
          <a:noFill/>
          <a:ln w="9525">
            <a:noFill/>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normAutofit/>
          </a:bodyPr>
          <a:lstStyle/>
          <a:p>
            <a:pPr>
              <a:lnSpc>
                <a:spcPct val="150000"/>
              </a:lnSpc>
              <a:spcBef>
                <a:spcPts val="0"/>
              </a:spcBef>
              <a:buNone/>
            </a:pPr>
            <a:r>
              <a:rPr lang="en-US" sz="1400" b="1" dirty="0" smtClean="0">
                <a:latin typeface="Tahoma" pitchFamily="34" charset="0"/>
                <a:ea typeface="Tahoma" pitchFamily="34" charset="0"/>
                <a:cs typeface="Tahoma" pitchFamily="34" charset="0"/>
              </a:rPr>
              <a:t>   Attacks on Symmetric Block Ciphers</a:t>
            </a:r>
          </a:p>
          <a:p>
            <a:pPr>
              <a:lnSpc>
                <a:spcPct val="150000"/>
              </a:lnSpc>
              <a:spcBef>
                <a:spcPts val="0"/>
              </a:spcBef>
            </a:pPr>
            <a:r>
              <a:rPr lang="en-US" sz="1200" dirty="0" smtClean="0">
                <a:latin typeface="Tahoma" pitchFamily="34" charset="0"/>
                <a:ea typeface="Tahoma" pitchFamily="34" charset="0"/>
                <a:cs typeface="Tahoma" pitchFamily="34" charset="0"/>
              </a:rPr>
              <a:t>Four types of attacks are normally used against symmetric block ciphers such as DES and RC5: </a:t>
            </a:r>
          </a:p>
          <a:p>
            <a:pPr>
              <a:lnSpc>
                <a:spcPct val="150000"/>
              </a:lnSpc>
              <a:spcBef>
                <a:spcPts val="0"/>
              </a:spcBef>
            </a:pPr>
            <a:r>
              <a:rPr lang="en-US" sz="1200" dirty="0" smtClean="0">
                <a:latin typeface="Tahoma" pitchFamily="34" charset="0"/>
                <a:ea typeface="Tahoma" pitchFamily="34" charset="0"/>
                <a:cs typeface="Tahoma" pitchFamily="34" charset="0"/>
              </a:rPr>
              <a:t>Differential Cryptanalysis </a:t>
            </a:r>
          </a:p>
          <a:p>
            <a:pPr>
              <a:lnSpc>
                <a:spcPct val="150000"/>
              </a:lnSpc>
              <a:spcBef>
                <a:spcPts val="0"/>
              </a:spcBef>
            </a:pPr>
            <a:r>
              <a:rPr lang="en-US" sz="1200" dirty="0" smtClean="0">
                <a:latin typeface="Tahoma" pitchFamily="34" charset="0"/>
                <a:ea typeface="Tahoma" pitchFamily="34" charset="0"/>
                <a:cs typeface="Tahoma" pitchFamily="34" charset="0"/>
              </a:rPr>
              <a:t>Linear Cryptanalysis </a:t>
            </a:r>
          </a:p>
          <a:p>
            <a:pPr>
              <a:lnSpc>
                <a:spcPct val="150000"/>
              </a:lnSpc>
              <a:spcBef>
                <a:spcPts val="0"/>
              </a:spcBef>
            </a:pPr>
            <a:r>
              <a:rPr lang="en-US" sz="1200" dirty="0" smtClean="0">
                <a:latin typeface="Tahoma" pitchFamily="34" charset="0"/>
                <a:ea typeface="Tahoma" pitchFamily="34" charset="0"/>
                <a:cs typeface="Tahoma" pitchFamily="34" charset="0"/>
              </a:rPr>
              <a:t>Differential Linear Cryptanalysis </a:t>
            </a:r>
          </a:p>
          <a:p>
            <a:pPr>
              <a:lnSpc>
                <a:spcPct val="150000"/>
              </a:lnSpc>
              <a:spcBef>
                <a:spcPts val="0"/>
              </a:spcBef>
            </a:pPr>
            <a:r>
              <a:rPr lang="en-US" sz="1200" dirty="0" smtClean="0">
                <a:latin typeface="Tahoma" pitchFamily="34" charset="0"/>
                <a:ea typeface="Tahoma" pitchFamily="34" charset="0"/>
                <a:cs typeface="Tahoma" pitchFamily="34" charset="0"/>
              </a:rPr>
              <a:t>Algebraic Attacks </a:t>
            </a:r>
          </a:p>
          <a:p>
            <a:pPr algn="just">
              <a:lnSpc>
                <a:spcPct val="150000"/>
              </a:lnSpc>
              <a:spcBef>
                <a:spcPts val="0"/>
              </a:spcBef>
            </a:pPr>
            <a:r>
              <a:rPr lang="en-US" sz="1200" dirty="0" smtClean="0">
                <a:latin typeface="Tahoma" pitchFamily="34" charset="0"/>
                <a:ea typeface="Tahoma" pitchFamily="34" charset="0"/>
                <a:cs typeface="Tahoma" pitchFamily="34" charset="0"/>
              </a:rPr>
              <a:t>Differential cryptanalysis is a chosen plaintext attack that relies on analysis of the differences between two related plaintexts as they are encrypted with the same key. The correct key is identified by examining probabilities of each key. Linear cryptanalysis, a known plaintext attack, uses linear approximation to describe behavior of the block cipher. Given sufficient pairs of plaintext and corresponding </a:t>
            </a:r>
            <a:r>
              <a:rPr lang="en-US" sz="1200" dirty="0" err="1" smtClean="0">
                <a:latin typeface="Tahoma" pitchFamily="34" charset="0"/>
                <a:ea typeface="Tahoma" pitchFamily="34" charset="0"/>
                <a:cs typeface="Tahoma" pitchFamily="34" charset="0"/>
              </a:rPr>
              <a:t>ciphertext</a:t>
            </a:r>
            <a:r>
              <a:rPr lang="en-US" sz="1200" dirty="0" smtClean="0">
                <a:latin typeface="Tahoma" pitchFamily="34" charset="0"/>
                <a:ea typeface="Tahoma" pitchFamily="34" charset="0"/>
                <a:cs typeface="Tahoma" pitchFamily="34" charset="0"/>
              </a:rPr>
              <a:t>, bits of information about the key can be obtained. Differential linear cryptanalysis is a combination of differential and linear cryptanalysis. Algebraic attacks analyze vulnerabilities in the mathematics of the algorithm.</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r>
              <a:rPr lang="en-US" sz="1200" b="1" dirty="0" smtClean="0">
                <a:latin typeface="Tahoma" pitchFamily="34" charset="0"/>
                <a:ea typeface="Tahoma" pitchFamily="34" charset="0"/>
                <a:cs typeface="Tahoma" pitchFamily="34" charset="0"/>
              </a:rPr>
              <a:t>   Other Types of Cryptographic Attacks </a:t>
            </a:r>
          </a:p>
          <a:p>
            <a:pPr algn="just">
              <a:lnSpc>
                <a:spcPct val="150000"/>
              </a:lnSpc>
              <a:spcBef>
                <a:spcPts val="0"/>
              </a:spcBef>
              <a:buNone/>
            </a:pPr>
            <a:r>
              <a:rPr lang="en-US" sz="1200" dirty="0" smtClean="0">
                <a:latin typeface="Tahoma" pitchFamily="34" charset="0"/>
                <a:ea typeface="Tahoma" pitchFamily="34" charset="0"/>
                <a:cs typeface="Tahoma" pitchFamily="34" charset="0"/>
              </a:rPr>
              <a:t>   Other types of cryptographic attacks include analytic, statistical and implementation. </a:t>
            </a:r>
          </a:p>
          <a:p>
            <a:pPr algn="just">
              <a:lnSpc>
                <a:spcPct val="150000"/>
              </a:lnSpc>
              <a:spcBef>
                <a:spcPts val="0"/>
              </a:spcBef>
            </a:pPr>
            <a:r>
              <a:rPr lang="en-US" sz="1200" dirty="0" smtClean="0">
                <a:latin typeface="Tahoma" pitchFamily="34" charset="0"/>
                <a:ea typeface="Tahoma" pitchFamily="34" charset="0"/>
                <a:cs typeface="Tahoma" pitchFamily="34" charset="0"/>
              </a:rPr>
              <a:t>Analytic attacks use algorithm and algebraic manipulation weakness to reduce complexity. Two examples are an RSA factoring attack and a Double DES attack. </a:t>
            </a:r>
          </a:p>
          <a:p>
            <a:pPr algn="just">
              <a:lnSpc>
                <a:spcPct val="150000"/>
              </a:lnSpc>
              <a:spcBef>
                <a:spcPts val="0"/>
              </a:spcBef>
            </a:pPr>
            <a:r>
              <a:rPr lang="en-US" sz="1200" dirty="0" smtClean="0">
                <a:latin typeface="Tahoma" pitchFamily="34" charset="0"/>
                <a:ea typeface="Tahoma" pitchFamily="34" charset="0"/>
                <a:cs typeface="Tahoma" pitchFamily="34" charset="0"/>
              </a:rPr>
              <a:t>Statistical attacks involve using statistical weakness in design, such as more 1s than 0s in the </a:t>
            </a:r>
            <a:r>
              <a:rPr lang="en-US" sz="1200" dirty="0" err="1" smtClean="0">
                <a:latin typeface="Tahoma" pitchFamily="34" charset="0"/>
                <a:ea typeface="Tahoma" pitchFamily="34" charset="0"/>
                <a:cs typeface="Tahoma" pitchFamily="34" charset="0"/>
              </a:rPr>
              <a:t>keystream</a:t>
            </a:r>
            <a:r>
              <a:rPr lang="en-US" sz="1200" dirty="0" smtClean="0">
                <a:latin typeface="Tahoma" pitchFamily="34" charset="0"/>
                <a:ea typeface="Tahoma" pitchFamily="34" charset="0"/>
                <a:cs typeface="Tahoma" pitchFamily="34" charset="0"/>
              </a:rPr>
              <a:t>. </a:t>
            </a:r>
          </a:p>
          <a:p>
            <a:pPr algn="just">
              <a:lnSpc>
                <a:spcPct val="150000"/>
              </a:lnSpc>
              <a:spcBef>
                <a:spcPts val="0"/>
              </a:spcBef>
            </a:pPr>
            <a:r>
              <a:rPr lang="en-US" sz="1200" dirty="0" smtClean="0">
                <a:latin typeface="Tahoma" pitchFamily="34" charset="0"/>
                <a:ea typeface="Tahoma" pitchFamily="34" charset="0"/>
                <a:cs typeface="Tahoma" pitchFamily="34" charset="0"/>
              </a:rPr>
              <a:t>Implementation attacks exploit weakness in the implementation of the encryption protocol. An example is the 1995 attack on the Netscape key, which had deficient key randomization. Static WEP (wireless equivalent privacy) is similarly subject to attack because of the relatively short initialization vectors that may be reused. </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200" dirty="0" smtClean="0">
              <a:latin typeface="Tahoma" pitchFamily="34" charset="0"/>
              <a:ea typeface="Tahoma" pitchFamily="34" charset="0"/>
              <a:cs typeface="Tahoma" pitchFamily="34"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lnSpc>
                <a:spcPct val="150000"/>
              </a:lnSpc>
              <a:spcBef>
                <a:spcPts val="0"/>
              </a:spcBef>
            </a:pPr>
            <a:r>
              <a:rPr lang="en-US" sz="1200" dirty="0" smtClean="0">
                <a:latin typeface="Tahoma" pitchFamily="34" charset="0"/>
                <a:ea typeface="Tahoma" pitchFamily="34" charset="0"/>
                <a:cs typeface="Tahoma" pitchFamily="34" charset="0"/>
              </a:rPr>
              <a:t>To protect against such attacks, the algorithm must be very strong (some vendor algorithms are not), the key needs to be very random without any bias (no patterns), and the implementation must be in accordance with good cryptographic concepts. </a:t>
            </a:r>
          </a:p>
          <a:p>
            <a:pPr algn="just">
              <a:lnSpc>
                <a:spcPct val="150000"/>
              </a:lnSpc>
              <a:spcBef>
                <a:spcPts val="0"/>
              </a:spcBef>
              <a:buNone/>
            </a:pPr>
            <a:r>
              <a:rPr lang="en-US" sz="1200" b="1" dirty="0" smtClean="0">
                <a:latin typeface="Tahoma" pitchFamily="34" charset="0"/>
                <a:ea typeface="Tahoma" pitchFamily="34" charset="0"/>
                <a:cs typeface="Tahoma" pitchFamily="34" charset="0"/>
              </a:rPr>
              <a:t>   Non-Technical Cryptographic Attacks </a:t>
            </a:r>
          </a:p>
          <a:p>
            <a:pPr algn="just">
              <a:lnSpc>
                <a:spcPct val="150000"/>
              </a:lnSpc>
              <a:spcBef>
                <a:spcPts val="0"/>
              </a:spcBef>
            </a:pPr>
            <a:r>
              <a:rPr lang="en-US" sz="1200" dirty="0" smtClean="0">
                <a:latin typeface="Tahoma" pitchFamily="34" charset="0"/>
                <a:ea typeface="Tahoma" pitchFamily="34" charset="0"/>
                <a:cs typeface="Tahoma" pitchFamily="34" charset="0"/>
              </a:rPr>
              <a:t>Not all system attacks involve sophisticated cryptanalysis or major computing power. The people who use and run systems are themselves subject to attack - and these are often the most successful.</a:t>
            </a:r>
          </a:p>
          <a:p>
            <a:pPr algn="just">
              <a:lnSpc>
                <a:spcPct val="150000"/>
              </a:lnSpc>
              <a:spcBef>
                <a:spcPts val="0"/>
              </a:spcBef>
            </a:pPr>
            <a:r>
              <a:rPr lang="en-US" sz="1200" dirty="0" smtClean="0">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Purchase key</a:t>
            </a:r>
            <a:r>
              <a:rPr lang="en-US" sz="1200" dirty="0" smtClean="0">
                <a:latin typeface="Tahoma" pitchFamily="34" charset="0"/>
                <a:ea typeface="Tahoma" pitchFamily="34" charset="0"/>
                <a:cs typeface="Tahoma" pitchFamily="34" charset="0"/>
              </a:rPr>
              <a:t>" attack is another term for bribery. </a:t>
            </a:r>
          </a:p>
          <a:p>
            <a:pPr algn="just">
              <a:lnSpc>
                <a:spcPct val="150000"/>
              </a:lnSpc>
              <a:spcBef>
                <a:spcPts val="0"/>
              </a:spcBef>
            </a:pPr>
            <a:r>
              <a:rPr lang="en-US" sz="1200" dirty="0" smtClean="0">
                <a:latin typeface="Tahoma" pitchFamily="34" charset="0"/>
                <a:ea typeface="Tahoma" pitchFamily="34" charset="0"/>
                <a:cs typeface="Tahoma" pitchFamily="34" charset="0"/>
              </a:rPr>
              <a:t>"</a:t>
            </a:r>
            <a:r>
              <a:rPr lang="en-US" sz="1200" b="1" dirty="0" smtClean="0">
                <a:latin typeface="Tahoma" pitchFamily="34" charset="0"/>
                <a:ea typeface="Tahoma" pitchFamily="34" charset="0"/>
                <a:cs typeface="Tahoma" pitchFamily="34" charset="0"/>
              </a:rPr>
              <a:t>Rubber hose cryptanalysis</a:t>
            </a:r>
            <a:r>
              <a:rPr lang="en-US" sz="1200" dirty="0" smtClean="0">
                <a:latin typeface="Tahoma" pitchFamily="34" charset="0"/>
                <a:ea typeface="Tahoma" pitchFamily="34" charset="0"/>
                <a:cs typeface="Tahoma" pitchFamily="34" charset="0"/>
              </a:rPr>
              <a:t>" means gaining access to a system through a physical assault on a user. </a:t>
            </a:r>
          </a:p>
          <a:p>
            <a:pPr algn="just">
              <a:lnSpc>
                <a:spcPct val="150000"/>
              </a:lnSpc>
              <a:spcBef>
                <a:spcPts val="0"/>
              </a:spcBef>
            </a:pPr>
            <a:r>
              <a:rPr lang="en-US" sz="1200" b="1" dirty="0" smtClean="0">
                <a:latin typeface="Tahoma" pitchFamily="34" charset="0"/>
                <a:ea typeface="Tahoma" pitchFamily="34" charset="0"/>
                <a:cs typeface="Tahoma" pitchFamily="34" charset="0"/>
              </a:rPr>
              <a:t>Social engineering </a:t>
            </a:r>
            <a:r>
              <a:rPr lang="en-US" sz="1200" dirty="0" smtClean="0">
                <a:latin typeface="Tahoma" pitchFamily="34" charset="0"/>
                <a:ea typeface="Tahoma" pitchFamily="34" charset="0"/>
                <a:cs typeface="Tahoma" pitchFamily="34" charset="0"/>
              </a:rPr>
              <a:t>involves convincing someone, usually through subterfuge, to divulge their password or other persona or confidential information.</a:t>
            </a:r>
            <a:endParaRPr lang="en-US" sz="1200" dirty="0">
              <a:latin typeface="Tahoma" pitchFamily="34" charset="0"/>
              <a:ea typeface="Tahoma" pitchFamily="34" charset="0"/>
              <a:cs typeface="Tahoma" pitchFamily="34"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t>Assignment</a:t>
            </a:r>
            <a:endParaRPr lang="en-US" dirty="0"/>
          </a:p>
        </p:txBody>
      </p:sp>
      <p:sp>
        <p:nvSpPr>
          <p:cNvPr id="3" name="Content Placeholder 2"/>
          <p:cNvSpPr>
            <a:spLocks noGrp="1"/>
          </p:cNvSpPr>
          <p:nvPr>
            <p:ph idx="1"/>
          </p:nvPr>
        </p:nvSpPr>
        <p:spPr/>
        <p:txBody>
          <a:bodyPr/>
          <a:lstStyle/>
          <a:p>
            <a:pPr marL="342900" indent="-342900">
              <a:buFont typeface="+mj-lt"/>
              <a:buAutoNum type="arabicPeriod"/>
            </a:pPr>
            <a:r>
              <a:rPr lang="en-US" b="1" dirty="0"/>
              <a:t> </a:t>
            </a:r>
            <a:r>
              <a:rPr lang="en-US" dirty="0" smtClean="0"/>
              <a:t>Using </a:t>
            </a:r>
            <a:r>
              <a:rPr lang="en-US" dirty="0" err="1"/>
              <a:t>Vigenere</a:t>
            </a:r>
            <a:r>
              <a:rPr lang="en-US" dirty="0"/>
              <a:t> cipher, encrypt CRYPTOGRAPHY using the key SECRET</a:t>
            </a:r>
          </a:p>
          <a:p>
            <a:pPr marL="342900" lvl="0" indent="-342900">
              <a:buFont typeface="+mj-lt"/>
              <a:buAutoNum type="arabicPeriod"/>
            </a:pPr>
            <a:r>
              <a:rPr lang="en-US" dirty="0"/>
              <a:t>Use the key phrase NETWORK SECURITY to construct the </a:t>
            </a:r>
            <a:r>
              <a:rPr lang="en-US" dirty="0" err="1"/>
              <a:t>Playfair</a:t>
            </a:r>
            <a:r>
              <a:rPr lang="en-US" dirty="0"/>
              <a:t> key matrix. Using the matrix, encrypt the following quote by Mark Twain: ALL GENERALIZATIONS ARE FALSE INCLUDING THIS ONE</a:t>
            </a:r>
          </a:p>
          <a:p>
            <a:pPr marL="342900" lvl="0" indent="-342900">
              <a:buFont typeface="+mj-lt"/>
              <a:buAutoNum type="arabicPeriod"/>
            </a:pPr>
            <a:r>
              <a:rPr lang="en-US" dirty="0"/>
              <a:t>Write a program that performs encryption/decryption based on the Caesar cipher</a:t>
            </a:r>
          </a:p>
          <a:p>
            <a:pPr marL="0" indent="0">
              <a:buNone/>
            </a:pPr>
            <a:r>
              <a:rPr lang="en-US" b="1" dirty="0"/>
              <a:t> </a:t>
            </a:r>
            <a:endParaRPr lang="en-US" dirty="0"/>
          </a:p>
          <a:p>
            <a:pPr marL="0" indent="0">
              <a:buNone/>
            </a:pPr>
            <a:r>
              <a:rPr lang="en-US" b="1" dirty="0"/>
              <a:t>Real life case study</a:t>
            </a:r>
            <a:endParaRPr lang="en-US" dirty="0"/>
          </a:p>
          <a:p>
            <a:pPr marL="0" indent="0">
              <a:buNone/>
            </a:pPr>
            <a:r>
              <a:rPr lang="en-US" dirty="0"/>
              <a:t> </a:t>
            </a:r>
          </a:p>
          <a:p>
            <a:pPr marL="0" indent="0">
              <a:buNone/>
            </a:pPr>
            <a:r>
              <a:rPr lang="en-US" dirty="0"/>
              <a:t>Do you think that necessity of keeping files secure arises more during COVID lockdown? </a:t>
            </a:r>
          </a:p>
          <a:p>
            <a:pPr marL="0" indent="0">
              <a:buNone/>
            </a:pPr>
            <a:r>
              <a:rPr lang="en-US" dirty="0"/>
              <a:t> </a:t>
            </a:r>
          </a:p>
          <a:p>
            <a:pPr marL="0" indent="0">
              <a:buNone/>
            </a:pPr>
            <a:r>
              <a:rPr lang="en-US" dirty="0"/>
              <a:t>Healthcare finds a vital role for cryptography. Justify.</a:t>
            </a:r>
          </a:p>
          <a:p>
            <a:pPr marL="0" indent="0">
              <a:buNone/>
            </a:pPr>
            <a:endParaRPr lang="en-US" dirty="0"/>
          </a:p>
        </p:txBody>
      </p:sp>
    </p:spTree>
    <p:extLst>
      <p:ext uri="{BB962C8B-B14F-4D97-AF65-F5344CB8AC3E}">
        <p14:creationId xmlns:p14="http://schemas.microsoft.com/office/powerpoint/2010/main" xmlns="" val="8337696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Autofit/>
          </a:bodyPr>
          <a:lstStyle/>
          <a:p>
            <a:pPr algn="just">
              <a:buNone/>
            </a:pPr>
            <a:r>
              <a:rPr lang="en-US" b="1" dirty="0" smtClean="0">
                <a:latin typeface="Tahoma" pitchFamily="34" charset="0"/>
                <a:ea typeface="Tahoma" pitchFamily="34" charset="0"/>
                <a:cs typeface="Tahoma" pitchFamily="34" charset="0"/>
              </a:rPr>
              <a:t>TWO MARKS Q &amp; A</a:t>
            </a:r>
          </a:p>
          <a:p>
            <a:pPr algn="just"/>
            <a:endParaRPr lang="en-US" sz="1200" dirty="0" smtClean="0">
              <a:latin typeface="Tahoma" pitchFamily="34" charset="0"/>
              <a:ea typeface="Tahoma" pitchFamily="34" charset="0"/>
              <a:cs typeface="Tahoma" pitchFamily="34" charset="0"/>
            </a:endParaRPr>
          </a:p>
          <a:p>
            <a:pPr algn="just">
              <a:lnSpc>
                <a:spcPct val="170000"/>
              </a:lnSpc>
              <a:spcBef>
                <a:spcPts val="0"/>
              </a:spcBef>
            </a:pPr>
            <a:r>
              <a:rPr lang="en-US" sz="1200" b="1" dirty="0" smtClean="0">
                <a:latin typeface="Tahoma" pitchFamily="34" charset="0"/>
                <a:ea typeface="Tahoma" pitchFamily="34" charset="0"/>
                <a:cs typeface="Tahoma" pitchFamily="34" charset="0"/>
              </a:rPr>
              <a:t> Define cryptography .(CO1,K1)</a:t>
            </a:r>
          </a:p>
          <a:p>
            <a:pPr algn="just">
              <a:lnSpc>
                <a:spcPct val="170000"/>
              </a:lnSpc>
              <a:spcBef>
                <a:spcPts val="0"/>
              </a:spcBef>
              <a:buNone/>
            </a:pPr>
            <a:r>
              <a:rPr lang="en-US" sz="1200" dirty="0" smtClean="0">
                <a:latin typeface="Tahoma" pitchFamily="34" charset="0"/>
                <a:ea typeface="Tahoma" pitchFamily="34" charset="0"/>
                <a:cs typeface="Tahoma" pitchFamily="34" charset="0"/>
              </a:rPr>
              <a:t>    Cryptography is associated with the process of converting ordinary plain text into unintelligible text and vice-versa. It is a method of storing and transmitting data in a particular form so that only those for whom it is intended can read and process it. Cryptography not only protects data from theft or alteration, but can also be used for user authentication. </a:t>
            </a:r>
          </a:p>
          <a:p>
            <a:pPr algn="just">
              <a:lnSpc>
                <a:spcPct val="170000"/>
              </a:lnSpc>
              <a:spcBef>
                <a:spcPts val="0"/>
              </a:spcBef>
              <a:buNone/>
            </a:pPr>
            <a:endParaRPr lang="en-US" sz="1200" dirty="0" smtClean="0">
              <a:latin typeface="Tahoma" pitchFamily="34" charset="0"/>
              <a:ea typeface="Tahoma" pitchFamily="34" charset="0"/>
              <a:cs typeface="Tahoma" pitchFamily="34" charset="0"/>
            </a:endParaRPr>
          </a:p>
          <a:p>
            <a:pPr algn="just">
              <a:lnSpc>
                <a:spcPct val="170000"/>
              </a:lnSpc>
              <a:spcBef>
                <a:spcPts val="0"/>
              </a:spcBef>
            </a:pPr>
            <a:r>
              <a:rPr lang="en-US" sz="1200" b="1" dirty="0" smtClean="0">
                <a:latin typeface="Tahoma" pitchFamily="34" charset="0"/>
                <a:ea typeface="Tahoma" pitchFamily="34" charset="0"/>
                <a:cs typeface="Tahoma" pitchFamily="34" charset="0"/>
              </a:rPr>
              <a:t>Define cryptanalysis. (CO2,K1)</a:t>
            </a:r>
          </a:p>
          <a:p>
            <a:pPr algn="just">
              <a:lnSpc>
                <a:spcPct val="170000"/>
              </a:lnSpc>
              <a:spcBef>
                <a:spcPts val="0"/>
              </a:spcBef>
              <a:buNone/>
            </a:pPr>
            <a:r>
              <a:rPr lang="en-US" sz="1200" dirty="0" smtClean="0">
                <a:latin typeface="Tahoma" pitchFamily="34" charset="0"/>
                <a:ea typeface="Tahoma" pitchFamily="34" charset="0"/>
                <a:cs typeface="Tahoma" pitchFamily="34" charset="0"/>
              </a:rPr>
              <a:t>    Techniques used for deciphering a message without any knowledge of the enciphering details fall into the area of cryptanalysis. Cryptanalysis is what the layperson calls “breaking the code.” </a:t>
            </a:r>
          </a:p>
          <a:p>
            <a:pPr algn="just">
              <a:lnSpc>
                <a:spcPct val="170000"/>
              </a:lnSpc>
              <a:spcBef>
                <a:spcPts val="0"/>
              </a:spcBef>
              <a:buNone/>
            </a:pPr>
            <a:endParaRPr lang="en-US" sz="1200" b="1" dirty="0" smtClean="0">
              <a:latin typeface="Tahoma" pitchFamily="34" charset="0"/>
              <a:ea typeface="Tahoma" pitchFamily="34" charset="0"/>
              <a:cs typeface="Tahoma" pitchFamily="34" charset="0"/>
            </a:endParaRPr>
          </a:p>
          <a:p>
            <a:pPr algn="just">
              <a:lnSpc>
                <a:spcPct val="170000"/>
              </a:lnSpc>
              <a:spcBef>
                <a:spcPts val="0"/>
              </a:spcBef>
            </a:pPr>
            <a:r>
              <a:rPr lang="en-US" sz="1200" b="1" dirty="0" smtClean="0">
                <a:latin typeface="Tahoma" pitchFamily="34" charset="0"/>
                <a:ea typeface="Tahoma" pitchFamily="34" charset="0"/>
                <a:cs typeface="Tahoma" pitchFamily="34" charset="0"/>
              </a:rPr>
              <a:t>Define security Attack, mechanism and service. (CO1,K1)</a:t>
            </a:r>
          </a:p>
          <a:p>
            <a:pPr algn="just">
              <a:lnSpc>
                <a:spcPct val="170000"/>
              </a:lnSpc>
              <a:spcBef>
                <a:spcPts val="0"/>
              </a:spcBef>
              <a:buNone/>
            </a:pPr>
            <a:r>
              <a:rPr lang="en-US" sz="1200" dirty="0" smtClean="0">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Security attack:</a:t>
            </a:r>
            <a:r>
              <a:rPr lang="en-US" sz="1200" dirty="0" smtClean="0">
                <a:latin typeface="Tahoma" pitchFamily="34" charset="0"/>
                <a:ea typeface="Tahoma" pitchFamily="34" charset="0"/>
                <a:cs typeface="Tahoma" pitchFamily="34" charset="0"/>
              </a:rPr>
              <a:t> Any action that compromises the security of information owned by an organization. </a:t>
            </a:r>
          </a:p>
          <a:p>
            <a:pPr algn="just">
              <a:lnSpc>
                <a:spcPct val="170000"/>
              </a:lnSpc>
              <a:spcBef>
                <a:spcPts val="0"/>
              </a:spcBef>
              <a:buNone/>
            </a:pPr>
            <a:r>
              <a:rPr lang="en-US" sz="1200" dirty="0" smtClean="0">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Security mechanism:</a:t>
            </a:r>
            <a:r>
              <a:rPr lang="en-US" sz="1200" dirty="0" smtClean="0">
                <a:latin typeface="Tahoma" pitchFamily="34" charset="0"/>
                <a:ea typeface="Tahoma" pitchFamily="34" charset="0"/>
                <a:cs typeface="Tahoma" pitchFamily="34" charset="0"/>
              </a:rPr>
              <a:t> A process (or a device incorporating such a process) that is designed to detect, prevent, or recover from a security attack. </a:t>
            </a:r>
          </a:p>
          <a:p>
            <a:pPr algn="just">
              <a:lnSpc>
                <a:spcPct val="170000"/>
              </a:lnSpc>
              <a:spcBef>
                <a:spcPts val="0"/>
              </a:spcBef>
              <a:buNone/>
            </a:pPr>
            <a:r>
              <a:rPr lang="en-US" sz="1200" dirty="0" smtClean="0">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Security service:</a:t>
            </a:r>
            <a:r>
              <a:rPr lang="en-US" sz="1200" dirty="0" smtClean="0">
                <a:latin typeface="Tahoma" pitchFamily="34" charset="0"/>
                <a:ea typeface="Tahoma" pitchFamily="34" charset="0"/>
                <a:cs typeface="Tahoma" pitchFamily="34" charset="0"/>
              </a:rPr>
              <a:t> A processing or communication service that enhances the security of the data processing systems and the information transfers of an organization. The services are intended to counter security attacks, and they make use of one or more security mechanisms to provide the service. </a:t>
            </a:r>
          </a:p>
          <a:p>
            <a:pPr algn="just">
              <a:lnSpc>
                <a:spcPct val="170000"/>
              </a:lnSpc>
              <a:spcBef>
                <a:spcPts val="0"/>
              </a:spcBef>
            </a:pPr>
            <a:endParaRPr lang="en-US" sz="1200" b="1" dirty="0" smtClean="0">
              <a:latin typeface="Tahoma" pitchFamily="34" charset="0"/>
              <a:ea typeface="Tahoma" pitchFamily="34" charset="0"/>
              <a:cs typeface="Tahoma" pitchFamily="34" charset="0"/>
            </a:endParaRPr>
          </a:p>
        </p:txBody>
      </p:sp>
    </p:spTree>
    <p:extLst>
      <p:ext uri="{BB962C8B-B14F-4D97-AF65-F5344CB8AC3E}">
        <p14:creationId xmlns="" xmlns:p14="http://schemas.microsoft.com/office/powerpoint/2010/main" val="8337696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lnSpc>
                <a:spcPct val="170000"/>
              </a:lnSpc>
              <a:spcBef>
                <a:spcPts val="0"/>
              </a:spcBef>
            </a:pPr>
            <a:r>
              <a:rPr lang="en-US" sz="1200" b="1" dirty="0" smtClean="0">
                <a:latin typeface="Tahoma" pitchFamily="34" charset="0"/>
                <a:ea typeface="Tahoma" pitchFamily="34" charset="0"/>
                <a:cs typeface="Tahoma" pitchFamily="34" charset="0"/>
              </a:rPr>
              <a:t>Distinguish Threat and Attack .(CO1,K1)</a:t>
            </a:r>
          </a:p>
          <a:p>
            <a:pPr algn="just">
              <a:lnSpc>
                <a:spcPct val="170000"/>
              </a:lnSpc>
              <a:spcBef>
                <a:spcPts val="0"/>
              </a:spcBef>
              <a:buNone/>
            </a:pPr>
            <a:r>
              <a:rPr lang="en-US" sz="1200" dirty="0" smtClean="0">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Threat</a:t>
            </a:r>
            <a:r>
              <a:rPr lang="en-US" sz="1200" dirty="0" smtClean="0">
                <a:latin typeface="Tahoma" pitchFamily="34" charset="0"/>
                <a:ea typeface="Tahoma" pitchFamily="34" charset="0"/>
                <a:cs typeface="Tahoma" pitchFamily="34" charset="0"/>
              </a:rPr>
              <a:t> -A potential for violation of security, which exists when there is a circumstance, capability, action, or event that could breach security and cause harm. That is, a threat is a possible danger that might exploit vulnerability. </a:t>
            </a:r>
          </a:p>
          <a:p>
            <a:pPr algn="just">
              <a:lnSpc>
                <a:spcPct val="170000"/>
              </a:lnSpc>
              <a:spcBef>
                <a:spcPts val="0"/>
              </a:spcBef>
              <a:buNone/>
            </a:pPr>
            <a:r>
              <a:rPr lang="en-US" sz="1200" dirty="0" smtClean="0">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Attack</a:t>
            </a:r>
            <a:r>
              <a:rPr lang="en-US" sz="1200" dirty="0" smtClean="0">
                <a:latin typeface="Tahoma" pitchFamily="34" charset="0"/>
                <a:ea typeface="Tahoma" pitchFamily="34" charset="0"/>
                <a:cs typeface="Tahoma" pitchFamily="34" charset="0"/>
              </a:rPr>
              <a:t> -An assault on system security that derives from an intelligent threat; that is, an intelligent act that is a deliberate attempt (especially in the sense of a method or technique) to evade security services and violate the security policy of a system. </a:t>
            </a:r>
          </a:p>
          <a:p>
            <a:endParaRPr lang="en-US" sz="1200" b="1" dirty="0" smtClean="0"/>
          </a:p>
          <a:p>
            <a:pPr algn="just">
              <a:lnSpc>
                <a:spcPct val="150000"/>
              </a:lnSpc>
              <a:spcBef>
                <a:spcPts val="0"/>
              </a:spcBef>
            </a:pPr>
            <a:r>
              <a:rPr lang="en-US" sz="1200" b="1" dirty="0" smtClean="0">
                <a:latin typeface="Tahoma" pitchFamily="34" charset="0"/>
                <a:ea typeface="Tahoma" pitchFamily="34" charset="0"/>
                <a:cs typeface="Tahoma" pitchFamily="34" charset="0"/>
              </a:rPr>
              <a:t>Differentiate active attacks and passive attacks. (CO1,K1)</a:t>
            </a:r>
          </a:p>
          <a:p>
            <a:pPr algn="just">
              <a:lnSpc>
                <a:spcPct val="150000"/>
              </a:lnSpc>
              <a:spcBef>
                <a:spcPts val="0"/>
              </a:spcBef>
              <a:buNone/>
            </a:pPr>
            <a:r>
              <a:rPr lang="en-US" sz="1200" dirty="0" smtClean="0">
                <a:latin typeface="Tahoma" pitchFamily="34" charset="0"/>
                <a:ea typeface="Tahoma" pitchFamily="34" charset="0"/>
                <a:cs typeface="Tahoma" pitchFamily="34" charset="0"/>
              </a:rPr>
              <a:t>   A </a:t>
            </a:r>
            <a:r>
              <a:rPr lang="en-US" sz="1200" b="1" dirty="0" smtClean="0">
                <a:latin typeface="Tahoma" pitchFamily="34" charset="0"/>
                <a:ea typeface="Tahoma" pitchFamily="34" charset="0"/>
                <a:cs typeface="Tahoma" pitchFamily="34" charset="0"/>
              </a:rPr>
              <a:t>passive attack</a:t>
            </a:r>
            <a:r>
              <a:rPr lang="en-US" sz="1200" dirty="0" smtClean="0">
                <a:latin typeface="Tahoma" pitchFamily="34" charset="0"/>
                <a:ea typeface="Tahoma" pitchFamily="34" charset="0"/>
                <a:cs typeface="Tahoma" pitchFamily="34" charset="0"/>
              </a:rPr>
              <a:t> attempts to learn or make use of information from the system but does not affect system resources. Two types of passive attacks are the release of message contents and traffic analysis. </a:t>
            </a:r>
          </a:p>
          <a:p>
            <a:pPr algn="just">
              <a:lnSpc>
                <a:spcPct val="150000"/>
              </a:lnSpc>
              <a:spcBef>
                <a:spcPts val="0"/>
              </a:spcBef>
              <a:buNone/>
            </a:pPr>
            <a:r>
              <a:rPr lang="en-US" sz="1200" dirty="0" smtClean="0">
                <a:latin typeface="Tahoma" pitchFamily="34" charset="0"/>
                <a:ea typeface="Tahoma" pitchFamily="34" charset="0"/>
                <a:cs typeface="Tahoma" pitchFamily="34" charset="0"/>
              </a:rPr>
              <a:t>    An </a:t>
            </a:r>
            <a:r>
              <a:rPr lang="en-US" sz="1200" b="1" dirty="0" smtClean="0">
                <a:latin typeface="Tahoma" pitchFamily="34" charset="0"/>
                <a:ea typeface="Tahoma" pitchFamily="34" charset="0"/>
                <a:cs typeface="Tahoma" pitchFamily="34" charset="0"/>
              </a:rPr>
              <a:t>active attack</a:t>
            </a:r>
            <a:r>
              <a:rPr lang="en-US" sz="1200" dirty="0" smtClean="0">
                <a:latin typeface="Tahoma" pitchFamily="34" charset="0"/>
                <a:ea typeface="Tahoma" pitchFamily="34" charset="0"/>
                <a:cs typeface="Tahoma" pitchFamily="34" charset="0"/>
              </a:rPr>
              <a:t> attempts to alter system resources or affect their operation. It can be subdivided into four categories: masquerade, replay, modification of messages, and denial of service. </a:t>
            </a: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lvl="0" algn="just" fontAlgn="base">
              <a:lnSpc>
                <a:spcPct val="150000"/>
              </a:lnSpc>
              <a:spcBef>
                <a:spcPts val="0"/>
              </a:spcBef>
            </a:pPr>
            <a:r>
              <a:rPr lang="en-AU" sz="1200" b="1" dirty="0" smtClean="0">
                <a:latin typeface="Tahoma" pitchFamily="34" charset="0"/>
                <a:ea typeface="Tahoma" pitchFamily="34" charset="0"/>
                <a:cs typeface="Tahoma" pitchFamily="34" charset="0"/>
              </a:rPr>
              <a:t>What is an unconditionally secure cipher? (CO1,K1)</a:t>
            </a: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r>
              <a:rPr lang="en-AU" sz="1200" dirty="0" smtClean="0">
                <a:latin typeface="Tahoma" pitchFamily="34" charset="0"/>
                <a:ea typeface="Tahoma" pitchFamily="34" charset="0"/>
                <a:cs typeface="Tahoma" pitchFamily="34" charset="0"/>
              </a:rPr>
              <a:t>     An unconditionally secure cipher is one that does not contain enough information to determine uniquely the corresponding plaintext, no matter how much </a:t>
            </a:r>
            <a:r>
              <a:rPr lang="en-AU" sz="1200" dirty="0" err="1" smtClean="0">
                <a:latin typeface="Tahoma" pitchFamily="34" charset="0"/>
                <a:ea typeface="Tahoma" pitchFamily="34" charset="0"/>
                <a:cs typeface="Tahoma" pitchFamily="34" charset="0"/>
              </a:rPr>
              <a:t>ciphertext</a:t>
            </a:r>
            <a:r>
              <a:rPr lang="en-AU" sz="1200" dirty="0" smtClean="0">
                <a:latin typeface="Tahoma" pitchFamily="34" charset="0"/>
                <a:ea typeface="Tahoma" pitchFamily="34" charset="0"/>
                <a:cs typeface="Tahoma" pitchFamily="34" charset="0"/>
              </a:rPr>
              <a:t> is available. That is, no matter how much time an opponent has, it is impossible for him to decrypt the </a:t>
            </a:r>
            <a:r>
              <a:rPr lang="en-AU" sz="1200" dirty="0" err="1" smtClean="0">
                <a:latin typeface="Tahoma" pitchFamily="34" charset="0"/>
                <a:ea typeface="Tahoma" pitchFamily="34" charset="0"/>
                <a:cs typeface="Tahoma" pitchFamily="34" charset="0"/>
              </a:rPr>
              <a:t>ciphertext</a:t>
            </a:r>
            <a:r>
              <a:rPr lang="en-AU" sz="1200" dirty="0" smtClean="0">
                <a:latin typeface="Tahoma" pitchFamily="34" charset="0"/>
                <a:ea typeface="Tahoma" pitchFamily="34" charset="0"/>
                <a:cs typeface="Tahoma" pitchFamily="34" charset="0"/>
              </a:rPr>
              <a:t>, simply because the required information is not there. Example: One-time pad</a:t>
            </a:r>
            <a:endParaRPr lang="en-US" sz="1200" dirty="0" smtClean="0">
              <a:latin typeface="Tahoma" pitchFamily="34" charset="0"/>
              <a:ea typeface="Tahoma" pitchFamily="34" charset="0"/>
              <a:cs typeface="Tahoma" pitchFamily="34" charset="0"/>
            </a:endParaRPr>
          </a:p>
          <a:p>
            <a:pPr algn="just"/>
            <a:endParaRPr lang="en-US" sz="12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algn="just">
              <a:lnSpc>
                <a:spcPct val="150000"/>
              </a:lnSpc>
              <a:spcBef>
                <a:spcPts val="0"/>
              </a:spcBef>
            </a:pPr>
            <a:r>
              <a:rPr lang="en-US" sz="1200" b="1" dirty="0" smtClean="0">
                <a:latin typeface="Tahoma" pitchFamily="34" charset="0"/>
                <a:ea typeface="Tahoma" pitchFamily="34" charset="0"/>
                <a:cs typeface="Tahoma" pitchFamily="34" charset="0"/>
              </a:rPr>
              <a:t>Differentiate block and stream cipher (CO1,K1)</a:t>
            </a:r>
          </a:p>
          <a:p>
            <a:pPr algn="just">
              <a:lnSpc>
                <a:spcPct val="150000"/>
              </a:lnSpc>
              <a:spcBef>
                <a:spcPts val="0"/>
              </a:spcBef>
              <a:buNone/>
            </a:pPr>
            <a:r>
              <a:rPr lang="en-US" sz="1200" dirty="0" smtClean="0">
                <a:latin typeface="Tahoma" pitchFamily="34" charset="0"/>
                <a:ea typeface="Tahoma" pitchFamily="34" charset="0"/>
                <a:cs typeface="Tahoma" pitchFamily="34" charset="0"/>
              </a:rPr>
              <a:t>    A block cipher processes the input one block of elements at a time, producing an output block for each input block. A stream cipher processes the input elements continuously, producing output one element at a time, as it goes along.</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r>
              <a:rPr lang="en-US" sz="1200" b="1" dirty="0" smtClean="0">
                <a:latin typeface="Tahoma" pitchFamily="34" charset="0"/>
                <a:ea typeface="Tahoma" pitchFamily="34" charset="0"/>
                <a:cs typeface="Tahoma" pitchFamily="34" charset="0"/>
              </a:rPr>
              <a:t>What are the essential ingredients of a symmetric cipher?(CO1,K1) </a:t>
            </a:r>
          </a:p>
          <a:p>
            <a:pPr algn="just">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   Plain Text</a:t>
            </a:r>
          </a:p>
          <a:p>
            <a:pPr algn="just">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   Encryption algorithm</a:t>
            </a:r>
          </a:p>
          <a:p>
            <a:pPr algn="just">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   Secret Key</a:t>
            </a:r>
          </a:p>
          <a:p>
            <a:pPr algn="just">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   Decryption algorithm</a:t>
            </a:r>
          </a:p>
          <a:p>
            <a:pPr algn="just">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   Cipher text</a:t>
            </a:r>
          </a:p>
          <a:p>
            <a:pPr algn="just">
              <a:lnSpc>
                <a:spcPct val="150000"/>
              </a:lnSpc>
              <a:spcBef>
                <a:spcPts val="0"/>
              </a:spcBef>
            </a:pPr>
            <a:endParaRPr lang="en-US" sz="1200" b="1" dirty="0" smtClean="0">
              <a:latin typeface="Tahoma" pitchFamily="34" charset="0"/>
              <a:ea typeface="Tahoma" pitchFamily="34" charset="0"/>
              <a:cs typeface="Tahoma" pitchFamily="34" charset="0"/>
            </a:endParaRPr>
          </a:p>
          <a:p>
            <a:pPr algn="just">
              <a:lnSpc>
                <a:spcPct val="150000"/>
              </a:lnSpc>
              <a:spcBef>
                <a:spcPts val="0"/>
              </a:spcBef>
            </a:pPr>
            <a:r>
              <a:rPr lang="en-US" sz="1200" b="1" dirty="0" smtClean="0">
                <a:latin typeface="Tahoma" pitchFamily="34" charset="0"/>
                <a:ea typeface="Tahoma" pitchFamily="34" charset="0"/>
                <a:cs typeface="Tahoma" pitchFamily="34" charset="0"/>
              </a:rPr>
              <a:t>Specify four categories of security threats (CO1,K1)</a:t>
            </a:r>
          </a:p>
          <a:p>
            <a:pPr algn="just">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   Interruption </a:t>
            </a:r>
          </a:p>
          <a:p>
            <a:pPr algn="just">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   Interception </a:t>
            </a:r>
          </a:p>
          <a:p>
            <a:pPr algn="just">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   Modification </a:t>
            </a:r>
          </a:p>
          <a:p>
            <a:pPr algn="just">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   Fabrication </a:t>
            </a:r>
          </a:p>
          <a:p>
            <a:endParaRPr lang="en-US" sz="1200" dirty="0" smtClean="0"/>
          </a:p>
          <a:p>
            <a:pPr algn="just">
              <a:lnSpc>
                <a:spcPct val="150000"/>
              </a:lnSpc>
              <a:spcBef>
                <a:spcPts val="0"/>
              </a:spcBef>
            </a:pPr>
            <a:r>
              <a:rPr lang="en-US" sz="1200" b="1" dirty="0" smtClean="0">
                <a:latin typeface="Tahoma" pitchFamily="34" charset="0"/>
                <a:ea typeface="Tahoma" pitchFamily="34" charset="0"/>
                <a:cs typeface="Tahoma" pitchFamily="34" charset="0"/>
              </a:rPr>
              <a:t>What is brute-force attack? (CO1,K1)</a:t>
            </a:r>
          </a:p>
          <a:p>
            <a:pPr algn="just">
              <a:lnSpc>
                <a:spcPct val="150000"/>
              </a:lnSpc>
              <a:spcBef>
                <a:spcPts val="0"/>
              </a:spcBef>
              <a:buNone/>
            </a:pPr>
            <a:r>
              <a:rPr lang="en-US" sz="1200" dirty="0" smtClean="0">
                <a:latin typeface="Tahoma" pitchFamily="34" charset="0"/>
                <a:ea typeface="Tahoma" pitchFamily="34" charset="0"/>
                <a:cs typeface="Tahoma" pitchFamily="34" charset="0"/>
              </a:rPr>
              <a:t>     The attacker tries every possible key on a piece of cipher text until an intelligible translation into plaintext is obtained. On average, half of all possible keys must be tried to achieve success. </a:t>
            </a: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pPr>
            <a:r>
              <a:rPr lang="en-US" sz="1200" b="1" dirty="0" smtClean="0">
                <a:latin typeface="Tahoma" pitchFamily="34" charset="0"/>
                <a:ea typeface="Tahoma" pitchFamily="34" charset="0"/>
                <a:cs typeface="Tahoma" pitchFamily="34" charset="0"/>
              </a:rPr>
              <a:t>List the types of cryptanalysis attack (CO2,K1)</a:t>
            </a:r>
          </a:p>
          <a:p>
            <a:pPr algn="just">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 Cipher text only </a:t>
            </a:r>
          </a:p>
          <a:p>
            <a:pPr algn="just">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Known plain text </a:t>
            </a:r>
          </a:p>
          <a:p>
            <a:pPr algn="just">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 Chosen plaintext </a:t>
            </a:r>
          </a:p>
          <a:p>
            <a:pPr algn="just">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 Chosen cipher text </a:t>
            </a:r>
          </a:p>
          <a:p>
            <a:pPr algn="just">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 Chosen text </a:t>
            </a:r>
          </a:p>
          <a:p>
            <a:pPr algn="just">
              <a:lnSpc>
                <a:spcPct val="150000"/>
              </a:lnSpc>
              <a:spcBef>
                <a:spcPts val="0"/>
              </a:spcBef>
            </a:pPr>
            <a:endParaRPr lang="en-US" sz="1200" dirty="0">
              <a:latin typeface="Tahoma" pitchFamily="34" charset="0"/>
              <a:ea typeface="Tahoma" pitchFamily="34" charset="0"/>
              <a:cs typeface="Tahoma" pitchFamily="34"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lnSpc>
                <a:spcPct val="150000"/>
              </a:lnSpc>
              <a:spcBef>
                <a:spcPts val="0"/>
              </a:spcBef>
            </a:pPr>
            <a:r>
              <a:rPr lang="fr-FR" sz="1200" b="1" dirty="0" smtClean="0">
                <a:latin typeface="Tahoma" pitchFamily="34" charset="0"/>
                <a:ea typeface="Tahoma" pitchFamily="34" charset="0"/>
                <a:cs typeface="Tahoma" pitchFamily="34" charset="0"/>
              </a:rPr>
              <a:t>Compare Substitution and Transposition techniques. (CO2,K1)</a:t>
            </a:r>
          </a:p>
          <a:p>
            <a:pPr algn="just">
              <a:lnSpc>
                <a:spcPct val="150000"/>
              </a:lnSpc>
              <a:spcBef>
                <a:spcPts val="0"/>
              </a:spcBef>
              <a:buNone/>
            </a:pPr>
            <a:r>
              <a:rPr lang="en-US" sz="1200" dirty="0" smtClean="0">
                <a:latin typeface="Tahoma" pitchFamily="34" charset="0"/>
                <a:ea typeface="Tahoma" pitchFamily="34" charset="0"/>
                <a:cs typeface="Tahoma" pitchFamily="34" charset="0"/>
              </a:rPr>
              <a:t>   A </a:t>
            </a:r>
            <a:r>
              <a:rPr lang="en-US" sz="1200" b="1" dirty="0" smtClean="0">
                <a:latin typeface="Tahoma" pitchFamily="34" charset="0"/>
                <a:ea typeface="Tahoma" pitchFamily="34" charset="0"/>
                <a:cs typeface="Tahoma" pitchFamily="34" charset="0"/>
              </a:rPr>
              <a:t>substitution technique</a:t>
            </a:r>
            <a:r>
              <a:rPr lang="en-US" sz="1200" dirty="0" smtClean="0">
                <a:latin typeface="Tahoma" pitchFamily="34" charset="0"/>
                <a:ea typeface="Tahoma" pitchFamily="34" charset="0"/>
                <a:cs typeface="Tahoma" pitchFamily="34" charset="0"/>
              </a:rPr>
              <a:t> is one in which the letters of plaintext are replaced by other letters or by numbers or symbols.1 If the plaintext is viewed as a sequence of bits, then substitution involves replacing plaintext bit patterns with cipher text bit patterns. </a:t>
            </a:r>
          </a:p>
          <a:p>
            <a:pPr algn="just">
              <a:lnSpc>
                <a:spcPct val="150000"/>
              </a:lnSpc>
              <a:spcBef>
                <a:spcPts val="0"/>
              </a:spcBef>
              <a:buNone/>
            </a:pPr>
            <a:r>
              <a:rPr lang="en-US" sz="1200" dirty="0" smtClean="0">
                <a:latin typeface="Tahoma" pitchFamily="34" charset="0"/>
                <a:ea typeface="Tahoma" pitchFamily="34" charset="0"/>
                <a:cs typeface="Tahoma" pitchFamily="34" charset="0"/>
              </a:rPr>
              <a:t>    Example: Caesar cipher, </a:t>
            </a:r>
            <a:r>
              <a:rPr lang="en-US" sz="1200" dirty="0" err="1" smtClean="0">
                <a:latin typeface="Tahoma" pitchFamily="34" charset="0"/>
                <a:ea typeface="Tahoma" pitchFamily="34" charset="0"/>
                <a:cs typeface="Tahoma" pitchFamily="34" charset="0"/>
              </a:rPr>
              <a:t>monoalphabetic</a:t>
            </a:r>
            <a:r>
              <a:rPr lang="en-US" sz="1200" dirty="0" smtClean="0">
                <a:latin typeface="Tahoma" pitchFamily="34" charset="0"/>
                <a:ea typeface="Tahoma" pitchFamily="34" charset="0"/>
                <a:cs typeface="Tahoma" pitchFamily="34" charset="0"/>
              </a:rPr>
              <a:t> cipher, </a:t>
            </a:r>
            <a:r>
              <a:rPr lang="en-US" sz="1200" dirty="0" err="1" smtClean="0">
                <a:latin typeface="Tahoma" pitchFamily="34" charset="0"/>
                <a:ea typeface="Tahoma" pitchFamily="34" charset="0"/>
                <a:cs typeface="Tahoma" pitchFamily="34" charset="0"/>
              </a:rPr>
              <a:t>Playfair</a:t>
            </a:r>
            <a:r>
              <a:rPr lang="en-US" sz="1200" dirty="0" smtClean="0">
                <a:latin typeface="Tahoma" pitchFamily="34" charset="0"/>
                <a:ea typeface="Tahoma" pitchFamily="34" charset="0"/>
                <a:cs typeface="Tahoma" pitchFamily="34" charset="0"/>
              </a:rPr>
              <a:t> cipher, </a:t>
            </a:r>
          </a:p>
          <a:p>
            <a:pPr algn="just">
              <a:lnSpc>
                <a:spcPct val="150000"/>
              </a:lnSpc>
              <a:spcBef>
                <a:spcPts val="0"/>
              </a:spcBef>
              <a:buNone/>
            </a:pPr>
            <a:r>
              <a:rPr lang="en-US" sz="1200" dirty="0" smtClean="0">
                <a:latin typeface="Tahoma" pitchFamily="34" charset="0"/>
                <a:ea typeface="Tahoma" pitchFamily="34" charset="0"/>
                <a:cs typeface="Tahoma" pitchFamily="34" charset="0"/>
              </a:rPr>
              <a:t>   In </a:t>
            </a:r>
            <a:r>
              <a:rPr lang="en-US" sz="1200" b="1" dirty="0" smtClean="0">
                <a:latin typeface="Tahoma" pitchFamily="34" charset="0"/>
                <a:ea typeface="Tahoma" pitchFamily="34" charset="0"/>
                <a:cs typeface="Tahoma" pitchFamily="34" charset="0"/>
              </a:rPr>
              <a:t>transposition technique,</a:t>
            </a:r>
            <a:r>
              <a:rPr lang="en-US" sz="1200" dirty="0" smtClean="0">
                <a:latin typeface="Tahoma" pitchFamily="34" charset="0"/>
                <a:ea typeface="Tahoma" pitchFamily="34" charset="0"/>
                <a:cs typeface="Tahoma" pitchFamily="34" charset="0"/>
              </a:rPr>
              <a:t> a very different kind of mapping is achieved by performing some sort of permutation on the plaintext letters. This technique is referred to as a transposition cipher. </a:t>
            </a:r>
          </a:p>
          <a:p>
            <a:pPr algn="just">
              <a:lnSpc>
                <a:spcPct val="150000"/>
              </a:lnSpc>
              <a:spcBef>
                <a:spcPts val="0"/>
              </a:spcBef>
              <a:buNone/>
            </a:pPr>
            <a:r>
              <a:rPr lang="en-US" sz="1200" b="1" dirty="0" smtClean="0">
                <a:latin typeface="Tahoma" pitchFamily="34" charset="0"/>
                <a:ea typeface="Tahoma" pitchFamily="34" charset="0"/>
                <a:cs typeface="Tahoma" pitchFamily="34" charset="0"/>
              </a:rPr>
              <a:t>    </a:t>
            </a:r>
            <a:r>
              <a:rPr lang="en-US" sz="1200" dirty="0" smtClean="0">
                <a:latin typeface="Tahoma" pitchFamily="34" charset="0"/>
                <a:ea typeface="Tahoma" pitchFamily="34" charset="0"/>
                <a:cs typeface="Tahoma" pitchFamily="34" charset="0"/>
              </a:rPr>
              <a:t>Example: rail fence </a:t>
            </a: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pPr>
            <a:r>
              <a:rPr lang="en-US" sz="1200" b="1" dirty="0" smtClean="0">
                <a:latin typeface="Tahoma" pitchFamily="34" charset="0"/>
                <a:ea typeface="Tahoma" pitchFamily="34" charset="0"/>
                <a:cs typeface="Tahoma" pitchFamily="34" charset="0"/>
              </a:rPr>
              <a:t> Define </a:t>
            </a:r>
            <a:r>
              <a:rPr lang="en-US" sz="1200" b="1" dirty="0" err="1" smtClean="0">
                <a:latin typeface="Tahoma" pitchFamily="34" charset="0"/>
                <a:ea typeface="Tahoma" pitchFamily="34" charset="0"/>
                <a:cs typeface="Tahoma" pitchFamily="34" charset="0"/>
              </a:rPr>
              <a:t>Steganography</a:t>
            </a:r>
            <a:r>
              <a:rPr lang="en-US" sz="1200" b="1" dirty="0" smtClean="0">
                <a:latin typeface="Tahoma" pitchFamily="34" charset="0"/>
                <a:ea typeface="Tahoma" pitchFamily="34" charset="0"/>
                <a:cs typeface="Tahoma" pitchFamily="34" charset="0"/>
              </a:rPr>
              <a:t>. (CO2,K1)</a:t>
            </a:r>
          </a:p>
          <a:p>
            <a:pPr algn="just">
              <a:lnSpc>
                <a:spcPct val="150000"/>
              </a:lnSpc>
              <a:spcBef>
                <a:spcPts val="0"/>
              </a:spcBef>
              <a:buNone/>
            </a:pPr>
            <a:r>
              <a:rPr lang="en-US" sz="1200" dirty="0" smtClean="0">
                <a:latin typeface="Tahoma" pitchFamily="34" charset="0"/>
                <a:ea typeface="Tahoma" pitchFamily="34" charset="0"/>
                <a:cs typeface="Tahoma" pitchFamily="34" charset="0"/>
              </a:rPr>
              <a:t>    A plaintext message may be hidden . The methods of </a:t>
            </a:r>
            <a:r>
              <a:rPr lang="en-US" sz="1200" dirty="0" err="1" smtClean="0">
                <a:latin typeface="Tahoma" pitchFamily="34" charset="0"/>
                <a:ea typeface="Tahoma" pitchFamily="34" charset="0"/>
                <a:cs typeface="Tahoma" pitchFamily="34" charset="0"/>
              </a:rPr>
              <a:t>steganography</a:t>
            </a:r>
            <a:r>
              <a:rPr lang="en-US" sz="1200" dirty="0" smtClean="0">
                <a:latin typeface="Tahoma" pitchFamily="34" charset="0"/>
                <a:ea typeface="Tahoma" pitchFamily="34" charset="0"/>
                <a:cs typeface="Tahoma" pitchFamily="34" charset="0"/>
              </a:rPr>
              <a:t> conceal the existence of the message</a:t>
            </a:r>
          </a:p>
          <a:p>
            <a:pPr algn="just">
              <a:lnSpc>
                <a:spcPct val="150000"/>
              </a:lnSpc>
              <a:spcBef>
                <a:spcPts val="0"/>
              </a:spcBef>
              <a:buNone/>
            </a:pPr>
            <a:r>
              <a:rPr lang="en-US" sz="1200" dirty="0" smtClean="0">
                <a:latin typeface="Tahoma" pitchFamily="34" charset="0"/>
                <a:ea typeface="Tahoma" pitchFamily="34" charset="0"/>
                <a:cs typeface="Tahoma" pitchFamily="34" charset="0"/>
              </a:rPr>
              <a:t>    Example Techniques: character marking, invisible ink, pin punctures, type writer correction ribbon.</a:t>
            </a: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lvl="0" algn="just" fontAlgn="base">
              <a:lnSpc>
                <a:spcPct val="150000"/>
              </a:lnSpc>
              <a:spcBef>
                <a:spcPts val="0"/>
              </a:spcBef>
            </a:pPr>
            <a:r>
              <a:rPr lang="en-AU" sz="1200" b="1" dirty="0" smtClean="0">
                <a:latin typeface="Tahoma" pitchFamily="34" charset="0"/>
                <a:ea typeface="Tahoma" pitchFamily="34" charset="0"/>
                <a:cs typeface="Tahoma" pitchFamily="34" charset="0"/>
              </a:rPr>
              <a:t>What is a computationally secure cipher?(CO1,K1)</a:t>
            </a: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r>
              <a:rPr lang="en-AU" sz="1200" dirty="0" smtClean="0">
                <a:latin typeface="Tahoma" pitchFamily="34" charset="0"/>
                <a:ea typeface="Tahoma" pitchFamily="34" charset="0"/>
                <a:cs typeface="Tahoma" pitchFamily="34" charset="0"/>
              </a:rPr>
              <a:t>    A computationally secure cipher is one which satisfies any one of the following two criteria:</a:t>
            </a:r>
            <a:endParaRPr lang="en-US" sz="1200" dirty="0" smtClean="0">
              <a:latin typeface="Tahoma" pitchFamily="34" charset="0"/>
              <a:ea typeface="Tahoma" pitchFamily="34" charset="0"/>
              <a:cs typeface="Tahoma" pitchFamily="34" charset="0"/>
            </a:endParaRPr>
          </a:p>
          <a:p>
            <a:pPr algn="just">
              <a:lnSpc>
                <a:spcPct val="150000"/>
              </a:lnSpc>
              <a:spcBef>
                <a:spcPts val="0"/>
              </a:spcBef>
              <a:buFont typeface="Wingdings" pitchFamily="2" charset="2"/>
              <a:buChar char="Ø"/>
            </a:pPr>
            <a:r>
              <a:rPr lang="en-AU" sz="1200" dirty="0" smtClean="0">
                <a:latin typeface="Tahoma" pitchFamily="34" charset="0"/>
                <a:ea typeface="Tahoma" pitchFamily="34" charset="0"/>
                <a:cs typeface="Tahoma" pitchFamily="34" charset="0"/>
              </a:rPr>
              <a:t> The cost of breaking the cipher exceeds the value of the encrypted information.</a:t>
            </a:r>
            <a:endParaRPr lang="en-US" sz="1200" dirty="0" smtClean="0">
              <a:latin typeface="Tahoma" pitchFamily="34" charset="0"/>
              <a:ea typeface="Tahoma" pitchFamily="34" charset="0"/>
              <a:cs typeface="Tahoma" pitchFamily="34" charset="0"/>
            </a:endParaRPr>
          </a:p>
          <a:p>
            <a:pPr algn="just">
              <a:lnSpc>
                <a:spcPct val="150000"/>
              </a:lnSpc>
              <a:spcBef>
                <a:spcPts val="0"/>
              </a:spcBef>
              <a:buFont typeface="Wingdings" pitchFamily="2" charset="2"/>
              <a:buChar char="Ø"/>
            </a:pPr>
            <a:r>
              <a:rPr lang="en-AU" sz="1200" dirty="0" smtClean="0">
                <a:latin typeface="Tahoma" pitchFamily="34" charset="0"/>
                <a:ea typeface="Tahoma" pitchFamily="34" charset="0"/>
                <a:cs typeface="Tahoma" pitchFamily="34" charset="0"/>
              </a:rPr>
              <a:t> The time required to break the cipher exceeds the useful lifetime of the      information.</a:t>
            </a: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lvl="0" algn="just" fontAlgn="base">
              <a:lnSpc>
                <a:spcPct val="150000"/>
              </a:lnSpc>
              <a:spcBef>
                <a:spcPts val="0"/>
              </a:spcBef>
            </a:pPr>
            <a:r>
              <a:rPr lang="en-AU" sz="1200" b="1" dirty="0" smtClean="0">
                <a:latin typeface="Tahoma" pitchFamily="34" charset="0"/>
                <a:ea typeface="Tahoma" pitchFamily="34" charset="0"/>
                <a:cs typeface="Tahoma" pitchFamily="34" charset="0"/>
              </a:rPr>
              <a:t>What are the two problems with the one-time pad?(CO2,K1)</a:t>
            </a:r>
            <a:endParaRPr lang="en-US" sz="1200" dirty="0" smtClean="0">
              <a:latin typeface="Tahoma" pitchFamily="34" charset="0"/>
              <a:ea typeface="Tahoma" pitchFamily="34" charset="0"/>
              <a:cs typeface="Tahoma" pitchFamily="34" charset="0"/>
            </a:endParaRPr>
          </a:p>
          <a:p>
            <a:pPr algn="just">
              <a:lnSpc>
                <a:spcPct val="150000"/>
              </a:lnSpc>
              <a:spcBef>
                <a:spcPts val="0"/>
              </a:spcBef>
              <a:buFont typeface="Wingdings" pitchFamily="2" charset="2"/>
              <a:buChar char="Ø"/>
            </a:pPr>
            <a:r>
              <a:rPr lang="en-AU" sz="1200" dirty="0" smtClean="0">
                <a:latin typeface="Tahoma" pitchFamily="34" charset="0"/>
                <a:ea typeface="Tahoma" pitchFamily="34" charset="0"/>
                <a:cs typeface="Tahoma" pitchFamily="34" charset="0"/>
              </a:rPr>
              <a:t> Generating large quantities of random keys.</a:t>
            </a:r>
            <a:endParaRPr lang="en-US" sz="1200" dirty="0" smtClean="0">
              <a:latin typeface="Tahoma" pitchFamily="34" charset="0"/>
              <a:ea typeface="Tahoma" pitchFamily="34" charset="0"/>
              <a:cs typeface="Tahoma" pitchFamily="34" charset="0"/>
            </a:endParaRPr>
          </a:p>
          <a:p>
            <a:pPr algn="just">
              <a:lnSpc>
                <a:spcPct val="150000"/>
              </a:lnSpc>
              <a:spcBef>
                <a:spcPts val="0"/>
              </a:spcBef>
              <a:buFont typeface="Wingdings" pitchFamily="2" charset="2"/>
              <a:buChar char="Ø"/>
            </a:pPr>
            <a:r>
              <a:rPr lang="en-AU" sz="1200" dirty="0" smtClean="0">
                <a:latin typeface="Tahoma" pitchFamily="34" charset="0"/>
                <a:ea typeface="Tahoma" pitchFamily="34" charset="0"/>
                <a:cs typeface="Tahoma" pitchFamily="34" charset="0"/>
              </a:rPr>
              <a:t> Key distribution and protection.</a:t>
            </a: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endParaRPr lang="en-US" sz="1200" dirty="0">
              <a:latin typeface="Tahoma" pitchFamily="34" charset="0"/>
              <a:ea typeface="Tahoma" pitchFamily="34" charset="0"/>
              <a:cs typeface="Tahoma" pitchFamily="34"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pPr>
              <a:lnSpc>
                <a:spcPct val="150000"/>
              </a:lnSpc>
              <a:spcBef>
                <a:spcPts val="0"/>
              </a:spcBef>
            </a:pPr>
            <a:r>
              <a:rPr lang="en-AU" sz="1200" b="1" dirty="0" smtClean="0">
                <a:latin typeface="Tahoma" pitchFamily="34" charset="0"/>
                <a:ea typeface="Tahoma" pitchFamily="34" charset="0"/>
                <a:cs typeface="Tahoma" pitchFamily="34" charset="0"/>
              </a:rPr>
              <a:t>Compare </a:t>
            </a:r>
            <a:r>
              <a:rPr lang="en-AU" sz="1200" b="1" dirty="0" err="1" smtClean="0">
                <a:latin typeface="Tahoma" pitchFamily="34" charset="0"/>
                <a:ea typeface="Tahoma" pitchFamily="34" charset="0"/>
                <a:cs typeface="Tahoma" pitchFamily="34" charset="0"/>
              </a:rPr>
              <a:t>Vernam</a:t>
            </a:r>
            <a:r>
              <a:rPr lang="en-AU" sz="1200" b="1" dirty="0" smtClean="0">
                <a:latin typeface="Tahoma" pitchFamily="34" charset="0"/>
                <a:ea typeface="Tahoma" pitchFamily="34" charset="0"/>
                <a:cs typeface="Tahoma" pitchFamily="34" charset="0"/>
              </a:rPr>
              <a:t> Cipher and One-time Pad(CO2,K1)</a:t>
            </a:r>
          </a:p>
          <a:p>
            <a:pPr>
              <a:lnSpc>
                <a:spcPct val="150000"/>
              </a:lnSpc>
              <a:spcBef>
                <a:spcPts val="0"/>
              </a:spcBef>
              <a:buNone/>
            </a:pPr>
            <a:r>
              <a:rPr lang="en-AU" sz="1200" b="1" dirty="0" smtClean="0">
                <a:latin typeface="Tahoma" pitchFamily="34" charset="0"/>
                <a:ea typeface="Tahoma" pitchFamily="34" charset="0"/>
                <a:cs typeface="Tahoma" pitchFamily="34" charset="0"/>
              </a:rPr>
              <a:t>    VERNAM CIPHER</a:t>
            </a:r>
            <a:endParaRPr lang="en-US" sz="1200" dirty="0" smtClean="0">
              <a:latin typeface="Tahoma" pitchFamily="34" charset="0"/>
              <a:ea typeface="Tahoma" pitchFamily="34" charset="0"/>
              <a:cs typeface="Tahoma" pitchFamily="34" charset="0"/>
            </a:endParaRPr>
          </a:p>
          <a:p>
            <a:pPr>
              <a:lnSpc>
                <a:spcPct val="150000"/>
              </a:lnSpc>
              <a:spcBef>
                <a:spcPts val="0"/>
              </a:spcBef>
              <a:buFont typeface="Wingdings" pitchFamily="2" charset="2"/>
              <a:buChar char="Ø"/>
            </a:pPr>
            <a:r>
              <a:rPr lang="en-AU" sz="1200" dirty="0" smtClean="0">
                <a:latin typeface="Tahoma" pitchFamily="34" charset="0"/>
                <a:ea typeface="Tahoma" pitchFamily="34" charset="0"/>
                <a:cs typeface="Tahoma" pitchFamily="34" charset="0"/>
              </a:rPr>
              <a:t> Key is eventually repeated</a:t>
            </a:r>
            <a:endParaRPr lang="en-US" sz="1200" dirty="0" smtClean="0">
              <a:latin typeface="Tahoma" pitchFamily="34" charset="0"/>
              <a:ea typeface="Tahoma" pitchFamily="34" charset="0"/>
              <a:cs typeface="Tahoma" pitchFamily="34" charset="0"/>
            </a:endParaRPr>
          </a:p>
          <a:p>
            <a:pPr>
              <a:lnSpc>
                <a:spcPct val="150000"/>
              </a:lnSpc>
              <a:spcBef>
                <a:spcPts val="0"/>
              </a:spcBef>
              <a:buFont typeface="Wingdings" pitchFamily="2" charset="2"/>
              <a:buChar char="Ø"/>
            </a:pPr>
            <a:r>
              <a:rPr lang="en-AU" sz="1200" dirty="0" smtClean="0">
                <a:latin typeface="Tahoma" pitchFamily="34" charset="0"/>
                <a:ea typeface="Tahoma" pitchFamily="34" charset="0"/>
                <a:cs typeface="Tahoma" pitchFamily="34" charset="0"/>
              </a:rPr>
              <a:t> It works on binary data rather than letters.</a:t>
            </a:r>
            <a:endParaRPr lang="en-US" sz="1200" dirty="0" smtClean="0">
              <a:latin typeface="Tahoma" pitchFamily="34" charset="0"/>
              <a:ea typeface="Tahoma" pitchFamily="34" charset="0"/>
              <a:cs typeface="Tahoma" pitchFamily="34" charset="0"/>
            </a:endParaRPr>
          </a:p>
          <a:p>
            <a:pPr>
              <a:lnSpc>
                <a:spcPct val="150000"/>
              </a:lnSpc>
              <a:spcBef>
                <a:spcPts val="0"/>
              </a:spcBef>
              <a:buNone/>
            </a:pPr>
            <a:r>
              <a:rPr lang="en-AU" sz="1200" b="1" dirty="0" smtClean="0">
                <a:latin typeface="Tahoma" pitchFamily="34" charset="0"/>
                <a:ea typeface="Tahoma" pitchFamily="34" charset="0"/>
                <a:cs typeface="Tahoma" pitchFamily="34" charset="0"/>
              </a:rPr>
              <a:t>    ONE-TIME PAD</a:t>
            </a:r>
            <a:endParaRPr lang="en-US" sz="1200" dirty="0" smtClean="0">
              <a:latin typeface="Tahoma" pitchFamily="34" charset="0"/>
              <a:ea typeface="Tahoma" pitchFamily="34" charset="0"/>
              <a:cs typeface="Tahoma" pitchFamily="34" charset="0"/>
            </a:endParaRPr>
          </a:p>
          <a:p>
            <a:pPr>
              <a:lnSpc>
                <a:spcPct val="150000"/>
              </a:lnSpc>
              <a:spcBef>
                <a:spcPts val="0"/>
              </a:spcBef>
              <a:buFont typeface="Wingdings" pitchFamily="2" charset="2"/>
              <a:buChar char="Ø"/>
            </a:pPr>
            <a:r>
              <a:rPr lang="en-AU" sz="1200" dirty="0" smtClean="0">
                <a:latin typeface="Tahoma" pitchFamily="34" charset="0"/>
                <a:ea typeface="Tahoma" pitchFamily="34" charset="0"/>
                <a:cs typeface="Tahoma" pitchFamily="34" charset="0"/>
              </a:rPr>
              <a:t>Key never repeated</a:t>
            </a:r>
            <a:endParaRPr lang="en-US" sz="1200" dirty="0" smtClean="0">
              <a:latin typeface="Tahoma" pitchFamily="34" charset="0"/>
              <a:ea typeface="Tahoma" pitchFamily="34" charset="0"/>
              <a:cs typeface="Tahoma" pitchFamily="34" charset="0"/>
            </a:endParaRPr>
          </a:p>
          <a:p>
            <a:pPr>
              <a:lnSpc>
                <a:spcPct val="150000"/>
              </a:lnSpc>
              <a:spcBef>
                <a:spcPts val="0"/>
              </a:spcBef>
              <a:buFont typeface="Wingdings" pitchFamily="2" charset="2"/>
              <a:buChar char="Ø"/>
            </a:pPr>
            <a:r>
              <a:rPr lang="en-AU" sz="1200" dirty="0" smtClean="0">
                <a:latin typeface="Tahoma" pitchFamily="34" charset="0"/>
                <a:ea typeface="Tahoma" pitchFamily="34" charset="0"/>
                <a:cs typeface="Tahoma" pitchFamily="34" charset="0"/>
              </a:rPr>
              <a:t>It works on letters.</a:t>
            </a:r>
            <a:endParaRPr lang="en-US" sz="1200" dirty="0" smtClean="0">
              <a:latin typeface="Tahoma" pitchFamily="34" charset="0"/>
              <a:ea typeface="Tahoma" pitchFamily="34" charset="0"/>
              <a:cs typeface="Tahoma" pitchFamily="34" charset="0"/>
            </a:endParaRPr>
          </a:p>
          <a:p>
            <a:pPr>
              <a:lnSpc>
                <a:spcPct val="150000"/>
              </a:lnSpc>
              <a:spcBef>
                <a:spcPts val="0"/>
              </a:spcBef>
            </a:pPr>
            <a:endParaRPr lang="en-US" sz="1200" dirty="0" smtClean="0">
              <a:latin typeface="Tahoma" pitchFamily="34" charset="0"/>
              <a:ea typeface="Tahoma" pitchFamily="34" charset="0"/>
              <a:cs typeface="Tahoma" pitchFamily="34" charset="0"/>
            </a:endParaRPr>
          </a:p>
          <a:p>
            <a:pPr lvl="0" algn="just" fontAlgn="base">
              <a:lnSpc>
                <a:spcPct val="150000"/>
              </a:lnSpc>
              <a:spcBef>
                <a:spcPts val="0"/>
              </a:spcBef>
            </a:pPr>
            <a:r>
              <a:rPr lang="en-AU" sz="1200" b="1" dirty="0" smtClean="0">
                <a:latin typeface="Tahoma" pitchFamily="34" charset="0"/>
                <a:ea typeface="Tahoma" pitchFamily="34" charset="0"/>
                <a:cs typeface="Tahoma" pitchFamily="34" charset="0"/>
              </a:rPr>
              <a:t>What are the techniques that have been used historically for </a:t>
            </a:r>
            <a:r>
              <a:rPr lang="en-AU" sz="1200" b="1" dirty="0" err="1" smtClean="0">
                <a:latin typeface="Tahoma" pitchFamily="34" charset="0"/>
                <a:ea typeface="Tahoma" pitchFamily="34" charset="0"/>
                <a:cs typeface="Tahoma" pitchFamily="34" charset="0"/>
              </a:rPr>
              <a:t>steganography</a:t>
            </a:r>
            <a:r>
              <a:rPr lang="en-AU" sz="1200" b="1" dirty="0" smtClean="0">
                <a:latin typeface="Tahoma" pitchFamily="34" charset="0"/>
                <a:ea typeface="Tahoma" pitchFamily="34" charset="0"/>
                <a:cs typeface="Tahoma" pitchFamily="34" charset="0"/>
              </a:rPr>
              <a:t>?(CO2,K1)</a:t>
            </a:r>
            <a:endParaRPr lang="en-US" sz="1200" dirty="0" smtClean="0">
              <a:latin typeface="Tahoma" pitchFamily="34" charset="0"/>
              <a:ea typeface="Tahoma" pitchFamily="34" charset="0"/>
              <a:cs typeface="Tahoma" pitchFamily="34" charset="0"/>
            </a:endParaRPr>
          </a:p>
          <a:p>
            <a:pPr algn="just">
              <a:lnSpc>
                <a:spcPct val="150000"/>
              </a:lnSpc>
              <a:spcBef>
                <a:spcPts val="0"/>
              </a:spcBef>
              <a:buFont typeface="Wingdings" pitchFamily="2" charset="2"/>
              <a:buChar char="Ø"/>
            </a:pPr>
            <a:r>
              <a:rPr lang="en-AU" sz="1200" dirty="0" smtClean="0">
                <a:latin typeface="Tahoma" pitchFamily="34" charset="0"/>
                <a:ea typeface="Tahoma" pitchFamily="34" charset="0"/>
                <a:cs typeface="Tahoma" pitchFamily="34" charset="0"/>
              </a:rPr>
              <a:t> Character marking</a:t>
            </a:r>
            <a:endParaRPr lang="en-US" sz="1200" dirty="0" smtClean="0">
              <a:latin typeface="Tahoma" pitchFamily="34" charset="0"/>
              <a:ea typeface="Tahoma" pitchFamily="34" charset="0"/>
              <a:cs typeface="Tahoma" pitchFamily="34" charset="0"/>
            </a:endParaRPr>
          </a:p>
          <a:p>
            <a:pPr algn="just">
              <a:lnSpc>
                <a:spcPct val="150000"/>
              </a:lnSpc>
              <a:spcBef>
                <a:spcPts val="0"/>
              </a:spcBef>
              <a:buFont typeface="Wingdings" pitchFamily="2" charset="2"/>
              <a:buChar char="Ø"/>
            </a:pPr>
            <a:r>
              <a:rPr lang="en-AU" sz="1200" dirty="0" smtClean="0">
                <a:latin typeface="Tahoma" pitchFamily="34" charset="0"/>
                <a:ea typeface="Tahoma" pitchFamily="34" charset="0"/>
                <a:cs typeface="Tahoma" pitchFamily="34" charset="0"/>
              </a:rPr>
              <a:t> Invisible ink</a:t>
            </a:r>
            <a:endParaRPr lang="en-US" sz="1200" dirty="0" smtClean="0">
              <a:latin typeface="Tahoma" pitchFamily="34" charset="0"/>
              <a:ea typeface="Tahoma" pitchFamily="34" charset="0"/>
              <a:cs typeface="Tahoma" pitchFamily="34" charset="0"/>
            </a:endParaRPr>
          </a:p>
          <a:p>
            <a:pPr algn="just">
              <a:lnSpc>
                <a:spcPct val="150000"/>
              </a:lnSpc>
              <a:spcBef>
                <a:spcPts val="0"/>
              </a:spcBef>
              <a:buFont typeface="Wingdings" pitchFamily="2" charset="2"/>
              <a:buChar char="Ø"/>
            </a:pPr>
            <a:r>
              <a:rPr lang="en-AU" sz="1200" dirty="0" smtClean="0">
                <a:latin typeface="Tahoma" pitchFamily="34" charset="0"/>
                <a:ea typeface="Tahoma" pitchFamily="34" charset="0"/>
                <a:cs typeface="Tahoma" pitchFamily="34" charset="0"/>
              </a:rPr>
              <a:t> Pin punctures </a:t>
            </a:r>
            <a:endParaRPr lang="en-US" sz="1200" dirty="0" smtClean="0">
              <a:latin typeface="Tahoma" pitchFamily="34" charset="0"/>
              <a:ea typeface="Tahoma" pitchFamily="34" charset="0"/>
              <a:cs typeface="Tahoma" pitchFamily="34" charset="0"/>
            </a:endParaRPr>
          </a:p>
          <a:p>
            <a:pPr algn="just">
              <a:lnSpc>
                <a:spcPct val="150000"/>
              </a:lnSpc>
              <a:spcBef>
                <a:spcPts val="0"/>
              </a:spcBef>
              <a:buFont typeface="Wingdings" pitchFamily="2" charset="2"/>
              <a:buChar char="Ø"/>
            </a:pPr>
            <a:r>
              <a:rPr lang="en-AU" sz="1200" dirty="0" smtClean="0">
                <a:latin typeface="Tahoma" pitchFamily="34" charset="0"/>
                <a:ea typeface="Tahoma" pitchFamily="34" charset="0"/>
                <a:cs typeface="Tahoma" pitchFamily="34" charset="0"/>
              </a:rPr>
              <a:t> Typewriter correction ribbon</a:t>
            </a: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r>
              <a:rPr lang="en-AU" sz="1200" dirty="0" smtClean="0">
                <a:latin typeface="Tahoma" pitchFamily="34" charset="0"/>
                <a:ea typeface="Tahoma" pitchFamily="34" charset="0"/>
                <a:cs typeface="Tahoma" pitchFamily="34" charset="0"/>
              </a:rPr>
              <a:t> </a:t>
            </a:r>
            <a:endParaRPr lang="en-US" sz="1200" dirty="0" smtClean="0">
              <a:latin typeface="Tahoma" pitchFamily="34" charset="0"/>
              <a:ea typeface="Tahoma" pitchFamily="34" charset="0"/>
              <a:cs typeface="Tahoma" pitchFamily="34" charset="0"/>
            </a:endParaRPr>
          </a:p>
          <a:p>
            <a:pPr lvl="0" algn="just" fontAlgn="base">
              <a:lnSpc>
                <a:spcPct val="150000"/>
              </a:lnSpc>
              <a:spcBef>
                <a:spcPts val="0"/>
              </a:spcBef>
            </a:pPr>
            <a:r>
              <a:rPr lang="en-AU" sz="1200" b="1" dirty="0" smtClean="0">
                <a:latin typeface="Tahoma" pitchFamily="34" charset="0"/>
                <a:ea typeface="Tahoma" pitchFamily="34" charset="0"/>
                <a:cs typeface="Tahoma" pitchFamily="34" charset="0"/>
              </a:rPr>
              <a:t>What are the two general approaches to attacking a cipher?(CO1,K1)</a:t>
            </a:r>
            <a:endParaRPr lang="en-US" sz="1200" dirty="0" smtClean="0">
              <a:latin typeface="Tahoma" pitchFamily="34" charset="0"/>
              <a:ea typeface="Tahoma" pitchFamily="34" charset="0"/>
              <a:cs typeface="Tahoma" pitchFamily="34" charset="0"/>
            </a:endParaRPr>
          </a:p>
          <a:p>
            <a:pPr algn="just">
              <a:lnSpc>
                <a:spcPct val="150000"/>
              </a:lnSpc>
              <a:spcBef>
                <a:spcPts val="0"/>
              </a:spcBef>
              <a:buFont typeface="Wingdings" pitchFamily="2" charset="2"/>
              <a:buChar char="Ø"/>
            </a:pPr>
            <a:r>
              <a:rPr lang="en-AU" sz="1200" b="1" i="1" dirty="0" smtClean="0">
                <a:latin typeface="Tahoma" pitchFamily="34" charset="0"/>
                <a:ea typeface="Tahoma" pitchFamily="34" charset="0"/>
                <a:cs typeface="Tahoma" pitchFamily="34" charset="0"/>
              </a:rPr>
              <a:t>    Cryptanalysis:</a:t>
            </a:r>
            <a:r>
              <a:rPr lang="en-AU" sz="1200" dirty="0" smtClean="0">
                <a:latin typeface="Tahoma" pitchFamily="34" charset="0"/>
                <a:ea typeface="Tahoma" pitchFamily="34" charset="0"/>
                <a:cs typeface="Tahoma" pitchFamily="34" charset="0"/>
              </a:rPr>
              <a:t> Cryptanalytic attacks rely on the nature of the algorithm plus perhaps some knowledge of the general characteristics of the plaintext or even some sample plaintext-</a:t>
            </a:r>
            <a:r>
              <a:rPr lang="en-AU" sz="1200" dirty="0" err="1" smtClean="0">
                <a:latin typeface="Tahoma" pitchFamily="34" charset="0"/>
                <a:ea typeface="Tahoma" pitchFamily="34" charset="0"/>
                <a:cs typeface="Tahoma" pitchFamily="34" charset="0"/>
              </a:rPr>
              <a:t>ciphertext</a:t>
            </a:r>
            <a:r>
              <a:rPr lang="en-AU" sz="1200" dirty="0" smtClean="0">
                <a:latin typeface="Tahoma" pitchFamily="34" charset="0"/>
                <a:ea typeface="Tahoma" pitchFamily="34" charset="0"/>
                <a:cs typeface="Tahoma" pitchFamily="34" charset="0"/>
              </a:rPr>
              <a:t> pairs. </a:t>
            </a:r>
            <a:endParaRPr lang="en-US" sz="1200" dirty="0" smtClean="0">
              <a:latin typeface="Tahoma" pitchFamily="34" charset="0"/>
              <a:ea typeface="Tahoma" pitchFamily="34" charset="0"/>
              <a:cs typeface="Tahoma" pitchFamily="34" charset="0"/>
            </a:endParaRPr>
          </a:p>
          <a:p>
            <a:pPr algn="just">
              <a:lnSpc>
                <a:spcPct val="150000"/>
              </a:lnSpc>
              <a:spcBef>
                <a:spcPts val="0"/>
              </a:spcBef>
              <a:buFont typeface="Wingdings" pitchFamily="2" charset="2"/>
              <a:buChar char="Ø"/>
            </a:pPr>
            <a:r>
              <a:rPr lang="en-AU" sz="1200" b="1" i="1" dirty="0" smtClean="0">
                <a:latin typeface="Tahoma" pitchFamily="34" charset="0"/>
                <a:ea typeface="Tahoma" pitchFamily="34" charset="0"/>
                <a:cs typeface="Tahoma" pitchFamily="34" charset="0"/>
              </a:rPr>
              <a:t>    Brute-force attack:</a:t>
            </a:r>
            <a:r>
              <a:rPr lang="en-AU" sz="1200" dirty="0" smtClean="0">
                <a:latin typeface="Tahoma" pitchFamily="34" charset="0"/>
                <a:ea typeface="Tahoma" pitchFamily="34" charset="0"/>
                <a:cs typeface="Tahoma" pitchFamily="34" charset="0"/>
              </a:rPr>
              <a:t> The attacker tries every possible key on a piece of cipher-text until an intelligible translation into plaintext is obtained. On average, half of all possible keys must be tried to achieve success.</a:t>
            </a:r>
          </a:p>
          <a:p>
            <a:pPr algn="just">
              <a:lnSpc>
                <a:spcPct val="150000"/>
              </a:lnSpc>
              <a:spcBef>
                <a:spcPts val="0"/>
              </a:spcBef>
              <a:buFont typeface="Wingdings" pitchFamily="2" charset="2"/>
              <a:buChar char="Ø"/>
            </a:pPr>
            <a:endParaRPr lang="en-AU" sz="1200" dirty="0" smtClean="0">
              <a:latin typeface="Tahoma" pitchFamily="34" charset="0"/>
              <a:ea typeface="Tahoma" pitchFamily="34" charset="0"/>
              <a:cs typeface="Tahoma" pitchFamily="34" charset="0"/>
            </a:endParaRPr>
          </a:p>
          <a:p>
            <a:pPr lvl="0">
              <a:lnSpc>
                <a:spcPct val="150000"/>
              </a:lnSpc>
              <a:spcBef>
                <a:spcPts val="0"/>
              </a:spcBef>
            </a:pPr>
            <a:r>
              <a:rPr lang="en-AU" sz="1200" b="1" dirty="0" smtClean="0">
                <a:latin typeface="Tahoma" pitchFamily="34" charset="0"/>
                <a:ea typeface="Tahoma" pitchFamily="34" charset="0"/>
                <a:cs typeface="Tahoma" pitchFamily="34" charset="0"/>
              </a:rPr>
              <a:t>What are the various types of cryptanalytic attacks?(CO2,K1)</a:t>
            </a:r>
          </a:p>
          <a:p>
            <a:pPr lvl="0">
              <a:lnSpc>
                <a:spcPct val="150000"/>
              </a:lnSpc>
              <a:spcBef>
                <a:spcPts val="0"/>
              </a:spcBef>
              <a:buFont typeface="Wingdings" pitchFamily="2" charset="2"/>
              <a:buChar char="Ø"/>
            </a:pPr>
            <a:r>
              <a:rPr lang="en-AU" sz="1200" dirty="0" err="1" smtClean="0">
                <a:latin typeface="Tahoma" pitchFamily="34" charset="0"/>
                <a:ea typeface="Tahoma" pitchFamily="34" charset="0"/>
                <a:cs typeface="Tahoma" pitchFamily="34" charset="0"/>
              </a:rPr>
              <a:t>Ciphertext</a:t>
            </a:r>
            <a:r>
              <a:rPr lang="en-AU" sz="1200" dirty="0" smtClean="0">
                <a:latin typeface="Tahoma" pitchFamily="34" charset="0"/>
                <a:ea typeface="Tahoma" pitchFamily="34" charset="0"/>
                <a:cs typeface="Tahoma" pitchFamily="34" charset="0"/>
              </a:rPr>
              <a:t> only</a:t>
            </a:r>
          </a:p>
          <a:p>
            <a:pPr lvl="0">
              <a:lnSpc>
                <a:spcPct val="150000"/>
              </a:lnSpc>
              <a:spcBef>
                <a:spcPts val="0"/>
              </a:spcBef>
              <a:buFont typeface="Wingdings" pitchFamily="2" charset="2"/>
              <a:buChar char="Ø"/>
            </a:pPr>
            <a:r>
              <a:rPr lang="en-AU" sz="1200" dirty="0" smtClean="0">
                <a:latin typeface="Tahoma" pitchFamily="34" charset="0"/>
                <a:ea typeface="Tahoma" pitchFamily="34" charset="0"/>
                <a:cs typeface="Tahoma" pitchFamily="34" charset="0"/>
              </a:rPr>
              <a:t>Known Plaintext</a:t>
            </a:r>
          </a:p>
          <a:p>
            <a:pPr lvl="0">
              <a:lnSpc>
                <a:spcPct val="150000"/>
              </a:lnSpc>
              <a:spcBef>
                <a:spcPts val="0"/>
              </a:spcBef>
              <a:buFont typeface="Wingdings" pitchFamily="2" charset="2"/>
              <a:buChar char="Ø"/>
            </a:pPr>
            <a:r>
              <a:rPr lang="en-AU" sz="1200" dirty="0" smtClean="0">
                <a:latin typeface="Tahoma" pitchFamily="34" charset="0"/>
                <a:ea typeface="Tahoma" pitchFamily="34" charset="0"/>
                <a:cs typeface="Tahoma" pitchFamily="34" charset="0"/>
              </a:rPr>
              <a:t>Chosen plaintext</a:t>
            </a:r>
          </a:p>
          <a:p>
            <a:pPr lvl="0">
              <a:lnSpc>
                <a:spcPct val="150000"/>
              </a:lnSpc>
              <a:spcBef>
                <a:spcPts val="0"/>
              </a:spcBef>
              <a:buFont typeface="Wingdings" pitchFamily="2" charset="2"/>
              <a:buChar char="Ø"/>
            </a:pPr>
            <a:r>
              <a:rPr lang="en-AU" sz="1200" dirty="0" smtClean="0">
                <a:latin typeface="Tahoma" pitchFamily="34" charset="0"/>
                <a:ea typeface="Tahoma" pitchFamily="34" charset="0"/>
                <a:cs typeface="Tahoma" pitchFamily="34" charset="0"/>
              </a:rPr>
              <a:t>Chosen </a:t>
            </a:r>
            <a:r>
              <a:rPr lang="en-AU" sz="1200" dirty="0" err="1" smtClean="0">
                <a:latin typeface="Tahoma" pitchFamily="34" charset="0"/>
                <a:ea typeface="Tahoma" pitchFamily="34" charset="0"/>
                <a:cs typeface="Tahoma" pitchFamily="34" charset="0"/>
              </a:rPr>
              <a:t>ciphertext</a:t>
            </a:r>
            <a:endParaRPr lang="en-AU" sz="1200" dirty="0" smtClean="0">
              <a:latin typeface="Tahoma" pitchFamily="34" charset="0"/>
              <a:ea typeface="Tahoma" pitchFamily="34" charset="0"/>
              <a:cs typeface="Tahoma" pitchFamily="34" charset="0"/>
            </a:endParaRPr>
          </a:p>
          <a:p>
            <a:pPr lvl="0">
              <a:lnSpc>
                <a:spcPct val="150000"/>
              </a:lnSpc>
              <a:spcBef>
                <a:spcPts val="0"/>
              </a:spcBef>
              <a:buFont typeface="Wingdings" pitchFamily="2" charset="2"/>
              <a:buChar char="Ø"/>
            </a:pPr>
            <a:r>
              <a:rPr lang="en-AU" sz="1200" dirty="0" smtClean="0">
                <a:latin typeface="Tahoma" pitchFamily="34" charset="0"/>
                <a:ea typeface="Tahoma" pitchFamily="34" charset="0"/>
                <a:cs typeface="Tahoma" pitchFamily="34" charset="0"/>
              </a:rPr>
              <a:t>Chosen text</a:t>
            </a:r>
            <a:endParaRPr lang="en-US" sz="1200" dirty="0" smtClean="0">
              <a:latin typeface="Tahoma" pitchFamily="34" charset="0"/>
              <a:ea typeface="Tahoma" pitchFamily="34" charset="0"/>
              <a:cs typeface="Tahoma" pitchFamily="34" charset="0"/>
            </a:endParaRPr>
          </a:p>
          <a:p>
            <a:pPr>
              <a:lnSpc>
                <a:spcPct val="150000"/>
              </a:lnSpc>
              <a:spcBef>
                <a:spcPts val="0"/>
              </a:spcBef>
            </a:pPr>
            <a:endParaRPr lang="en-US" sz="1200" dirty="0">
              <a:latin typeface="Tahoma" pitchFamily="34" charset="0"/>
              <a:ea typeface="Tahoma" pitchFamily="34" charset="0"/>
              <a:cs typeface="Tahoma" pitchFamily="3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lnSpc>
                <a:spcPct val="150000"/>
              </a:lnSpc>
              <a:spcBef>
                <a:spcPts val="0"/>
              </a:spcBef>
            </a:pPr>
            <a:r>
              <a:rPr lang="en-US" sz="1200" b="1" dirty="0" smtClean="0">
                <a:latin typeface="Tahoma" pitchFamily="34" charset="0"/>
                <a:ea typeface="Tahoma" pitchFamily="34" charset="0"/>
                <a:cs typeface="Tahoma" pitchFamily="34" charset="0"/>
              </a:rPr>
              <a:t>What is computer crime?(CO1,K1)</a:t>
            </a:r>
          </a:p>
          <a:p>
            <a:pPr algn="just">
              <a:lnSpc>
                <a:spcPct val="150000"/>
              </a:lnSpc>
              <a:spcBef>
                <a:spcPts val="0"/>
              </a:spcBef>
              <a:buNone/>
            </a:pPr>
            <a:r>
              <a:rPr lang="en-US" sz="1200" dirty="0" smtClean="0">
                <a:latin typeface="Tahoma" pitchFamily="34" charset="0"/>
                <a:ea typeface="Tahoma" pitchFamily="34" charset="0"/>
                <a:cs typeface="Tahoma" pitchFamily="34" charset="0"/>
              </a:rPr>
              <a:t>   Computer crime, or cybercrime, is a term used broadly to describe criminal activity in which computers or computer networks are a tool, a target, or a place of criminal activity.</a:t>
            </a:r>
          </a:p>
          <a:p>
            <a:pPr algn="just">
              <a:lnSpc>
                <a:spcPct val="150000"/>
              </a:lnSpc>
              <a:spcBef>
                <a:spcPts val="0"/>
              </a:spcBef>
              <a:buNone/>
            </a:pPr>
            <a:endParaRPr lang="en-US" sz="1200" dirty="0" smtClean="0">
              <a:solidFill>
                <a:srgbClr val="002060"/>
              </a:solidFill>
              <a:latin typeface="Tahoma" pitchFamily="34" charset="0"/>
              <a:ea typeface="Tahoma" pitchFamily="34" charset="0"/>
              <a:cs typeface="Tahoma" pitchFamily="34" charset="0"/>
            </a:endParaRPr>
          </a:p>
          <a:p>
            <a:pPr algn="just">
              <a:lnSpc>
                <a:spcPct val="150000"/>
              </a:lnSpc>
              <a:spcBef>
                <a:spcPts val="0"/>
              </a:spcBef>
            </a:pPr>
            <a:r>
              <a:rPr lang="en-US" sz="1200" b="1" dirty="0" smtClean="0">
                <a:latin typeface="Tahoma" pitchFamily="34" charset="0"/>
                <a:ea typeface="Tahoma" pitchFamily="34" charset="0"/>
                <a:cs typeface="Tahoma" pitchFamily="34" charset="0"/>
              </a:rPr>
              <a:t>List</a:t>
            </a:r>
            <a:r>
              <a:rPr lang="en-US" sz="1200" b="1" dirty="0" smtClean="0">
                <a:solidFill>
                  <a:srgbClr val="002060"/>
                </a:solidFill>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the</a:t>
            </a:r>
            <a:r>
              <a:rPr lang="en-US" sz="1200" b="1" dirty="0" smtClean="0">
                <a:solidFill>
                  <a:srgbClr val="002060"/>
                </a:solidFill>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types</a:t>
            </a:r>
            <a:r>
              <a:rPr lang="en-US" sz="1200" b="1" dirty="0" smtClean="0">
                <a:solidFill>
                  <a:srgbClr val="002060"/>
                </a:solidFill>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of</a:t>
            </a:r>
            <a:r>
              <a:rPr lang="en-US" sz="1200" b="1" dirty="0" smtClean="0">
                <a:solidFill>
                  <a:srgbClr val="002060"/>
                </a:solidFill>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computer</a:t>
            </a:r>
            <a:r>
              <a:rPr lang="en-US" sz="1200" b="1" dirty="0" smtClean="0">
                <a:solidFill>
                  <a:srgbClr val="002060"/>
                </a:solidFill>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crime. (CO1,K1)</a:t>
            </a:r>
          </a:p>
          <a:p>
            <a:pPr algn="just">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Computers as targets</a:t>
            </a:r>
          </a:p>
          <a:p>
            <a:pPr algn="just">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Computers as storage devices</a:t>
            </a:r>
          </a:p>
          <a:p>
            <a:pPr algn="just">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Computers as communications tools</a:t>
            </a:r>
          </a:p>
          <a:p>
            <a:pPr algn="just">
              <a:lnSpc>
                <a:spcPct val="150000"/>
              </a:lnSpc>
              <a:spcBef>
                <a:spcPts val="0"/>
              </a:spcBef>
            </a:pPr>
            <a:endParaRPr lang="en-US" sz="1200" dirty="0" smtClean="0">
              <a:solidFill>
                <a:srgbClr val="002060"/>
              </a:solidFill>
              <a:latin typeface="Tahoma" pitchFamily="34" charset="0"/>
              <a:ea typeface="Tahoma" pitchFamily="34" charset="0"/>
              <a:cs typeface="Tahoma" pitchFamily="34" charset="0"/>
            </a:endParaRPr>
          </a:p>
          <a:p>
            <a:pPr algn="just">
              <a:lnSpc>
                <a:spcPct val="150000"/>
              </a:lnSpc>
              <a:spcBef>
                <a:spcPts val="0"/>
              </a:spcBef>
            </a:pPr>
            <a:r>
              <a:rPr lang="en-US" sz="1200" b="1" dirty="0" smtClean="0">
                <a:latin typeface="Tahoma" pitchFamily="34" charset="0"/>
                <a:ea typeface="Tahoma" pitchFamily="34" charset="0"/>
                <a:cs typeface="Tahoma" pitchFamily="34" charset="0"/>
              </a:rPr>
              <a:t>What is Intellectual property? (CO1,K1)</a:t>
            </a:r>
          </a:p>
          <a:p>
            <a:pPr algn="just">
              <a:lnSpc>
                <a:spcPct val="150000"/>
              </a:lnSpc>
              <a:spcBef>
                <a:spcPts val="0"/>
              </a:spcBef>
              <a:buNone/>
            </a:pPr>
            <a:r>
              <a:rPr lang="en-US" sz="1200" dirty="0" smtClean="0">
                <a:latin typeface="Tahoma" pitchFamily="34" charset="0"/>
                <a:ea typeface="Tahoma" pitchFamily="34" charset="0"/>
                <a:cs typeface="Tahoma" pitchFamily="34" charset="0"/>
              </a:rPr>
              <a:t>    Any intangible asset that consists of human knowledge and ideas. Examples include software, data, novels, sound recordings, the design of a new type of mousetrap, or a cure for a disease.</a:t>
            </a: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pPr>
            <a:r>
              <a:rPr lang="en-US" sz="1200" b="1" dirty="0" smtClean="0">
                <a:latin typeface="Tahoma" pitchFamily="34" charset="0"/>
                <a:ea typeface="Tahoma" pitchFamily="34" charset="0"/>
                <a:cs typeface="Tahoma" pitchFamily="34" charset="0"/>
              </a:rPr>
              <a:t>What are the types of Intellectual property. (CO1,K1)</a:t>
            </a:r>
          </a:p>
          <a:p>
            <a:pPr algn="just">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Copyright</a:t>
            </a:r>
          </a:p>
          <a:p>
            <a:pPr algn="just">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Patents</a:t>
            </a:r>
          </a:p>
          <a:p>
            <a:pPr algn="just">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Trademarks</a:t>
            </a:r>
          </a:p>
          <a:p>
            <a:pPr algn="just">
              <a:lnSpc>
                <a:spcPct val="150000"/>
              </a:lnSpc>
              <a:spcBef>
                <a:spcPts val="0"/>
              </a:spcBef>
            </a:pPr>
            <a:endParaRPr lang="en-US" sz="1200" b="1" dirty="0" smtClean="0">
              <a:solidFill>
                <a:srgbClr val="FF0000"/>
              </a:solidFill>
              <a:latin typeface="Tahoma" pitchFamily="34" charset="0"/>
              <a:ea typeface="Tahoma" pitchFamily="34" charset="0"/>
              <a:cs typeface="Tahoma" pitchFamily="34" charset="0"/>
            </a:endParaRPr>
          </a:p>
          <a:p>
            <a:pPr algn="just">
              <a:lnSpc>
                <a:spcPct val="150000"/>
              </a:lnSpc>
              <a:spcBef>
                <a:spcPts val="0"/>
              </a:spcBef>
            </a:pPr>
            <a:r>
              <a:rPr lang="en-US" sz="1200" b="1" dirty="0" smtClean="0">
                <a:latin typeface="Tahoma" pitchFamily="34" charset="0"/>
                <a:ea typeface="Tahoma" pitchFamily="34" charset="0"/>
                <a:cs typeface="Tahoma" pitchFamily="34" charset="0"/>
              </a:rPr>
              <a:t>What</a:t>
            </a:r>
            <a:r>
              <a:rPr lang="en-US" sz="1200" b="1" dirty="0" smtClean="0">
                <a:solidFill>
                  <a:srgbClr val="FF0000"/>
                </a:solidFill>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are</a:t>
            </a:r>
            <a:r>
              <a:rPr lang="en-US" sz="1200" b="1" dirty="0" smtClean="0">
                <a:solidFill>
                  <a:srgbClr val="FF0000"/>
                </a:solidFill>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the</a:t>
            </a:r>
            <a:r>
              <a:rPr lang="en-US" sz="1200" b="1" dirty="0" smtClean="0">
                <a:solidFill>
                  <a:srgbClr val="FF0000"/>
                </a:solidFill>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Intellectual Property that are relevant to Network and Computer Security? (CO1,K1)</a:t>
            </a:r>
          </a:p>
          <a:p>
            <a:pPr algn="just">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Software</a:t>
            </a:r>
          </a:p>
          <a:p>
            <a:pPr algn="just">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Databases</a:t>
            </a:r>
          </a:p>
          <a:p>
            <a:pPr algn="just">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Digital content</a:t>
            </a:r>
          </a:p>
          <a:p>
            <a:pPr algn="just">
              <a:lnSpc>
                <a:spcPct val="150000"/>
              </a:lnSpc>
              <a:spcBef>
                <a:spcPts val="0"/>
              </a:spcBef>
              <a:buFont typeface="Wingdings" pitchFamily="2" charset="2"/>
              <a:buChar char="Ø"/>
            </a:pPr>
            <a:r>
              <a:rPr lang="en-US" sz="1200" dirty="0" smtClean="0">
                <a:solidFill>
                  <a:srgbClr val="002060"/>
                </a:solidFill>
                <a:latin typeface="Tahoma" pitchFamily="34" charset="0"/>
                <a:ea typeface="Tahoma" pitchFamily="34" charset="0"/>
                <a:cs typeface="Tahoma" pitchFamily="34" charset="0"/>
              </a:rPr>
              <a:t> </a:t>
            </a:r>
            <a:r>
              <a:rPr lang="en-US" sz="1200" dirty="0" smtClean="0">
                <a:latin typeface="Tahoma" pitchFamily="34" charset="0"/>
                <a:ea typeface="Tahoma" pitchFamily="34" charset="0"/>
                <a:cs typeface="Tahoma" pitchFamily="34" charset="0"/>
              </a:rPr>
              <a:t>Algorithms</a:t>
            </a:r>
          </a:p>
          <a:p>
            <a:pPr algn="just">
              <a:lnSpc>
                <a:spcPct val="150000"/>
              </a:lnSpc>
              <a:spcBef>
                <a:spcPts val="0"/>
              </a:spcBef>
            </a:pPr>
            <a:endParaRPr lang="en-US" sz="1200" dirty="0" smtClean="0">
              <a:solidFill>
                <a:srgbClr val="002060"/>
              </a:solidFill>
              <a:latin typeface="Tahoma" pitchFamily="34" charset="0"/>
              <a:ea typeface="Tahoma" pitchFamily="34" charset="0"/>
              <a:cs typeface="Tahoma" pitchFamily="34" charset="0"/>
            </a:endParaRPr>
          </a:p>
          <a:p>
            <a:pPr algn="just">
              <a:lnSpc>
                <a:spcPct val="150000"/>
              </a:lnSpc>
              <a:spcBef>
                <a:spcPts val="0"/>
              </a:spcBef>
              <a:buNone/>
            </a:pPr>
            <a:endParaRPr lang="en-US" sz="1200" dirty="0" smtClean="0">
              <a:solidFill>
                <a:srgbClr val="002060"/>
              </a:solidFill>
              <a:latin typeface="Tahoma" pitchFamily="34" charset="0"/>
              <a:ea typeface="Tahoma" pitchFamily="34" charset="0"/>
              <a:cs typeface="Tahoma" pitchFamily="34" charset="0"/>
            </a:endParaRPr>
          </a:p>
          <a:p>
            <a:pPr algn="just">
              <a:lnSpc>
                <a:spcPct val="150000"/>
              </a:lnSpc>
              <a:spcBef>
                <a:spcPts val="0"/>
              </a:spcBef>
            </a:pPr>
            <a:endParaRPr lang="en-US" sz="1200" dirty="0" smtClean="0">
              <a:solidFill>
                <a:srgbClr val="002060"/>
              </a:solidFill>
              <a:latin typeface="Tahoma" pitchFamily="34" charset="0"/>
              <a:ea typeface="Tahoma" pitchFamily="34" charset="0"/>
              <a:cs typeface="Tahoma" pitchFamily="34" charset="0"/>
            </a:endParaRP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endParaRPr lang="en-US" sz="1200" dirty="0">
              <a:latin typeface="Tahoma" pitchFamily="34" charset="0"/>
              <a:ea typeface="Tahoma" pitchFamily="34" charset="0"/>
              <a:cs typeface="Tahoma"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lnSpc>
                <a:spcPct val="150000"/>
              </a:lnSpc>
              <a:spcBef>
                <a:spcPts val="0"/>
              </a:spcBef>
            </a:pPr>
            <a:r>
              <a:rPr lang="en-US" sz="1200" b="1" dirty="0" smtClean="0">
                <a:latin typeface="Tahoma" pitchFamily="34" charset="0"/>
                <a:ea typeface="Tahoma" pitchFamily="34" charset="0"/>
                <a:cs typeface="Tahoma" pitchFamily="34" charset="0"/>
              </a:rPr>
              <a:t>Design patents</a:t>
            </a:r>
            <a:r>
              <a:rPr lang="en-US" sz="1200" dirty="0" smtClean="0">
                <a:latin typeface="Tahoma" pitchFamily="34" charset="0"/>
                <a:ea typeface="Tahoma" pitchFamily="34" charset="0"/>
                <a:cs typeface="Tahoma" pitchFamily="34" charset="0"/>
              </a:rPr>
              <a:t>: May be granted to anyone who invents a new, original, and ornamental design for an article of manufacture; </a:t>
            </a:r>
          </a:p>
          <a:p>
            <a:pPr algn="just">
              <a:lnSpc>
                <a:spcPct val="150000"/>
              </a:lnSpc>
              <a:spcBef>
                <a:spcPts val="0"/>
              </a:spcBef>
            </a:pPr>
            <a:r>
              <a:rPr lang="en-US" sz="1200" b="1" dirty="0" smtClean="0">
                <a:latin typeface="Tahoma" pitchFamily="34" charset="0"/>
                <a:ea typeface="Tahoma" pitchFamily="34" charset="0"/>
                <a:cs typeface="Tahoma" pitchFamily="34" charset="0"/>
              </a:rPr>
              <a:t>Plant patents</a:t>
            </a:r>
            <a:r>
              <a:rPr lang="en-US" sz="1200" dirty="0" smtClean="0">
                <a:latin typeface="Tahoma" pitchFamily="34" charset="0"/>
                <a:ea typeface="Tahoma" pitchFamily="34" charset="0"/>
                <a:cs typeface="Tahoma" pitchFamily="34" charset="0"/>
              </a:rPr>
              <a:t>: May be granted to anyone who invents or discovers and reproduces any distinct and new variety of plant.</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r>
              <a:rPr lang="en-US" sz="1400" b="1" dirty="0" smtClean="0">
                <a:latin typeface="Tahoma" pitchFamily="34" charset="0"/>
                <a:ea typeface="Tahoma" pitchFamily="34" charset="0"/>
                <a:cs typeface="Tahoma" pitchFamily="34" charset="0"/>
              </a:rPr>
              <a:t>TRADEMARKS</a:t>
            </a:r>
          </a:p>
          <a:p>
            <a:pPr algn="just">
              <a:lnSpc>
                <a:spcPct val="150000"/>
              </a:lnSpc>
              <a:spcBef>
                <a:spcPts val="0"/>
              </a:spcBef>
              <a:buNone/>
            </a:pPr>
            <a:r>
              <a:rPr lang="en-US" sz="1200" dirty="0" smtClean="0">
                <a:latin typeface="Tahoma" pitchFamily="34" charset="0"/>
                <a:ea typeface="Tahoma" pitchFamily="34" charset="0"/>
                <a:cs typeface="Tahoma" pitchFamily="34" charset="0"/>
              </a:rPr>
              <a:t>   A trademark is a word, name, symbol, or device that is used in trade with goods to indicate the source of the goods and to distinguish them from the goods of others.</a:t>
            </a: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buNone/>
            </a:pPr>
            <a:r>
              <a:rPr lang="en-US" sz="1400" b="1" dirty="0" smtClean="0">
                <a:latin typeface="Tahoma" pitchFamily="34" charset="0"/>
                <a:ea typeface="Tahoma" pitchFamily="34" charset="0"/>
                <a:cs typeface="Tahoma" pitchFamily="34" charset="0"/>
              </a:rPr>
              <a:t>     Intellectual Property Relevant to Network and Computer Security</a:t>
            </a:r>
          </a:p>
          <a:p>
            <a:pPr algn="just">
              <a:lnSpc>
                <a:spcPct val="150000"/>
              </a:lnSpc>
              <a:spcBef>
                <a:spcPts val="0"/>
              </a:spcBef>
              <a:buNone/>
            </a:pPr>
            <a:r>
              <a:rPr lang="en-US" sz="1200" dirty="0" smtClean="0">
                <a:latin typeface="Tahoma" pitchFamily="34" charset="0"/>
                <a:ea typeface="Tahoma" pitchFamily="34" charset="0"/>
                <a:cs typeface="Tahoma" pitchFamily="34" charset="0"/>
              </a:rPr>
              <a:t>     A number of forms of intellectual property are relevant in the context of network and computer security. Here are some of the most prominent:</a:t>
            </a:r>
          </a:p>
          <a:p>
            <a:pPr algn="just">
              <a:lnSpc>
                <a:spcPct val="150000"/>
              </a:lnSpc>
              <a:spcBef>
                <a:spcPts val="0"/>
              </a:spcBef>
            </a:pPr>
            <a:r>
              <a:rPr lang="en-US" sz="1200" b="1" dirty="0" smtClean="0">
                <a:latin typeface="Tahoma" pitchFamily="34" charset="0"/>
                <a:ea typeface="Tahoma" pitchFamily="34" charset="0"/>
                <a:cs typeface="Tahoma" pitchFamily="34" charset="0"/>
              </a:rPr>
              <a:t> Software: </a:t>
            </a:r>
            <a:r>
              <a:rPr lang="en-US" sz="1200" dirty="0" smtClean="0">
                <a:latin typeface="Tahoma" pitchFamily="34" charset="0"/>
                <a:ea typeface="Tahoma" pitchFamily="34" charset="0"/>
                <a:cs typeface="Tahoma" pitchFamily="34" charset="0"/>
              </a:rPr>
              <a:t>This includes programs produced by vendors of commercial software (e.g., operating systems, utility programs, applications) as well as shareware, proprietary software created by an organization for internal use, and software produced by individuals. For all such software, copyright protection is available if desired. In some cases, a patent protection may also be appropriate.</a:t>
            </a:r>
          </a:p>
          <a:p>
            <a:pPr algn="just">
              <a:lnSpc>
                <a:spcPct val="150000"/>
              </a:lnSpc>
              <a:spcBef>
                <a:spcPts val="0"/>
              </a:spcBef>
            </a:pPr>
            <a:r>
              <a:rPr lang="en-US" sz="1200" dirty="0" smtClean="0">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Databases:</a:t>
            </a:r>
            <a:r>
              <a:rPr lang="en-US" sz="1200" dirty="0" smtClean="0">
                <a:latin typeface="Tahoma" pitchFamily="34" charset="0"/>
                <a:ea typeface="Tahoma" pitchFamily="34" charset="0"/>
                <a:cs typeface="Tahoma" pitchFamily="34" charset="0"/>
              </a:rPr>
              <a:t> A database may consist of data that is collected and organized in such a fashion that it has potential commercial value. An example is an economic forecasting database. Such databases may be protected by copyright.</a:t>
            </a:r>
          </a:p>
          <a:p>
            <a:pPr algn="just">
              <a:lnSpc>
                <a:spcPct val="150000"/>
              </a:lnSpc>
              <a:spcBef>
                <a:spcPts val="0"/>
              </a:spcBef>
            </a:pPr>
            <a:r>
              <a:rPr lang="en-US" sz="1200" dirty="0" smtClean="0">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Digital content: </a:t>
            </a:r>
            <a:r>
              <a:rPr lang="en-US" sz="1200" dirty="0" smtClean="0">
                <a:latin typeface="Tahoma" pitchFamily="34" charset="0"/>
                <a:ea typeface="Tahoma" pitchFamily="34" charset="0"/>
                <a:cs typeface="Tahoma" pitchFamily="34" charset="0"/>
              </a:rPr>
              <a:t>This category includes audio files, video files, multimedia, courseware, Web site content, and any other original digital work that can be presented in some fashion using computers or other digital devices.</a:t>
            </a:r>
          </a:p>
          <a:p>
            <a:pPr algn="just">
              <a:lnSpc>
                <a:spcPct val="150000"/>
              </a:lnSpc>
              <a:spcBef>
                <a:spcPts val="0"/>
              </a:spcBef>
            </a:pPr>
            <a:r>
              <a:rPr lang="en-US" sz="1200" dirty="0" smtClean="0">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Algorithms:</a:t>
            </a:r>
            <a:r>
              <a:rPr lang="en-US" sz="1200" dirty="0" smtClean="0">
                <a:latin typeface="Tahoma" pitchFamily="34" charset="0"/>
                <a:ea typeface="Tahoma" pitchFamily="34" charset="0"/>
                <a:cs typeface="Tahoma" pitchFamily="34" charset="0"/>
              </a:rPr>
              <a:t> An example of a patentable algorithm, previously cited, is the RSA public-key cryptosystem.</a:t>
            </a:r>
          </a:p>
          <a:p>
            <a:pPr algn="just">
              <a:lnSpc>
                <a:spcPct val="150000"/>
              </a:lnSpc>
              <a:spcBef>
                <a:spcPts val="0"/>
              </a:spcBef>
              <a:buNone/>
            </a:pPr>
            <a:endParaRPr lang="en-US" sz="1200" dirty="0" smtClean="0">
              <a:latin typeface="Tahoma" pitchFamily="34" charset="0"/>
              <a:ea typeface="Tahoma" pitchFamily="34" charset="0"/>
              <a:cs typeface="Tahoma" pitchFamily="34" charset="0"/>
            </a:endParaRPr>
          </a:p>
          <a:p>
            <a:pPr algn="just">
              <a:lnSpc>
                <a:spcPct val="150000"/>
              </a:lnSpc>
              <a:spcBef>
                <a:spcPts val="0"/>
              </a:spcBef>
            </a:pPr>
            <a:endParaRPr lang="en-US" sz="1400" dirty="0" smtClean="0">
              <a:latin typeface="Tahoma" pitchFamily="34" charset="0"/>
              <a:ea typeface="Tahoma" pitchFamily="34" charset="0"/>
              <a:cs typeface="Tahoma" pitchFamily="34" charset="0"/>
            </a:endParaRPr>
          </a:p>
          <a:p>
            <a:pPr>
              <a:lnSpc>
                <a:spcPct val="150000"/>
              </a:lnSpc>
              <a:spcBef>
                <a:spcPts val="0"/>
              </a:spcBef>
            </a:pPr>
            <a:endParaRPr lang="en-US" sz="1200" dirty="0">
              <a:latin typeface="Tahoma" pitchFamily="34" charset="0"/>
              <a:ea typeface="Tahoma" pitchFamily="34" charset="0"/>
              <a:cs typeface="Tahoma" pitchFamily="34"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nSpc>
                <a:spcPct val="150000"/>
              </a:lnSpc>
              <a:spcBef>
                <a:spcPts val="0"/>
              </a:spcBef>
            </a:pPr>
            <a:r>
              <a:rPr lang="en-US" sz="1200" b="1" dirty="0" smtClean="0">
                <a:latin typeface="Tahoma" pitchFamily="34" charset="0"/>
                <a:ea typeface="Tahoma" pitchFamily="34" charset="0"/>
                <a:cs typeface="Tahoma" pitchFamily="34" charset="0"/>
              </a:rPr>
              <a:t>What are the Ethical issues related to Computers and Information security? (CO1,K1)</a:t>
            </a:r>
          </a:p>
          <a:p>
            <a:pPr>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Repositories and processors of information</a:t>
            </a:r>
          </a:p>
          <a:p>
            <a:pPr>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Producers of new forms and types of assets</a:t>
            </a:r>
          </a:p>
          <a:p>
            <a:pPr>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Instruments of acts</a:t>
            </a:r>
          </a:p>
          <a:p>
            <a:pPr>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Symbols of intimidation and deception</a:t>
            </a: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pPr>
            <a:r>
              <a:rPr lang="en-US" sz="1200" b="1" dirty="0" smtClean="0">
                <a:latin typeface="Tahoma" pitchFamily="34" charset="0"/>
                <a:ea typeface="Tahoma" pitchFamily="34" charset="0"/>
                <a:cs typeface="Tahoma" pitchFamily="34" charset="0"/>
              </a:rPr>
              <a:t>What is Modern cryptography? (CO2,K1)</a:t>
            </a:r>
          </a:p>
          <a:p>
            <a:pPr>
              <a:lnSpc>
                <a:spcPct val="150000"/>
              </a:lnSpc>
              <a:spcBef>
                <a:spcPts val="0"/>
              </a:spcBef>
              <a:buNone/>
            </a:pPr>
            <a:r>
              <a:rPr lang="en-US" sz="1200" dirty="0" smtClean="0">
                <a:latin typeface="Tahoma" pitchFamily="34" charset="0"/>
                <a:ea typeface="Tahoma" pitchFamily="34" charset="0"/>
                <a:cs typeface="Tahoma" pitchFamily="34" charset="0"/>
              </a:rPr>
              <a:t>   Modern cryptography is the cornerstone of computer and communications security. Its foundation is based on various concepts of mathematics such as number theory, computational-complexity theory, and probability theory.</a:t>
            </a: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pPr>
            <a:r>
              <a:rPr lang="en-US" sz="1200" b="1" dirty="0" smtClean="0">
                <a:latin typeface="Tahoma" pitchFamily="34" charset="0"/>
                <a:ea typeface="Tahoma" pitchFamily="34" charset="0"/>
                <a:cs typeface="Tahoma" pitchFamily="34" charset="0"/>
              </a:rPr>
              <a:t>What are the characteristics of Modern Cryptography? (CO2,K1)</a:t>
            </a:r>
          </a:p>
          <a:p>
            <a:pPr>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It operates on binary bit sequences.</a:t>
            </a:r>
          </a:p>
          <a:p>
            <a:pPr>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It relies on publicly known mathematical algorithms for coding the information. </a:t>
            </a:r>
          </a:p>
          <a:p>
            <a:pPr>
              <a:lnSpc>
                <a:spcPct val="150000"/>
              </a:lnSpc>
              <a:spcBef>
                <a:spcPts val="0"/>
              </a:spcBef>
              <a:buFont typeface="Wingdings" pitchFamily="2" charset="2"/>
              <a:buChar char="Ø"/>
            </a:pPr>
            <a:r>
              <a:rPr lang="en-US" sz="1200" dirty="0" smtClean="0">
                <a:latin typeface="Tahoma" pitchFamily="34" charset="0"/>
                <a:ea typeface="Tahoma" pitchFamily="34" charset="0"/>
                <a:cs typeface="Tahoma" pitchFamily="34" charset="0"/>
              </a:rPr>
              <a:t>Modern cryptography requires parties interested in secure communication to possess the secret key only.</a:t>
            </a: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pPr>
            <a:r>
              <a:rPr lang="en-US" sz="1200" b="1" dirty="0" smtClean="0">
                <a:latin typeface="Tahoma" pitchFamily="34" charset="0"/>
                <a:ea typeface="Tahoma" pitchFamily="34" charset="0"/>
                <a:cs typeface="Tahoma" pitchFamily="34" charset="0"/>
              </a:rPr>
              <a:t>What is cryptosystem? (CO1,K1)</a:t>
            </a:r>
          </a:p>
          <a:p>
            <a:pPr algn="just">
              <a:lnSpc>
                <a:spcPct val="150000"/>
              </a:lnSpc>
              <a:spcBef>
                <a:spcPts val="0"/>
              </a:spcBef>
              <a:buNone/>
            </a:pPr>
            <a:r>
              <a:rPr lang="en-US" sz="1200" dirty="0" smtClean="0">
                <a:latin typeface="Tahoma" pitchFamily="34" charset="0"/>
                <a:ea typeface="Tahoma" pitchFamily="34" charset="0"/>
                <a:cs typeface="Tahoma" pitchFamily="34" charset="0"/>
              </a:rPr>
              <a:t>    A cryptosystem is an implementation of cryptographic techniques and their accompanying infrastructure to provide information security services. </a:t>
            </a:r>
          </a:p>
          <a:p>
            <a:pPr>
              <a:lnSpc>
                <a:spcPct val="150000"/>
              </a:lnSpc>
              <a:spcBef>
                <a:spcPts val="0"/>
              </a:spcBef>
              <a:buNone/>
            </a:pPr>
            <a:r>
              <a:rPr lang="en-US" sz="1200" dirty="0" smtClean="0">
                <a:latin typeface="Tahoma" pitchFamily="34" charset="0"/>
                <a:ea typeface="Tahoma" pitchFamily="34" charset="0"/>
                <a:cs typeface="Tahoma" pitchFamily="34" charset="0"/>
              </a:rPr>
              <a:t>    A cryptosystem is also referred to as a cipher system.</a:t>
            </a: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pPr>
            <a:r>
              <a:rPr lang="en-US" sz="1200" b="1" dirty="0" smtClean="0">
                <a:latin typeface="Tahoma" pitchFamily="34" charset="0"/>
                <a:ea typeface="Tahoma" pitchFamily="34" charset="0"/>
                <a:cs typeface="Tahoma" pitchFamily="34" charset="0"/>
              </a:rPr>
              <a:t>What is product cryptosystem? (CO2,K1)</a:t>
            </a:r>
          </a:p>
          <a:p>
            <a:pPr>
              <a:lnSpc>
                <a:spcPct val="150000"/>
              </a:lnSpc>
              <a:spcBef>
                <a:spcPts val="0"/>
              </a:spcBef>
              <a:buNone/>
            </a:pPr>
            <a:r>
              <a:rPr lang="en-US" sz="1200" dirty="0" smtClean="0">
                <a:latin typeface="Tahoma" pitchFamily="34" charset="0"/>
                <a:ea typeface="Tahoma" pitchFamily="34" charset="0"/>
                <a:cs typeface="Tahoma" pitchFamily="34" charset="0"/>
              </a:rPr>
              <a:t>    Product cryptosystem is a block cipher that repeatedly performs substitutions and permutations, one after the other, to produce </a:t>
            </a:r>
            <a:r>
              <a:rPr lang="en-US" sz="1200" dirty="0" err="1" smtClean="0">
                <a:latin typeface="Tahoma" pitchFamily="34" charset="0"/>
                <a:ea typeface="Tahoma" pitchFamily="34" charset="0"/>
                <a:cs typeface="Tahoma" pitchFamily="34" charset="0"/>
              </a:rPr>
              <a:t>ciphertext</a:t>
            </a:r>
            <a:r>
              <a:rPr lang="en-US" sz="1200" dirty="0" smtClean="0">
                <a:latin typeface="Tahoma" pitchFamily="34" charset="0"/>
                <a:ea typeface="Tahoma" pitchFamily="34" charset="0"/>
                <a:cs typeface="Tahoma" pitchFamily="34" charset="0"/>
              </a:rPr>
              <a:t>.</a:t>
            </a: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buNone/>
            </a:pPr>
            <a:endParaRPr lang="en-US" sz="1200" dirty="0" smtClean="0">
              <a:latin typeface="Tahoma" pitchFamily="34" charset="0"/>
              <a:ea typeface="Tahoma" pitchFamily="34" charset="0"/>
              <a:cs typeface="Tahoma" pitchFamily="34" charset="0"/>
            </a:endParaRP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buFont typeface="Wingdings" pitchFamily="2" charset="2"/>
              <a:buChar char="Ø"/>
            </a:pPr>
            <a:endParaRPr lang="en-US" sz="1200" dirty="0" smtClean="0">
              <a:latin typeface="Tahoma" pitchFamily="34" charset="0"/>
              <a:ea typeface="Tahoma" pitchFamily="34" charset="0"/>
              <a:cs typeface="Tahoma" pitchFamily="34" charset="0"/>
            </a:endParaRPr>
          </a:p>
          <a:p>
            <a:pPr>
              <a:lnSpc>
                <a:spcPct val="150000"/>
              </a:lnSpc>
              <a:spcBef>
                <a:spcPts val="0"/>
              </a:spcBef>
              <a:buFont typeface="Wingdings" pitchFamily="2" charset="2"/>
              <a:buChar char="Ø"/>
            </a:pPr>
            <a:endParaRPr lang="en-US" sz="1200" dirty="0">
              <a:latin typeface="Tahoma" pitchFamily="34" charset="0"/>
              <a:ea typeface="Tahoma" pitchFamily="34" charset="0"/>
              <a:cs typeface="Tahoma" pitchFamily="3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just">
              <a:lnSpc>
                <a:spcPct val="150000"/>
              </a:lnSpc>
              <a:spcBef>
                <a:spcPts val="0"/>
              </a:spcBef>
            </a:pPr>
            <a:r>
              <a:rPr lang="en-US" sz="1200" b="1" dirty="0" smtClean="0">
                <a:latin typeface="Tahoma" pitchFamily="34" charset="0"/>
                <a:ea typeface="Tahoma" pitchFamily="34" charset="0"/>
                <a:cs typeface="Tahoma" pitchFamily="34" charset="0"/>
              </a:rPr>
              <a:t> What is Symmetric Key Encryption? (CO1,K1)</a:t>
            </a:r>
          </a:p>
          <a:p>
            <a:pPr algn="just">
              <a:lnSpc>
                <a:spcPct val="150000"/>
              </a:lnSpc>
              <a:spcBef>
                <a:spcPts val="0"/>
              </a:spcBef>
              <a:buNone/>
            </a:pPr>
            <a:r>
              <a:rPr lang="en-US" sz="1200" dirty="0" smtClean="0">
                <a:latin typeface="Tahoma" pitchFamily="34" charset="0"/>
                <a:ea typeface="Tahoma" pitchFamily="34" charset="0"/>
                <a:cs typeface="Tahoma" pitchFamily="34" charset="0"/>
              </a:rPr>
              <a:t>    The encryption process where same keys are used for encrypting and decrypting the information is known as Symmetric Key Encryption. The study of symmetric cryptosystems is referred to as symmetric cryptography.  Symmetric cryptosystems are also sometimes referred to as secret key cryptosystems</a:t>
            </a:r>
          </a:p>
          <a:p>
            <a:pPr algn="just">
              <a:lnSpc>
                <a:spcPct val="150000"/>
              </a:lnSpc>
              <a:spcBef>
                <a:spcPts val="0"/>
              </a:spcBef>
            </a:pPr>
            <a:endParaRPr lang="en-US" sz="1200" dirty="0" smtClean="0">
              <a:latin typeface="Tahoma" pitchFamily="34" charset="0"/>
              <a:ea typeface="Tahoma" pitchFamily="34" charset="0"/>
              <a:cs typeface="Tahoma" pitchFamily="34" charset="0"/>
            </a:endParaRPr>
          </a:p>
          <a:p>
            <a:pPr algn="just">
              <a:lnSpc>
                <a:spcPct val="150000"/>
              </a:lnSpc>
              <a:spcBef>
                <a:spcPts val="0"/>
              </a:spcBef>
            </a:pPr>
            <a:r>
              <a:rPr lang="en-US" sz="1200" b="1" dirty="0" smtClean="0">
                <a:latin typeface="Tahoma" pitchFamily="34" charset="0"/>
                <a:ea typeface="Tahoma" pitchFamily="34" charset="0"/>
                <a:cs typeface="Tahoma" pitchFamily="34" charset="0"/>
              </a:rPr>
              <a:t> What is Asymmetric Key Encryption? (CO1,K1)</a:t>
            </a:r>
          </a:p>
          <a:p>
            <a:pPr algn="just">
              <a:lnSpc>
                <a:spcPct val="150000"/>
              </a:lnSpc>
              <a:spcBef>
                <a:spcPts val="0"/>
              </a:spcBef>
              <a:buNone/>
            </a:pPr>
            <a:r>
              <a:rPr lang="en-US" sz="1200" dirty="0" smtClean="0">
                <a:latin typeface="Tahoma" pitchFamily="34" charset="0"/>
                <a:ea typeface="Tahoma" pitchFamily="34" charset="0"/>
                <a:cs typeface="Tahoma" pitchFamily="34" charset="0"/>
              </a:rPr>
              <a:t>   The encryption process where different keys are used for encrypting and decrypting the information is known as Asymmetric Key Encryption. </a:t>
            </a:r>
          </a:p>
          <a:p>
            <a:pPr algn="just">
              <a:lnSpc>
                <a:spcPct val="150000"/>
              </a:lnSpc>
              <a:spcBef>
                <a:spcPts val="0"/>
              </a:spcBef>
              <a:buNone/>
            </a:pPr>
            <a:r>
              <a:rPr lang="en-US" sz="1200" dirty="0" smtClean="0">
                <a:latin typeface="Tahoma" pitchFamily="34" charset="0"/>
                <a:ea typeface="Tahoma" pitchFamily="34" charset="0"/>
                <a:cs typeface="Tahoma" pitchFamily="34" charset="0"/>
              </a:rPr>
              <a:t/>
            </a:r>
            <a:br>
              <a:rPr lang="en-US" sz="1200" dirty="0" smtClean="0">
                <a:latin typeface="Tahoma" pitchFamily="34" charset="0"/>
                <a:ea typeface="Tahoma" pitchFamily="34" charset="0"/>
                <a:cs typeface="Tahoma" pitchFamily="34" charset="0"/>
              </a:rPr>
            </a:br>
            <a:endParaRPr lang="en-US" sz="1200" dirty="0">
              <a:latin typeface="Tahoma" pitchFamily="34" charset="0"/>
              <a:ea typeface="Tahoma" pitchFamily="34" charset="0"/>
              <a:cs typeface="Tahoma" pitchFamily="34"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Part B </a:t>
            </a:r>
            <a:endParaRPr lang="en-US" dirty="0"/>
          </a:p>
        </p:txBody>
      </p:sp>
      <p:sp>
        <p:nvSpPr>
          <p:cNvPr id="3" name="Content Placeholder 2"/>
          <p:cNvSpPr>
            <a:spLocks noGrp="1"/>
          </p:cNvSpPr>
          <p:nvPr>
            <p:ph idx="1"/>
          </p:nvPr>
        </p:nvSpPr>
        <p:spPr>
          <a:xfrm>
            <a:off x="471488" y="1030513"/>
            <a:ext cx="5915025" cy="8511051"/>
          </a:xfrm>
        </p:spPr>
        <p:txBody>
          <a:bodyPr>
            <a:normAutofit lnSpcReduction="10000"/>
          </a:bodyPr>
          <a:lstStyle/>
          <a:p>
            <a:pPr marL="342900" indent="-342900" algn="just">
              <a:lnSpc>
                <a:spcPct val="150000"/>
              </a:lnSpc>
              <a:spcBef>
                <a:spcPts val="0"/>
              </a:spcBef>
              <a:buFont typeface="+mj-lt"/>
              <a:buAutoNum type="arabicPeriod"/>
            </a:pPr>
            <a:r>
              <a:rPr lang="en-US" sz="1200" dirty="0">
                <a:latin typeface="Tahoma" pitchFamily="34" charset="0"/>
                <a:ea typeface="Tahoma" pitchFamily="34" charset="0"/>
                <a:cs typeface="Tahoma" pitchFamily="34" charset="0"/>
              </a:rPr>
              <a:t>Explain the </a:t>
            </a:r>
            <a:r>
              <a:rPr lang="en-US" sz="1200" dirty="0" smtClean="0">
                <a:latin typeface="Tahoma" pitchFamily="34" charset="0"/>
                <a:ea typeface="Tahoma" pitchFamily="34" charset="0"/>
                <a:cs typeface="Tahoma" pitchFamily="34" charset="0"/>
              </a:rPr>
              <a:t>following:	(CO1, K2)</a:t>
            </a:r>
            <a:endParaRPr lang="en-US" sz="1200" dirty="0">
              <a:latin typeface="Tahoma" pitchFamily="34" charset="0"/>
              <a:ea typeface="Tahoma" pitchFamily="34" charset="0"/>
              <a:cs typeface="Tahoma" pitchFamily="34" charset="0"/>
            </a:endParaRPr>
          </a:p>
          <a:p>
            <a:pPr marL="342900" lvl="1" indent="0" algn="just">
              <a:lnSpc>
                <a:spcPct val="150000"/>
              </a:lnSpc>
              <a:spcBef>
                <a:spcPts val="0"/>
              </a:spcBef>
              <a:buNone/>
            </a:pPr>
            <a:r>
              <a:rPr lang="en-US" dirty="0">
                <a:latin typeface="Tahoma" pitchFamily="34" charset="0"/>
                <a:ea typeface="Tahoma" pitchFamily="34" charset="0"/>
                <a:cs typeface="Tahoma" pitchFamily="34" charset="0"/>
              </a:rPr>
              <a:t>(a) </a:t>
            </a:r>
            <a:r>
              <a:rPr lang="en-US" dirty="0" err="1">
                <a:latin typeface="Tahoma" pitchFamily="34" charset="0"/>
                <a:ea typeface="Tahoma" pitchFamily="34" charset="0"/>
                <a:cs typeface="Tahoma" pitchFamily="34" charset="0"/>
              </a:rPr>
              <a:t>Playfair</a:t>
            </a:r>
            <a:r>
              <a:rPr lang="en-US" dirty="0">
                <a:latin typeface="Tahoma" pitchFamily="34" charset="0"/>
                <a:ea typeface="Tahoma" pitchFamily="34" charset="0"/>
                <a:cs typeface="Tahoma" pitchFamily="34" charset="0"/>
              </a:rPr>
              <a:t> cipher. </a:t>
            </a:r>
          </a:p>
          <a:p>
            <a:pPr marL="342900" lvl="1" indent="0" algn="just">
              <a:lnSpc>
                <a:spcPct val="150000"/>
              </a:lnSpc>
              <a:spcBef>
                <a:spcPts val="0"/>
              </a:spcBef>
              <a:buNone/>
            </a:pPr>
            <a:r>
              <a:rPr lang="en-US" dirty="0">
                <a:latin typeface="Tahoma" pitchFamily="34" charset="0"/>
                <a:ea typeface="Tahoma" pitchFamily="34" charset="0"/>
                <a:cs typeface="Tahoma" pitchFamily="34" charset="0"/>
              </a:rPr>
              <a:t>(b) </a:t>
            </a:r>
            <a:r>
              <a:rPr lang="en-US" dirty="0" err="1">
                <a:latin typeface="Tahoma" pitchFamily="34" charset="0"/>
                <a:ea typeface="Tahoma" pitchFamily="34" charset="0"/>
                <a:cs typeface="Tahoma" pitchFamily="34" charset="0"/>
              </a:rPr>
              <a:t>Vernam</a:t>
            </a:r>
            <a:r>
              <a:rPr lang="en-US" dirty="0">
                <a:latin typeface="Tahoma" pitchFamily="34" charset="0"/>
                <a:ea typeface="Tahoma" pitchFamily="34" charset="0"/>
                <a:cs typeface="Tahoma" pitchFamily="34" charset="0"/>
              </a:rPr>
              <a:t> cipher in detail. </a:t>
            </a:r>
          </a:p>
          <a:p>
            <a:pPr marL="342900" indent="-342900" algn="just">
              <a:lnSpc>
                <a:spcPct val="150000"/>
              </a:lnSpc>
              <a:spcBef>
                <a:spcPts val="0"/>
              </a:spcBef>
              <a:buFont typeface="+mj-lt"/>
              <a:buAutoNum type="arabicPeriod"/>
            </a:pPr>
            <a:r>
              <a:rPr lang="en-US" sz="1200" dirty="0" smtClean="0">
                <a:latin typeface="Tahoma" pitchFamily="34" charset="0"/>
                <a:ea typeface="Tahoma" pitchFamily="34" charset="0"/>
                <a:cs typeface="Tahoma" pitchFamily="34" charset="0"/>
              </a:rPr>
              <a:t>Discuss in detail about Steganography </a:t>
            </a:r>
            <a:r>
              <a:rPr lang="en-US" sz="1200" dirty="0">
                <a:latin typeface="Tahoma" pitchFamily="34" charset="0"/>
                <a:ea typeface="Tahoma" pitchFamily="34" charset="0"/>
                <a:cs typeface="Tahoma" pitchFamily="34" charset="0"/>
              </a:rPr>
              <a:t>(CO1, K2</a:t>
            </a:r>
            <a:r>
              <a:rPr lang="en-US" sz="1200" dirty="0" smtClean="0">
                <a:latin typeface="Tahoma" pitchFamily="34" charset="0"/>
                <a:ea typeface="Tahoma" pitchFamily="34" charset="0"/>
                <a:cs typeface="Tahoma" pitchFamily="34" charset="0"/>
              </a:rPr>
              <a:t>)</a:t>
            </a:r>
            <a:endParaRPr lang="en-US" sz="1200" dirty="0">
              <a:latin typeface="Tahoma" pitchFamily="34" charset="0"/>
              <a:ea typeface="Tahoma" pitchFamily="34" charset="0"/>
              <a:cs typeface="Tahoma" pitchFamily="34" charset="0"/>
            </a:endParaRPr>
          </a:p>
          <a:p>
            <a:pPr marL="342900" indent="-342900" algn="just">
              <a:lnSpc>
                <a:spcPct val="150000"/>
              </a:lnSpc>
              <a:spcBef>
                <a:spcPts val="0"/>
              </a:spcBef>
              <a:buFont typeface="+mj-lt"/>
              <a:buAutoNum type="arabicPeriod"/>
            </a:pPr>
            <a:r>
              <a:rPr lang="en-US" sz="1200" dirty="0" smtClean="0">
                <a:latin typeface="Tahoma" pitchFamily="34" charset="0"/>
                <a:ea typeface="Tahoma" pitchFamily="34" charset="0"/>
                <a:cs typeface="Tahoma" pitchFamily="34" charset="0"/>
              </a:rPr>
              <a:t>Compute the ciphertext for the plaintext “SECURE WORLD” using the </a:t>
            </a:r>
            <a:r>
              <a:rPr lang="en-US" sz="1200" dirty="0" err="1" smtClean="0">
                <a:latin typeface="Tahoma" pitchFamily="34" charset="0"/>
                <a:ea typeface="Tahoma" pitchFamily="34" charset="0"/>
                <a:cs typeface="Tahoma" pitchFamily="34" charset="0"/>
              </a:rPr>
              <a:t>playfair</a:t>
            </a:r>
            <a:r>
              <a:rPr lang="en-US" sz="1200" dirty="0" smtClean="0">
                <a:latin typeface="Tahoma" pitchFamily="34" charset="0"/>
                <a:ea typeface="Tahoma" pitchFamily="34" charset="0"/>
                <a:cs typeface="Tahoma" pitchFamily="34" charset="0"/>
              </a:rPr>
              <a:t> cipher with key “CRYPTO. Also verify whether it is feasible to generate back the plaintext, </a:t>
            </a:r>
            <a:r>
              <a:rPr lang="en-US" sz="1200" dirty="0">
                <a:latin typeface="Tahoma" pitchFamily="34" charset="0"/>
                <a:ea typeface="Tahoma" pitchFamily="34" charset="0"/>
                <a:cs typeface="Tahoma" pitchFamily="34" charset="0"/>
              </a:rPr>
              <a:t>(CO1, </a:t>
            </a:r>
            <a:r>
              <a:rPr lang="en-US" sz="1200" dirty="0" smtClean="0">
                <a:latin typeface="Tahoma" pitchFamily="34" charset="0"/>
                <a:ea typeface="Tahoma" pitchFamily="34" charset="0"/>
                <a:cs typeface="Tahoma" pitchFamily="34" charset="0"/>
              </a:rPr>
              <a:t>K3)</a:t>
            </a:r>
            <a:endParaRPr lang="en-US" sz="1200" dirty="0">
              <a:latin typeface="Tahoma" pitchFamily="34" charset="0"/>
              <a:ea typeface="Tahoma" pitchFamily="34" charset="0"/>
              <a:cs typeface="Tahoma" pitchFamily="34" charset="0"/>
            </a:endParaRPr>
          </a:p>
          <a:p>
            <a:pPr marL="342900" indent="-342900" algn="just">
              <a:lnSpc>
                <a:spcPct val="150000"/>
              </a:lnSpc>
              <a:spcBef>
                <a:spcPts val="0"/>
              </a:spcBef>
              <a:buFont typeface="+mj-lt"/>
              <a:buAutoNum type="arabicPeriod"/>
            </a:pPr>
            <a:r>
              <a:rPr lang="en-US" sz="1200" dirty="0" smtClean="0">
                <a:latin typeface="Tahoma" pitchFamily="34" charset="0"/>
                <a:ea typeface="Tahoma" pitchFamily="34" charset="0"/>
                <a:cs typeface="Tahoma" pitchFamily="34" charset="0"/>
              </a:rPr>
              <a:t>”Explain </a:t>
            </a:r>
            <a:r>
              <a:rPr lang="en-US" sz="1200" dirty="0">
                <a:latin typeface="Tahoma" pitchFamily="34" charset="0"/>
                <a:ea typeface="Tahoma" pitchFamily="34" charset="0"/>
                <a:cs typeface="Tahoma" pitchFamily="34" charset="0"/>
              </a:rPr>
              <a:t>the OSI security architecture. (CO1, K2)</a:t>
            </a:r>
          </a:p>
          <a:p>
            <a:pPr marL="342900" indent="-342900" algn="just">
              <a:lnSpc>
                <a:spcPct val="150000"/>
              </a:lnSpc>
              <a:spcBef>
                <a:spcPts val="0"/>
              </a:spcBef>
              <a:buFont typeface="+mj-lt"/>
              <a:buAutoNum type="arabicPeriod"/>
            </a:pPr>
            <a:r>
              <a:rPr lang="en-US" sz="1200" dirty="0" smtClean="0">
                <a:latin typeface="Tahoma" pitchFamily="34" charset="0"/>
                <a:ea typeface="Tahoma" pitchFamily="34" charset="0"/>
                <a:cs typeface="Tahoma" pitchFamily="34" charset="0"/>
              </a:rPr>
              <a:t>Explain </a:t>
            </a:r>
            <a:r>
              <a:rPr lang="en-US" sz="1200" dirty="0">
                <a:latin typeface="Tahoma" pitchFamily="34" charset="0"/>
                <a:ea typeface="Tahoma" pitchFamily="34" charset="0"/>
                <a:cs typeface="Tahoma" pitchFamily="34" charset="0"/>
              </a:rPr>
              <a:t>various transposition ciphers in detail</a:t>
            </a:r>
            <a:r>
              <a:rPr lang="en-US" sz="1200" dirty="0" smtClean="0">
                <a:latin typeface="Tahoma" pitchFamily="34" charset="0"/>
                <a:ea typeface="Tahoma" pitchFamily="34" charset="0"/>
                <a:cs typeface="Tahoma" pitchFamily="34" charset="0"/>
              </a:rPr>
              <a:t>. </a:t>
            </a:r>
            <a:r>
              <a:rPr lang="en-US" sz="1200" dirty="0">
                <a:latin typeface="Tahoma" pitchFamily="34" charset="0"/>
                <a:ea typeface="Tahoma" pitchFamily="34" charset="0"/>
                <a:cs typeface="Tahoma" pitchFamily="34" charset="0"/>
              </a:rPr>
              <a:t>(CO1, K2</a:t>
            </a:r>
            <a:r>
              <a:rPr lang="en-US" sz="1200" dirty="0" smtClean="0">
                <a:latin typeface="Tahoma" pitchFamily="34" charset="0"/>
                <a:ea typeface="Tahoma" pitchFamily="34" charset="0"/>
                <a:cs typeface="Tahoma" pitchFamily="34" charset="0"/>
              </a:rPr>
              <a:t>)</a:t>
            </a:r>
            <a:endParaRPr lang="en-US" sz="1200" dirty="0">
              <a:latin typeface="Tahoma" pitchFamily="34" charset="0"/>
              <a:ea typeface="Tahoma" pitchFamily="34" charset="0"/>
              <a:cs typeface="Tahoma" pitchFamily="34" charset="0"/>
            </a:endParaRPr>
          </a:p>
          <a:p>
            <a:pPr marL="342900" indent="-342900" algn="just">
              <a:lnSpc>
                <a:spcPct val="150000"/>
              </a:lnSpc>
              <a:spcBef>
                <a:spcPts val="0"/>
              </a:spcBef>
              <a:buFont typeface="+mj-lt"/>
              <a:buAutoNum type="arabicPeriod"/>
            </a:pPr>
            <a:r>
              <a:rPr lang="en-US" sz="1200" dirty="0" smtClean="0">
                <a:latin typeface="Tahoma" pitchFamily="34" charset="0"/>
                <a:ea typeface="Tahoma" pitchFamily="34" charset="0"/>
                <a:cs typeface="Tahoma" pitchFamily="34" charset="0"/>
              </a:rPr>
              <a:t>Explain </a:t>
            </a:r>
            <a:r>
              <a:rPr lang="en-US" sz="1200" dirty="0">
                <a:latin typeface="Tahoma" pitchFamily="34" charset="0"/>
                <a:ea typeface="Tahoma" pitchFamily="34" charset="0"/>
                <a:cs typeface="Tahoma" pitchFamily="34" charset="0"/>
              </a:rPr>
              <a:t>in detail about various types of attacks</a:t>
            </a:r>
            <a:r>
              <a:rPr lang="en-US" sz="1200" dirty="0" smtClean="0">
                <a:latin typeface="Tahoma" pitchFamily="34" charset="0"/>
                <a:ea typeface="Tahoma" pitchFamily="34" charset="0"/>
                <a:cs typeface="Tahoma" pitchFamily="34" charset="0"/>
              </a:rPr>
              <a:t>. </a:t>
            </a:r>
            <a:r>
              <a:rPr lang="en-US" sz="1200" dirty="0">
                <a:latin typeface="Tahoma" pitchFamily="34" charset="0"/>
                <a:ea typeface="Tahoma" pitchFamily="34" charset="0"/>
                <a:cs typeface="Tahoma" pitchFamily="34" charset="0"/>
              </a:rPr>
              <a:t>(CO1, K2</a:t>
            </a:r>
            <a:r>
              <a:rPr lang="en-US" sz="1200" dirty="0" smtClean="0">
                <a:latin typeface="Tahoma" pitchFamily="34" charset="0"/>
                <a:ea typeface="Tahoma" pitchFamily="34" charset="0"/>
                <a:cs typeface="Tahoma" pitchFamily="34" charset="0"/>
              </a:rPr>
              <a:t>)</a:t>
            </a:r>
          </a:p>
          <a:p>
            <a:pPr marL="342900" indent="-342900" algn="just">
              <a:lnSpc>
                <a:spcPct val="150000"/>
              </a:lnSpc>
              <a:spcBef>
                <a:spcPts val="0"/>
              </a:spcBef>
              <a:buFont typeface="+mj-lt"/>
              <a:buAutoNum type="arabicPeriod"/>
            </a:pPr>
            <a:r>
              <a:rPr lang="en-US" sz="1200" dirty="0" smtClean="0">
                <a:latin typeface="Tahoma" pitchFamily="34" charset="0"/>
                <a:ea typeface="Tahoma" pitchFamily="34" charset="0"/>
                <a:cs typeface="Tahoma" pitchFamily="34" charset="0"/>
              </a:rPr>
              <a:t>Illustrate the legal and ethical aspects of security </a:t>
            </a:r>
            <a:r>
              <a:rPr lang="en-US" sz="1200" dirty="0">
                <a:latin typeface="Tahoma" pitchFamily="34" charset="0"/>
                <a:ea typeface="Tahoma" pitchFamily="34" charset="0"/>
                <a:cs typeface="Tahoma" pitchFamily="34" charset="0"/>
              </a:rPr>
              <a:t>(CO1, </a:t>
            </a:r>
            <a:r>
              <a:rPr lang="en-US" sz="1200" dirty="0" smtClean="0">
                <a:latin typeface="Tahoma" pitchFamily="34" charset="0"/>
                <a:ea typeface="Tahoma" pitchFamily="34" charset="0"/>
                <a:cs typeface="Tahoma" pitchFamily="34" charset="0"/>
              </a:rPr>
              <a:t>K3)</a:t>
            </a:r>
          </a:p>
          <a:p>
            <a:pPr marL="342900" indent="-342900" algn="just">
              <a:lnSpc>
                <a:spcPct val="150000"/>
              </a:lnSpc>
              <a:spcBef>
                <a:spcPts val="0"/>
              </a:spcBef>
              <a:buFont typeface="+mj-lt"/>
              <a:buAutoNum type="arabicPeriod"/>
            </a:pPr>
            <a:r>
              <a:rPr lang="en-US" sz="1200" dirty="0" smtClean="0">
                <a:latin typeface="Tahoma" pitchFamily="34" charset="0"/>
                <a:ea typeface="Tahoma" pitchFamily="34" charset="0"/>
                <a:cs typeface="Tahoma" pitchFamily="34" charset="0"/>
              </a:rPr>
              <a:t>Explain in detail   </a:t>
            </a:r>
            <a:r>
              <a:rPr lang="en-US" sz="1200" dirty="0">
                <a:latin typeface="Tahoma" pitchFamily="34" charset="0"/>
                <a:ea typeface="Tahoma" pitchFamily="34" charset="0"/>
                <a:cs typeface="Tahoma" pitchFamily="34" charset="0"/>
              </a:rPr>
              <a:t>(CO1, K2</a:t>
            </a:r>
            <a:r>
              <a:rPr lang="en-US" sz="1200" dirty="0" smtClean="0">
                <a:latin typeface="Tahoma" pitchFamily="34" charset="0"/>
                <a:ea typeface="Tahoma" pitchFamily="34" charset="0"/>
                <a:cs typeface="Tahoma" pitchFamily="34" charset="0"/>
              </a:rPr>
              <a:t>)</a:t>
            </a:r>
          </a:p>
          <a:p>
            <a:pPr marL="685800" lvl="1" indent="-342900" algn="just">
              <a:lnSpc>
                <a:spcPct val="150000"/>
              </a:lnSpc>
              <a:spcBef>
                <a:spcPts val="0"/>
              </a:spcBef>
              <a:buFont typeface="+mj-lt"/>
              <a:buAutoNum type="arabicPeriod"/>
            </a:pPr>
            <a:r>
              <a:rPr lang="en-US" dirty="0" smtClean="0">
                <a:latin typeface="Tahoma" pitchFamily="34" charset="0"/>
                <a:ea typeface="Tahoma" pitchFamily="34" charset="0"/>
                <a:cs typeface="Tahoma" pitchFamily="34" charset="0"/>
              </a:rPr>
              <a:t>Product cryptosystem</a:t>
            </a:r>
          </a:p>
          <a:p>
            <a:pPr marL="685800" lvl="1" indent="-342900" algn="just">
              <a:lnSpc>
                <a:spcPct val="150000"/>
              </a:lnSpc>
              <a:spcBef>
                <a:spcPts val="0"/>
              </a:spcBef>
              <a:buFont typeface="+mj-lt"/>
              <a:buAutoNum type="arabicPeriod"/>
            </a:pPr>
            <a:r>
              <a:rPr lang="en-US" dirty="0" smtClean="0">
                <a:latin typeface="Tahoma" pitchFamily="34" charset="0"/>
                <a:ea typeface="Tahoma" pitchFamily="34" charset="0"/>
                <a:cs typeface="Tahoma" pitchFamily="34" charset="0"/>
              </a:rPr>
              <a:t>Perfect security</a:t>
            </a:r>
          </a:p>
          <a:p>
            <a:pPr marL="342900" indent="-342900" algn="just">
              <a:lnSpc>
                <a:spcPct val="150000"/>
              </a:lnSpc>
              <a:spcBef>
                <a:spcPts val="0"/>
              </a:spcBef>
              <a:buFont typeface="+mj-lt"/>
              <a:buAutoNum type="arabicPeriod"/>
            </a:pPr>
            <a:r>
              <a:rPr lang="en-US" sz="1200" dirty="0">
                <a:latin typeface="Tahoma" pitchFamily="34" charset="0"/>
                <a:ea typeface="Tahoma" pitchFamily="34" charset="0"/>
                <a:cs typeface="Tahoma" pitchFamily="34" charset="0"/>
              </a:rPr>
              <a:t>Compute the ciphertext using Hill cipher for the plaintext “PAY ORE MONEY” and key </a:t>
            </a:r>
            <a:r>
              <a:rPr lang="en-US" sz="1200" dirty="0" smtClean="0">
                <a:latin typeface="Tahoma" pitchFamily="34" charset="0"/>
                <a:ea typeface="Tahoma" pitchFamily="34" charset="0"/>
                <a:cs typeface="Tahoma" pitchFamily="34" charset="0"/>
              </a:rPr>
              <a:t>given below. Verify whether your ciphertext reproduces plaintext. (CO1,K3)</a:t>
            </a:r>
          </a:p>
          <a:p>
            <a:pPr marL="342900" indent="-342900" algn="just">
              <a:lnSpc>
                <a:spcPct val="150000"/>
              </a:lnSpc>
              <a:spcBef>
                <a:spcPts val="0"/>
              </a:spcBef>
              <a:buFont typeface="+mj-lt"/>
              <a:buAutoNum type="arabicPeriod"/>
            </a:pPr>
            <a:endParaRPr lang="en-US" sz="1200" dirty="0">
              <a:latin typeface="Tahoma" pitchFamily="34" charset="0"/>
              <a:ea typeface="Tahoma" pitchFamily="34" charset="0"/>
              <a:cs typeface="Tahoma" pitchFamily="34" charset="0"/>
            </a:endParaRPr>
          </a:p>
          <a:p>
            <a:pPr marL="342900" indent="-342900" algn="just">
              <a:lnSpc>
                <a:spcPct val="150000"/>
              </a:lnSpc>
              <a:spcBef>
                <a:spcPts val="0"/>
              </a:spcBef>
              <a:buFont typeface="+mj-lt"/>
              <a:buAutoNum type="arabicPeriod"/>
            </a:pPr>
            <a:endParaRPr lang="en-US" sz="1200" dirty="0" smtClean="0">
              <a:latin typeface="Tahoma" pitchFamily="34" charset="0"/>
              <a:ea typeface="Tahoma" pitchFamily="34" charset="0"/>
              <a:cs typeface="Tahoma" pitchFamily="34" charset="0"/>
            </a:endParaRPr>
          </a:p>
          <a:p>
            <a:pPr marL="342900" indent="-342900" algn="just">
              <a:lnSpc>
                <a:spcPct val="150000"/>
              </a:lnSpc>
              <a:spcBef>
                <a:spcPts val="0"/>
              </a:spcBef>
              <a:buFont typeface="+mj-lt"/>
              <a:buAutoNum type="arabicPeriod"/>
            </a:pPr>
            <a:endParaRPr lang="en-US" sz="1200" dirty="0">
              <a:latin typeface="Tahoma" pitchFamily="34" charset="0"/>
              <a:ea typeface="Tahoma" pitchFamily="34" charset="0"/>
              <a:cs typeface="Tahoma" pitchFamily="34" charset="0"/>
            </a:endParaRPr>
          </a:p>
          <a:p>
            <a:pPr marL="342900" indent="-342900" algn="just">
              <a:lnSpc>
                <a:spcPct val="150000"/>
              </a:lnSpc>
              <a:spcBef>
                <a:spcPts val="0"/>
              </a:spcBef>
              <a:buFont typeface="+mj-lt"/>
              <a:buAutoNum type="arabicPeriod"/>
            </a:pPr>
            <a:endParaRPr lang="en-US" sz="1200" dirty="0">
              <a:latin typeface="Tahoma" pitchFamily="34" charset="0"/>
              <a:ea typeface="Tahoma" pitchFamily="34" charset="0"/>
              <a:cs typeface="Tahoma" pitchFamily="34" charset="0"/>
            </a:endParaRPr>
          </a:p>
          <a:p>
            <a:pPr marL="342900" indent="-342900" algn="just">
              <a:lnSpc>
                <a:spcPct val="150000"/>
              </a:lnSpc>
              <a:spcBef>
                <a:spcPts val="0"/>
              </a:spcBef>
              <a:buFont typeface="+mj-lt"/>
              <a:buAutoNum type="arabicPeriod"/>
            </a:pPr>
            <a:endParaRPr lang="en-US" sz="1200" dirty="0" smtClean="0">
              <a:latin typeface="Tahoma" pitchFamily="34" charset="0"/>
              <a:ea typeface="Tahoma" pitchFamily="34" charset="0"/>
              <a:cs typeface="Tahoma" pitchFamily="34" charset="0"/>
            </a:endParaRPr>
          </a:p>
          <a:p>
            <a:pPr marL="342900" indent="-342900" algn="just">
              <a:lnSpc>
                <a:spcPct val="150000"/>
              </a:lnSpc>
              <a:spcBef>
                <a:spcPts val="0"/>
              </a:spcBef>
              <a:buFont typeface="+mj-lt"/>
              <a:buAutoNum type="arabicPeriod"/>
            </a:pPr>
            <a:r>
              <a:rPr lang="en-US" sz="1200" dirty="0" smtClean="0">
                <a:latin typeface="Tahoma" pitchFamily="34" charset="0"/>
                <a:ea typeface="Tahoma" pitchFamily="34" charset="0"/>
                <a:cs typeface="Tahoma" pitchFamily="34" charset="0"/>
              </a:rPr>
              <a:t>Describe </a:t>
            </a:r>
            <a:r>
              <a:rPr lang="en-US" sz="1200" dirty="0">
                <a:latin typeface="Tahoma" pitchFamily="34" charset="0"/>
                <a:ea typeface="Tahoma" pitchFamily="34" charset="0"/>
                <a:cs typeface="Tahoma" pitchFamily="34" charset="0"/>
              </a:rPr>
              <a:t>a classification of computer crime based on the role that the computer </a:t>
            </a:r>
            <a:r>
              <a:rPr lang="en-US" sz="1200" dirty="0" smtClean="0">
                <a:latin typeface="Tahoma" pitchFamily="34" charset="0"/>
                <a:ea typeface="Tahoma" pitchFamily="34" charset="0"/>
                <a:cs typeface="Tahoma" pitchFamily="34" charset="0"/>
              </a:rPr>
              <a:t>plays in </a:t>
            </a:r>
            <a:r>
              <a:rPr lang="en-US" sz="1200" dirty="0">
                <a:latin typeface="Tahoma" pitchFamily="34" charset="0"/>
                <a:ea typeface="Tahoma" pitchFamily="34" charset="0"/>
                <a:cs typeface="Tahoma" pitchFamily="34" charset="0"/>
              </a:rPr>
              <a:t>the criminal activity</a:t>
            </a:r>
            <a:r>
              <a:rPr lang="en-US" sz="1200" dirty="0" smtClean="0">
                <a:latin typeface="Tahoma" pitchFamily="34" charset="0"/>
                <a:ea typeface="Tahoma" pitchFamily="34" charset="0"/>
                <a:cs typeface="Tahoma" pitchFamily="34" charset="0"/>
              </a:rPr>
              <a:t>. (CO1,K2)</a:t>
            </a:r>
            <a:endParaRPr lang="en-US" sz="1200" dirty="0">
              <a:latin typeface="Tahoma" pitchFamily="34" charset="0"/>
              <a:ea typeface="Tahoma" pitchFamily="34" charset="0"/>
              <a:cs typeface="Tahoma" pitchFamily="34" charset="0"/>
            </a:endParaRPr>
          </a:p>
          <a:p>
            <a:pPr marL="342900" indent="-342900" algn="just">
              <a:lnSpc>
                <a:spcPct val="150000"/>
              </a:lnSpc>
              <a:spcBef>
                <a:spcPts val="0"/>
              </a:spcBef>
              <a:buFont typeface="+mj-lt"/>
              <a:buAutoNum type="arabicPeriod"/>
            </a:pPr>
            <a:r>
              <a:rPr lang="en-US" sz="1200" dirty="0" smtClean="0">
                <a:latin typeface="Tahoma" pitchFamily="34" charset="0"/>
                <a:ea typeface="Tahoma" pitchFamily="34" charset="0"/>
                <a:cs typeface="Tahoma" pitchFamily="34" charset="0"/>
              </a:rPr>
              <a:t>Explain in detail about copyright. (CO1,K2)</a:t>
            </a:r>
            <a:endParaRPr lang="en-US" sz="1200" dirty="0">
              <a:latin typeface="Tahoma" pitchFamily="34" charset="0"/>
              <a:ea typeface="Tahoma" pitchFamily="34" charset="0"/>
              <a:cs typeface="Tahoma" pitchFamily="34" charset="0"/>
            </a:endParaRPr>
          </a:p>
          <a:p>
            <a:pPr marL="342900" indent="-342900" algn="just">
              <a:lnSpc>
                <a:spcPct val="150000"/>
              </a:lnSpc>
              <a:spcBef>
                <a:spcPts val="0"/>
              </a:spcBef>
              <a:buFont typeface="+mj-lt"/>
              <a:buAutoNum type="arabicPeriod"/>
            </a:pPr>
            <a:r>
              <a:rPr lang="en-US" sz="1200" dirty="0" smtClean="0">
                <a:latin typeface="Tahoma" pitchFamily="34" charset="0"/>
                <a:ea typeface="Tahoma" pitchFamily="34" charset="0"/>
                <a:cs typeface="Tahoma" pitchFamily="34" charset="0"/>
              </a:rPr>
              <a:t>Describe </a:t>
            </a:r>
            <a:r>
              <a:rPr lang="en-US" sz="1200" dirty="0">
                <a:latin typeface="Tahoma" pitchFamily="34" charset="0"/>
                <a:ea typeface="Tahoma" pitchFamily="34" charset="0"/>
                <a:cs typeface="Tahoma" pitchFamily="34" charset="0"/>
              </a:rPr>
              <a:t>the Digital Millennium Copyright Act</a:t>
            </a:r>
            <a:r>
              <a:rPr lang="en-US" sz="1200" dirty="0" smtClean="0">
                <a:latin typeface="Tahoma" pitchFamily="34" charset="0"/>
                <a:ea typeface="Tahoma" pitchFamily="34" charset="0"/>
                <a:cs typeface="Tahoma" pitchFamily="34" charset="0"/>
              </a:rPr>
              <a:t>.</a:t>
            </a:r>
            <a:r>
              <a:rPr lang="en-US" sz="1200" dirty="0">
                <a:latin typeface="Tahoma" pitchFamily="34" charset="0"/>
                <a:ea typeface="Tahoma" pitchFamily="34" charset="0"/>
                <a:cs typeface="Tahoma" pitchFamily="34" charset="0"/>
              </a:rPr>
              <a:t> (CO1,K2</a:t>
            </a:r>
            <a:r>
              <a:rPr lang="en-US" sz="1200" dirty="0" smtClean="0">
                <a:latin typeface="Tahoma" pitchFamily="34" charset="0"/>
                <a:ea typeface="Tahoma" pitchFamily="34" charset="0"/>
                <a:cs typeface="Tahoma" pitchFamily="34" charset="0"/>
              </a:rPr>
              <a:t>)</a:t>
            </a:r>
            <a:endParaRPr lang="en-US" sz="1200" dirty="0">
              <a:latin typeface="Tahoma" pitchFamily="34" charset="0"/>
              <a:ea typeface="Tahoma" pitchFamily="34" charset="0"/>
              <a:cs typeface="Tahoma" pitchFamily="34" charset="0"/>
            </a:endParaRPr>
          </a:p>
          <a:p>
            <a:pPr marL="342900" indent="-342900" algn="just">
              <a:lnSpc>
                <a:spcPct val="150000"/>
              </a:lnSpc>
              <a:spcBef>
                <a:spcPts val="0"/>
              </a:spcBef>
              <a:buFont typeface="+mj-lt"/>
              <a:buAutoNum type="arabicPeriod"/>
            </a:pPr>
            <a:r>
              <a:rPr lang="en-US" sz="1200" dirty="0">
                <a:latin typeface="Tahoma" pitchFamily="34" charset="0"/>
                <a:ea typeface="Tahoma" pitchFamily="34" charset="0"/>
                <a:cs typeface="Tahoma" pitchFamily="34" charset="0"/>
              </a:rPr>
              <a:t>Describe the principal categories of users of digital rights management systems</a:t>
            </a:r>
            <a:r>
              <a:rPr lang="en-US" sz="1200" dirty="0" smtClean="0">
                <a:latin typeface="Tahoma" pitchFamily="34" charset="0"/>
                <a:ea typeface="Tahoma" pitchFamily="34" charset="0"/>
                <a:cs typeface="Tahoma" pitchFamily="34" charset="0"/>
              </a:rPr>
              <a:t>. </a:t>
            </a:r>
            <a:r>
              <a:rPr lang="en-US" sz="1200" dirty="0">
                <a:latin typeface="Tahoma" pitchFamily="34" charset="0"/>
                <a:ea typeface="Tahoma" pitchFamily="34" charset="0"/>
                <a:cs typeface="Tahoma" pitchFamily="34" charset="0"/>
              </a:rPr>
              <a:t>(CO1,K2</a:t>
            </a:r>
            <a:r>
              <a:rPr lang="en-US" sz="1200" dirty="0" smtClean="0">
                <a:latin typeface="Tahoma" pitchFamily="34" charset="0"/>
                <a:ea typeface="Tahoma" pitchFamily="34" charset="0"/>
                <a:cs typeface="Tahoma" pitchFamily="34" charset="0"/>
              </a:rPr>
              <a:t>)</a:t>
            </a:r>
          </a:p>
          <a:p>
            <a:pPr marL="342900" indent="-342900" algn="just">
              <a:lnSpc>
                <a:spcPct val="150000"/>
              </a:lnSpc>
              <a:spcBef>
                <a:spcPts val="0"/>
              </a:spcBef>
              <a:buFont typeface="+mj-lt"/>
              <a:buAutoNum type="arabicPeriod"/>
            </a:pPr>
            <a:r>
              <a:rPr lang="en-US" sz="1200" dirty="0" smtClean="0">
                <a:latin typeface="Tahoma" pitchFamily="34" charset="0"/>
                <a:ea typeface="Tahoma" pitchFamily="34" charset="0"/>
                <a:cs typeface="Tahoma" pitchFamily="34" charset="0"/>
              </a:rPr>
              <a:t>Summarize the Law Enforcement of Cybercrimes with the vicious cycle of cybercrime. (CO1,K2)</a:t>
            </a:r>
          </a:p>
          <a:p>
            <a:pPr marL="342900" indent="-342900" algn="just">
              <a:lnSpc>
                <a:spcPct val="150000"/>
              </a:lnSpc>
              <a:spcBef>
                <a:spcPts val="0"/>
              </a:spcBef>
              <a:buFont typeface="+mj-lt"/>
              <a:buAutoNum type="arabicPeriod"/>
            </a:pPr>
            <a:r>
              <a:rPr lang="en-US" sz="1200" dirty="0" smtClean="0">
                <a:latin typeface="Tahoma" pitchFamily="34" charset="0"/>
                <a:ea typeface="Tahoma" pitchFamily="34" charset="0"/>
                <a:cs typeface="Tahoma" pitchFamily="34" charset="0"/>
              </a:rPr>
              <a:t>Explain the role of Information theory in Cryptography. (CO1, K2)</a:t>
            </a:r>
            <a:endParaRPr lang="en-US" sz="1200" dirty="0">
              <a:latin typeface="Tahoma" pitchFamily="34" charset="0"/>
              <a:ea typeface="Tahoma" pitchFamily="34" charset="0"/>
              <a:cs typeface="Tahoma" pitchFamily="34" charset="0"/>
            </a:endParaRPr>
          </a:p>
          <a:p>
            <a:pPr marL="342900" indent="-342900" algn="just">
              <a:lnSpc>
                <a:spcPct val="150000"/>
              </a:lnSpc>
              <a:spcBef>
                <a:spcPts val="0"/>
              </a:spcBef>
              <a:buFont typeface="+mj-lt"/>
              <a:buAutoNum type="arabicPeriod"/>
            </a:pPr>
            <a:endParaRPr lang="en-US" sz="1200" dirty="0">
              <a:latin typeface="Tahoma" pitchFamily="34" charset="0"/>
              <a:ea typeface="Tahoma" pitchFamily="34" charset="0"/>
              <a:cs typeface="Tahoma" pitchFamily="34"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824010" y="5406807"/>
            <a:ext cx="1533525" cy="1219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8337696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CS8792 – Cryptography and Network </a:t>
            </a:r>
            <a:r>
              <a:rPr lang="en-US" dirty="0" smtClean="0"/>
              <a:t>security</a:t>
            </a:r>
            <a:br>
              <a:rPr lang="en-US" dirty="0" smtClean="0"/>
            </a:br>
            <a:r>
              <a:rPr lang="en-US" dirty="0" smtClean="0"/>
              <a:t>Unit - II</a:t>
            </a:r>
            <a:endParaRPr lang="en-US" dirty="0"/>
          </a:p>
        </p:txBody>
      </p:sp>
      <p:sp>
        <p:nvSpPr>
          <p:cNvPr id="3" name="Subtitle 2"/>
          <p:cNvSpPr>
            <a:spLocks noGrp="1"/>
          </p:cNvSpPr>
          <p:nvPr>
            <p:ph type="subTitle" idx="1"/>
          </p:nvPr>
        </p:nvSpPr>
        <p:spPr>
          <a:xfrm>
            <a:off x="857250" y="5202943"/>
            <a:ext cx="5143500" cy="3070547"/>
          </a:xfrm>
        </p:spPr>
        <p:txBody>
          <a:bodyPr>
            <a:noAutofit/>
          </a:bodyPr>
          <a:lstStyle/>
          <a:p>
            <a:r>
              <a:rPr lang="en-US" sz="1600" dirty="0">
                <a:ea typeface="Tahoma" pitchFamily="34" charset="0"/>
                <a:cs typeface="Tahoma" pitchFamily="34" charset="0"/>
              </a:rPr>
              <a:t>Department: Computer Science and </a:t>
            </a:r>
            <a:r>
              <a:rPr lang="en-US" sz="1600" dirty="0" smtClean="0">
                <a:ea typeface="Tahoma" pitchFamily="34" charset="0"/>
                <a:cs typeface="Tahoma" pitchFamily="34" charset="0"/>
              </a:rPr>
              <a:t>Engineering</a:t>
            </a:r>
          </a:p>
          <a:p>
            <a:r>
              <a:rPr lang="en-US" sz="1600" dirty="0" smtClean="0">
                <a:ea typeface="Tahoma" pitchFamily="34" charset="0"/>
                <a:cs typeface="Tahoma" pitchFamily="34" charset="0"/>
              </a:rPr>
              <a:t>&amp; </a:t>
            </a:r>
            <a:endParaRPr lang="en-US" sz="1600" dirty="0">
              <a:ea typeface="Tahoma" pitchFamily="34" charset="0"/>
              <a:cs typeface="Tahoma" pitchFamily="34" charset="0"/>
            </a:endParaRPr>
          </a:p>
          <a:p>
            <a:r>
              <a:rPr lang="en-US" sz="1600" dirty="0">
                <a:ea typeface="Tahoma" pitchFamily="34" charset="0"/>
                <a:cs typeface="Tahoma" pitchFamily="34" charset="0"/>
              </a:rPr>
              <a:t>Information Technology</a:t>
            </a:r>
          </a:p>
          <a:p>
            <a:r>
              <a:rPr lang="en-US" sz="1600" dirty="0">
                <a:ea typeface="Tahoma" pitchFamily="34" charset="0"/>
                <a:cs typeface="Tahoma" pitchFamily="34" charset="0"/>
              </a:rPr>
              <a:t>Batch/Year: 2017-2021/IV</a:t>
            </a:r>
            <a:br>
              <a:rPr lang="en-US" sz="1600" dirty="0">
                <a:ea typeface="Tahoma" pitchFamily="34" charset="0"/>
                <a:cs typeface="Tahoma" pitchFamily="34" charset="0"/>
              </a:rPr>
            </a:br>
            <a:endParaRPr lang="en-US" sz="1600" dirty="0">
              <a:ea typeface="Tahoma" pitchFamily="34" charset="0"/>
              <a:cs typeface="Tahoma" pitchFamily="34" charset="0"/>
            </a:endParaRPr>
          </a:p>
          <a:p>
            <a:r>
              <a:rPr lang="en-US" sz="1600" dirty="0">
                <a:ea typeface="Tahoma" pitchFamily="34" charset="0"/>
                <a:cs typeface="Tahoma" pitchFamily="34" charset="0"/>
              </a:rPr>
              <a:t>Created by: </a:t>
            </a:r>
            <a:r>
              <a:rPr lang="en-US" sz="1600" dirty="0" err="1">
                <a:ea typeface="Tahoma" pitchFamily="34" charset="0"/>
                <a:cs typeface="Tahoma" pitchFamily="34" charset="0"/>
              </a:rPr>
              <a:t>Dr.A.Thilagavathy</a:t>
            </a:r>
            <a:endParaRPr lang="en-US" sz="1600" dirty="0">
              <a:ea typeface="Tahoma" pitchFamily="34" charset="0"/>
              <a:cs typeface="Tahoma" pitchFamily="34" charset="0"/>
            </a:endParaRPr>
          </a:p>
          <a:p>
            <a:r>
              <a:rPr lang="en-US" sz="1600" dirty="0" err="1">
                <a:ea typeface="Tahoma" pitchFamily="34" charset="0"/>
                <a:cs typeface="Tahoma" pitchFamily="34" charset="0"/>
              </a:rPr>
              <a:t>Dr.G.Amudha</a:t>
            </a:r>
            <a:endParaRPr lang="en-US" sz="1600" dirty="0">
              <a:ea typeface="Tahoma" pitchFamily="34" charset="0"/>
              <a:cs typeface="Tahoma" pitchFamily="34" charset="0"/>
            </a:endParaRPr>
          </a:p>
          <a:p>
            <a:r>
              <a:rPr lang="en-US" sz="1600" dirty="0" err="1">
                <a:ea typeface="Tahoma" pitchFamily="34" charset="0"/>
                <a:cs typeface="Tahoma" pitchFamily="34" charset="0"/>
              </a:rPr>
              <a:t>Dr.Praveena</a:t>
            </a:r>
            <a:endParaRPr lang="en-US" sz="1600" dirty="0">
              <a:ea typeface="Tahoma" pitchFamily="34" charset="0"/>
              <a:cs typeface="Tahoma" pitchFamily="34" charset="0"/>
            </a:endParaRPr>
          </a:p>
          <a:p>
            <a:r>
              <a:rPr lang="en-US" sz="1600" dirty="0" err="1">
                <a:ea typeface="Tahoma" pitchFamily="34" charset="0"/>
                <a:cs typeface="Tahoma" pitchFamily="34" charset="0"/>
              </a:rPr>
              <a:t>Ms.S.A</a:t>
            </a:r>
            <a:r>
              <a:rPr lang="en-US" sz="1600" dirty="0">
                <a:ea typeface="Tahoma" pitchFamily="34" charset="0"/>
                <a:cs typeface="Tahoma" pitchFamily="34" charset="0"/>
              </a:rPr>
              <a:t>. </a:t>
            </a:r>
            <a:r>
              <a:rPr lang="en-US" sz="1600" dirty="0" err="1">
                <a:ea typeface="Tahoma" pitchFamily="34" charset="0"/>
                <a:cs typeface="Tahoma" pitchFamily="34" charset="0"/>
              </a:rPr>
              <a:t>Angayarkanni</a:t>
            </a:r>
            <a:endParaRPr lang="en-US" sz="1600" dirty="0">
              <a:ea typeface="Tahoma" pitchFamily="34" charset="0"/>
              <a:cs typeface="Tahoma" pitchFamily="34" charset="0"/>
            </a:endParaRPr>
          </a:p>
          <a:p>
            <a:r>
              <a:rPr lang="en-US" sz="1600" dirty="0" err="1" smtClean="0">
                <a:ea typeface="Tahoma" pitchFamily="34" charset="0"/>
                <a:cs typeface="Tahoma" pitchFamily="34" charset="0"/>
              </a:rPr>
              <a:t>Mr.A.Madhu</a:t>
            </a:r>
            <a:endParaRPr lang="en-US" sz="1600" dirty="0">
              <a:ea typeface="Tahoma" pitchFamily="34" charset="0"/>
              <a:cs typeface="Tahoma" pitchFamily="34" charset="0"/>
            </a:endParaRPr>
          </a:p>
          <a:p>
            <a:r>
              <a:rPr lang="en-US" sz="1600" dirty="0" smtClean="0">
                <a:ea typeface="Tahoma" pitchFamily="34" charset="0"/>
                <a:cs typeface="Tahoma" pitchFamily="34" charset="0"/>
              </a:rPr>
              <a:t>Date:29-07-2020</a:t>
            </a:r>
            <a:r>
              <a:rPr lang="en-US" sz="1600" dirty="0"/>
              <a:t/>
            </a:r>
            <a:br>
              <a:rPr lang="en-US" sz="1600" dirty="0"/>
            </a:br>
            <a:endParaRPr lang="en-US" sz="1600" dirty="0"/>
          </a:p>
        </p:txBody>
      </p:sp>
    </p:spTree>
    <p:extLst>
      <p:ext uri="{BB962C8B-B14F-4D97-AF65-F5344CB8AC3E}">
        <p14:creationId xmlns:p14="http://schemas.microsoft.com/office/powerpoint/2010/main" xmlns="" val="13717774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lnSpcReduction="10000"/>
          </a:bodyPr>
          <a:lstStyle/>
          <a:p>
            <a:pPr marL="0" indent="0">
              <a:lnSpc>
                <a:spcPct val="160000"/>
              </a:lnSpc>
              <a:spcBef>
                <a:spcPts val="0"/>
              </a:spcBef>
              <a:buNone/>
            </a:pPr>
            <a:r>
              <a:rPr lang="en-US" b="1" dirty="0">
                <a:latin typeface="Tahoma" panose="020B0604030504040204" pitchFamily="34" charset="0"/>
                <a:ea typeface="Tahoma" panose="020B0604030504040204" pitchFamily="34" charset="0"/>
                <a:cs typeface="Tahoma" panose="020B0604030504040204" pitchFamily="34" charset="0"/>
              </a:rPr>
              <a:t>ALGEBRAIC STRUCTURES</a:t>
            </a:r>
          </a:p>
          <a:p>
            <a:pPr marL="0" marR="0" indent="0" algn="just">
              <a:lnSpc>
                <a:spcPct val="160000"/>
              </a:lnSpc>
              <a:spcBef>
                <a:spcPts val="0"/>
              </a:spcBef>
              <a:buNone/>
            </a:pPr>
            <a:r>
              <a:rPr lang="en-US" sz="1200" dirty="0">
                <a:effectLst/>
                <a:latin typeface="Tahoma" panose="020B0604030504040204" pitchFamily="34" charset="0"/>
                <a:ea typeface="Tahoma" panose="020B0604030504040204" pitchFamily="34" charset="0"/>
                <a:cs typeface="Tahoma" panose="020B0604030504040204" pitchFamily="34" charset="0"/>
              </a:rPr>
              <a:t>Abstract Algebra or Modern Algebra is a mathematical filed which deals with study of algebraic structures.</a:t>
            </a:r>
          </a:p>
          <a:p>
            <a:pPr marL="0" marR="0" indent="0" algn="just">
              <a:lnSpc>
                <a:spcPct val="160000"/>
              </a:lnSpc>
              <a:spcBef>
                <a:spcPts val="0"/>
              </a:spcBef>
              <a:buNone/>
            </a:pPr>
            <a:r>
              <a:rPr lang="en-US" sz="1200" dirty="0">
                <a:effectLst/>
                <a:latin typeface="Tahoma" panose="020B0604030504040204" pitchFamily="34" charset="0"/>
                <a:ea typeface="Tahoma" panose="020B0604030504040204" pitchFamily="34" charset="0"/>
                <a:cs typeface="Tahoma" panose="020B0604030504040204" pitchFamily="34" charset="0"/>
              </a:rPr>
              <a:t>An algebraic structure consists of a nonempty set A, a collection of operations on A of finite arity (typically binary operations), and a finite set of identities, known as axioms, that these operations must satisfy.</a:t>
            </a:r>
          </a:p>
          <a:p>
            <a:pPr marR="0" algn="just">
              <a:lnSpc>
                <a:spcPct val="160000"/>
              </a:lnSpc>
              <a:spcBef>
                <a:spcPts val="0"/>
              </a:spcBef>
            </a:pPr>
            <a:r>
              <a:rPr lang="en-US" sz="1200" b="1" dirty="0">
                <a:latin typeface="Tahoma" panose="020B0604030504040204" pitchFamily="34" charset="0"/>
                <a:ea typeface="Tahoma" panose="020B0604030504040204" pitchFamily="34" charset="0"/>
                <a:cs typeface="Tahoma" panose="020B0604030504040204" pitchFamily="34" charset="0"/>
              </a:rPr>
              <a:t>Set</a:t>
            </a:r>
          </a:p>
          <a:p>
            <a:pPr marL="0" marR="0" indent="0" algn="just">
              <a:lnSpc>
                <a:spcPct val="160000"/>
              </a:lnSpc>
              <a:spcBef>
                <a:spcPts val="0"/>
              </a:spcBef>
              <a:buNone/>
            </a:pPr>
            <a:r>
              <a:rPr lang="en-US" sz="1200" dirty="0">
                <a:effectLst/>
                <a:latin typeface="Tahoma" panose="020B0604030504040204" pitchFamily="34" charset="0"/>
                <a:ea typeface="Tahoma" panose="020B0604030504040204" pitchFamily="34" charset="0"/>
                <a:cs typeface="Tahoma" panose="020B0604030504040204" pitchFamily="34" charset="0"/>
              </a:rPr>
              <a:t>Set is a well-defined collection of distinct objects. The individual objects that make up a set are called its elements. </a:t>
            </a:r>
          </a:p>
          <a:p>
            <a:pPr marL="0" marR="0" indent="0" algn="just">
              <a:lnSpc>
                <a:spcPct val="160000"/>
              </a:lnSpc>
              <a:spcBef>
                <a:spcPts val="0"/>
              </a:spcBef>
              <a:buNone/>
            </a:pPr>
            <a:r>
              <a:rPr lang="en-US" sz="1200" dirty="0">
                <a:effectLst/>
                <a:latin typeface="Tahoma" panose="020B0604030504040204" pitchFamily="34" charset="0"/>
                <a:ea typeface="Tahoma" panose="020B0604030504040204" pitchFamily="34" charset="0"/>
                <a:cs typeface="Tahoma" panose="020B0604030504040204" pitchFamily="34" charset="0"/>
              </a:rPr>
              <a:t>Finite Set: It has finite number of elements. </a:t>
            </a:r>
          </a:p>
          <a:p>
            <a:pPr marL="0" marR="0" indent="0" algn="just">
              <a:lnSpc>
                <a:spcPct val="160000"/>
              </a:lnSpc>
              <a:spcBef>
                <a:spcPts val="0"/>
              </a:spcBef>
              <a:buNone/>
            </a:pPr>
            <a:r>
              <a:rPr lang="en-US" sz="1200" dirty="0">
                <a:effectLst/>
                <a:latin typeface="Tahoma" panose="020B0604030504040204" pitchFamily="34" charset="0"/>
                <a:ea typeface="Tahoma" panose="020B0604030504040204" pitchFamily="34" charset="0"/>
                <a:cs typeface="Tahoma" panose="020B0604030504040204" pitchFamily="34" charset="0"/>
              </a:rPr>
              <a:t>Example: {1, 2, 3, 4, 5, 6}. It is finite and has cardinality of 6.</a:t>
            </a:r>
          </a:p>
          <a:p>
            <a:pPr marL="0" marR="0" indent="0" algn="just">
              <a:lnSpc>
                <a:spcPct val="160000"/>
              </a:lnSpc>
              <a:spcBef>
                <a:spcPts val="0"/>
              </a:spcBef>
              <a:buNone/>
            </a:pPr>
            <a:r>
              <a:rPr lang="en-US" sz="1200" dirty="0">
                <a:effectLst/>
                <a:latin typeface="Tahoma" panose="020B0604030504040204" pitchFamily="34" charset="0"/>
                <a:ea typeface="Tahoma" panose="020B0604030504040204" pitchFamily="34" charset="0"/>
                <a:cs typeface="Tahoma" panose="020B0604030504040204" pitchFamily="34" charset="0"/>
              </a:rPr>
              <a:t>Infinite Set: A set that is not finite is called infinite. </a:t>
            </a:r>
          </a:p>
          <a:p>
            <a:pPr marL="0" indent="0" algn="just">
              <a:lnSpc>
                <a:spcPct val="160000"/>
              </a:lnSpc>
              <a:spcBef>
                <a:spcPts val="0"/>
              </a:spcBef>
              <a:buNone/>
            </a:pPr>
            <a:r>
              <a:rPr lang="en-US" sz="1200" dirty="0">
                <a:effectLst/>
                <a:latin typeface="Tahoma" panose="020B0604030504040204" pitchFamily="34" charset="0"/>
                <a:ea typeface="Tahoma" panose="020B0604030504040204" pitchFamily="34" charset="0"/>
                <a:cs typeface="Tahoma" panose="020B0604030504040204" pitchFamily="34" charset="0"/>
              </a:rPr>
              <a:t>Example: Z = {...-3, -2, -1, 0, 1, 2, 3, ...}</a:t>
            </a:r>
          </a:p>
          <a:p>
            <a:pPr algn="just">
              <a:lnSpc>
                <a:spcPct val="160000"/>
              </a:lnSpc>
              <a:spcBef>
                <a:spcPts val="0"/>
              </a:spcBef>
            </a:pPr>
            <a:r>
              <a:rPr lang="en-US" sz="1200" b="1" dirty="0">
                <a:latin typeface="Tahoma" panose="020B0604030504040204" pitchFamily="34" charset="0"/>
                <a:ea typeface="Tahoma" panose="020B0604030504040204" pitchFamily="34" charset="0"/>
                <a:cs typeface="Tahoma" panose="020B0604030504040204" pitchFamily="34" charset="0"/>
              </a:rPr>
              <a:t>Operations</a:t>
            </a:r>
          </a:p>
          <a:p>
            <a:pPr marL="0" marR="0" indent="0" algn="just">
              <a:lnSpc>
                <a:spcPct val="160000"/>
              </a:lnSpc>
              <a:spcBef>
                <a:spcPts val="0"/>
              </a:spcBef>
              <a:buNone/>
            </a:pPr>
            <a:r>
              <a:rPr lang="en-US" sz="1200" dirty="0">
                <a:effectLst/>
                <a:latin typeface="Tahoma" panose="020B0604030504040204" pitchFamily="34" charset="0"/>
                <a:ea typeface="Tahoma" panose="020B0604030504040204" pitchFamily="34" charset="0"/>
                <a:cs typeface="Tahoma" panose="020B0604030504040204" pitchFamily="34" charset="0"/>
              </a:rPr>
              <a:t>Arity is the number of arguments or operands a function or operation takes. A binary operation is an operation of arity two. Examples of binary operations includes arithmetic operations like addition, subtraction, multiplication.</a:t>
            </a:r>
          </a:p>
          <a:p>
            <a:pPr marL="0" indent="0">
              <a:lnSpc>
                <a:spcPct val="160000"/>
              </a:lnSpc>
              <a:spcBef>
                <a:spcPts val="0"/>
              </a:spcBef>
              <a:buNone/>
            </a:pPr>
            <a:r>
              <a:rPr lang="en-US" sz="1400" b="1" dirty="0">
                <a:latin typeface="Tahoma" panose="020B0604030504040204" pitchFamily="34" charset="0"/>
                <a:ea typeface="Tahoma" panose="020B0604030504040204" pitchFamily="34" charset="0"/>
                <a:cs typeface="Tahoma" panose="020B0604030504040204" pitchFamily="34" charset="0"/>
              </a:rPr>
              <a:t>GROUPS</a:t>
            </a:r>
          </a:p>
          <a:p>
            <a:pPr marL="0" indent="0" algn="just">
              <a:lnSpc>
                <a:spcPct val="16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A group G, sometimes denoted by {G, ·} is a set of elements with a binary operation, denoted by ·, that associates to each ordered pair (a, b) of elements in G an element (a · b) in G, such that the following axioms are obeyed:</a:t>
            </a:r>
          </a:p>
          <a:p>
            <a:pPr algn="just">
              <a:lnSpc>
                <a:spcPct val="170000"/>
              </a:lnSpc>
              <a:spcBef>
                <a:spcPts val="0"/>
              </a:spcBef>
            </a:pPr>
            <a:r>
              <a:rPr lang="en-US" sz="1200" b="1" dirty="0">
                <a:latin typeface="Tahoma" panose="020B0604030504040204" pitchFamily="34" charset="0"/>
                <a:ea typeface="Tahoma" panose="020B0604030504040204" pitchFamily="34" charset="0"/>
                <a:cs typeface="Tahoma" panose="020B0604030504040204" pitchFamily="34" charset="0"/>
              </a:rPr>
              <a:t>(A1) Closure: </a:t>
            </a:r>
            <a:r>
              <a:rPr lang="en-US" sz="1200" dirty="0">
                <a:latin typeface="Tahoma" panose="020B0604030504040204" pitchFamily="34" charset="0"/>
                <a:ea typeface="Tahoma" panose="020B0604030504040204" pitchFamily="34" charset="0"/>
                <a:cs typeface="Tahoma" panose="020B0604030504040204" pitchFamily="34" charset="0"/>
              </a:rPr>
              <a:t>If a and b belong to G, then a · b is also in G.</a:t>
            </a:r>
          </a:p>
          <a:p>
            <a:pPr algn="just">
              <a:lnSpc>
                <a:spcPct val="170000"/>
              </a:lnSpc>
              <a:spcBef>
                <a:spcPts val="0"/>
              </a:spcBef>
            </a:pPr>
            <a:r>
              <a:rPr lang="en-US" sz="1200" b="1" dirty="0">
                <a:latin typeface="Tahoma" panose="020B0604030504040204" pitchFamily="34" charset="0"/>
                <a:ea typeface="Tahoma" panose="020B0604030504040204" pitchFamily="34" charset="0"/>
                <a:cs typeface="Tahoma" panose="020B0604030504040204" pitchFamily="34" charset="0"/>
              </a:rPr>
              <a:t>(A2) Associative: </a:t>
            </a:r>
            <a:r>
              <a:rPr lang="en-US" sz="1200" dirty="0">
                <a:latin typeface="Tahoma" panose="020B0604030504040204" pitchFamily="34" charset="0"/>
                <a:ea typeface="Tahoma" panose="020B0604030504040204" pitchFamily="34" charset="0"/>
                <a:cs typeface="Tahoma" panose="020B0604030504040204" pitchFamily="34" charset="0"/>
              </a:rPr>
              <a:t>a · (b · c) = (a · b) · c for all a, b, c in G.</a:t>
            </a:r>
          </a:p>
          <a:p>
            <a:pPr algn="just">
              <a:lnSpc>
                <a:spcPct val="180000"/>
              </a:lnSpc>
              <a:spcBef>
                <a:spcPts val="0"/>
              </a:spcBef>
            </a:pPr>
            <a:r>
              <a:rPr lang="en-US" sz="1200" b="1" dirty="0">
                <a:latin typeface="Tahoma" panose="020B0604030504040204" pitchFamily="34" charset="0"/>
                <a:ea typeface="Tahoma" panose="020B0604030504040204" pitchFamily="34" charset="0"/>
                <a:cs typeface="Tahoma" panose="020B0604030504040204" pitchFamily="34" charset="0"/>
              </a:rPr>
              <a:t>(A3) Identity element:  </a:t>
            </a:r>
            <a:r>
              <a:rPr lang="en-US" sz="1200" dirty="0">
                <a:latin typeface="Tahoma" panose="020B0604030504040204" pitchFamily="34" charset="0"/>
                <a:ea typeface="Tahoma" panose="020B0604030504040204" pitchFamily="34" charset="0"/>
                <a:cs typeface="Tahoma" panose="020B0604030504040204" pitchFamily="34" charset="0"/>
              </a:rPr>
              <a:t>There is an element e in G such that a · e = e · a = a for all a in G.</a:t>
            </a:r>
          </a:p>
          <a:p>
            <a:pPr algn="just">
              <a:lnSpc>
                <a:spcPct val="180000"/>
              </a:lnSpc>
              <a:spcBef>
                <a:spcPts val="0"/>
              </a:spcBef>
            </a:pPr>
            <a:r>
              <a:rPr lang="en-US" sz="1200" b="1" dirty="0">
                <a:latin typeface="Tahoma" panose="020B0604030504040204" pitchFamily="34" charset="0"/>
                <a:ea typeface="Tahoma" panose="020B0604030504040204" pitchFamily="34" charset="0"/>
                <a:cs typeface="Tahoma" panose="020B0604030504040204" pitchFamily="34" charset="0"/>
              </a:rPr>
              <a:t>(A4) Inverse element: </a:t>
            </a:r>
            <a:r>
              <a:rPr lang="en-US" sz="1200" dirty="0">
                <a:latin typeface="Tahoma" panose="020B0604030504040204" pitchFamily="34" charset="0"/>
                <a:ea typeface="Tahoma" panose="020B0604030504040204" pitchFamily="34" charset="0"/>
                <a:cs typeface="Tahoma" panose="020B0604030504040204" pitchFamily="34" charset="0"/>
              </a:rPr>
              <a:t>For each a in G there is an element a' in G such that a · a' = a' · a = e. </a:t>
            </a:r>
          </a:p>
          <a:p>
            <a:pPr algn="just">
              <a:lnSpc>
                <a:spcPct val="160000"/>
              </a:lnSpc>
              <a:spcBef>
                <a:spcPts val="0"/>
              </a:spcBef>
              <a:buFont typeface="Arial" panose="020B0604020202020204" pitchFamily="34" charset="0"/>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algn="just">
              <a:lnSpc>
                <a:spcPct val="160000"/>
              </a:lnSpc>
              <a:spcBef>
                <a:spcPts val="0"/>
              </a:spcBef>
              <a:buFont typeface="Arial" panose="020B0604020202020204" pitchFamily="34" charset="0"/>
              <a:buChar char="•"/>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6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6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6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nSpc>
                <a:spcPct val="160000"/>
              </a:lnSpc>
              <a:spcBef>
                <a:spcPts val="0"/>
              </a:spcBef>
              <a:buNone/>
            </a:pPr>
            <a:endParaRPr lang="en-US" sz="14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xmlns="" val="9550013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95C0FD-B8F2-4A85-8471-793F48BC9D4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FBD4E7D1-D89B-4FB1-8C09-6C8267A52A79}"/>
              </a:ext>
            </a:extLst>
          </p:cNvPr>
          <p:cNvSpPr>
            <a:spLocks noGrp="1"/>
          </p:cNvSpPr>
          <p:nvPr>
            <p:ph idx="1"/>
          </p:nvPr>
        </p:nvSpPr>
        <p:spPr/>
        <p:txBody>
          <a:bodyPr>
            <a:noAutofit/>
          </a:bodyPr>
          <a:lstStyle/>
          <a:p>
            <a:pPr marL="0" indent="0" algn="just">
              <a:lnSpc>
                <a:spcPct val="16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If a group has a finite number of elements, it is referred to as a finite group, and the order of the group is equal to the number of elements in the group. Otherwise, the group is an infinite group.</a:t>
            </a:r>
          </a:p>
          <a:p>
            <a:pPr marL="0" indent="0" algn="just">
              <a:lnSpc>
                <a:spcPct val="160000"/>
              </a:lnSpc>
              <a:spcBef>
                <a:spcPts val="0"/>
              </a:spcBef>
              <a:buNone/>
            </a:pPr>
            <a:r>
              <a:rPr lang="en-US" sz="1200" b="1" dirty="0">
                <a:latin typeface="Tahoma" panose="020B0604030504040204" pitchFamily="34" charset="0"/>
                <a:ea typeface="Tahoma" panose="020B0604030504040204" pitchFamily="34" charset="0"/>
                <a:cs typeface="Tahoma" panose="020B0604030504040204" pitchFamily="34" charset="0"/>
              </a:rPr>
              <a:t>ABELIAN GROUP</a:t>
            </a:r>
          </a:p>
          <a:p>
            <a:pPr marL="0" indent="0" algn="just">
              <a:lnSpc>
                <a:spcPct val="16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A group is said to be abelian if it satisfies the following additional condition:</a:t>
            </a:r>
          </a:p>
          <a:p>
            <a:pPr algn="just">
              <a:lnSpc>
                <a:spcPct val="160000"/>
              </a:lnSpc>
              <a:spcBef>
                <a:spcPts val="0"/>
              </a:spcBef>
            </a:pPr>
            <a:r>
              <a:rPr lang="en-US" sz="1200" b="1" dirty="0">
                <a:latin typeface="Tahoma" panose="020B0604030504040204" pitchFamily="34" charset="0"/>
                <a:ea typeface="Tahoma" panose="020B0604030504040204" pitchFamily="34" charset="0"/>
                <a:cs typeface="Tahoma" panose="020B0604030504040204" pitchFamily="34" charset="0"/>
              </a:rPr>
              <a:t>(A5) Commutative: </a:t>
            </a:r>
            <a:r>
              <a:rPr lang="en-US" sz="1200" dirty="0">
                <a:latin typeface="Tahoma" panose="020B0604030504040204" pitchFamily="34" charset="0"/>
                <a:ea typeface="Tahoma" panose="020B0604030504040204" pitchFamily="34" charset="0"/>
                <a:cs typeface="Tahoma" panose="020B0604030504040204" pitchFamily="34" charset="0"/>
              </a:rPr>
              <a:t>a #b = b #a for all a, b in G.</a:t>
            </a:r>
          </a:p>
          <a:p>
            <a:pPr marL="0" indent="0" algn="just">
              <a:lnSpc>
                <a:spcPct val="16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The set of integers (positive, negative, and 0) under addition is an abelian group.</a:t>
            </a:r>
          </a:p>
          <a:p>
            <a:pPr marL="0" indent="0" algn="just">
              <a:lnSpc>
                <a:spcPct val="16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The set of nonzero real numbers under multiplication is an abelian group.</a:t>
            </a:r>
          </a:p>
          <a:p>
            <a:pPr marL="0" indent="0" algn="just">
              <a:lnSpc>
                <a:spcPct val="160000"/>
              </a:lnSpc>
              <a:spcBef>
                <a:spcPts val="0"/>
              </a:spcBef>
              <a:buNone/>
            </a:pPr>
            <a:r>
              <a:rPr lang="en-US" sz="1200" b="1" dirty="0">
                <a:latin typeface="Tahoma" panose="020B0604030504040204" pitchFamily="34" charset="0"/>
                <a:ea typeface="Tahoma" panose="020B0604030504040204" pitchFamily="34" charset="0"/>
                <a:cs typeface="Tahoma" panose="020B0604030504040204" pitchFamily="34" charset="0"/>
              </a:rPr>
              <a:t>CYCLIC GROUP</a:t>
            </a:r>
          </a:p>
          <a:p>
            <a:pPr marL="0" indent="0" algn="just">
              <a:lnSpc>
                <a:spcPct val="16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A group G is cyclic if every element of G is a power </a:t>
            </a:r>
            <a:r>
              <a:rPr lang="en-US" sz="1200" i="1" dirty="0" err="1">
                <a:latin typeface="Tahoma" panose="020B0604030504040204" pitchFamily="34" charset="0"/>
                <a:ea typeface="Tahoma" panose="020B0604030504040204" pitchFamily="34" charset="0"/>
                <a:cs typeface="Tahoma" panose="020B0604030504040204" pitchFamily="34" charset="0"/>
              </a:rPr>
              <a:t>a</a:t>
            </a:r>
            <a:r>
              <a:rPr lang="en-US" sz="1200" i="1" baseline="30000" dirty="0" err="1">
                <a:latin typeface="Tahoma" panose="020B0604030504040204" pitchFamily="34" charset="0"/>
                <a:ea typeface="Tahoma" panose="020B0604030504040204" pitchFamily="34" charset="0"/>
                <a:cs typeface="Tahoma" panose="020B0604030504040204" pitchFamily="34" charset="0"/>
              </a:rPr>
              <a:t>k</a:t>
            </a:r>
            <a:r>
              <a:rPr lang="en-US" sz="1200" dirty="0">
                <a:latin typeface="Tahoma" panose="020B0604030504040204" pitchFamily="34" charset="0"/>
                <a:ea typeface="Tahoma" panose="020B0604030504040204" pitchFamily="34" charset="0"/>
                <a:cs typeface="Tahoma" panose="020B0604030504040204" pitchFamily="34" charset="0"/>
              </a:rPr>
              <a:t> (k is an integer) of a fixed element </a:t>
            </a:r>
            <a:r>
              <a:rPr lang="en-US" sz="1200" i="1" dirty="0">
                <a:latin typeface="Tahoma" panose="020B0604030504040204" pitchFamily="34" charset="0"/>
                <a:ea typeface="Tahoma" panose="020B0604030504040204" pitchFamily="34" charset="0"/>
                <a:cs typeface="Tahoma" panose="020B0604030504040204" pitchFamily="34" charset="0"/>
              </a:rPr>
              <a:t>a</a:t>
            </a:r>
            <a:r>
              <a:rPr lang="en-US" sz="1200" dirty="0">
                <a:latin typeface="Tahoma" panose="020B0604030504040204" pitchFamily="34" charset="0"/>
                <a:ea typeface="Tahoma" panose="020B0604030504040204" pitchFamily="34" charset="0"/>
                <a:cs typeface="Tahoma" panose="020B0604030504040204" pitchFamily="34" charset="0"/>
              </a:rPr>
              <a:t> </a:t>
            </a:r>
            <a:r>
              <a:rPr lang="el-GR" sz="1200" dirty="0">
                <a:latin typeface="Tahoma" panose="020B0604030504040204" pitchFamily="34" charset="0"/>
                <a:ea typeface="Tahoma" panose="020B0604030504040204" pitchFamily="34" charset="0"/>
                <a:cs typeface="Tahoma" panose="020B0604030504040204" pitchFamily="34" charset="0"/>
              </a:rPr>
              <a:t>ε</a:t>
            </a:r>
            <a:r>
              <a:rPr lang="en-US" sz="1200" dirty="0">
                <a:latin typeface="Tahoma" panose="020B0604030504040204" pitchFamily="34" charset="0"/>
                <a:ea typeface="Tahoma" panose="020B0604030504040204" pitchFamily="34" charset="0"/>
                <a:cs typeface="Tahoma" panose="020B0604030504040204" pitchFamily="34" charset="0"/>
              </a:rPr>
              <a:t>. G. The element </a:t>
            </a:r>
            <a:r>
              <a:rPr lang="en-US" sz="1200" i="1" dirty="0">
                <a:latin typeface="Tahoma" panose="020B0604030504040204" pitchFamily="34" charset="0"/>
                <a:ea typeface="Tahoma" panose="020B0604030504040204" pitchFamily="34" charset="0"/>
                <a:cs typeface="Tahoma" panose="020B0604030504040204" pitchFamily="34" charset="0"/>
              </a:rPr>
              <a:t>a</a:t>
            </a:r>
            <a:r>
              <a:rPr lang="en-US" sz="1200" dirty="0">
                <a:latin typeface="Tahoma" panose="020B0604030504040204" pitchFamily="34" charset="0"/>
                <a:ea typeface="Tahoma" panose="020B0604030504040204" pitchFamily="34" charset="0"/>
                <a:cs typeface="Tahoma" panose="020B0604030504040204" pitchFamily="34" charset="0"/>
              </a:rPr>
              <a:t> is said to generate the group or to be a generator of G. A cyclic group is always abelian and may be finite or infinite.</a:t>
            </a:r>
          </a:p>
          <a:p>
            <a:pPr marL="0" indent="0" algn="just">
              <a:lnSpc>
                <a:spcPct val="16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60000"/>
              </a:lnSpc>
              <a:spcBef>
                <a:spcPts val="0"/>
              </a:spcBef>
              <a:buNone/>
            </a:pPr>
            <a:r>
              <a:rPr lang="en-US" sz="1400" b="1" dirty="0">
                <a:latin typeface="Tahoma" panose="020B0604030504040204" pitchFamily="34" charset="0"/>
                <a:ea typeface="Tahoma" panose="020B0604030504040204" pitchFamily="34" charset="0"/>
                <a:cs typeface="Tahoma" panose="020B0604030504040204" pitchFamily="34" charset="0"/>
              </a:rPr>
              <a:t>RINGS</a:t>
            </a:r>
          </a:p>
          <a:p>
            <a:pPr marL="0" indent="0" algn="just">
              <a:lnSpc>
                <a:spcPct val="16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A ring R, sometimes denoted by {R, +, x}, is a set of elements with two binary operations, called addition and multiplication, such that for all a, b, c in R the following axioms are obeyed:</a:t>
            </a:r>
          </a:p>
          <a:p>
            <a:pPr algn="just">
              <a:lnSpc>
                <a:spcPct val="160000"/>
              </a:lnSpc>
              <a:spcBef>
                <a:spcPts val="0"/>
              </a:spcBef>
            </a:pPr>
            <a:r>
              <a:rPr lang="en-US" sz="1200" b="1" dirty="0">
                <a:latin typeface="Tahoma" panose="020B0604030504040204" pitchFamily="34" charset="0"/>
                <a:ea typeface="Tahoma" panose="020B0604030504040204" pitchFamily="34" charset="0"/>
                <a:cs typeface="Tahoma" panose="020B0604030504040204" pitchFamily="34" charset="0"/>
              </a:rPr>
              <a:t>(A1-A5) </a:t>
            </a:r>
            <a:r>
              <a:rPr lang="en-US" sz="1200" dirty="0">
                <a:latin typeface="Tahoma" panose="020B0604030504040204" pitchFamily="34" charset="0"/>
                <a:ea typeface="Tahoma" panose="020B0604030504040204" pitchFamily="34" charset="0"/>
                <a:cs typeface="Tahoma" panose="020B0604030504040204" pitchFamily="34" charset="0"/>
              </a:rPr>
              <a:t>R is an abelian group with respect to addition; that is, R satisfies axioms A1 through A5. For the case of an additive group, we denote the identity element as 0 and the inverse of a as a.</a:t>
            </a:r>
          </a:p>
          <a:p>
            <a:pPr algn="just">
              <a:lnSpc>
                <a:spcPct val="160000"/>
              </a:lnSpc>
              <a:spcBef>
                <a:spcPts val="0"/>
              </a:spcBef>
            </a:pPr>
            <a:r>
              <a:rPr lang="en-US" sz="1200" b="1" dirty="0">
                <a:latin typeface="Tahoma" panose="020B0604030504040204" pitchFamily="34" charset="0"/>
                <a:ea typeface="Tahoma" panose="020B0604030504040204" pitchFamily="34" charset="0"/>
                <a:cs typeface="Tahoma" panose="020B0604030504040204" pitchFamily="34" charset="0"/>
              </a:rPr>
              <a:t>(M1) Closure under multiplication: </a:t>
            </a:r>
            <a:r>
              <a:rPr lang="en-US" sz="1200" dirty="0">
                <a:latin typeface="Tahoma" panose="020B0604030504040204" pitchFamily="34" charset="0"/>
                <a:ea typeface="Tahoma" panose="020B0604030504040204" pitchFamily="34" charset="0"/>
                <a:cs typeface="Tahoma" panose="020B0604030504040204" pitchFamily="34" charset="0"/>
              </a:rPr>
              <a:t>If a and b belong to R, then ab is also in R.</a:t>
            </a:r>
          </a:p>
          <a:p>
            <a:pPr algn="just">
              <a:lnSpc>
                <a:spcPct val="160000"/>
              </a:lnSpc>
              <a:spcBef>
                <a:spcPts val="0"/>
              </a:spcBef>
            </a:pPr>
            <a:r>
              <a:rPr lang="en-US" sz="1200" b="1" dirty="0">
                <a:latin typeface="Tahoma" panose="020B0604030504040204" pitchFamily="34" charset="0"/>
                <a:ea typeface="Tahoma" panose="020B0604030504040204" pitchFamily="34" charset="0"/>
                <a:cs typeface="Tahoma" panose="020B0604030504040204" pitchFamily="34" charset="0"/>
              </a:rPr>
              <a:t>(M2) Associativity of multiplication: </a:t>
            </a:r>
            <a:r>
              <a:rPr lang="en-US" sz="1200" dirty="0">
                <a:latin typeface="Tahoma" panose="020B0604030504040204" pitchFamily="34" charset="0"/>
                <a:ea typeface="Tahoma" panose="020B0604030504040204" pitchFamily="34" charset="0"/>
                <a:cs typeface="Tahoma" panose="020B0604030504040204" pitchFamily="34" charset="0"/>
              </a:rPr>
              <a:t>a(</a:t>
            </a:r>
            <a:r>
              <a:rPr lang="en-US" sz="1200" dirty="0" err="1">
                <a:latin typeface="Tahoma" panose="020B0604030504040204" pitchFamily="34" charset="0"/>
                <a:ea typeface="Tahoma" panose="020B0604030504040204" pitchFamily="34" charset="0"/>
                <a:cs typeface="Tahoma" panose="020B0604030504040204" pitchFamily="34" charset="0"/>
              </a:rPr>
              <a:t>bc</a:t>
            </a:r>
            <a:r>
              <a:rPr lang="en-US" sz="1200" dirty="0">
                <a:latin typeface="Tahoma" panose="020B0604030504040204" pitchFamily="34" charset="0"/>
                <a:ea typeface="Tahoma" panose="020B0604030504040204" pitchFamily="34" charset="0"/>
                <a:cs typeface="Tahoma" panose="020B0604030504040204" pitchFamily="34" charset="0"/>
              </a:rPr>
              <a:t>) = (ab)c for all a, b, c in R.</a:t>
            </a:r>
          </a:p>
          <a:p>
            <a:pPr algn="just">
              <a:lnSpc>
                <a:spcPct val="160000"/>
              </a:lnSpc>
              <a:spcBef>
                <a:spcPts val="0"/>
              </a:spcBef>
            </a:pPr>
            <a:r>
              <a:rPr lang="en-US" sz="1200" b="1" dirty="0">
                <a:latin typeface="Tahoma" panose="020B0604030504040204" pitchFamily="34" charset="0"/>
                <a:ea typeface="Tahoma" panose="020B0604030504040204" pitchFamily="34" charset="0"/>
                <a:cs typeface="Tahoma" panose="020B0604030504040204" pitchFamily="34" charset="0"/>
              </a:rPr>
              <a:t>(M3) Distributive laws:</a:t>
            </a:r>
          </a:p>
          <a:p>
            <a:pPr marL="342900" lvl="1" indent="0" algn="just">
              <a:lnSpc>
                <a:spcPct val="160000"/>
              </a:lnSpc>
              <a:spcBef>
                <a:spcPts val="0"/>
              </a:spcBef>
              <a:buNone/>
            </a:pPr>
            <a:r>
              <a:rPr lang="en-US" dirty="0">
                <a:latin typeface="Tahoma" panose="020B0604030504040204" pitchFamily="34" charset="0"/>
                <a:ea typeface="Tahoma" panose="020B0604030504040204" pitchFamily="34" charset="0"/>
                <a:cs typeface="Tahoma" panose="020B0604030504040204" pitchFamily="34" charset="0"/>
              </a:rPr>
              <a:t>a(b + c) = ab + ac for all a, b, c in R. </a:t>
            </a:r>
          </a:p>
          <a:p>
            <a:pPr marL="342900" lvl="1" indent="0" algn="just">
              <a:lnSpc>
                <a:spcPct val="160000"/>
              </a:lnSpc>
              <a:spcBef>
                <a:spcPts val="0"/>
              </a:spcBef>
              <a:buNone/>
            </a:pPr>
            <a:r>
              <a:rPr lang="en-US" dirty="0">
                <a:latin typeface="Tahoma" panose="020B0604030504040204" pitchFamily="34" charset="0"/>
                <a:ea typeface="Tahoma" panose="020B0604030504040204" pitchFamily="34" charset="0"/>
                <a:cs typeface="Tahoma" panose="020B0604030504040204" pitchFamily="34" charset="0"/>
              </a:rPr>
              <a:t>(a + b)c = ac + </a:t>
            </a:r>
            <a:r>
              <a:rPr lang="en-US" dirty="0" err="1">
                <a:latin typeface="Tahoma" panose="020B0604030504040204" pitchFamily="34" charset="0"/>
                <a:ea typeface="Tahoma" panose="020B0604030504040204" pitchFamily="34" charset="0"/>
                <a:cs typeface="Tahoma" panose="020B0604030504040204" pitchFamily="34" charset="0"/>
              </a:rPr>
              <a:t>bc</a:t>
            </a:r>
            <a:r>
              <a:rPr lang="en-US" dirty="0">
                <a:latin typeface="Tahoma" panose="020B0604030504040204" pitchFamily="34" charset="0"/>
                <a:ea typeface="Tahoma" panose="020B0604030504040204" pitchFamily="34" charset="0"/>
                <a:cs typeface="Tahoma" panose="020B0604030504040204" pitchFamily="34" charset="0"/>
              </a:rPr>
              <a:t> for all a, b, c in R.</a:t>
            </a:r>
          </a:p>
          <a:p>
            <a:pPr marL="0" indent="0" algn="just">
              <a:lnSpc>
                <a:spcPct val="16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6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6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xmlns="" val="27517966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E00A60-D3C6-4B08-B55F-3F599827541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A5DF95A4-7F44-41D0-A818-1FEE3D3317AC}"/>
              </a:ext>
            </a:extLst>
          </p:cNvPr>
          <p:cNvSpPr>
            <a:spLocks noGrp="1"/>
          </p:cNvSpPr>
          <p:nvPr>
            <p:ph idx="1"/>
          </p:nvPr>
        </p:nvSpPr>
        <p:spPr/>
        <p:txBody>
          <a:bodyPr>
            <a:noAutofit/>
          </a:bodyPr>
          <a:lstStyle/>
          <a:p>
            <a:pPr marL="0" indent="0" algn="just">
              <a:lnSpc>
                <a:spcPct val="16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In essence, a ring is a set in which we can do addition, subtraction [a b = a + (-b)], and multiplication without leaving the set.</a:t>
            </a:r>
          </a:p>
          <a:p>
            <a:pPr marL="0" indent="0" algn="just">
              <a:lnSpc>
                <a:spcPct val="16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With respect to addition and multiplication, the set of all -square matrices over the real numbers is a ring.</a:t>
            </a:r>
          </a:p>
          <a:p>
            <a:pPr marL="0" indent="0" algn="just">
              <a:lnSpc>
                <a:spcPct val="150000"/>
              </a:lnSpc>
              <a:spcBef>
                <a:spcPts val="0"/>
              </a:spcBef>
              <a:buNone/>
            </a:pPr>
            <a:r>
              <a:rPr lang="en-US" sz="1200" b="1" dirty="0">
                <a:latin typeface="Tahoma" panose="020B0604030504040204" pitchFamily="34" charset="0"/>
                <a:ea typeface="Tahoma" panose="020B0604030504040204" pitchFamily="34" charset="0"/>
                <a:cs typeface="Tahoma" panose="020B0604030504040204" pitchFamily="34" charset="0"/>
              </a:rPr>
              <a:t>COMMUTATIVE RING</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A ring is said to be commutative if it satisfies the following additional condition:</a:t>
            </a:r>
          </a:p>
          <a:p>
            <a:pPr algn="just">
              <a:lnSpc>
                <a:spcPct val="160000"/>
              </a:lnSpc>
              <a:spcBef>
                <a:spcPts val="0"/>
              </a:spcBef>
            </a:pPr>
            <a:r>
              <a:rPr lang="en-US" sz="1200" b="1" dirty="0">
                <a:latin typeface="Tahoma" panose="020B0604030504040204" pitchFamily="34" charset="0"/>
                <a:ea typeface="Tahoma" panose="020B0604030504040204" pitchFamily="34" charset="0"/>
                <a:cs typeface="Tahoma" panose="020B0604030504040204" pitchFamily="34" charset="0"/>
              </a:rPr>
              <a:t>(M4) Commutativity of multiplication: </a:t>
            </a:r>
            <a:r>
              <a:rPr lang="en-US" sz="1200" dirty="0">
                <a:latin typeface="Tahoma" panose="020B0604030504040204" pitchFamily="34" charset="0"/>
                <a:ea typeface="Tahoma" panose="020B0604030504040204" pitchFamily="34" charset="0"/>
                <a:cs typeface="Tahoma" panose="020B0604030504040204" pitchFamily="34" charset="0"/>
              </a:rPr>
              <a:t>ab = </a:t>
            </a:r>
            <a:r>
              <a:rPr lang="en-US" sz="1200" dirty="0" err="1">
                <a:latin typeface="Tahoma" panose="020B0604030504040204" pitchFamily="34" charset="0"/>
                <a:ea typeface="Tahoma" panose="020B0604030504040204" pitchFamily="34" charset="0"/>
                <a:cs typeface="Tahoma" panose="020B0604030504040204" pitchFamily="34" charset="0"/>
              </a:rPr>
              <a:t>ba</a:t>
            </a:r>
            <a:r>
              <a:rPr lang="en-US" sz="1200" dirty="0">
                <a:latin typeface="Tahoma" panose="020B0604030504040204" pitchFamily="34" charset="0"/>
                <a:ea typeface="Tahoma" panose="020B0604030504040204" pitchFamily="34" charset="0"/>
                <a:cs typeface="Tahoma" panose="020B0604030504040204" pitchFamily="34" charset="0"/>
              </a:rPr>
              <a:t> for all a, b in R.</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Let S be the set of even integers (positive, negative, and 0) under the usual operations of addition and multiplication. S is a commutative ring.</a:t>
            </a:r>
          </a:p>
          <a:p>
            <a:pPr marL="0" indent="0" algn="just">
              <a:lnSpc>
                <a:spcPct val="150000"/>
              </a:lnSpc>
              <a:spcBef>
                <a:spcPts val="0"/>
              </a:spcBef>
              <a:buNone/>
            </a:pPr>
            <a:r>
              <a:rPr lang="en-US" sz="1200" b="1" dirty="0">
                <a:latin typeface="Tahoma" panose="020B0604030504040204" pitchFamily="34" charset="0"/>
                <a:ea typeface="Tahoma" panose="020B0604030504040204" pitchFamily="34" charset="0"/>
                <a:cs typeface="Tahoma" panose="020B0604030504040204" pitchFamily="34" charset="0"/>
              </a:rPr>
              <a:t>INTEGRAL DOMAIN</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An integral domain is a commutative ring that obeys the following axioms.</a:t>
            </a:r>
          </a:p>
          <a:p>
            <a:pPr algn="just">
              <a:lnSpc>
                <a:spcPct val="160000"/>
              </a:lnSpc>
              <a:spcBef>
                <a:spcPts val="0"/>
              </a:spcBef>
            </a:pPr>
            <a:r>
              <a:rPr lang="en-US" sz="1200" b="1" dirty="0">
                <a:latin typeface="Tahoma" panose="020B0604030504040204" pitchFamily="34" charset="0"/>
                <a:ea typeface="Tahoma" panose="020B0604030504040204" pitchFamily="34" charset="0"/>
                <a:cs typeface="Tahoma" panose="020B0604030504040204" pitchFamily="34" charset="0"/>
              </a:rPr>
              <a:t>(M5) Multiplicative identity: </a:t>
            </a:r>
            <a:r>
              <a:rPr lang="en-US" sz="1200" dirty="0">
                <a:latin typeface="Tahoma" panose="020B0604030504040204" pitchFamily="34" charset="0"/>
                <a:ea typeface="Tahoma" panose="020B0604030504040204" pitchFamily="34" charset="0"/>
                <a:cs typeface="Tahoma" panose="020B0604030504040204" pitchFamily="34" charset="0"/>
              </a:rPr>
              <a:t>There is an element 1 in R such that a1 = 1a = a for all a in R.</a:t>
            </a:r>
          </a:p>
          <a:p>
            <a:pPr algn="just">
              <a:lnSpc>
                <a:spcPct val="160000"/>
              </a:lnSpc>
              <a:spcBef>
                <a:spcPts val="0"/>
              </a:spcBef>
            </a:pPr>
            <a:r>
              <a:rPr lang="en-US" sz="1200" b="1" dirty="0">
                <a:latin typeface="Tahoma" panose="020B0604030504040204" pitchFamily="34" charset="0"/>
                <a:ea typeface="Tahoma" panose="020B0604030504040204" pitchFamily="34" charset="0"/>
                <a:cs typeface="Tahoma" panose="020B0604030504040204" pitchFamily="34" charset="0"/>
              </a:rPr>
              <a:t>(M6) No zero divisors: </a:t>
            </a:r>
            <a:r>
              <a:rPr lang="en-US" sz="1200" dirty="0">
                <a:latin typeface="Tahoma" panose="020B0604030504040204" pitchFamily="34" charset="0"/>
                <a:ea typeface="Tahoma" panose="020B0604030504040204" pitchFamily="34" charset="0"/>
                <a:cs typeface="Tahoma" panose="020B0604030504040204" pitchFamily="34" charset="0"/>
              </a:rPr>
              <a:t>If a, b in R and ab = 0, then either a = 0 or b = 0.</a:t>
            </a:r>
          </a:p>
          <a:p>
            <a:pPr marL="0" indent="0" algn="just">
              <a:lnSpc>
                <a:spcPct val="16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Let be the set of integers, positive, negative, and 0, under the usual operations of addition and multiplication. S is an integral domain.</a:t>
            </a:r>
          </a:p>
          <a:p>
            <a:pPr marL="0" indent="0" algn="just">
              <a:lnSpc>
                <a:spcPct val="150000"/>
              </a:lnSpc>
              <a:spcBef>
                <a:spcPts val="0"/>
              </a:spcBef>
              <a:buNone/>
            </a:pPr>
            <a:r>
              <a:rPr lang="en-US" sz="1400" b="1" dirty="0">
                <a:latin typeface="Tahoma" panose="020B0604030504040204" pitchFamily="34" charset="0"/>
                <a:ea typeface="Tahoma" panose="020B0604030504040204" pitchFamily="34" charset="0"/>
                <a:cs typeface="Tahoma" panose="020B0604030504040204" pitchFamily="34" charset="0"/>
              </a:rPr>
              <a:t>FIELDS</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A field F, sometimes denoted by {F, +, x}, is a set of elements with two binary operations, called addition and multiplication, such that for all a, b, c in F the following axioms are obeyed:</a:t>
            </a:r>
          </a:p>
          <a:p>
            <a:pPr algn="just">
              <a:lnSpc>
                <a:spcPct val="160000"/>
              </a:lnSpc>
              <a:spcBef>
                <a:spcPts val="0"/>
              </a:spcBef>
            </a:pPr>
            <a:r>
              <a:rPr lang="en-US" sz="1200" b="1" dirty="0">
                <a:latin typeface="Tahoma" panose="020B0604030504040204" pitchFamily="34" charset="0"/>
                <a:ea typeface="Tahoma" panose="020B0604030504040204" pitchFamily="34" charset="0"/>
                <a:cs typeface="Tahoma" panose="020B0604030504040204" pitchFamily="34" charset="0"/>
              </a:rPr>
              <a:t>(A1-M6) </a:t>
            </a:r>
            <a:r>
              <a:rPr lang="en-US" sz="1200" dirty="0">
                <a:latin typeface="Tahoma" panose="020B0604030504040204" pitchFamily="34" charset="0"/>
                <a:ea typeface="Tahoma" panose="020B0604030504040204" pitchFamily="34" charset="0"/>
                <a:cs typeface="Tahoma" panose="020B0604030504040204" pitchFamily="34" charset="0"/>
              </a:rPr>
              <a:t>F is an integral domain; that is, F satisfies axioms A1 through A5 and M1 through M6.</a:t>
            </a:r>
          </a:p>
          <a:p>
            <a:pPr algn="just">
              <a:lnSpc>
                <a:spcPct val="160000"/>
              </a:lnSpc>
              <a:spcBef>
                <a:spcPts val="0"/>
              </a:spcBef>
            </a:pPr>
            <a:r>
              <a:rPr lang="en-US" sz="1200" b="1" dirty="0">
                <a:latin typeface="Tahoma" panose="020B0604030504040204" pitchFamily="34" charset="0"/>
                <a:ea typeface="Tahoma" panose="020B0604030504040204" pitchFamily="34" charset="0"/>
                <a:cs typeface="Tahoma" panose="020B0604030504040204" pitchFamily="34" charset="0"/>
              </a:rPr>
              <a:t>(M7) Multiplicative inverse: </a:t>
            </a:r>
            <a:r>
              <a:rPr lang="en-US" sz="1200" dirty="0">
                <a:latin typeface="Tahoma" panose="020B0604030504040204" pitchFamily="34" charset="0"/>
                <a:ea typeface="Tahoma" panose="020B0604030504040204" pitchFamily="34" charset="0"/>
                <a:cs typeface="Tahoma" panose="020B0604030504040204" pitchFamily="34" charset="0"/>
              </a:rPr>
              <a:t>For each a in F, except 0, there is an element a-1 in F such that aa-1 = (a-1)a = 1.</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In essence, a field is a set in which we can do addition, subtraction, multiplication, and division without leaving the set. Division is defined with the following rule: a/b = a(b</a:t>
            </a:r>
            <a:r>
              <a:rPr lang="en-US" sz="1200" baseline="30000" dirty="0">
                <a:latin typeface="Tahoma" panose="020B0604030504040204" pitchFamily="34" charset="0"/>
                <a:ea typeface="Tahoma" panose="020B0604030504040204" pitchFamily="34" charset="0"/>
                <a:cs typeface="Tahoma" panose="020B0604030504040204" pitchFamily="34" charset="0"/>
              </a:rPr>
              <a:t>-1</a:t>
            </a:r>
            <a:r>
              <a:rPr lang="en-US" sz="1200" dirty="0">
                <a:latin typeface="Tahoma" panose="020B0604030504040204" pitchFamily="34" charset="0"/>
                <a:ea typeface="Tahoma" panose="020B0604030504040204" pitchFamily="34" charset="0"/>
                <a:cs typeface="Tahoma" panose="020B0604030504040204" pitchFamily="34" charset="0"/>
              </a:rPr>
              <a:t>).</a:t>
            </a: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xmlns="" val="40395283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F6FB01-52A1-4784-9202-9561CA8036C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3D4FDD85-A7D6-416A-9D80-A7E30D64825A}"/>
              </a:ext>
            </a:extLst>
          </p:cNvPr>
          <p:cNvSpPr>
            <a:spLocks noGrp="1"/>
          </p:cNvSpPr>
          <p:nvPr>
            <p:ph idx="1"/>
          </p:nvPr>
        </p:nvSpPr>
        <p:spPr/>
        <p:txBody>
          <a:bodyPr>
            <a:normAutofit lnSpcReduction="10000"/>
          </a:bodyPr>
          <a:lstStyle/>
          <a:p>
            <a:pPr marL="0" indent="0" algn="just">
              <a:lnSpc>
                <a:spcPct val="150000"/>
              </a:lnSpc>
              <a:spcBef>
                <a:spcPts val="0"/>
              </a:spcBef>
              <a:buNone/>
            </a:pPr>
            <a:r>
              <a:rPr lang="en-US" sz="1400" dirty="0">
                <a:latin typeface="Tahoma" panose="020B0604030504040204" pitchFamily="34" charset="0"/>
                <a:ea typeface="Tahoma" panose="020B0604030504040204" pitchFamily="34" charset="0"/>
                <a:cs typeface="Tahoma" panose="020B0604030504040204" pitchFamily="34" charset="0"/>
              </a:rPr>
              <a:t>Familiar examples of fields are the rational numbers, the real numbers, and the complex numbers. Note that the set of all integers is not a field, because not every element of the set has a multiplicative inverse; in fact, only the elements 1 and –1 have multiplicative inverses in the integers.</a:t>
            </a:r>
          </a:p>
          <a:p>
            <a:pPr marL="0" indent="0" algn="just">
              <a:lnSpc>
                <a:spcPct val="150000"/>
              </a:lnSpc>
              <a:spcBef>
                <a:spcPts val="0"/>
              </a:spcBef>
              <a:buNone/>
            </a:pPr>
            <a:r>
              <a:rPr lang="en-US" sz="1400" b="1" dirty="0">
                <a:latin typeface="Tahoma" panose="020B0604030504040204" pitchFamily="34" charset="0"/>
                <a:ea typeface="Tahoma" panose="020B0604030504040204" pitchFamily="34" charset="0"/>
                <a:cs typeface="Tahoma" panose="020B0604030504040204" pitchFamily="34" charset="0"/>
              </a:rPr>
              <a:t>FINITE FIELDS (GALOIS FIELD)</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Finite Field is a field with finite number of elements. Order of the field is equal to the number of elements in the field. The finite field of order </a:t>
            </a:r>
            <a:r>
              <a:rPr lang="en-US" sz="1200" dirty="0" err="1">
                <a:latin typeface="Tahoma" panose="020B0604030504040204" pitchFamily="34" charset="0"/>
                <a:ea typeface="Tahoma" panose="020B0604030504040204" pitchFamily="34" charset="0"/>
                <a:cs typeface="Tahoma" panose="020B0604030504040204" pitchFamily="34" charset="0"/>
              </a:rPr>
              <a:t>p</a:t>
            </a:r>
            <a:r>
              <a:rPr lang="en-US" sz="1200" baseline="30000" dirty="0" err="1">
                <a:latin typeface="Tahoma" panose="020B0604030504040204" pitchFamily="34" charset="0"/>
                <a:ea typeface="Tahoma" panose="020B0604030504040204" pitchFamily="34" charset="0"/>
                <a:cs typeface="Tahoma" panose="020B0604030504040204" pitchFamily="34" charset="0"/>
              </a:rPr>
              <a:t>n</a:t>
            </a:r>
            <a:r>
              <a:rPr lang="en-US" sz="1200" dirty="0">
                <a:latin typeface="Tahoma" panose="020B0604030504040204" pitchFamily="34" charset="0"/>
                <a:ea typeface="Tahoma" panose="020B0604030504040204" pitchFamily="34" charset="0"/>
                <a:cs typeface="Tahoma" panose="020B0604030504040204" pitchFamily="34" charset="0"/>
              </a:rPr>
              <a:t> is generally written GF (</a:t>
            </a:r>
            <a:r>
              <a:rPr lang="en-US" sz="1200" dirty="0" err="1">
                <a:latin typeface="Tahoma" panose="020B0604030504040204" pitchFamily="34" charset="0"/>
                <a:ea typeface="Tahoma" panose="020B0604030504040204" pitchFamily="34" charset="0"/>
                <a:cs typeface="Tahoma" panose="020B0604030504040204" pitchFamily="34" charset="0"/>
              </a:rPr>
              <a:t>p</a:t>
            </a:r>
            <a:r>
              <a:rPr lang="en-US" sz="1200" baseline="30000" dirty="0" err="1">
                <a:latin typeface="Tahoma" panose="020B0604030504040204" pitchFamily="34" charset="0"/>
                <a:ea typeface="Tahoma" panose="020B0604030504040204" pitchFamily="34" charset="0"/>
                <a:cs typeface="Tahoma" panose="020B0604030504040204" pitchFamily="34" charset="0"/>
              </a:rPr>
              <a:t>n</a:t>
            </a:r>
            <a:r>
              <a:rPr lang="en-US" sz="1200" dirty="0">
                <a:latin typeface="Tahoma" panose="020B0604030504040204" pitchFamily="34" charset="0"/>
                <a:ea typeface="Tahoma" panose="020B0604030504040204" pitchFamily="34" charset="0"/>
                <a:cs typeface="Tahoma" panose="020B0604030504040204" pitchFamily="34" charset="0"/>
              </a:rPr>
              <a:t>).</a:t>
            </a:r>
          </a:p>
          <a:p>
            <a:pPr algn="just">
              <a:lnSpc>
                <a:spcPct val="150000"/>
              </a:lnSpc>
              <a:spcBef>
                <a:spcPts val="0"/>
              </a:spcBef>
            </a:pPr>
            <a:r>
              <a:rPr lang="en-US" sz="1200" b="1" dirty="0">
                <a:latin typeface="Tahoma" panose="020B0604030504040204" pitchFamily="34" charset="0"/>
                <a:ea typeface="Tahoma" panose="020B0604030504040204" pitchFamily="34" charset="0"/>
                <a:cs typeface="Tahoma" panose="020B0604030504040204" pitchFamily="34" charset="0"/>
              </a:rPr>
              <a:t>GF (p)</a:t>
            </a:r>
          </a:p>
          <a:p>
            <a:pPr marL="0" indent="0" algn="just">
              <a:lnSpc>
                <a:spcPct val="150000"/>
              </a:lnSpc>
              <a:spcBef>
                <a:spcPts val="0"/>
              </a:spcBef>
              <a:buNone/>
            </a:pPr>
            <a:r>
              <a:rPr lang="en-US" sz="1200" dirty="0" err="1">
                <a:latin typeface="Tahoma" panose="020B0604030504040204" pitchFamily="34" charset="0"/>
                <a:ea typeface="Tahoma" panose="020B0604030504040204" pitchFamily="34" charset="0"/>
                <a:cs typeface="Tahoma" panose="020B0604030504040204" pitchFamily="34" charset="0"/>
              </a:rPr>
              <a:t>Z</a:t>
            </a:r>
            <a:r>
              <a:rPr lang="en-US" sz="1200" baseline="-25000" dirty="0" err="1">
                <a:latin typeface="Tahoma" panose="020B0604030504040204" pitchFamily="34" charset="0"/>
                <a:ea typeface="Tahoma" panose="020B0604030504040204" pitchFamily="34" charset="0"/>
                <a:cs typeface="Tahoma" panose="020B0604030504040204" pitchFamily="34" charset="0"/>
              </a:rPr>
              <a:t>p</a:t>
            </a:r>
            <a:r>
              <a:rPr lang="en-US" sz="1200" dirty="0">
                <a:latin typeface="Tahoma" panose="020B0604030504040204" pitchFamily="34" charset="0"/>
                <a:ea typeface="Tahoma" panose="020B0604030504040204" pitchFamily="34" charset="0"/>
                <a:cs typeface="Tahoma" panose="020B0604030504040204" pitchFamily="34" charset="0"/>
              </a:rPr>
              <a:t> = {0, 1, ..., (p - 1)}  where p is prime. </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GF (p) is the set </a:t>
            </a:r>
            <a:r>
              <a:rPr lang="en-US" sz="1200" dirty="0" err="1">
                <a:latin typeface="Tahoma" panose="020B0604030504040204" pitchFamily="34" charset="0"/>
                <a:ea typeface="Tahoma" panose="020B0604030504040204" pitchFamily="34" charset="0"/>
                <a:cs typeface="Tahoma" panose="020B0604030504040204" pitchFamily="34" charset="0"/>
              </a:rPr>
              <a:t>Z</a:t>
            </a:r>
            <a:r>
              <a:rPr lang="en-US" sz="1200" baseline="-25000" dirty="0" err="1">
                <a:latin typeface="Tahoma" panose="020B0604030504040204" pitchFamily="34" charset="0"/>
                <a:ea typeface="Tahoma" panose="020B0604030504040204" pitchFamily="34" charset="0"/>
                <a:cs typeface="Tahoma" panose="020B0604030504040204" pitchFamily="34" charset="0"/>
              </a:rPr>
              <a:t>p</a:t>
            </a:r>
            <a:r>
              <a:rPr lang="en-US" sz="1200" dirty="0">
                <a:latin typeface="Tahoma" panose="020B0604030504040204" pitchFamily="34" charset="0"/>
                <a:ea typeface="Tahoma" panose="020B0604030504040204" pitchFamily="34" charset="0"/>
                <a:cs typeface="Tahoma" panose="020B0604030504040204" pitchFamily="34" charset="0"/>
              </a:rPr>
              <a:t> together with arithmetic operations modulo p.</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The binary operations + and × are defined over the set. The operations of addition, subtraction, multiplication, and division can be performed without leaving the set. Each element of the set other than 0 has a multiplicative inverse.</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Example: GF (7)</a:t>
            </a: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342900" lvl="1" indent="0">
              <a:lnSpc>
                <a:spcPct val="150000"/>
              </a:lnSpc>
              <a:spcBef>
                <a:spcPts val="0"/>
              </a:spcBef>
              <a:buNone/>
            </a:pPr>
            <a:r>
              <a:rPr lang="en-US" b="1" dirty="0">
                <a:effectLst/>
                <a:latin typeface="Tahoma" panose="020B0604030504040204" pitchFamily="34" charset="0"/>
                <a:ea typeface="Calibri" panose="020F0502020204030204" pitchFamily="34" charset="0"/>
              </a:rPr>
              <a:t>Table: Addition Modulo 7	            Table: Multiplication Modulo 7</a:t>
            </a:r>
          </a:p>
          <a:p>
            <a:pPr marL="342900" lvl="1" indent="0">
              <a:lnSpc>
                <a:spcPct val="150000"/>
              </a:lnSpc>
              <a:spcBef>
                <a:spcPts val="0"/>
              </a:spcBef>
              <a:buNone/>
            </a:pPr>
            <a:endParaRPr lang="en-US" b="1" dirty="0">
              <a:effectLst/>
              <a:latin typeface="Tahoma" panose="020B0604030504040204" pitchFamily="34" charset="0"/>
              <a:ea typeface="Calibri" panose="020F0502020204030204" pitchFamily="34" charset="0"/>
            </a:endParaRPr>
          </a:p>
          <a:p>
            <a:pPr marL="342900" lvl="1" indent="0">
              <a:lnSpc>
                <a:spcPct val="150000"/>
              </a:lnSpc>
              <a:spcBef>
                <a:spcPts val="0"/>
              </a:spcBef>
              <a:buNone/>
            </a:pPr>
            <a:endParaRPr lang="en-US" b="1" dirty="0">
              <a:latin typeface="Tahoma" panose="020B0604030504040204" pitchFamily="34" charset="0"/>
              <a:ea typeface="Calibri" panose="020F0502020204030204" pitchFamily="34" charset="0"/>
            </a:endParaRPr>
          </a:p>
          <a:p>
            <a:pPr marL="342900" lvl="1" indent="0">
              <a:lnSpc>
                <a:spcPct val="150000"/>
              </a:lnSpc>
              <a:spcBef>
                <a:spcPts val="0"/>
              </a:spcBef>
              <a:buNone/>
            </a:pPr>
            <a:endParaRPr lang="en-US" b="1" dirty="0">
              <a:effectLst/>
              <a:latin typeface="Tahoma" panose="020B0604030504040204" pitchFamily="34" charset="0"/>
              <a:ea typeface="Calibri" panose="020F0502020204030204" pitchFamily="34" charset="0"/>
            </a:endParaRPr>
          </a:p>
          <a:p>
            <a:pPr marL="342900" lvl="1" indent="0">
              <a:lnSpc>
                <a:spcPct val="150000"/>
              </a:lnSpc>
              <a:spcBef>
                <a:spcPts val="0"/>
              </a:spcBef>
              <a:buNone/>
            </a:pPr>
            <a:endParaRPr lang="en-US" dirty="0">
              <a:effectLst/>
              <a:latin typeface="Tahoma" panose="020B0604030504040204" pitchFamily="34" charset="0"/>
              <a:ea typeface="Calibri" panose="020F0502020204030204" pitchFamily="34" charset="0"/>
            </a:endParaRPr>
          </a:p>
          <a:p>
            <a:pPr marL="342900" lvl="1" indent="0">
              <a:lnSpc>
                <a:spcPct val="150000"/>
              </a:lnSpc>
              <a:spcBef>
                <a:spcPts val="0"/>
              </a:spcBef>
              <a:buNone/>
            </a:pPr>
            <a:endParaRPr lang="en-US" dirty="0">
              <a:effectLst/>
              <a:latin typeface="Tahoma" panose="020B0604030504040204" pitchFamily="34" charset="0"/>
              <a:ea typeface="Calibri" panose="020F050202020403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4" name="Table 4">
            <a:extLst>
              <a:ext uri="{FF2B5EF4-FFF2-40B4-BE49-F238E27FC236}">
                <a16:creationId xmlns:a16="http://schemas.microsoft.com/office/drawing/2014/main" xmlns="" id="{5AEA7243-33D5-4F3F-99B0-2F032E0ECC9A}"/>
              </a:ext>
            </a:extLst>
          </p:cNvPr>
          <p:cNvGraphicFramePr>
            <a:graphicFrameLocks noGrp="1"/>
          </p:cNvGraphicFramePr>
          <p:nvPr>
            <p:extLst>
              <p:ext uri="{D42A27DB-BD31-4B8C-83A1-F6EECF244321}">
                <p14:modId xmlns:p14="http://schemas.microsoft.com/office/powerpoint/2010/main" xmlns="" val="1157353763"/>
              </p:ext>
            </p:extLst>
          </p:nvPr>
        </p:nvGraphicFramePr>
        <p:xfrm>
          <a:off x="639129" y="5496560"/>
          <a:ext cx="2743200" cy="2872744"/>
        </p:xfrm>
        <a:graphic>
          <a:graphicData uri="http://schemas.openxmlformats.org/drawingml/2006/table">
            <a:tbl>
              <a:tblPr firstRow="1" bandRow="1">
                <a:tableStyleId>{5C22544A-7EE6-4342-B048-85BDC9FD1C3A}</a:tableStyleId>
              </a:tblPr>
              <a:tblGrid>
                <a:gridCol w="342900">
                  <a:extLst>
                    <a:ext uri="{9D8B030D-6E8A-4147-A177-3AD203B41FA5}">
                      <a16:colId xmlns:a16="http://schemas.microsoft.com/office/drawing/2014/main" xmlns="" val="3915627429"/>
                    </a:ext>
                  </a:extLst>
                </a:gridCol>
                <a:gridCol w="342900">
                  <a:extLst>
                    <a:ext uri="{9D8B030D-6E8A-4147-A177-3AD203B41FA5}">
                      <a16:colId xmlns:a16="http://schemas.microsoft.com/office/drawing/2014/main" xmlns="" val="3423258961"/>
                    </a:ext>
                  </a:extLst>
                </a:gridCol>
                <a:gridCol w="342900">
                  <a:extLst>
                    <a:ext uri="{9D8B030D-6E8A-4147-A177-3AD203B41FA5}">
                      <a16:colId xmlns:a16="http://schemas.microsoft.com/office/drawing/2014/main" xmlns="" val="4249174944"/>
                    </a:ext>
                  </a:extLst>
                </a:gridCol>
                <a:gridCol w="342900">
                  <a:extLst>
                    <a:ext uri="{9D8B030D-6E8A-4147-A177-3AD203B41FA5}">
                      <a16:colId xmlns:a16="http://schemas.microsoft.com/office/drawing/2014/main" xmlns="" val="2618431035"/>
                    </a:ext>
                  </a:extLst>
                </a:gridCol>
                <a:gridCol w="342900">
                  <a:extLst>
                    <a:ext uri="{9D8B030D-6E8A-4147-A177-3AD203B41FA5}">
                      <a16:colId xmlns:a16="http://schemas.microsoft.com/office/drawing/2014/main" xmlns="" val="3444422142"/>
                    </a:ext>
                  </a:extLst>
                </a:gridCol>
                <a:gridCol w="342900">
                  <a:extLst>
                    <a:ext uri="{9D8B030D-6E8A-4147-A177-3AD203B41FA5}">
                      <a16:colId xmlns:a16="http://schemas.microsoft.com/office/drawing/2014/main" xmlns="" val="3670840561"/>
                    </a:ext>
                  </a:extLst>
                </a:gridCol>
                <a:gridCol w="342900">
                  <a:extLst>
                    <a:ext uri="{9D8B030D-6E8A-4147-A177-3AD203B41FA5}">
                      <a16:colId xmlns:a16="http://schemas.microsoft.com/office/drawing/2014/main" xmlns="" val="2082426833"/>
                    </a:ext>
                  </a:extLst>
                </a:gridCol>
                <a:gridCol w="342900">
                  <a:extLst>
                    <a:ext uri="{9D8B030D-6E8A-4147-A177-3AD203B41FA5}">
                      <a16:colId xmlns:a16="http://schemas.microsoft.com/office/drawing/2014/main" xmlns="" val="3801007685"/>
                    </a:ext>
                  </a:extLst>
                </a:gridCol>
              </a:tblGrid>
              <a:tr h="359093">
                <a:tc>
                  <a:txBody>
                    <a:bodyPr/>
                    <a:lstStyle/>
                    <a:p>
                      <a:pPr algn="ctr"/>
                      <a:r>
                        <a:rPr lang="en-US" sz="1200" b="1" dirty="0">
                          <a:solidFill>
                            <a:schemeClr val="bg1"/>
                          </a:solidFill>
                          <a:latin typeface="Tahoma" panose="020B0604030504040204" pitchFamily="34" charset="0"/>
                          <a:ea typeface="Tahoma" panose="020B0604030504040204" pitchFamily="34" charset="0"/>
                          <a:cs typeface="Tahoma" panose="020B0604030504040204" pitchFamily="34" charset="0"/>
                        </a:rPr>
                        <a:t>+</a:t>
                      </a:r>
                    </a:p>
                  </a:txBody>
                  <a:tcPr>
                    <a:solidFill>
                      <a:schemeClr val="accent1"/>
                    </a:solidFill>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0</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1</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2</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3</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4</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5</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6</a:t>
                      </a:r>
                    </a:p>
                  </a:txBody>
                  <a:tcPr/>
                </a:tc>
                <a:extLst>
                  <a:ext uri="{0D108BD9-81ED-4DB2-BD59-A6C34878D82A}">
                    <a16:rowId xmlns:a16="http://schemas.microsoft.com/office/drawing/2014/main" xmlns="" val="3516959346"/>
                  </a:ext>
                </a:extLst>
              </a:tr>
              <a:tr h="359093">
                <a:tc>
                  <a:txBody>
                    <a:bodyPr/>
                    <a:lstStyle/>
                    <a:p>
                      <a:pPr algn="ctr"/>
                      <a:r>
                        <a:rPr lang="en-US" sz="1200" b="1" dirty="0">
                          <a:solidFill>
                            <a:schemeClr val="bg1"/>
                          </a:solidFill>
                          <a:latin typeface="Tahoma" panose="020B0604030504040204" pitchFamily="34" charset="0"/>
                          <a:ea typeface="Tahoma" panose="020B0604030504040204" pitchFamily="34" charset="0"/>
                          <a:cs typeface="Tahoma" panose="020B0604030504040204" pitchFamily="34" charset="0"/>
                        </a:rPr>
                        <a:t>0</a:t>
                      </a:r>
                    </a:p>
                  </a:txBody>
                  <a:tcPr>
                    <a:solidFill>
                      <a:schemeClr val="accent1"/>
                    </a:solidFill>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0</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1</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2</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3</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4</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5</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6</a:t>
                      </a:r>
                    </a:p>
                  </a:txBody>
                  <a:tcPr/>
                </a:tc>
                <a:extLst>
                  <a:ext uri="{0D108BD9-81ED-4DB2-BD59-A6C34878D82A}">
                    <a16:rowId xmlns:a16="http://schemas.microsoft.com/office/drawing/2014/main" xmlns="" val="2095905729"/>
                  </a:ext>
                </a:extLst>
              </a:tr>
              <a:tr h="359093">
                <a:tc>
                  <a:txBody>
                    <a:bodyPr/>
                    <a:lstStyle/>
                    <a:p>
                      <a:pPr algn="ctr"/>
                      <a:r>
                        <a:rPr lang="en-US" sz="1200" b="1" dirty="0">
                          <a:solidFill>
                            <a:schemeClr val="bg1"/>
                          </a:solidFill>
                          <a:latin typeface="Tahoma" panose="020B0604030504040204" pitchFamily="34" charset="0"/>
                          <a:ea typeface="Tahoma" panose="020B0604030504040204" pitchFamily="34" charset="0"/>
                          <a:cs typeface="Tahoma" panose="020B0604030504040204" pitchFamily="34" charset="0"/>
                        </a:rPr>
                        <a:t>1</a:t>
                      </a:r>
                    </a:p>
                  </a:txBody>
                  <a:tcPr>
                    <a:solidFill>
                      <a:schemeClr val="accent1"/>
                    </a:solidFill>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1</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2</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3</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4</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5</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6</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0</a:t>
                      </a:r>
                    </a:p>
                  </a:txBody>
                  <a:tcPr/>
                </a:tc>
                <a:extLst>
                  <a:ext uri="{0D108BD9-81ED-4DB2-BD59-A6C34878D82A}">
                    <a16:rowId xmlns:a16="http://schemas.microsoft.com/office/drawing/2014/main" xmlns="" val="2140569748"/>
                  </a:ext>
                </a:extLst>
              </a:tr>
              <a:tr h="359093">
                <a:tc>
                  <a:txBody>
                    <a:bodyPr/>
                    <a:lstStyle/>
                    <a:p>
                      <a:pPr algn="ctr"/>
                      <a:r>
                        <a:rPr lang="en-US" sz="1200" b="1" dirty="0">
                          <a:solidFill>
                            <a:schemeClr val="bg1"/>
                          </a:solidFill>
                          <a:latin typeface="Tahoma" panose="020B0604030504040204" pitchFamily="34" charset="0"/>
                          <a:ea typeface="Tahoma" panose="020B0604030504040204" pitchFamily="34" charset="0"/>
                          <a:cs typeface="Tahoma" panose="020B0604030504040204" pitchFamily="34" charset="0"/>
                        </a:rPr>
                        <a:t>2</a:t>
                      </a:r>
                    </a:p>
                  </a:txBody>
                  <a:tcPr>
                    <a:solidFill>
                      <a:schemeClr val="accent1"/>
                    </a:solidFill>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2</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3</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4</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5</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6</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0</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1</a:t>
                      </a:r>
                    </a:p>
                  </a:txBody>
                  <a:tcPr/>
                </a:tc>
                <a:extLst>
                  <a:ext uri="{0D108BD9-81ED-4DB2-BD59-A6C34878D82A}">
                    <a16:rowId xmlns:a16="http://schemas.microsoft.com/office/drawing/2014/main" xmlns="" val="3897735504"/>
                  </a:ext>
                </a:extLst>
              </a:tr>
              <a:tr h="359093">
                <a:tc>
                  <a:txBody>
                    <a:bodyPr/>
                    <a:lstStyle/>
                    <a:p>
                      <a:pPr algn="ctr"/>
                      <a:r>
                        <a:rPr lang="en-US" sz="1200" b="1" dirty="0">
                          <a:solidFill>
                            <a:schemeClr val="bg1"/>
                          </a:solidFill>
                          <a:latin typeface="Tahoma" panose="020B0604030504040204" pitchFamily="34" charset="0"/>
                          <a:ea typeface="Tahoma" panose="020B0604030504040204" pitchFamily="34" charset="0"/>
                          <a:cs typeface="Tahoma" panose="020B0604030504040204" pitchFamily="34" charset="0"/>
                        </a:rPr>
                        <a:t>3</a:t>
                      </a:r>
                    </a:p>
                  </a:txBody>
                  <a:tcPr>
                    <a:solidFill>
                      <a:schemeClr val="accent1"/>
                    </a:solidFill>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3</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4</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5</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6</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0</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1</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2</a:t>
                      </a:r>
                    </a:p>
                  </a:txBody>
                  <a:tcPr/>
                </a:tc>
                <a:extLst>
                  <a:ext uri="{0D108BD9-81ED-4DB2-BD59-A6C34878D82A}">
                    <a16:rowId xmlns:a16="http://schemas.microsoft.com/office/drawing/2014/main" xmlns="" val="211485707"/>
                  </a:ext>
                </a:extLst>
              </a:tr>
              <a:tr h="359093">
                <a:tc>
                  <a:txBody>
                    <a:bodyPr/>
                    <a:lstStyle/>
                    <a:p>
                      <a:pPr algn="ctr"/>
                      <a:r>
                        <a:rPr lang="en-US" sz="1200" b="1" dirty="0">
                          <a:solidFill>
                            <a:schemeClr val="bg1"/>
                          </a:solidFill>
                          <a:latin typeface="Tahoma" panose="020B0604030504040204" pitchFamily="34" charset="0"/>
                          <a:ea typeface="Tahoma" panose="020B0604030504040204" pitchFamily="34" charset="0"/>
                          <a:cs typeface="Tahoma" panose="020B0604030504040204" pitchFamily="34" charset="0"/>
                        </a:rPr>
                        <a:t>4</a:t>
                      </a:r>
                    </a:p>
                  </a:txBody>
                  <a:tcPr>
                    <a:solidFill>
                      <a:schemeClr val="accent1"/>
                    </a:solidFill>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4</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5</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6</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0</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1</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2</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3</a:t>
                      </a:r>
                    </a:p>
                  </a:txBody>
                  <a:tcPr/>
                </a:tc>
                <a:extLst>
                  <a:ext uri="{0D108BD9-81ED-4DB2-BD59-A6C34878D82A}">
                    <a16:rowId xmlns:a16="http://schemas.microsoft.com/office/drawing/2014/main" xmlns="" val="2247484149"/>
                  </a:ext>
                </a:extLst>
              </a:tr>
              <a:tr h="359093">
                <a:tc>
                  <a:txBody>
                    <a:bodyPr/>
                    <a:lstStyle/>
                    <a:p>
                      <a:pPr algn="ctr"/>
                      <a:r>
                        <a:rPr lang="en-US" sz="1200" b="1" dirty="0">
                          <a:solidFill>
                            <a:schemeClr val="bg1"/>
                          </a:solidFill>
                          <a:latin typeface="Tahoma" panose="020B0604030504040204" pitchFamily="34" charset="0"/>
                          <a:ea typeface="Tahoma" panose="020B0604030504040204" pitchFamily="34" charset="0"/>
                          <a:cs typeface="Tahoma" panose="020B0604030504040204" pitchFamily="34" charset="0"/>
                        </a:rPr>
                        <a:t>5</a:t>
                      </a:r>
                    </a:p>
                  </a:txBody>
                  <a:tcPr>
                    <a:solidFill>
                      <a:schemeClr val="accent1"/>
                    </a:solidFill>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5</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6</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0</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1</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2</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3</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4</a:t>
                      </a:r>
                    </a:p>
                  </a:txBody>
                  <a:tcPr/>
                </a:tc>
                <a:extLst>
                  <a:ext uri="{0D108BD9-81ED-4DB2-BD59-A6C34878D82A}">
                    <a16:rowId xmlns:a16="http://schemas.microsoft.com/office/drawing/2014/main" xmlns="" val="620714540"/>
                  </a:ext>
                </a:extLst>
              </a:tr>
              <a:tr h="359093">
                <a:tc>
                  <a:txBody>
                    <a:bodyPr/>
                    <a:lstStyle/>
                    <a:p>
                      <a:pPr algn="ctr"/>
                      <a:r>
                        <a:rPr lang="en-US" sz="1200" b="1" dirty="0">
                          <a:solidFill>
                            <a:schemeClr val="bg1"/>
                          </a:solidFill>
                          <a:latin typeface="Tahoma" panose="020B0604030504040204" pitchFamily="34" charset="0"/>
                          <a:ea typeface="Tahoma" panose="020B0604030504040204" pitchFamily="34" charset="0"/>
                          <a:cs typeface="Tahoma" panose="020B0604030504040204" pitchFamily="34" charset="0"/>
                        </a:rPr>
                        <a:t>6</a:t>
                      </a:r>
                    </a:p>
                  </a:txBody>
                  <a:tcPr>
                    <a:solidFill>
                      <a:schemeClr val="accent1"/>
                    </a:solidFill>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6</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0</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1</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2</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3</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4</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5</a:t>
                      </a:r>
                    </a:p>
                  </a:txBody>
                  <a:tcPr/>
                </a:tc>
                <a:extLst>
                  <a:ext uri="{0D108BD9-81ED-4DB2-BD59-A6C34878D82A}">
                    <a16:rowId xmlns:a16="http://schemas.microsoft.com/office/drawing/2014/main" xmlns="" val="4189611322"/>
                  </a:ext>
                </a:extLst>
              </a:tr>
            </a:tbl>
          </a:graphicData>
        </a:graphic>
      </p:graphicFrame>
      <p:graphicFrame>
        <p:nvGraphicFramePr>
          <p:cNvPr id="6" name="Table 4">
            <a:extLst>
              <a:ext uri="{FF2B5EF4-FFF2-40B4-BE49-F238E27FC236}">
                <a16:creationId xmlns:a16="http://schemas.microsoft.com/office/drawing/2014/main" xmlns="" id="{114A12E7-8D26-4994-880B-E844894FD7D4}"/>
              </a:ext>
            </a:extLst>
          </p:cNvPr>
          <p:cNvGraphicFramePr>
            <a:graphicFrameLocks noGrp="1"/>
          </p:cNvGraphicFramePr>
          <p:nvPr>
            <p:extLst>
              <p:ext uri="{D42A27DB-BD31-4B8C-83A1-F6EECF244321}">
                <p14:modId xmlns:p14="http://schemas.microsoft.com/office/powerpoint/2010/main" xmlns="" val="4106655672"/>
              </p:ext>
            </p:extLst>
          </p:nvPr>
        </p:nvGraphicFramePr>
        <p:xfrm>
          <a:off x="3549970" y="5496560"/>
          <a:ext cx="2743200" cy="2872744"/>
        </p:xfrm>
        <a:graphic>
          <a:graphicData uri="http://schemas.openxmlformats.org/drawingml/2006/table">
            <a:tbl>
              <a:tblPr firstRow="1" bandRow="1">
                <a:tableStyleId>{5C22544A-7EE6-4342-B048-85BDC9FD1C3A}</a:tableStyleId>
              </a:tblPr>
              <a:tblGrid>
                <a:gridCol w="342900">
                  <a:extLst>
                    <a:ext uri="{9D8B030D-6E8A-4147-A177-3AD203B41FA5}">
                      <a16:colId xmlns:a16="http://schemas.microsoft.com/office/drawing/2014/main" xmlns="" val="3915627429"/>
                    </a:ext>
                  </a:extLst>
                </a:gridCol>
                <a:gridCol w="342900">
                  <a:extLst>
                    <a:ext uri="{9D8B030D-6E8A-4147-A177-3AD203B41FA5}">
                      <a16:colId xmlns:a16="http://schemas.microsoft.com/office/drawing/2014/main" xmlns="" val="3423258961"/>
                    </a:ext>
                  </a:extLst>
                </a:gridCol>
                <a:gridCol w="342900">
                  <a:extLst>
                    <a:ext uri="{9D8B030D-6E8A-4147-A177-3AD203B41FA5}">
                      <a16:colId xmlns:a16="http://schemas.microsoft.com/office/drawing/2014/main" xmlns="" val="4249174944"/>
                    </a:ext>
                  </a:extLst>
                </a:gridCol>
                <a:gridCol w="342900">
                  <a:extLst>
                    <a:ext uri="{9D8B030D-6E8A-4147-A177-3AD203B41FA5}">
                      <a16:colId xmlns:a16="http://schemas.microsoft.com/office/drawing/2014/main" xmlns="" val="2618431035"/>
                    </a:ext>
                  </a:extLst>
                </a:gridCol>
                <a:gridCol w="342900">
                  <a:extLst>
                    <a:ext uri="{9D8B030D-6E8A-4147-A177-3AD203B41FA5}">
                      <a16:colId xmlns:a16="http://schemas.microsoft.com/office/drawing/2014/main" xmlns="" val="3444422142"/>
                    </a:ext>
                  </a:extLst>
                </a:gridCol>
                <a:gridCol w="342900">
                  <a:extLst>
                    <a:ext uri="{9D8B030D-6E8A-4147-A177-3AD203B41FA5}">
                      <a16:colId xmlns:a16="http://schemas.microsoft.com/office/drawing/2014/main" xmlns="" val="3670840561"/>
                    </a:ext>
                  </a:extLst>
                </a:gridCol>
                <a:gridCol w="342900">
                  <a:extLst>
                    <a:ext uri="{9D8B030D-6E8A-4147-A177-3AD203B41FA5}">
                      <a16:colId xmlns:a16="http://schemas.microsoft.com/office/drawing/2014/main" xmlns="" val="2082426833"/>
                    </a:ext>
                  </a:extLst>
                </a:gridCol>
                <a:gridCol w="342900">
                  <a:extLst>
                    <a:ext uri="{9D8B030D-6E8A-4147-A177-3AD203B41FA5}">
                      <a16:colId xmlns:a16="http://schemas.microsoft.com/office/drawing/2014/main" xmlns="" val="3801007685"/>
                    </a:ext>
                  </a:extLst>
                </a:gridCol>
              </a:tblGrid>
              <a:tr h="359093">
                <a:tc>
                  <a:txBody>
                    <a:bodyPr/>
                    <a:lstStyle/>
                    <a:p>
                      <a:pPr algn="ctr"/>
                      <a:r>
                        <a:rPr lang="en-US" sz="1200" b="1" dirty="0">
                          <a:solidFill>
                            <a:schemeClr val="bg1"/>
                          </a:solidFill>
                          <a:latin typeface="Tahoma" panose="020B0604030504040204" pitchFamily="34" charset="0"/>
                          <a:ea typeface="Tahoma" panose="020B0604030504040204" pitchFamily="34" charset="0"/>
                          <a:cs typeface="Tahoma" panose="020B0604030504040204" pitchFamily="34" charset="0"/>
                        </a:rPr>
                        <a:t>×</a:t>
                      </a:r>
                    </a:p>
                  </a:txBody>
                  <a:tcPr>
                    <a:solidFill>
                      <a:schemeClr val="accent1"/>
                    </a:solidFill>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0</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1</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2</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3</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4</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5</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6</a:t>
                      </a:r>
                    </a:p>
                  </a:txBody>
                  <a:tcPr/>
                </a:tc>
                <a:extLst>
                  <a:ext uri="{0D108BD9-81ED-4DB2-BD59-A6C34878D82A}">
                    <a16:rowId xmlns:a16="http://schemas.microsoft.com/office/drawing/2014/main" xmlns="" val="3516959346"/>
                  </a:ext>
                </a:extLst>
              </a:tr>
              <a:tr h="359093">
                <a:tc>
                  <a:txBody>
                    <a:bodyPr/>
                    <a:lstStyle/>
                    <a:p>
                      <a:pPr algn="ctr"/>
                      <a:r>
                        <a:rPr lang="en-US" sz="1200" b="1" dirty="0">
                          <a:solidFill>
                            <a:schemeClr val="bg1"/>
                          </a:solidFill>
                          <a:latin typeface="Tahoma" panose="020B0604030504040204" pitchFamily="34" charset="0"/>
                          <a:ea typeface="Tahoma" panose="020B0604030504040204" pitchFamily="34" charset="0"/>
                          <a:cs typeface="Tahoma" panose="020B0604030504040204" pitchFamily="34" charset="0"/>
                        </a:rPr>
                        <a:t>0</a:t>
                      </a:r>
                    </a:p>
                  </a:txBody>
                  <a:tcPr>
                    <a:solidFill>
                      <a:schemeClr val="accent1"/>
                    </a:solidFill>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0</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0</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0</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0</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0</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0</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0</a:t>
                      </a:r>
                    </a:p>
                  </a:txBody>
                  <a:tcPr/>
                </a:tc>
                <a:extLst>
                  <a:ext uri="{0D108BD9-81ED-4DB2-BD59-A6C34878D82A}">
                    <a16:rowId xmlns:a16="http://schemas.microsoft.com/office/drawing/2014/main" xmlns="" val="2095905729"/>
                  </a:ext>
                </a:extLst>
              </a:tr>
              <a:tr h="359093">
                <a:tc>
                  <a:txBody>
                    <a:bodyPr/>
                    <a:lstStyle/>
                    <a:p>
                      <a:pPr algn="ctr"/>
                      <a:r>
                        <a:rPr lang="en-US" sz="1200" b="1" dirty="0">
                          <a:solidFill>
                            <a:schemeClr val="bg1"/>
                          </a:solidFill>
                          <a:latin typeface="Tahoma" panose="020B0604030504040204" pitchFamily="34" charset="0"/>
                          <a:ea typeface="Tahoma" panose="020B0604030504040204" pitchFamily="34" charset="0"/>
                          <a:cs typeface="Tahoma" panose="020B0604030504040204" pitchFamily="34" charset="0"/>
                        </a:rPr>
                        <a:t>1</a:t>
                      </a:r>
                    </a:p>
                  </a:txBody>
                  <a:tcPr>
                    <a:solidFill>
                      <a:schemeClr val="accent1"/>
                    </a:solidFill>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0</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1</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2</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3</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4</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5</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6</a:t>
                      </a:r>
                    </a:p>
                  </a:txBody>
                  <a:tcPr/>
                </a:tc>
                <a:extLst>
                  <a:ext uri="{0D108BD9-81ED-4DB2-BD59-A6C34878D82A}">
                    <a16:rowId xmlns:a16="http://schemas.microsoft.com/office/drawing/2014/main" xmlns="" val="2140569748"/>
                  </a:ext>
                </a:extLst>
              </a:tr>
              <a:tr h="359093">
                <a:tc>
                  <a:txBody>
                    <a:bodyPr/>
                    <a:lstStyle/>
                    <a:p>
                      <a:pPr algn="ctr"/>
                      <a:r>
                        <a:rPr lang="en-US" sz="1200" b="1" dirty="0">
                          <a:solidFill>
                            <a:schemeClr val="bg1"/>
                          </a:solidFill>
                          <a:latin typeface="Tahoma" panose="020B0604030504040204" pitchFamily="34" charset="0"/>
                          <a:ea typeface="Tahoma" panose="020B0604030504040204" pitchFamily="34" charset="0"/>
                          <a:cs typeface="Tahoma" panose="020B0604030504040204" pitchFamily="34" charset="0"/>
                        </a:rPr>
                        <a:t>2</a:t>
                      </a:r>
                    </a:p>
                  </a:txBody>
                  <a:tcPr>
                    <a:solidFill>
                      <a:schemeClr val="accent1"/>
                    </a:solidFill>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0</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2</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4</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6</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1</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3</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5</a:t>
                      </a:r>
                    </a:p>
                  </a:txBody>
                  <a:tcPr/>
                </a:tc>
                <a:extLst>
                  <a:ext uri="{0D108BD9-81ED-4DB2-BD59-A6C34878D82A}">
                    <a16:rowId xmlns:a16="http://schemas.microsoft.com/office/drawing/2014/main" xmlns="" val="3897735504"/>
                  </a:ext>
                </a:extLst>
              </a:tr>
              <a:tr h="359093">
                <a:tc>
                  <a:txBody>
                    <a:bodyPr/>
                    <a:lstStyle/>
                    <a:p>
                      <a:pPr algn="ctr"/>
                      <a:r>
                        <a:rPr lang="en-US" sz="1200" b="1" dirty="0">
                          <a:solidFill>
                            <a:schemeClr val="bg1"/>
                          </a:solidFill>
                          <a:latin typeface="Tahoma" panose="020B0604030504040204" pitchFamily="34" charset="0"/>
                          <a:ea typeface="Tahoma" panose="020B0604030504040204" pitchFamily="34" charset="0"/>
                          <a:cs typeface="Tahoma" panose="020B0604030504040204" pitchFamily="34" charset="0"/>
                        </a:rPr>
                        <a:t>3</a:t>
                      </a:r>
                    </a:p>
                  </a:txBody>
                  <a:tcPr>
                    <a:solidFill>
                      <a:schemeClr val="accent1"/>
                    </a:solidFill>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0</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3</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6</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2</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5</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1</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4</a:t>
                      </a:r>
                    </a:p>
                  </a:txBody>
                  <a:tcPr/>
                </a:tc>
                <a:extLst>
                  <a:ext uri="{0D108BD9-81ED-4DB2-BD59-A6C34878D82A}">
                    <a16:rowId xmlns:a16="http://schemas.microsoft.com/office/drawing/2014/main" xmlns="" val="211485707"/>
                  </a:ext>
                </a:extLst>
              </a:tr>
              <a:tr h="359093">
                <a:tc>
                  <a:txBody>
                    <a:bodyPr/>
                    <a:lstStyle/>
                    <a:p>
                      <a:pPr algn="ctr"/>
                      <a:r>
                        <a:rPr lang="en-US" sz="1200" b="1" dirty="0">
                          <a:solidFill>
                            <a:schemeClr val="bg1"/>
                          </a:solidFill>
                          <a:latin typeface="Tahoma" panose="020B0604030504040204" pitchFamily="34" charset="0"/>
                          <a:ea typeface="Tahoma" panose="020B0604030504040204" pitchFamily="34" charset="0"/>
                          <a:cs typeface="Tahoma" panose="020B0604030504040204" pitchFamily="34" charset="0"/>
                        </a:rPr>
                        <a:t>4</a:t>
                      </a:r>
                    </a:p>
                  </a:txBody>
                  <a:tcPr>
                    <a:solidFill>
                      <a:schemeClr val="accent1"/>
                    </a:solidFill>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0</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4</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1</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5</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2</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6</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3</a:t>
                      </a:r>
                    </a:p>
                  </a:txBody>
                  <a:tcPr/>
                </a:tc>
                <a:extLst>
                  <a:ext uri="{0D108BD9-81ED-4DB2-BD59-A6C34878D82A}">
                    <a16:rowId xmlns:a16="http://schemas.microsoft.com/office/drawing/2014/main" xmlns="" val="2247484149"/>
                  </a:ext>
                </a:extLst>
              </a:tr>
              <a:tr h="359093">
                <a:tc>
                  <a:txBody>
                    <a:bodyPr/>
                    <a:lstStyle/>
                    <a:p>
                      <a:pPr algn="ctr"/>
                      <a:r>
                        <a:rPr lang="en-US" sz="1200" b="1" dirty="0">
                          <a:solidFill>
                            <a:schemeClr val="bg1"/>
                          </a:solidFill>
                          <a:latin typeface="Tahoma" panose="020B0604030504040204" pitchFamily="34" charset="0"/>
                          <a:ea typeface="Tahoma" panose="020B0604030504040204" pitchFamily="34" charset="0"/>
                          <a:cs typeface="Tahoma" panose="020B0604030504040204" pitchFamily="34" charset="0"/>
                        </a:rPr>
                        <a:t>5</a:t>
                      </a:r>
                    </a:p>
                  </a:txBody>
                  <a:tcPr>
                    <a:solidFill>
                      <a:schemeClr val="accent1"/>
                    </a:solidFill>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0</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5</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3</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1</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6</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4</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2</a:t>
                      </a:r>
                    </a:p>
                  </a:txBody>
                  <a:tcPr/>
                </a:tc>
                <a:extLst>
                  <a:ext uri="{0D108BD9-81ED-4DB2-BD59-A6C34878D82A}">
                    <a16:rowId xmlns:a16="http://schemas.microsoft.com/office/drawing/2014/main" xmlns="" val="620714540"/>
                  </a:ext>
                </a:extLst>
              </a:tr>
              <a:tr h="359093">
                <a:tc>
                  <a:txBody>
                    <a:bodyPr/>
                    <a:lstStyle/>
                    <a:p>
                      <a:pPr algn="ctr"/>
                      <a:r>
                        <a:rPr lang="en-US" sz="1200" b="1" dirty="0">
                          <a:solidFill>
                            <a:schemeClr val="bg1"/>
                          </a:solidFill>
                          <a:latin typeface="Tahoma" panose="020B0604030504040204" pitchFamily="34" charset="0"/>
                          <a:ea typeface="Tahoma" panose="020B0604030504040204" pitchFamily="34" charset="0"/>
                          <a:cs typeface="Tahoma" panose="020B0604030504040204" pitchFamily="34" charset="0"/>
                        </a:rPr>
                        <a:t>6</a:t>
                      </a:r>
                    </a:p>
                  </a:txBody>
                  <a:tcPr>
                    <a:solidFill>
                      <a:schemeClr val="accent1"/>
                    </a:solidFill>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0</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6</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5</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4</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3</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2</a:t>
                      </a:r>
                    </a:p>
                  </a:txBody>
                  <a:tcPr/>
                </a:tc>
                <a:tc>
                  <a:txBody>
                    <a:bodyPr/>
                    <a:lstStyle/>
                    <a:p>
                      <a:pPr algn="ctr"/>
                      <a:r>
                        <a:rPr lang="en-US" sz="1200" dirty="0">
                          <a:latin typeface="Tahoma" panose="020B0604030504040204" pitchFamily="34" charset="0"/>
                          <a:ea typeface="Tahoma" panose="020B0604030504040204" pitchFamily="34" charset="0"/>
                          <a:cs typeface="Tahoma" panose="020B0604030504040204" pitchFamily="34" charset="0"/>
                        </a:rPr>
                        <a:t>1</a:t>
                      </a:r>
                    </a:p>
                  </a:txBody>
                  <a:tcPr/>
                </a:tc>
                <a:extLst>
                  <a:ext uri="{0D108BD9-81ED-4DB2-BD59-A6C34878D82A}">
                    <a16:rowId xmlns:a16="http://schemas.microsoft.com/office/drawing/2014/main" xmlns="" val="4189611322"/>
                  </a:ext>
                </a:extLst>
              </a:tr>
            </a:tbl>
          </a:graphicData>
        </a:graphic>
      </p:graphicFrame>
    </p:spTree>
    <p:extLst>
      <p:ext uri="{BB962C8B-B14F-4D97-AF65-F5344CB8AC3E}">
        <p14:creationId xmlns:p14="http://schemas.microsoft.com/office/powerpoint/2010/main" xmlns="" val="31080044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07CEA96-72A0-4AB5-8C72-BDAC8A6A68C8}"/>
              </a:ext>
            </a:extLst>
          </p:cNvPr>
          <p:cNvSpPr>
            <a:spLocks noGrp="1"/>
          </p:cNvSpPr>
          <p:nvPr>
            <p:ph type="title"/>
          </p:nvPr>
        </p:nvSpPr>
        <p:spPr/>
        <p:txBody>
          <a:bodyPr/>
          <a:lstStyle/>
          <a:p>
            <a:endParaRPr lang="en-US"/>
          </a:p>
        </p:txBody>
      </p:sp>
      <mc:AlternateContent xmlns:mc="http://schemas.openxmlformats.org/markup-compatibility/2006">
        <mc:Choice xmlns:a14="http://schemas.microsoft.com/office/drawing/2010/main" xmlns="" Requires="a14">
          <p:sp>
            <p:nvSpPr>
              <p:cNvPr id="3" name="Content Placeholder 2">
                <a:extLst>
                  <a:ext uri="{FF2B5EF4-FFF2-40B4-BE49-F238E27FC236}">
                    <a16:creationId xmlns:a16="http://schemas.microsoft.com/office/drawing/2014/main" id="{52603608-C7FF-49DE-9BFF-91BAF0A715DB}"/>
                  </a:ext>
                </a:extLst>
              </p:cNvPr>
              <p:cNvSpPr>
                <a:spLocks noGrp="1"/>
              </p:cNvSpPr>
              <p:nvPr>
                <p:ph idx="1"/>
              </p:nvPr>
            </p:nvSpPr>
            <p:spPr/>
            <p:txBody>
              <a:bodyPr>
                <a:noAutofit/>
              </a:bodyPr>
              <a:lstStyle/>
              <a:p>
                <a:pPr marL="0" indent="0" algn="just">
                  <a:lnSpc>
                    <a:spcPct val="150000"/>
                  </a:lnSpc>
                  <a:spcBef>
                    <a:spcPts val="0"/>
                  </a:spcBef>
                  <a:buNone/>
                </a:pPr>
                <a:endParaRPr lang="en-US" sz="1400" b="1"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400" b="1"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400" b="1" dirty="0">
                  <a:latin typeface="Tahoma" panose="020B0604030504040204" pitchFamily="34" charset="0"/>
                  <a:ea typeface="Tahoma" panose="020B0604030504040204" pitchFamily="34" charset="0"/>
                  <a:cs typeface="Tahoma" panose="020B0604030504040204" pitchFamily="34" charset="0"/>
                </a:endParaRPr>
              </a:p>
              <a:p>
                <a:pPr marL="342900" lvl="1" indent="0">
                  <a:lnSpc>
                    <a:spcPct val="150000"/>
                  </a:lnSpc>
                  <a:spcBef>
                    <a:spcPts val="0"/>
                  </a:spcBef>
                  <a:buNone/>
                </a:pPr>
                <a:endParaRPr lang="en-US" sz="1100" b="1" dirty="0">
                  <a:latin typeface="Tahoma" panose="020B0604030504040204" pitchFamily="34" charset="0"/>
                  <a:ea typeface="Calibri" panose="020F0502020204030204" pitchFamily="34" charset="0"/>
                </a:endParaRPr>
              </a:p>
              <a:p>
                <a:pPr marL="342900" lvl="1" indent="0" algn="ctr">
                  <a:lnSpc>
                    <a:spcPct val="150000"/>
                  </a:lnSpc>
                  <a:spcBef>
                    <a:spcPts val="0"/>
                  </a:spcBef>
                  <a:buNone/>
                </a:pPr>
                <a:r>
                  <a:rPr lang="en-US" sz="1100" b="1" dirty="0">
                    <a:effectLst/>
                    <a:latin typeface="Tahoma" panose="020B0604030504040204" pitchFamily="34" charset="0"/>
                    <a:ea typeface="Calibri" panose="020F0502020204030204" pitchFamily="34" charset="0"/>
                  </a:rPr>
                  <a:t>Table: Additive and Multiplication Inverse Modulo 7</a:t>
                </a:r>
                <a:endParaRPr lang="en-US" sz="1100" dirty="0">
                  <a:effectLst/>
                  <a:latin typeface="Tahoma" panose="020B0604030504040204" pitchFamily="34" charset="0"/>
                  <a:ea typeface="Calibri" panose="020F0502020204030204" pitchFamily="34" charset="0"/>
                </a:endParaRPr>
              </a:p>
              <a:p>
                <a:pPr marL="0" indent="0" algn="just">
                  <a:lnSpc>
                    <a:spcPct val="150000"/>
                  </a:lnSpc>
                  <a:spcBef>
                    <a:spcPts val="0"/>
                  </a:spcBef>
                  <a:buNone/>
                </a:pPr>
                <a:endParaRPr lang="en-US" sz="1400" b="1" dirty="0">
                  <a:latin typeface="Tahoma" panose="020B0604030504040204" pitchFamily="34" charset="0"/>
                  <a:ea typeface="Tahoma" panose="020B0604030504040204" pitchFamily="34" charset="0"/>
                  <a:cs typeface="Tahoma" panose="020B0604030504040204" pitchFamily="34" charset="0"/>
                </a:endParaRPr>
              </a:p>
              <a:p>
                <a:pPr algn="just">
                  <a:lnSpc>
                    <a:spcPct val="150000"/>
                  </a:lnSpc>
                  <a:spcBef>
                    <a:spcPts val="0"/>
                  </a:spcBef>
                </a:pPr>
                <a:r>
                  <a:rPr lang="en-US" sz="1200" b="1" dirty="0">
                    <a:latin typeface="Tahoma" panose="020B0604030504040204" pitchFamily="34" charset="0"/>
                    <a:ea typeface="Tahoma" panose="020B0604030504040204" pitchFamily="34" charset="0"/>
                    <a:cs typeface="Tahoma" panose="020B0604030504040204" pitchFamily="34" charset="0"/>
                  </a:rPr>
                  <a:t>Polynomial Arithmetic</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A polynomial of degree n (integer n ≥ 0) is an expression of the form</a:t>
                </a:r>
              </a:p>
              <a:p>
                <a:pPr marL="0" marR="0" indent="0" algn="just">
                  <a:lnSpc>
                    <a:spcPct val="100000"/>
                  </a:lnSpc>
                  <a:spcBef>
                    <a:spcPts val="0"/>
                  </a:spcBef>
                  <a:buNone/>
                </a:pPr>
                <a14:m>
                  <m:oMathPara xmlns:m="http://schemas.openxmlformats.org/officeDocument/2006/math">
                    <m:oMathParaPr>
                      <m:jc m:val="left"/>
                    </m:oMathParaPr>
                    <m:oMath xmlns:m="http://schemas.openxmlformats.org/officeDocument/2006/math">
                      <m:r>
                        <m:rPr>
                          <m:sty m:val="p"/>
                        </m:rPr>
                        <a:rPr lang="en-US" sz="1200" smtClean="0">
                          <a:solidFill>
                            <a:schemeClr val="accent6">
                              <a:lumMod val="75000"/>
                            </a:schemeClr>
                          </a:solidFill>
                          <a:effectLst/>
                          <a:latin typeface="Cambria Math" panose="02040503050406030204" pitchFamily="18" charset="0"/>
                          <a:ea typeface="Calibri" panose="020F0502020204030204" pitchFamily="34" charset="0"/>
                        </a:rPr>
                        <m:t>f</m:t>
                      </m:r>
                      <m:d>
                        <m:dPr>
                          <m:ctrlPr>
                            <a:rPr lang="en-US" sz="1200" i="1">
                              <a:solidFill>
                                <a:schemeClr val="accent6">
                                  <a:lumMod val="75000"/>
                                </a:schemeClr>
                              </a:solidFill>
                              <a:effectLst/>
                              <a:latin typeface="Cambria Math" panose="02040503050406030204" pitchFamily="18" charset="0"/>
                              <a:ea typeface="Calibri" panose="020F0502020204030204" pitchFamily="34" charset="0"/>
                            </a:rPr>
                          </m:ctrlPr>
                        </m:dPr>
                        <m:e>
                          <m:r>
                            <m:rPr>
                              <m:sty m:val="p"/>
                            </m:rPr>
                            <a:rPr lang="en-US" sz="1200">
                              <a:solidFill>
                                <a:schemeClr val="accent6">
                                  <a:lumMod val="75000"/>
                                </a:schemeClr>
                              </a:solidFill>
                              <a:effectLst/>
                              <a:latin typeface="Cambria Math" panose="02040503050406030204" pitchFamily="18" charset="0"/>
                              <a:ea typeface="Calibri" panose="020F0502020204030204" pitchFamily="34" charset="0"/>
                            </a:rPr>
                            <m:t>x</m:t>
                          </m:r>
                        </m:e>
                      </m:d>
                      <m:r>
                        <a:rPr lang="en-US" sz="1200">
                          <a:solidFill>
                            <a:schemeClr val="accent6">
                              <a:lumMod val="75000"/>
                            </a:schemeClr>
                          </a:solidFill>
                          <a:effectLst/>
                          <a:latin typeface="Cambria Math" panose="02040503050406030204" pitchFamily="18" charset="0"/>
                          <a:ea typeface="Calibri" panose="020F0502020204030204" pitchFamily="34" charset="0"/>
                        </a:rPr>
                        <m:t>= </m:t>
                      </m:r>
                      <m:sSub>
                        <m:sSubPr>
                          <m:ctrlPr>
                            <a:rPr lang="en-US" sz="1200" i="1">
                              <a:solidFill>
                                <a:schemeClr val="accent6">
                                  <a:lumMod val="75000"/>
                                </a:schemeClr>
                              </a:solidFill>
                              <a:effectLst/>
                              <a:latin typeface="Cambria Math" panose="02040503050406030204" pitchFamily="18" charset="0"/>
                              <a:ea typeface="Calibri" panose="020F0502020204030204" pitchFamily="34" charset="0"/>
                            </a:rPr>
                          </m:ctrlPr>
                        </m:sSubPr>
                        <m:e>
                          <m:r>
                            <m:rPr>
                              <m:sty m:val="p"/>
                            </m:rPr>
                            <a:rPr lang="en-US" sz="1200">
                              <a:solidFill>
                                <a:schemeClr val="accent6">
                                  <a:lumMod val="75000"/>
                                </a:schemeClr>
                              </a:solidFill>
                              <a:effectLst/>
                              <a:latin typeface="Cambria Math" panose="02040503050406030204" pitchFamily="18" charset="0"/>
                              <a:ea typeface="Calibri" panose="020F0502020204030204" pitchFamily="34" charset="0"/>
                            </a:rPr>
                            <m:t>a</m:t>
                          </m:r>
                        </m:e>
                        <m:sub>
                          <m:r>
                            <m:rPr>
                              <m:sty m:val="p"/>
                            </m:rPr>
                            <a:rPr lang="en-US" sz="1200">
                              <a:solidFill>
                                <a:schemeClr val="accent6">
                                  <a:lumMod val="75000"/>
                                </a:schemeClr>
                              </a:solidFill>
                              <a:effectLst/>
                              <a:latin typeface="Cambria Math" panose="02040503050406030204" pitchFamily="18" charset="0"/>
                              <a:ea typeface="Calibri" panose="020F0502020204030204" pitchFamily="34" charset="0"/>
                            </a:rPr>
                            <m:t>n</m:t>
                          </m:r>
                        </m:sub>
                      </m:sSub>
                      <m:sSup>
                        <m:sSupPr>
                          <m:ctrlPr>
                            <a:rPr lang="en-US" sz="1200" i="1">
                              <a:solidFill>
                                <a:schemeClr val="accent6">
                                  <a:lumMod val="75000"/>
                                </a:schemeClr>
                              </a:solidFill>
                              <a:effectLst/>
                              <a:latin typeface="Cambria Math" panose="02040503050406030204" pitchFamily="18" charset="0"/>
                              <a:ea typeface="Calibri" panose="020F0502020204030204" pitchFamily="34" charset="0"/>
                            </a:rPr>
                          </m:ctrlPr>
                        </m:sSupPr>
                        <m:e>
                          <m:r>
                            <m:rPr>
                              <m:sty m:val="p"/>
                            </m:rPr>
                            <a:rPr lang="en-US" sz="1200">
                              <a:solidFill>
                                <a:schemeClr val="accent6">
                                  <a:lumMod val="75000"/>
                                </a:schemeClr>
                              </a:solidFill>
                              <a:effectLst/>
                              <a:latin typeface="Cambria Math" panose="02040503050406030204" pitchFamily="18" charset="0"/>
                              <a:ea typeface="Calibri" panose="020F0502020204030204" pitchFamily="34" charset="0"/>
                            </a:rPr>
                            <m:t>x</m:t>
                          </m:r>
                        </m:e>
                        <m:sup>
                          <m:r>
                            <m:rPr>
                              <m:sty m:val="p"/>
                            </m:rPr>
                            <a:rPr lang="en-US" sz="1200">
                              <a:solidFill>
                                <a:schemeClr val="accent6">
                                  <a:lumMod val="75000"/>
                                </a:schemeClr>
                              </a:solidFill>
                              <a:effectLst/>
                              <a:latin typeface="Cambria Math" panose="02040503050406030204" pitchFamily="18" charset="0"/>
                              <a:ea typeface="Calibri" panose="020F0502020204030204" pitchFamily="34" charset="0"/>
                            </a:rPr>
                            <m:t>n</m:t>
                          </m:r>
                        </m:sup>
                      </m:sSup>
                      <m:r>
                        <a:rPr lang="en-US" sz="1200">
                          <a:solidFill>
                            <a:schemeClr val="accent6">
                              <a:lumMod val="75000"/>
                            </a:schemeClr>
                          </a:solidFill>
                          <a:effectLst/>
                          <a:latin typeface="Cambria Math" panose="02040503050406030204" pitchFamily="18" charset="0"/>
                          <a:ea typeface="Calibri" panose="020F0502020204030204" pitchFamily="34" charset="0"/>
                        </a:rPr>
                        <m:t> +</m:t>
                      </m:r>
                      <m:sSub>
                        <m:sSubPr>
                          <m:ctrlPr>
                            <a:rPr lang="en-US" sz="1200" i="1">
                              <a:solidFill>
                                <a:schemeClr val="accent6">
                                  <a:lumMod val="75000"/>
                                </a:schemeClr>
                              </a:solidFill>
                              <a:effectLst/>
                              <a:latin typeface="Cambria Math" panose="02040503050406030204" pitchFamily="18" charset="0"/>
                              <a:ea typeface="Calibri" panose="020F0502020204030204" pitchFamily="34" charset="0"/>
                            </a:rPr>
                          </m:ctrlPr>
                        </m:sSubPr>
                        <m:e>
                          <m:r>
                            <m:rPr>
                              <m:sty m:val="p"/>
                            </m:rPr>
                            <a:rPr lang="en-US" sz="1200">
                              <a:solidFill>
                                <a:schemeClr val="accent6">
                                  <a:lumMod val="75000"/>
                                </a:schemeClr>
                              </a:solidFill>
                              <a:effectLst/>
                              <a:latin typeface="Cambria Math" panose="02040503050406030204" pitchFamily="18" charset="0"/>
                              <a:ea typeface="Calibri" panose="020F0502020204030204" pitchFamily="34" charset="0"/>
                            </a:rPr>
                            <m:t>a</m:t>
                          </m:r>
                        </m:e>
                        <m:sub>
                          <m:r>
                            <m:rPr>
                              <m:sty m:val="p"/>
                            </m:rPr>
                            <a:rPr lang="en-US" sz="1200">
                              <a:solidFill>
                                <a:schemeClr val="accent6">
                                  <a:lumMod val="75000"/>
                                </a:schemeClr>
                              </a:solidFill>
                              <a:effectLst/>
                              <a:latin typeface="Cambria Math" panose="02040503050406030204" pitchFamily="18" charset="0"/>
                              <a:ea typeface="Calibri" panose="020F0502020204030204" pitchFamily="34" charset="0"/>
                            </a:rPr>
                            <m:t>n</m:t>
                          </m:r>
                          <m:r>
                            <a:rPr lang="en-US" sz="1200" i="1">
                              <a:solidFill>
                                <a:schemeClr val="accent6">
                                  <a:lumMod val="75000"/>
                                </a:schemeClr>
                              </a:solidFill>
                              <a:effectLst/>
                              <a:latin typeface="Cambria Math" panose="02040503050406030204" pitchFamily="18" charset="0"/>
                              <a:ea typeface="Calibri" panose="020F0502020204030204" pitchFamily="34" charset="0"/>
                            </a:rPr>
                            <m:t>−</m:t>
                          </m:r>
                          <m:r>
                            <a:rPr lang="en-US" sz="1200">
                              <a:solidFill>
                                <a:schemeClr val="accent6">
                                  <a:lumMod val="75000"/>
                                </a:schemeClr>
                              </a:solidFill>
                              <a:effectLst/>
                              <a:latin typeface="Cambria Math" panose="02040503050406030204" pitchFamily="18" charset="0"/>
                              <a:ea typeface="Calibri" panose="020F0502020204030204" pitchFamily="34" charset="0"/>
                            </a:rPr>
                            <m:t>1</m:t>
                          </m:r>
                        </m:sub>
                      </m:sSub>
                      <m:sSup>
                        <m:sSupPr>
                          <m:ctrlPr>
                            <a:rPr lang="en-US" sz="1200" i="1">
                              <a:solidFill>
                                <a:schemeClr val="accent6">
                                  <a:lumMod val="75000"/>
                                </a:schemeClr>
                              </a:solidFill>
                              <a:effectLst/>
                              <a:latin typeface="Cambria Math" panose="02040503050406030204" pitchFamily="18" charset="0"/>
                              <a:ea typeface="Calibri" panose="020F0502020204030204" pitchFamily="34" charset="0"/>
                            </a:rPr>
                          </m:ctrlPr>
                        </m:sSupPr>
                        <m:e>
                          <m:r>
                            <m:rPr>
                              <m:sty m:val="p"/>
                            </m:rPr>
                            <a:rPr lang="en-US" sz="1200">
                              <a:solidFill>
                                <a:schemeClr val="accent6">
                                  <a:lumMod val="75000"/>
                                </a:schemeClr>
                              </a:solidFill>
                              <a:effectLst/>
                              <a:latin typeface="Cambria Math" panose="02040503050406030204" pitchFamily="18" charset="0"/>
                              <a:ea typeface="Calibri" panose="020F0502020204030204" pitchFamily="34" charset="0"/>
                            </a:rPr>
                            <m:t>x</m:t>
                          </m:r>
                        </m:e>
                        <m:sup>
                          <m:r>
                            <m:rPr>
                              <m:sty m:val="p"/>
                            </m:rPr>
                            <a:rPr lang="en-US" sz="1200" baseline="30000">
                              <a:solidFill>
                                <a:schemeClr val="accent6">
                                  <a:lumMod val="75000"/>
                                </a:schemeClr>
                              </a:solidFill>
                              <a:effectLst/>
                              <a:latin typeface="Cambria Math" panose="02040503050406030204" pitchFamily="18" charset="0"/>
                              <a:ea typeface="Calibri" panose="020F0502020204030204" pitchFamily="34" charset="0"/>
                            </a:rPr>
                            <m:t>n</m:t>
                          </m:r>
                          <m:r>
                            <a:rPr lang="en-US" sz="1200" i="1" baseline="30000">
                              <a:solidFill>
                                <a:schemeClr val="accent6">
                                  <a:lumMod val="75000"/>
                                </a:schemeClr>
                              </a:solidFill>
                              <a:effectLst/>
                              <a:latin typeface="Cambria Math" panose="02040503050406030204" pitchFamily="18" charset="0"/>
                              <a:ea typeface="Calibri" panose="020F0502020204030204" pitchFamily="34" charset="0"/>
                            </a:rPr>
                            <m:t>−</m:t>
                          </m:r>
                          <m:r>
                            <a:rPr lang="en-US" sz="1200" baseline="30000">
                              <a:solidFill>
                                <a:schemeClr val="accent6">
                                  <a:lumMod val="75000"/>
                                </a:schemeClr>
                              </a:solidFill>
                              <a:effectLst/>
                              <a:latin typeface="Cambria Math" panose="02040503050406030204" pitchFamily="18" charset="0"/>
                              <a:ea typeface="Calibri" panose="020F0502020204030204" pitchFamily="34" charset="0"/>
                            </a:rPr>
                            <m:t>1</m:t>
                          </m:r>
                        </m:sup>
                      </m:sSup>
                      <m:r>
                        <a:rPr lang="en-US" sz="1200">
                          <a:solidFill>
                            <a:schemeClr val="accent6">
                              <a:lumMod val="75000"/>
                            </a:schemeClr>
                          </a:solidFill>
                          <a:effectLst/>
                          <a:latin typeface="Cambria Math" panose="02040503050406030204" pitchFamily="18" charset="0"/>
                          <a:ea typeface="Calibri" panose="020F0502020204030204" pitchFamily="34" charset="0"/>
                        </a:rPr>
                        <m:t> + . . . + </m:t>
                      </m:r>
                      <m:sSub>
                        <m:sSubPr>
                          <m:ctrlPr>
                            <a:rPr lang="en-US" sz="1200" i="1">
                              <a:solidFill>
                                <a:schemeClr val="accent6">
                                  <a:lumMod val="75000"/>
                                </a:schemeClr>
                              </a:solidFill>
                              <a:effectLst/>
                              <a:latin typeface="Cambria Math" panose="02040503050406030204" pitchFamily="18" charset="0"/>
                              <a:ea typeface="Calibri" panose="020F0502020204030204" pitchFamily="34" charset="0"/>
                            </a:rPr>
                          </m:ctrlPr>
                        </m:sSubPr>
                        <m:e>
                          <m:r>
                            <m:rPr>
                              <m:sty m:val="p"/>
                            </m:rPr>
                            <a:rPr lang="en-US" sz="1200">
                              <a:solidFill>
                                <a:schemeClr val="accent6">
                                  <a:lumMod val="75000"/>
                                </a:schemeClr>
                              </a:solidFill>
                              <a:effectLst/>
                              <a:latin typeface="Cambria Math" panose="02040503050406030204" pitchFamily="18" charset="0"/>
                              <a:ea typeface="Calibri" panose="020F0502020204030204" pitchFamily="34" charset="0"/>
                            </a:rPr>
                            <m:t>a</m:t>
                          </m:r>
                        </m:e>
                        <m:sub>
                          <m:r>
                            <a:rPr lang="en-US" sz="1200" baseline="-25000">
                              <a:solidFill>
                                <a:schemeClr val="accent6">
                                  <a:lumMod val="75000"/>
                                </a:schemeClr>
                              </a:solidFill>
                              <a:effectLst/>
                              <a:latin typeface="Cambria Math" panose="02040503050406030204" pitchFamily="18" charset="0"/>
                              <a:ea typeface="Calibri" panose="020F0502020204030204" pitchFamily="34" charset="0"/>
                            </a:rPr>
                            <m:t>1</m:t>
                          </m:r>
                        </m:sub>
                      </m:sSub>
                      <m:r>
                        <m:rPr>
                          <m:sty m:val="p"/>
                        </m:rPr>
                        <a:rPr lang="en-US" sz="1200">
                          <a:solidFill>
                            <a:schemeClr val="accent6">
                              <a:lumMod val="75000"/>
                            </a:schemeClr>
                          </a:solidFill>
                          <a:effectLst/>
                          <a:latin typeface="Cambria Math" panose="02040503050406030204" pitchFamily="18" charset="0"/>
                          <a:ea typeface="Calibri" panose="020F0502020204030204" pitchFamily="34" charset="0"/>
                        </a:rPr>
                        <m:t>x</m:t>
                      </m:r>
                      <m:r>
                        <a:rPr lang="en-US" sz="1200">
                          <a:solidFill>
                            <a:schemeClr val="accent6">
                              <a:lumMod val="75000"/>
                            </a:schemeClr>
                          </a:solidFill>
                          <a:effectLst/>
                          <a:latin typeface="Cambria Math" panose="02040503050406030204" pitchFamily="18" charset="0"/>
                          <a:ea typeface="Calibri" panose="020F0502020204030204" pitchFamily="34" charset="0"/>
                        </a:rPr>
                        <m:t> + </m:t>
                      </m:r>
                      <m:sSub>
                        <m:sSubPr>
                          <m:ctrlPr>
                            <a:rPr lang="en-US" sz="1200" i="1">
                              <a:solidFill>
                                <a:schemeClr val="accent6">
                                  <a:lumMod val="75000"/>
                                </a:schemeClr>
                              </a:solidFill>
                              <a:effectLst/>
                              <a:latin typeface="Cambria Math" panose="02040503050406030204" pitchFamily="18" charset="0"/>
                              <a:ea typeface="Calibri" panose="020F0502020204030204" pitchFamily="34" charset="0"/>
                            </a:rPr>
                          </m:ctrlPr>
                        </m:sSubPr>
                        <m:e>
                          <m:r>
                            <m:rPr>
                              <m:sty m:val="p"/>
                            </m:rPr>
                            <a:rPr lang="en-US" sz="1200">
                              <a:solidFill>
                                <a:schemeClr val="accent6">
                                  <a:lumMod val="75000"/>
                                </a:schemeClr>
                              </a:solidFill>
                              <a:effectLst/>
                              <a:latin typeface="Cambria Math" panose="02040503050406030204" pitchFamily="18" charset="0"/>
                              <a:ea typeface="Calibri" panose="020F0502020204030204" pitchFamily="34" charset="0"/>
                            </a:rPr>
                            <m:t>a</m:t>
                          </m:r>
                        </m:e>
                        <m:sub>
                          <m:r>
                            <a:rPr lang="en-US" sz="1200" baseline="-25000">
                              <a:solidFill>
                                <a:schemeClr val="accent6">
                                  <a:lumMod val="75000"/>
                                </a:schemeClr>
                              </a:solidFill>
                              <a:effectLst/>
                              <a:latin typeface="Cambria Math" panose="02040503050406030204" pitchFamily="18" charset="0"/>
                              <a:ea typeface="Calibri" panose="020F0502020204030204" pitchFamily="34" charset="0"/>
                            </a:rPr>
                            <m:t>0</m:t>
                          </m:r>
                        </m:sub>
                      </m:sSub>
                      <m:r>
                        <a:rPr lang="en-US" sz="1200">
                          <a:solidFill>
                            <a:schemeClr val="accent6">
                              <a:lumMod val="75000"/>
                            </a:schemeClr>
                          </a:solidFill>
                          <a:effectLst/>
                          <a:latin typeface="Cambria Math" panose="02040503050406030204" pitchFamily="18" charset="0"/>
                          <a:ea typeface="Calibri" panose="020F0502020204030204" pitchFamily="34" charset="0"/>
                        </a:rPr>
                        <m:t> = </m:t>
                      </m:r>
                      <m:r>
                        <a:rPr lang="en-US" sz="1200" i="1">
                          <a:solidFill>
                            <a:schemeClr val="accent6">
                              <a:lumMod val="75000"/>
                            </a:schemeClr>
                          </a:solidFill>
                          <a:effectLst/>
                          <a:latin typeface="Cambria Math" panose="02040503050406030204" pitchFamily="18" charset="0"/>
                          <a:ea typeface="Calibri" panose="020F0502020204030204" pitchFamily="34" charset="0"/>
                        </a:rPr>
                        <m:t>   </m:t>
                      </m:r>
                      <m:nary>
                        <m:naryPr>
                          <m:chr m:val="∑"/>
                          <m:limLoc m:val="undOvr"/>
                          <m:ctrlPr>
                            <a:rPr lang="en-US" sz="1200" i="1">
                              <a:solidFill>
                                <a:schemeClr val="accent6">
                                  <a:lumMod val="75000"/>
                                </a:schemeClr>
                              </a:solidFill>
                              <a:effectLst/>
                              <a:latin typeface="Cambria Math" panose="02040503050406030204" pitchFamily="18" charset="0"/>
                              <a:ea typeface="Calibri" panose="020F0502020204030204" pitchFamily="34" charset="0"/>
                            </a:rPr>
                          </m:ctrlPr>
                        </m:naryPr>
                        <m:sub>
                          <m:r>
                            <a:rPr lang="en-US" sz="1200" i="1">
                              <a:solidFill>
                                <a:schemeClr val="accent6">
                                  <a:lumMod val="75000"/>
                                </a:schemeClr>
                              </a:solidFill>
                              <a:effectLst/>
                              <a:latin typeface="Cambria Math" panose="02040503050406030204" pitchFamily="18" charset="0"/>
                              <a:ea typeface="Calibri" panose="020F0502020204030204" pitchFamily="34" charset="0"/>
                            </a:rPr>
                            <m:t>𝑖</m:t>
                          </m:r>
                          <m:r>
                            <a:rPr lang="en-US" sz="1200" i="1">
                              <a:solidFill>
                                <a:schemeClr val="accent6">
                                  <a:lumMod val="75000"/>
                                </a:schemeClr>
                              </a:solidFill>
                              <a:effectLst/>
                              <a:latin typeface="Cambria Math" panose="02040503050406030204" pitchFamily="18" charset="0"/>
                              <a:ea typeface="Calibri" panose="020F0502020204030204" pitchFamily="34" charset="0"/>
                            </a:rPr>
                            <m:t>=0</m:t>
                          </m:r>
                        </m:sub>
                        <m:sup>
                          <m:r>
                            <a:rPr lang="en-US" sz="1200" i="1">
                              <a:solidFill>
                                <a:schemeClr val="accent6">
                                  <a:lumMod val="75000"/>
                                </a:schemeClr>
                              </a:solidFill>
                              <a:effectLst/>
                              <a:latin typeface="Cambria Math" panose="02040503050406030204" pitchFamily="18" charset="0"/>
                              <a:ea typeface="Calibri" panose="020F0502020204030204" pitchFamily="34" charset="0"/>
                            </a:rPr>
                            <m:t>𝑛</m:t>
                          </m:r>
                        </m:sup>
                        <m:e>
                          <m:sSub>
                            <m:sSubPr>
                              <m:ctrlPr>
                                <a:rPr lang="en-US" sz="1200" i="1">
                                  <a:solidFill>
                                    <a:schemeClr val="accent6">
                                      <a:lumMod val="75000"/>
                                    </a:schemeClr>
                                  </a:solidFill>
                                  <a:effectLst/>
                                  <a:latin typeface="Cambria Math" panose="02040503050406030204" pitchFamily="18" charset="0"/>
                                  <a:ea typeface="Calibri" panose="020F0502020204030204" pitchFamily="34" charset="0"/>
                                </a:rPr>
                              </m:ctrlPr>
                            </m:sSubPr>
                            <m:e>
                              <m:r>
                                <a:rPr lang="en-US" sz="1200" i="1">
                                  <a:solidFill>
                                    <a:schemeClr val="accent6">
                                      <a:lumMod val="75000"/>
                                    </a:schemeClr>
                                  </a:solidFill>
                                  <a:effectLst/>
                                  <a:latin typeface="Cambria Math" panose="02040503050406030204" pitchFamily="18" charset="0"/>
                                  <a:ea typeface="Calibri" panose="020F0502020204030204" pitchFamily="34" charset="0"/>
                                </a:rPr>
                                <m:t>𝑎</m:t>
                              </m:r>
                            </m:e>
                            <m:sub>
                              <m:r>
                                <a:rPr lang="en-US" sz="1200" i="1">
                                  <a:solidFill>
                                    <a:schemeClr val="accent6">
                                      <a:lumMod val="75000"/>
                                    </a:schemeClr>
                                  </a:solidFill>
                                  <a:effectLst/>
                                  <a:latin typeface="Cambria Math" panose="02040503050406030204" pitchFamily="18" charset="0"/>
                                  <a:ea typeface="Calibri" panose="020F0502020204030204" pitchFamily="34" charset="0"/>
                                </a:rPr>
                                <m:t>𝑖</m:t>
                              </m:r>
                            </m:sub>
                          </m:sSub>
                          <m:sSup>
                            <m:sSupPr>
                              <m:ctrlPr>
                                <a:rPr lang="en-US" sz="1200" i="1">
                                  <a:solidFill>
                                    <a:schemeClr val="accent6">
                                      <a:lumMod val="75000"/>
                                    </a:schemeClr>
                                  </a:solidFill>
                                  <a:effectLst/>
                                  <a:latin typeface="Cambria Math" panose="02040503050406030204" pitchFamily="18" charset="0"/>
                                  <a:ea typeface="Calibri" panose="020F0502020204030204" pitchFamily="34" charset="0"/>
                                </a:rPr>
                              </m:ctrlPr>
                            </m:sSupPr>
                            <m:e>
                              <m:r>
                                <a:rPr lang="en-US" sz="1200" i="1">
                                  <a:solidFill>
                                    <a:schemeClr val="accent6">
                                      <a:lumMod val="75000"/>
                                    </a:schemeClr>
                                  </a:solidFill>
                                  <a:effectLst/>
                                  <a:latin typeface="Cambria Math" panose="02040503050406030204" pitchFamily="18" charset="0"/>
                                  <a:ea typeface="Calibri" panose="020F0502020204030204" pitchFamily="34" charset="0"/>
                                </a:rPr>
                                <m:t>𝑥</m:t>
                              </m:r>
                            </m:e>
                            <m:sup>
                              <m:r>
                                <a:rPr lang="en-US" sz="1200" i="1">
                                  <a:solidFill>
                                    <a:schemeClr val="accent6">
                                      <a:lumMod val="75000"/>
                                    </a:schemeClr>
                                  </a:solidFill>
                                  <a:effectLst/>
                                  <a:latin typeface="Cambria Math" panose="02040503050406030204" pitchFamily="18" charset="0"/>
                                  <a:ea typeface="Calibri" panose="020F0502020204030204" pitchFamily="34" charset="0"/>
                                </a:rPr>
                                <m:t>𝑖</m:t>
                              </m:r>
                            </m:sup>
                          </m:sSup>
                        </m:e>
                      </m:nary>
                    </m:oMath>
                  </m:oMathPara>
                </a14:m>
                <a:endParaRPr lang="en-US" sz="120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endParaRPr>
              </a:p>
              <a:p>
                <a:pPr marL="0" indent="0" algn="just">
                  <a:lnSpc>
                    <a:spcPct val="100000"/>
                  </a:lnSpc>
                  <a:spcBef>
                    <a:spcPts val="0"/>
                  </a:spcBef>
                  <a:buNone/>
                </a:pPr>
                <a14:m>
                  <m:oMathPara xmlns:m="http://schemas.openxmlformats.org/officeDocument/2006/math">
                    <m:oMathParaPr>
                      <m:jc m:val="left"/>
                    </m:oMathParaPr>
                    <m:oMath xmlns:m="http://schemas.openxmlformats.org/officeDocument/2006/math">
                      <m:r>
                        <m:rPr>
                          <m:sty m:val="p"/>
                        </m:rPr>
                        <a:rPr lang="en-US" sz="1200" smtClean="0">
                          <a:solidFill>
                            <a:schemeClr val="accent6">
                              <a:lumMod val="75000"/>
                            </a:schemeClr>
                          </a:solidFill>
                          <a:effectLst/>
                          <a:latin typeface="Cambria Math" panose="02040503050406030204" pitchFamily="18" charset="0"/>
                          <a:ea typeface="Calibri" panose="020F0502020204030204" pitchFamily="34" charset="0"/>
                        </a:rPr>
                        <m:t>f</m:t>
                      </m:r>
                      <m:d>
                        <m:dPr>
                          <m:ctrlPr>
                            <a:rPr lang="en-US" sz="1200" i="1">
                              <a:solidFill>
                                <a:schemeClr val="accent6">
                                  <a:lumMod val="75000"/>
                                </a:schemeClr>
                              </a:solidFill>
                              <a:effectLst/>
                              <a:latin typeface="Cambria Math" panose="02040503050406030204" pitchFamily="18" charset="0"/>
                              <a:ea typeface="Calibri" panose="020F0502020204030204" pitchFamily="34" charset="0"/>
                            </a:rPr>
                          </m:ctrlPr>
                        </m:dPr>
                        <m:e>
                          <m:r>
                            <m:rPr>
                              <m:sty m:val="p"/>
                            </m:rPr>
                            <a:rPr lang="en-US" sz="1200">
                              <a:solidFill>
                                <a:schemeClr val="accent6">
                                  <a:lumMod val="75000"/>
                                </a:schemeClr>
                              </a:solidFill>
                              <a:effectLst/>
                              <a:latin typeface="Cambria Math" panose="02040503050406030204" pitchFamily="18" charset="0"/>
                              <a:ea typeface="Calibri" panose="020F0502020204030204" pitchFamily="34" charset="0"/>
                            </a:rPr>
                            <m:t>x</m:t>
                          </m:r>
                        </m:e>
                      </m:d>
                      <m:r>
                        <a:rPr lang="en-US" sz="1200">
                          <a:solidFill>
                            <a:schemeClr val="accent6">
                              <a:lumMod val="75000"/>
                            </a:schemeClr>
                          </a:solidFill>
                          <a:effectLst/>
                          <a:latin typeface="Cambria Math" panose="02040503050406030204" pitchFamily="18" charset="0"/>
                          <a:ea typeface="Calibri" panose="020F0502020204030204" pitchFamily="34" charset="0"/>
                        </a:rPr>
                        <m:t>= </m:t>
                      </m:r>
                      <m:nary>
                        <m:naryPr>
                          <m:chr m:val="∑"/>
                          <m:limLoc m:val="undOvr"/>
                          <m:ctrlPr>
                            <a:rPr lang="en-US" sz="1200" i="1">
                              <a:solidFill>
                                <a:schemeClr val="accent6">
                                  <a:lumMod val="75000"/>
                                </a:schemeClr>
                              </a:solidFill>
                              <a:effectLst/>
                              <a:latin typeface="Cambria Math" panose="02040503050406030204" pitchFamily="18" charset="0"/>
                              <a:ea typeface="Calibri" panose="020F0502020204030204" pitchFamily="34" charset="0"/>
                            </a:rPr>
                          </m:ctrlPr>
                        </m:naryPr>
                        <m:sub>
                          <m:r>
                            <a:rPr lang="en-US" sz="1200" i="1">
                              <a:solidFill>
                                <a:schemeClr val="accent6">
                                  <a:lumMod val="75000"/>
                                </a:schemeClr>
                              </a:solidFill>
                              <a:effectLst/>
                              <a:latin typeface="Cambria Math" panose="02040503050406030204" pitchFamily="18" charset="0"/>
                              <a:ea typeface="Calibri" panose="020F0502020204030204" pitchFamily="34" charset="0"/>
                            </a:rPr>
                            <m:t>𝑖</m:t>
                          </m:r>
                          <m:r>
                            <a:rPr lang="en-US" sz="1200" i="1">
                              <a:solidFill>
                                <a:schemeClr val="accent6">
                                  <a:lumMod val="75000"/>
                                </a:schemeClr>
                              </a:solidFill>
                              <a:effectLst/>
                              <a:latin typeface="Cambria Math" panose="02040503050406030204" pitchFamily="18" charset="0"/>
                              <a:ea typeface="Calibri" panose="020F0502020204030204" pitchFamily="34" charset="0"/>
                            </a:rPr>
                            <m:t>=0</m:t>
                          </m:r>
                        </m:sub>
                        <m:sup>
                          <m:r>
                            <a:rPr lang="en-US" sz="1200" i="1">
                              <a:solidFill>
                                <a:schemeClr val="accent6">
                                  <a:lumMod val="75000"/>
                                </a:schemeClr>
                              </a:solidFill>
                              <a:effectLst/>
                              <a:latin typeface="Cambria Math" panose="02040503050406030204" pitchFamily="18" charset="0"/>
                              <a:ea typeface="Calibri" panose="020F0502020204030204" pitchFamily="34" charset="0"/>
                            </a:rPr>
                            <m:t>𝑛</m:t>
                          </m:r>
                        </m:sup>
                        <m:e>
                          <m:sSub>
                            <m:sSubPr>
                              <m:ctrlPr>
                                <a:rPr lang="en-US" sz="1200" i="1">
                                  <a:solidFill>
                                    <a:schemeClr val="accent6">
                                      <a:lumMod val="75000"/>
                                    </a:schemeClr>
                                  </a:solidFill>
                                  <a:effectLst/>
                                  <a:latin typeface="Cambria Math" panose="02040503050406030204" pitchFamily="18" charset="0"/>
                                  <a:ea typeface="Calibri" panose="020F0502020204030204" pitchFamily="34" charset="0"/>
                                </a:rPr>
                              </m:ctrlPr>
                            </m:sSubPr>
                            <m:e>
                              <m:r>
                                <a:rPr lang="en-US" sz="1200" i="1">
                                  <a:solidFill>
                                    <a:schemeClr val="accent6">
                                      <a:lumMod val="75000"/>
                                    </a:schemeClr>
                                  </a:solidFill>
                                  <a:effectLst/>
                                  <a:latin typeface="Cambria Math" panose="02040503050406030204" pitchFamily="18" charset="0"/>
                                  <a:ea typeface="Calibri" panose="020F0502020204030204" pitchFamily="34" charset="0"/>
                                </a:rPr>
                                <m:t>𝑎</m:t>
                              </m:r>
                            </m:e>
                            <m:sub>
                              <m:r>
                                <a:rPr lang="en-US" sz="1200" i="1">
                                  <a:solidFill>
                                    <a:schemeClr val="accent6">
                                      <a:lumMod val="75000"/>
                                    </a:schemeClr>
                                  </a:solidFill>
                                  <a:effectLst/>
                                  <a:latin typeface="Cambria Math" panose="02040503050406030204" pitchFamily="18" charset="0"/>
                                  <a:ea typeface="Calibri" panose="020F0502020204030204" pitchFamily="34" charset="0"/>
                                </a:rPr>
                                <m:t>𝑖</m:t>
                              </m:r>
                            </m:sub>
                          </m:sSub>
                          <m:sSup>
                            <m:sSupPr>
                              <m:ctrlPr>
                                <a:rPr lang="en-US" sz="1200" i="1">
                                  <a:solidFill>
                                    <a:schemeClr val="accent6">
                                      <a:lumMod val="75000"/>
                                    </a:schemeClr>
                                  </a:solidFill>
                                  <a:effectLst/>
                                  <a:latin typeface="Cambria Math" panose="02040503050406030204" pitchFamily="18" charset="0"/>
                                  <a:ea typeface="Calibri" panose="020F0502020204030204" pitchFamily="34" charset="0"/>
                                </a:rPr>
                              </m:ctrlPr>
                            </m:sSupPr>
                            <m:e>
                              <m:r>
                                <a:rPr lang="en-US" sz="1200" i="1">
                                  <a:solidFill>
                                    <a:schemeClr val="accent6">
                                      <a:lumMod val="75000"/>
                                    </a:schemeClr>
                                  </a:solidFill>
                                  <a:effectLst/>
                                  <a:latin typeface="Cambria Math" panose="02040503050406030204" pitchFamily="18" charset="0"/>
                                  <a:ea typeface="Calibri" panose="020F0502020204030204" pitchFamily="34" charset="0"/>
                                </a:rPr>
                                <m:t>𝑥</m:t>
                              </m:r>
                            </m:e>
                            <m:sup>
                              <m:r>
                                <a:rPr lang="en-US" sz="1200" i="1">
                                  <a:solidFill>
                                    <a:schemeClr val="accent6">
                                      <a:lumMod val="75000"/>
                                    </a:schemeClr>
                                  </a:solidFill>
                                  <a:effectLst/>
                                  <a:latin typeface="Cambria Math" panose="02040503050406030204" pitchFamily="18" charset="0"/>
                                  <a:ea typeface="Calibri" panose="020F0502020204030204" pitchFamily="34" charset="0"/>
                                </a:rPr>
                                <m:t>𝑖</m:t>
                              </m:r>
                            </m:sup>
                          </m:sSup>
                        </m:e>
                      </m:nary>
                    </m:oMath>
                  </m:oMathPara>
                </a14:m>
                <a:endParaRPr lang="en-US" sz="120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endParaRPr>
              </a:p>
              <a:p>
                <a:pPr marL="0" indent="0" algn="just">
                  <a:lnSpc>
                    <a:spcPct val="100000"/>
                  </a:lnSpc>
                  <a:spcBef>
                    <a:spcPts val="0"/>
                  </a:spcBef>
                  <a:buNone/>
                </a:pPr>
                <a14:m>
                  <m:oMathPara xmlns:m="http://schemas.openxmlformats.org/officeDocument/2006/math">
                    <m:oMathParaPr>
                      <m:jc m:val="left"/>
                    </m:oMathParaPr>
                    <m:oMath xmlns:m="http://schemas.openxmlformats.org/officeDocument/2006/math">
                      <m:r>
                        <m:rPr>
                          <m:sty m:val="p"/>
                        </m:rPr>
                        <a:rPr lang="en-US" sz="1200" smtClean="0">
                          <a:solidFill>
                            <a:schemeClr val="accent6">
                              <a:lumMod val="75000"/>
                            </a:schemeClr>
                          </a:solidFill>
                          <a:effectLst/>
                          <a:latin typeface="Cambria Math" panose="02040503050406030204" pitchFamily="18" charset="0"/>
                          <a:ea typeface="Calibri" panose="020F0502020204030204" pitchFamily="34" charset="0"/>
                        </a:rPr>
                        <m:t>g</m:t>
                      </m:r>
                      <m:d>
                        <m:dPr>
                          <m:ctrlPr>
                            <a:rPr lang="en-US" sz="1200" i="1">
                              <a:solidFill>
                                <a:schemeClr val="accent6">
                                  <a:lumMod val="75000"/>
                                </a:schemeClr>
                              </a:solidFill>
                              <a:effectLst/>
                              <a:latin typeface="Cambria Math" panose="02040503050406030204" pitchFamily="18" charset="0"/>
                              <a:ea typeface="Calibri" panose="020F0502020204030204" pitchFamily="34" charset="0"/>
                            </a:rPr>
                          </m:ctrlPr>
                        </m:dPr>
                        <m:e>
                          <m:r>
                            <m:rPr>
                              <m:sty m:val="p"/>
                            </m:rPr>
                            <a:rPr lang="en-US" sz="1200">
                              <a:solidFill>
                                <a:schemeClr val="accent6">
                                  <a:lumMod val="75000"/>
                                </a:schemeClr>
                              </a:solidFill>
                              <a:effectLst/>
                              <a:latin typeface="Cambria Math" panose="02040503050406030204" pitchFamily="18" charset="0"/>
                              <a:ea typeface="Calibri" panose="020F0502020204030204" pitchFamily="34" charset="0"/>
                            </a:rPr>
                            <m:t>x</m:t>
                          </m:r>
                        </m:e>
                      </m:d>
                      <m:r>
                        <a:rPr lang="en-US" sz="1200">
                          <a:solidFill>
                            <a:schemeClr val="accent6">
                              <a:lumMod val="75000"/>
                            </a:schemeClr>
                          </a:solidFill>
                          <a:effectLst/>
                          <a:latin typeface="Cambria Math" panose="02040503050406030204" pitchFamily="18" charset="0"/>
                          <a:ea typeface="Calibri" panose="020F0502020204030204" pitchFamily="34" charset="0"/>
                        </a:rPr>
                        <m:t>= </m:t>
                      </m:r>
                      <m:nary>
                        <m:naryPr>
                          <m:chr m:val="∑"/>
                          <m:limLoc m:val="undOvr"/>
                          <m:ctrlPr>
                            <a:rPr lang="en-US" sz="1200" i="1">
                              <a:solidFill>
                                <a:schemeClr val="accent6">
                                  <a:lumMod val="75000"/>
                                </a:schemeClr>
                              </a:solidFill>
                              <a:effectLst/>
                              <a:latin typeface="Cambria Math" panose="02040503050406030204" pitchFamily="18" charset="0"/>
                              <a:ea typeface="Calibri" panose="020F0502020204030204" pitchFamily="34" charset="0"/>
                            </a:rPr>
                          </m:ctrlPr>
                        </m:naryPr>
                        <m:sub>
                          <m:r>
                            <a:rPr lang="en-US" sz="1200" i="1">
                              <a:solidFill>
                                <a:schemeClr val="accent6">
                                  <a:lumMod val="75000"/>
                                </a:schemeClr>
                              </a:solidFill>
                              <a:effectLst/>
                              <a:latin typeface="Cambria Math" panose="02040503050406030204" pitchFamily="18" charset="0"/>
                              <a:ea typeface="Calibri" panose="020F0502020204030204" pitchFamily="34" charset="0"/>
                            </a:rPr>
                            <m:t>𝑖</m:t>
                          </m:r>
                          <m:r>
                            <a:rPr lang="en-US" sz="1200" i="1">
                              <a:solidFill>
                                <a:schemeClr val="accent6">
                                  <a:lumMod val="75000"/>
                                </a:schemeClr>
                              </a:solidFill>
                              <a:effectLst/>
                              <a:latin typeface="Cambria Math" panose="02040503050406030204" pitchFamily="18" charset="0"/>
                              <a:ea typeface="Calibri" panose="020F0502020204030204" pitchFamily="34" charset="0"/>
                            </a:rPr>
                            <m:t>=0</m:t>
                          </m:r>
                        </m:sub>
                        <m:sup>
                          <m:r>
                            <a:rPr lang="en-US" sz="1200" i="1">
                              <a:solidFill>
                                <a:schemeClr val="accent6">
                                  <a:lumMod val="75000"/>
                                </a:schemeClr>
                              </a:solidFill>
                              <a:effectLst/>
                              <a:latin typeface="Cambria Math" panose="02040503050406030204" pitchFamily="18" charset="0"/>
                              <a:ea typeface="Calibri" panose="020F0502020204030204" pitchFamily="34" charset="0"/>
                            </a:rPr>
                            <m:t>𝑚</m:t>
                          </m:r>
                        </m:sup>
                        <m:e>
                          <m:sSub>
                            <m:sSubPr>
                              <m:ctrlPr>
                                <a:rPr lang="en-US" sz="1200" i="1">
                                  <a:solidFill>
                                    <a:schemeClr val="accent6">
                                      <a:lumMod val="75000"/>
                                    </a:schemeClr>
                                  </a:solidFill>
                                  <a:effectLst/>
                                  <a:latin typeface="Cambria Math" panose="02040503050406030204" pitchFamily="18" charset="0"/>
                                  <a:ea typeface="Calibri" panose="020F0502020204030204" pitchFamily="34" charset="0"/>
                                </a:rPr>
                              </m:ctrlPr>
                            </m:sSubPr>
                            <m:e>
                              <m:r>
                                <a:rPr lang="en-US" sz="1200" i="1">
                                  <a:solidFill>
                                    <a:schemeClr val="accent6">
                                      <a:lumMod val="75000"/>
                                    </a:schemeClr>
                                  </a:solidFill>
                                  <a:effectLst/>
                                  <a:latin typeface="Cambria Math" panose="02040503050406030204" pitchFamily="18" charset="0"/>
                                  <a:ea typeface="Calibri" panose="020F0502020204030204" pitchFamily="34" charset="0"/>
                                </a:rPr>
                                <m:t>𝑏</m:t>
                              </m:r>
                            </m:e>
                            <m:sub>
                              <m:r>
                                <a:rPr lang="en-US" sz="1200" i="1">
                                  <a:solidFill>
                                    <a:schemeClr val="accent6">
                                      <a:lumMod val="75000"/>
                                    </a:schemeClr>
                                  </a:solidFill>
                                  <a:effectLst/>
                                  <a:latin typeface="Cambria Math" panose="02040503050406030204" pitchFamily="18" charset="0"/>
                                  <a:ea typeface="Calibri" panose="020F0502020204030204" pitchFamily="34" charset="0"/>
                                </a:rPr>
                                <m:t>𝑖</m:t>
                              </m:r>
                            </m:sub>
                          </m:sSub>
                          <m:sSup>
                            <m:sSupPr>
                              <m:ctrlPr>
                                <a:rPr lang="en-US" sz="1200" i="1">
                                  <a:solidFill>
                                    <a:schemeClr val="accent6">
                                      <a:lumMod val="75000"/>
                                    </a:schemeClr>
                                  </a:solidFill>
                                  <a:effectLst/>
                                  <a:latin typeface="Cambria Math" panose="02040503050406030204" pitchFamily="18" charset="0"/>
                                  <a:ea typeface="Calibri" panose="020F0502020204030204" pitchFamily="34" charset="0"/>
                                </a:rPr>
                              </m:ctrlPr>
                            </m:sSupPr>
                            <m:e>
                              <m:r>
                                <a:rPr lang="en-US" sz="1200" i="1">
                                  <a:solidFill>
                                    <a:schemeClr val="accent6">
                                      <a:lumMod val="75000"/>
                                    </a:schemeClr>
                                  </a:solidFill>
                                  <a:effectLst/>
                                  <a:latin typeface="Cambria Math" panose="02040503050406030204" pitchFamily="18" charset="0"/>
                                  <a:ea typeface="Calibri" panose="020F0502020204030204" pitchFamily="34" charset="0"/>
                                </a:rPr>
                                <m:t>𝑥</m:t>
                              </m:r>
                            </m:e>
                            <m:sup>
                              <m:r>
                                <a:rPr lang="en-US" sz="1200" i="1">
                                  <a:solidFill>
                                    <a:schemeClr val="accent6">
                                      <a:lumMod val="75000"/>
                                    </a:schemeClr>
                                  </a:solidFill>
                                  <a:effectLst/>
                                  <a:latin typeface="Cambria Math" panose="02040503050406030204" pitchFamily="18" charset="0"/>
                                  <a:ea typeface="Calibri" panose="020F0502020204030204" pitchFamily="34" charset="0"/>
                                </a:rPr>
                                <m:t>𝑖</m:t>
                              </m:r>
                            </m:sup>
                          </m:sSup>
                        </m:e>
                      </m:nary>
                    </m:oMath>
                  </m:oMathPara>
                </a14:m>
                <a:endParaRPr lang="en-US" sz="1200" dirty="0">
                  <a:effectLst/>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r>
                  <a:rPr lang="en-US" sz="1200" dirty="0">
                    <a:effectLst/>
                    <a:latin typeface="Tahoma" panose="020B0604030504040204" pitchFamily="34" charset="0"/>
                    <a:ea typeface="Tahoma" panose="020B0604030504040204" pitchFamily="34" charset="0"/>
                    <a:cs typeface="Tahoma" panose="020B0604030504040204" pitchFamily="34" charset="0"/>
                  </a:rPr>
                  <a:t>n ≥ m</a:t>
                </a:r>
              </a:p>
              <a:p>
                <a:pPr algn="just">
                  <a:lnSpc>
                    <a:spcPct val="150000"/>
                  </a:lnSpc>
                  <a:spcBef>
                    <a:spcPts val="0"/>
                  </a:spcBef>
                  <a:buFont typeface="Arial" panose="020B0604020202020204" pitchFamily="34" charset="0"/>
                  <a:buChar char="•"/>
                </a:pPr>
                <a:r>
                  <a:rPr lang="en-US" sz="1200" dirty="0">
                    <a:effectLst/>
                    <a:latin typeface="Tahoma" panose="020B0604030504040204" pitchFamily="34" charset="0"/>
                    <a:ea typeface="Tahoma" panose="020B0604030504040204" pitchFamily="34" charset="0"/>
                    <a:cs typeface="Tahoma" panose="020B0604030504040204" pitchFamily="34" charset="0"/>
                  </a:rPr>
                  <a:t>Addition</a:t>
                </a:r>
              </a:p>
              <a:p>
                <a:pPr marL="0" indent="0" algn="just">
                  <a:lnSpc>
                    <a:spcPct val="100000"/>
                  </a:lnSpc>
                  <a:spcBef>
                    <a:spcPts val="0"/>
                  </a:spcBef>
                  <a:buNone/>
                </a:pPr>
                <a14:m>
                  <m:oMathPara xmlns:m="http://schemas.openxmlformats.org/officeDocument/2006/math">
                    <m:oMathParaPr>
                      <m:jc m:val="left"/>
                    </m:oMathParaPr>
                    <m:oMath xmlns:m="http://schemas.openxmlformats.org/officeDocument/2006/math">
                      <m:r>
                        <m:rPr>
                          <m:sty m:val="p"/>
                        </m:rPr>
                        <a:rPr lang="en-US" sz="1200" smtClean="0">
                          <a:solidFill>
                            <a:schemeClr val="accent6">
                              <a:lumMod val="75000"/>
                            </a:schemeClr>
                          </a:solidFill>
                          <a:effectLst/>
                          <a:latin typeface="Cambria Math" panose="02040503050406030204" pitchFamily="18" charset="0"/>
                          <a:ea typeface="Calibri" panose="020F0502020204030204" pitchFamily="34" charset="0"/>
                        </a:rPr>
                        <m:t>f</m:t>
                      </m:r>
                      <m:d>
                        <m:dPr>
                          <m:ctrlPr>
                            <a:rPr lang="en-US" sz="1200" i="1">
                              <a:solidFill>
                                <a:schemeClr val="accent6">
                                  <a:lumMod val="75000"/>
                                </a:schemeClr>
                              </a:solidFill>
                              <a:effectLst/>
                              <a:latin typeface="Cambria Math" panose="02040503050406030204" pitchFamily="18" charset="0"/>
                              <a:ea typeface="Calibri" panose="020F0502020204030204" pitchFamily="34" charset="0"/>
                            </a:rPr>
                          </m:ctrlPr>
                        </m:dPr>
                        <m:e>
                          <m:r>
                            <m:rPr>
                              <m:sty m:val="p"/>
                            </m:rPr>
                            <a:rPr lang="en-US" sz="1200">
                              <a:solidFill>
                                <a:schemeClr val="accent6">
                                  <a:lumMod val="75000"/>
                                </a:schemeClr>
                              </a:solidFill>
                              <a:effectLst/>
                              <a:latin typeface="Cambria Math" panose="02040503050406030204" pitchFamily="18" charset="0"/>
                              <a:ea typeface="Calibri" panose="020F0502020204030204" pitchFamily="34" charset="0"/>
                            </a:rPr>
                            <m:t>x</m:t>
                          </m:r>
                        </m:e>
                      </m:d>
                      <m:r>
                        <a:rPr lang="en-US" sz="1200" i="1">
                          <a:solidFill>
                            <a:schemeClr val="accent6">
                              <a:lumMod val="75000"/>
                            </a:schemeClr>
                          </a:solidFill>
                          <a:effectLst/>
                          <a:latin typeface="Cambria Math" panose="02040503050406030204" pitchFamily="18" charset="0"/>
                          <a:ea typeface="Calibri" panose="020F0502020204030204" pitchFamily="34" charset="0"/>
                        </a:rPr>
                        <m:t>+ </m:t>
                      </m:r>
                      <m:r>
                        <m:rPr>
                          <m:sty m:val="p"/>
                        </m:rPr>
                        <a:rPr lang="en-US" sz="1200">
                          <a:solidFill>
                            <a:schemeClr val="accent6">
                              <a:lumMod val="75000"/>
                            </a:schemeClr>
                          </a:solidFill>
                          <a:effectLst/>
                          <a:latin typeface="Cambria Math" panose="02040503050406030204" pitchFamily="18" charset="0"/>
                          <a:ea typeface="Calibri" panose="020F0502020204030204" pitchFamily="34" charset="0"/>
                        </a:rPr>
                        <m:t>g</m:t>
                      </m:r>
                      <m:d>
                        <m:dPr>
                          <m:ctrlPr>
                            <a:rPr lang="en-US" sz="1200" i="1">
                              <a:solidFill>
                                <a:schemeClr val="accent6">
                                  <a:lumMod val="75000"/>
                                </a:schemeClr>
                              </a:solidFill>
                              <a:effectLst/>
                              <a:latin typeface="Cambria Math" panose="02040503050406030204" pitchFamily="18" charset="0"/>
                              <a:ea typeface="Calibri" panose="020F0502020204030204" pitchFamily="34" charset="0"/>
                            </a:rPr>
                          </m:ctrlPr>
                        </m:dPr>
                        <m:e>
                          <m:r>
                            <m:rPr>
                              <m:sty m:val="p"/>
                            </m:rPr>
                            <a:rPr lang="en-US" sz="1200">
                              <a:solidFill>
                                <a:schemeClr val="accent6">
                                  <a:lumMod val="75000"/>
                                </a:schemeClr>
                              </a:solidFill>
                              <a:effectLst/>
                              <a:latin typeface="Cambria Math" panose="02040503050406030204" pitchFamily="18" charset="0"/>
                              <a:ea typeface="Calibri" panose="020F0502020204030204" pitchFamily="34" charset="0"/>
                            </a:rPr>
                            <m:t>x</m:t>
                          </m:r>
                        </m:e>
                      </m:d>
                      <m:r>
                        <a:rPr lang="en-US" sz="1200" i="1">
                          <a:solidFill>
                            <a:schemeClr val="accent6">
                              <a:lumMod val="75000"/>
                            </a:schemeClr>
                          </a:solidFill>
                          <a:effectLst/>
                          <a:latin typeface="Cambria Math" panose="02040503050406030204" pitchFamily="18" charset="0"/>
                          <a:ea typeface="Calibri" panose="020F0502020204030204" pitchFamily="34" charset="0"/>
                        </a:rPr>
                        <m:t>= </m:t>
                      </m:r>
                      <m:nary>
                        <m:naryPr>
                          <m:chr m:val="∑"/>
                          <m:limLoc m:val="undOvr"/>
                          <m:ctrlPr>
                            <a:rPr lang="en-US" sz="1200" i="1">
                              <a:solidFill>
                                <a:schemeClr val="accent6">
                                  <a:lumMod val="75000"/>
                                </a:schemeClr>
                              </a:solidFill>
                              <a:effectLst/>
                              <a:latin typeface="Cambria Math" panose="02040503050406030204" pitchFamily="18" charset="0"/>
                              <a:ea typeface="Calibri" panose="020F0502020204030204" pitchFamily="34" charset="0"/>
                            </a:rPr>
                          </m:ctrlPr>
                        </m:naryPr>
                        <m:sub>
                          <m:r>
                            <a:rPr lang="en-US" sz="1200" i="1">
                              <a:solidFill>
                                <a:schemeClr val="accent6">
                                  <a:lumMod val="75000"/>
                                </a:schemeClr>
                              </a:solidFill>
                              <a:effectLst/>
                              <a:latin typeface="Cambria Math" panose="02040503050406030204" pitchFamily="18" charset="0"/>
                              <a:ea typeface="Calibri" panose="020F0502020204030204" pitchFamily="34" charset="0"/>
                            </a:rPr>
                            <m:t>𝑖</m:t>
                          </m:r>
                          <m:r>
                            <a:rPr lang="en-US" sz="1200" i="1">
                              <a:solidFill>
                                <a:schemeClr val="accent6">
                                  <a:lumMod val="75000"/>
                                </a:schemeClr>
                              </a:solidFill>
                              <a:effectLst/>
                              <a:latin typeface="Cambria Math" panose="02040503050406030204" pitchFamily="18" charset="0"/>
                              <a:ea typeface="Calibri" panose="020F0502020204030204" pitchFamily="34" charset="0"/>
                            </a:rPr>
                            <m:t>=0</m:t>
                          </m:r>
                        </m:sub>
                        <m:sup>
                          <m:r>
                            <a:rPr lang="en-US" sz="1200" i="1">
                              <a:solidFill>
                                <a:schemeClr val="accent6">
                                  <a:lumMod val="75000"/>
                                </a:schemeClr>
                              </a:solidFill>
                              <a:effectLst/>
                              <a:latin typeface="Cambria Math" panose="02040503050406030204" pitchFamily="18" charset="0"/>
                              <a:ea typeface="Calibri" panose="020F0502020204030204" pitchFamily="34" charset="0"/>
                            </a:rPr>
                            <m:t>𝑚</m:t>
                          </m:r>
                        </m:sup>
                        <m:e>
                          <m:sSub>
                            <m:sSubPr>
                              <m:ctrlPr>
                                <a:rPr lang="en-US" sz="1200" i="1">
                                  <a:solidFill>
                                    <a:schemeClr val="accent6">
                                      <a:lumMod val="75000"/>
                                    </a:schemeClr>
                                  </a:solidFill>
                                  <a:effectLst/>
                                  <a:latin typeface="Cambria Math" panose="02040503050406030204" pitchFamily="18" charset="0"/>
                                  <a:ea typeface="Calibri" panose="020F0502020204030204" pitchFamily="34" charset="0"/>
                                </a:rPr>
                              </m:ctrlPr>
                            </m:sSubPr>
                            <m:e>
                              <m:r>
                                <a:rPr lang="en-US" sz="1200" i="1">
                                  <a:solidFill>
                                    <a:schemeClr val="accent6">
                                      <a:lumMod val="75000"/>
                                    </a:schemeClr>
                                  </a:solidFill>
                                  <a:effectLst/>
                                  <a:latin typeface="Cambria Math" panose="02040503050406030204" pitchFamily="18" charset="0"/>
                                  <a:ea typeface="Calibri" panose="020F0502020204030204" pitchFamily="34" charset="0"/>
                                </a:rPr>
                                <m:t>(</m:t>
                              </m:r>
                              <m:r>
                                <a:rPr lang="en-US" sz="1200" i="1">
                                  <a:solidFill>
                                    <a:schemeClr val="accent6">
                                      <a:lumMod val="75000"/>
                                    </a:schemeClr>
                                  </a:solidFill>
                                  <a:effectLst/>
                                  <a:latin typeface="Cambria Math" panose="02040503050406030204" pitchFamily="18" charset="0"/>
                                  <a:ea typeface="Calibri" panose="020F0502020204030204" pitchFamily="34" charset="0"/>
                                </a:rPr>
                                <m:t>𝑎</m:t>
                              </m:r>
                            </m:e>
                            <m:sub>
                              <m:r>
                                <a:rPr lang="en-US" sz="1200" i="1">
                                  <a:solidFill>
                                    <a:schemeClr val="accent6">
                                      <a:lumMod val="75000"/>
                                    </a:schemeClr>
                                  </a:solidFill>
                                  <a:effectLst/>
                                  <a:latin typeface="Cambria Math" panose="02040503050406030204" pitchFamily="18" charset="0"/>
                                  <a:ea typeface="Calibri" panose="020F0502020204030204" pitchFamily="34" charset="0"/>
                                </a:rPr>
                                <m:t>𝑖</m:t>
                              </m:r>
                            </m:sub>
                          </m:sSub>
                          <m:sSub>
                            <m:sSubPr>
                              <m:ctrlPr>
                                <a:rPr lang="en-US" sz="1200" i="1">
                                  <a:solidFill>
                                    <a:schemeClr val="accent6">
                                      <a:lumMod val="75000"/>
                                    </a:schemeClr>
                                  </a:solidFill>
                                  <a:effectLst/>
                                  <a:latin typeface="Cambria Math" panose="02040503050406030204" pitchFamily="18" charset="0"/>
                                  <a:ea typeface="Calibri" panose="020F0502020204030204" pitchFamily="34" charset="0"/>
                                </a:rPr>
                              </m:ctrlPr>
                            </m:sSubPr>
                            <m:e>
                              <m:r>
                                <a:rPr lang="en-US" sz="1200" i="1">
                                  <a:solidFill>
                                    <a:schemeClr val="accent6">
                                      <a:lumMod val="75000"/>
                                    </a:schemeClr>
                                  </a:solidFill>
                                  <a:effectLst/>
                                  <a:latin typeface="Cambria Math" panose="02040503050406030204" pitchFamily="18" charset="0"/>
                                  <a:ea typeface="Calibri" panose="020F0502020204030204" pitchFamily="34" charset="0"/>
                                </a:rPr>
                                <m:t>+ </m:t>
                              </m:r>
                              <m:sSub>
                                <m:sSubPr>
                                  <m:ctrlPr>
                                    <a:rPr lang="en-US" sz="1200" i="1">
                                      <a:solidFill>
                                        <a:schemeClr val="accent6">
                                          <a:lumMod val="75000"/>
                                        </a:schemeClr>
                                      </a:solidFill>
                                      <a:effectLst/>
                                      <a:latin typeface="Cambria Math" panose="02040503050406030204" pitchFamily="18" charset="0"/>
                                      <a:ea typeface="Calibri" panose="020F0502020204030204" pitchFamily="34" charset="0"/>
                                    </a:rPr>
                                  </m:ctrlPr>
                                </m:sSubPr>
                                <m:e>
                                  <m:r>
                                    <a:rPr lang="en-US" sz="1200" i="1">
                                      <a:solidFill>
                                        <a:schemeClr val="accent6">
                                          <a:lumMod val="75000"/>
                                        </a:schemeClr>
                                      </a:solidFill>
                                      <a:effectLst/>
                                      <a:latin typeface="Cambria Math" panose="02040503050406030204" pitchFamily="18" charset="0"/>
                                      <a:ea typeface="Calibri" panose="020F0502020204030204" pitchFamily="34" charset="0"/>
                                    </a:rPr>
                                    <m:t>𝑏</m:t>
                                  </m:r>
                                </m:e>
                                <m:sub>
                                  <m:r>
                                    <a:rPr lang="en-US" sz="1200" i="1">
                                      <a:solidFill>
                                        <a:schemeClr val="accent6">
                                          <a:lumMod val="75000"/>
                                        </a:schemeClr>
                                      </a:solidFill>
                                      <a:effectLst/>
                                      <a:latin typeface="Cambria Math" panose="02040503050406030204" pitchFamily="18" charset="0"/>
                                      <a:ea typeface="Calibri" panose="020F0502020204030204" pitchFamily="34" charset="0"/>
                                    </a:rPr>
                                    <m:t>𝑖</m:t>
                                  </m:r>
                                </m:sub>
                              </m:sSub>
                              <m:r>
                                <a:rPr lang="en-US" sz="1200" i="1">
                                  <a:solidFill>
                                    <a:schemeClr val="accent6">
                                      <a:lumMod val="75000"/>
                                    </a:schemeClr>
                                  </a:solidFill>
                                  <a:effectLst/>
                                  <a:latin typeface="Cambria Math" panose="02040503050406030204" pitchFamily="18" charset="0"/>
                                  <a:ea typeface="Calibri" panose="020F0502020204030204" pitchFamily="34" charset="0"/>
                                </a:rPr>
                                <m:t>) </m:t>
                              </m:r>
                              <m:sSup>
                                <m:sSupPr>
                                  <m:ctrlPr>
                                    <a:rPr lang="en-US" sz="1200" i="1">
                                      <a:solidFill>
                                        <a:schemeClr val="accent6">
                                          <a:lumMod val="75000"/>
                                        </a:schemeClr>
                                      </a:solidFill>
                                      <a:effectLst/>
                                      <a:latin typeface="Cambria Math" panose="02040503050406030204" pitchFamily="18" charset="0"/>
                                      <a:ea typeface="Calibri" panose="020F0502020204030204" pitchFamily="34" charset="0"/>
                                    </a:rPr>
                                  </m:ctrlPr>
                                </m:sSupPr>
                                <m:e>
                                  <m:r>
                                    <a:rPr lang="en-US" sz="1200" i="1">
                                      <a:solidFill>
                                        <a:schemeClr val="accent6">
                                          <a:lumMod val="75000"/>
                                        </a:schemeClr>
                                      </a:solidFill>
                                      <a:effectLst/>
                                      <a:latin typeface="Cambria Math" panose="02040503050406030204" pitchFamily="18" charset="0"/>
                                      <a:ea typeface="Calibri" panose="020F0502020204030204" pitchFamily="34" charset="0"/>
                                    </a:rPr>
                                    <m:t>𝑥</m:t>
                                  </m:r>
                                </m:e>
                                <m:sup>
                                  <m:r>
                                    <a:rPr lang="en-US" sz="1200" i="1">
                                      <a:solidFill>
                                        <a:schemeClr val="accent6">
                                          <a:lumMod val="75000"/>
                                        </a:schemeClr>
                                      </a:solidFill>
                                      <a:effectLst/>
                                      <a:latin typeface="Cambria Math" panose="02040503050406030204" pitchFamily="18" charset="0"/>
                                      <a:ea typeface="Calibri" panose="020F0502020204030204" pitchFamily="34" charset="0"/>
                                    </a:rPr>
                                    <m:t>𝑖</m:t>
                                  </m:r>
                                </m:sup>
                              </m:sSup>
                              <m:r>
                                <a:rPr lang="en-US" sz="1200" i="1">
                                  <a:solidFill>
                                    <a:schemeClr val="accent6">
                                      <a:lumMod val="75000"/>
                                    </a:schemeClr>
                                  </a:solidFill>
                                  <a:effectLst/>
                                  <a:latin typeface="Cambria Math" panose="02040503050406030204" pitchFamily="18" charset="0"/>
                                  <a:ea typeface="Calibri" panose="020F0502020204030204" pitchFamily="34" charset="0"/>
                                </a:rPr>
                                <m:t> +</m:t>
                              </m:r>
                              <m:nary>
                                <m:naryPr>
                                  <m:chr m:val="∑"/>
                                  <m:limLoc m:val="undOvr"/>
                                  <m:ctrlPr>
                                    <a:rPr lang="en-US" sz="1200" i="1">
                                      <a:solidFill>
                                        <a:schemeClr val="accent6">
                                          <a:lumMod val="75000"/>
                                        </a:schemeClr>
                                      </a:solidFill>
                                      <a:effectLst/>
                                      <a:latin typeface="Cambria Math" panose="02040503050406030204" pitchFamily="18" charset="0"/>
                                      <a:ea typeface="Calibri" panose="020F0502020204030204" pitchFamily="34" charset="0"/>
                                    </a:rPr>
                                  </m:ctrlPr>
                                </m:naryPr>
                                <m:sub>
                                  <m:r>
                                    <a:rPr lang="en-US" sz="1200" i="1">
                                      <a:solidFill>
                                        <a:schemeClr val="accent6">
                                          <a:lumMod val="75000"/>
                                        </a:schemeClr>
                                      </a:solidFill>
                                      <a:effectLst/>
                                      <a:latin typeface="Cambria Math" panose="02040503050406030204" pitchFamily="18" charset="0"/>
                                      <a:ea typeface="Calibri" panose="020F0502020204030204" pitchFamily="34" charset="0"/>
                                    </a:rPr>
                                    <m:t>𝑖</m:t>
                                  </m:r>
                                  <m:r>
                                    <a:rPr lang="en-US" sz="1200" i="1">
                                      <a:solidFill>
                                        <a:schemeClr val="accent6">
                                          <a:lumMod val="75000"/>
                                        </a:schemeClr>
                                      </a:solidFill>
                                      <a:effectLst/>
                                      <a:latin typeface="Cambria Math" panose="02040503050406030204" pitchFamily="18" charset="0"/>
                                      <a:ea typeface="Calibri" panose="020F0502020204030204" pitchFamily="34" charset="0"/>
                                    </a:rPr>
                                    <m:t>=</m:t>
                                  </m:r>
                                  <m:r>
                                    <a:rPr lang="en-US" sz="1200" i="1">
                                      <a:solidFill>
                                        <a:schemeClr val="accent6">
                                          <a:lumMod val="75000"/>
                                        </a:schemeClr>
                                      </a:solidFill>
                                      <a:effectLst/>
                                      <a:latin typeface="Cambria Math" panose="02040503050406030204" pitchFamily="18" charset="0"/>
                                      <a:ea typeface="Calibri" panose="020F0502020204030204" pitchFamily="34" charset="0"/>
                                    </a:rPr>
                                    <m:t>𝑚</m:t>
                                  </m:r>
                                  <m:r>
                                    <a:rPr lang="en-US" sz="1200" i="1">
                                      <a:solidFill>
                                        <a:schemeClr val="accent6">
                                          <a:lumMod val="75000"/>
                                        </a:schemeClr>
                                      </a:solidFill>
                                      <a:effectLst/>
                                      <a:latin typeface="Cambria Math" panose="02040503050406030204" pitchFamily="18" charset="0"/>
                                      <a:ea typeface="Calibri" panose="020F0502020204030204" pitchFamily="34" charset="0"/>
                                    </a:rPr>
                                    <m:t>+1</m:t>
                                  </m:r>
                                </m:sub>
                                <m:sup>
                                  <m:r>
                                    <a:rPr lang="en-US" sz="1200" i="1">
                                      <a:solidFill>
                                        <a:schemeClr val="accent6">
                                          <a:lumMod val="75000"/>
                                        </a:schemeClr>
                                      </a:solidFill>
                                      <a:effectLst/>
                                      <a:latin typeface="Cambria Math" panose="02040503050406030204" pitchFamily="18" charset="0"/>
                                      <a:ea typeface="Calibri" panose="020F0502020204030204" pitchFamily="34" charset="0"/>
                                    </a:rPr>
                                    <m:t>𝑛</m:t>
                                  </m:r>
                                </m:sup>
                                <m:e>
                                  <m:sSub>
                                    <m:sSubPr>
                                      <m:ctrlPr>
                                        <a:rPr lang="en-US" sz="1200" i="1">
                                          <a:solidFill>
                                            <a:schemeClr val="accent6">
                                              <a:lumMod val="75000"/>
                                            </a:schemeClr>
                                          </a:solidFill>
                                          <a:effectLst/>
                                          <a:latin typeface="Cambria Math" panose="02040503050406030204" pitchFamily="18" charset="0"/>
                                          <a:ea typeface="Calibri" panose="020F0502020204030204" pitchFamily="34" charset="0"/>
                                        </a:rPr>
                                      </m:ctrlPr>
                                    </m:sSubPr>
                                    <m:e>
                                      <m:r>
                                        <a:rPr lang="en-US" sz="1200" i="1">
                                          <a:solidFill>
                                            <a:schemeClr val="accent6">
                                              <a:lumMod val="75000"/>
                                            </a:schemeClr>
                                          </a:solidFill>
                                          <a:effectLst/>
                                          <a:latin typeface="Cambria Math" panose="02040503050406030204" pitchFamily="18" charset="0"/>
                                          <a:ea typeface="Calibri" panose="020F0502020204030204" pitchFamily="34" charset="0"/>
                                        </a:rPr>
                                        <m:t>𝑎</m:t>
                                      </m:r>
                                    </m:e>
                                    <m:sub>
                                      <m:r>
                                        <a:rPr lang="en-US" sz="1200" i="1">
                                          <a:solidFill>
                                            <a:schemeClr val="accent6">
                                              <a:lumMod val="75000"/>
                                            </a:schemeClr>
                                          </a:solidFill>
                                          <a:effectLst/>
                                          <a:latin typeface="Cambria Math" panose="02040503050406030204" pitchFamily="18" charset="0"/>
                                          <a:ea typeface="Calibri" panose="020F0502020204030204" pitchFamily="34" charset="0"/>
                                        </a:rPr>
                                        <m:t>𝑖</m:t>
                                      </m:r>
                                    </m:sub>
                                  </m:sSub>
                                  <m:sSup>
                                    <m:sSupPr>
                                      <m:ctrlPr>
                                        <a:rPr lang="en-US" sz="1200" i="1">
                                          <a:solidFill>
                                            <a:schemeClr val="accent6">
                                              <a:lumMod val="75000"/>
                                            </a:schemeClr>
                                          </a:solidFill>
                                          <a:effectLst/>
                                          <a:latin typeface="Cambria Math" panose="02040503050406030204" pitchFamily="18" charset="0"/>
                                          <a:ea typeface="Calibri" panose="020F0502020204030204" pitchFamily="34" charset="0"/>
                                        </a:rPr>
                                      </m:ctrlPr>
                                    </m:sSupPr>
                                    <m:e>
                                      <m:r>
                                        <a:rPr lang="en-US" sz="1200" i="1">
                                          <a:solidFill>
                                            <a:schemeClr val="accent6">
                                              <a:lumMod val="75000"/>
                                            </a:schemeClr>
                                          </a:solidFill>
                                          <a:effectLst/>
                                          <a:latin typeface="Cambria Math" panose="02040503050406030204" pitchFamily="18" charset="0"/>
                                          <a:ea typeface="Calibri" panose="020F0502020204030204" pitchFamily="34" charset="0"/>
                                        </a:rPr>
                                        <m:t>𝑥</m:t>
                                      </m:r>
                                    </m:e>
                                    <m:sup>
                                      <m:r>
                                        <a:rPr lang="en-US" sz="1200" i="1">
                                          <a:solidFill>
                                            <a:schemeClr val="accent6">
                                              <a:lumMod val="75000"/>
                                            </a:schemeClr>
                                          </a:solidFill>
                                          <a:effectLst/>
                                          <a:latin typeface="Cambria Math" panose="02040503050406030204" pitchFamily="18" charset="0"/>
                                          <a:ea typeface="Calibri" panose="020F0502020204030204" pitchFamily="34" charset="0"/>
                                        </a:rPr>
                                        <m:t>𝑖</m:t>
                                      </m:r>
                                    </m:sup>
                                  </m:sSup>
                                </m:e>
                              </m:nary>
                            </m:e>
                            <m:sub/>
                          </m:sSub>
                        </m:e>
                      </m:nary>
                    </m:oMath>
                  </m:oMathPara>
                </a14:m>
                <a:endParaRPr lang="en-US" sz="120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endParaRPr>
              </a:p>
              <a:p>
                <a:pPr algn="just">
                  <a:lnSpc>
                    <a:spcPct val="150000"/>
                  </a:lnSpc>
                  <a:spcBef>
                    <a:spcPts val="0"/>
                  </a:spcBef>
                  <a:buFont typeface="Arial" panose="020B0604020202020204" pitchFamily="34" charset="0"/>
                  <a:buChar char="•"/>
                </a:pPr>
                <a:r>
                  <a:rPr lang="en-US" sz="1200" dirty="0">
                    <a:solidFill>
                      <a:schemeClr val="accent6">
                        <a:lumMod val="75000"/>
                      </a:schemeClr>
                    </a:solidFill>
                    <a:latin typeface="Tahoma" panose="020B0604030504040204" pitchFamily="34" charset="0"/>
                    <a:ea typeface="Tahoma" panose="020B0604030504040204" pitchFamily="34" charset="0"/>
                    <a:cs typeface="Tahoma" panose="020B0604030504040204" pitchFamily="34" charset="0"/>
                  </a:rPr>
                  <a:t>Multiplication</a:t>
                </a:r>
              </a:p>
              <a:p>
                <a:pPr marL="0" indent="0" algn="just">
                  <a:lnSpc>
                    <a:spcPct val="100000"/>
                  </a:lnSpc>
                  <a:spcBef>
                    <a:spcPts val="0"/>
                  </a:spcBef>
                  <a:buNone/>
                </a:pPr>
                <a14:m>
                  <m:oMathPara xmlns:m="http://schemas.openxmlformats.org/officeDocument/2006/math">
                    <m:oMathParaPr>
                      <m:jc m:val="left"/>
                    </m:oMathParaPr>
                    <m:oMath xmlns:m="http://schemas.openxmlformats.org/officeDocument/2006/math">
                      <m:r>
                        <m:rPr>
                          <m:sty m:val="p"/>
                        </m:rPr>
                        <a:rPr lang="en-US" sz="1200" smtClean="0">
                          <a:solidFill>
                            <a:schemeClr val="accent6">
                              <a:lumMod val="75000"/>
                            </a:schemeClr>
                          </a:solidFill>
                          <a:effectLst/>
                          <a:latin typeface="Cambria Math" panose="02040503050406030204" pitchFamily="18" charset="0"/>
                          <a:ea typeface="Calibri" panose="020F0502020204030204" pitchFamily="34" charset="0"/>
                        </a:rPr>
                        <m:t>f</m:t>
                      </m:r>
                      <m:d>
                        <m:dPr>
                          <m:ctrlPr>
                            <a:rPr lang="en-US" sz="1200" i="1">
                              <a:solidFill>
                                <a:schemeClr val="accent6">
                                  <a:lumMod val="75000"/>
                                </a:schemeClr>
                              </a:solidFill>
                              <a:effectLst/>
                              <a:latin typeface="Cambria Math" panose="02040503050406030204" pitchFamily="18" charset="0"/>
                              <a:ea typeface="Calibri" panose="020F0502020204030204" pitchFamily="34" charset="0"/>
                            </a:rPr>
                          </m:ctrlPr>
                        </m:dPr>
                        <m:e>
                          <m:r>
                            <m:rPr>
                              <m:sty m:val="p"/>
                            </m:rPr>
                            <a:rPr lang="en-US" sz="1200">
                              <a:solidFill>
                                <a:schemeClr val="accent6">
                                  <a:lumMod val="75000"/>
                                </a:schemeClr>
                              </a:solidFill>
                              <a:effectLst/>
                              <a:latin typeface="Cambria Math" panose="02040503050406030204" pitchFamily="18" charset="0"/>
                              <a:ea typeface="Calibri" panose="020F0502020204030204" pitchFamily="34" charset="0"/>
                            </a:rPr>
                            <m:t>x</m:t>
                          </m:r>
                        </m:e>
                      </m:d>
                      <m:r>
                        <a:rPr lang="en-US" sz="1200" i="1">
                          <a:solidFill>
                            <a:schemeClr val="accent6">
                              <a:lumMod val="75000"/>
                            </a:schemeClr>
                          </a:solidFill>
                          <a:effectLst/>
                          <a:latin typeface="Cambria Math" panose="02040503050406030204" pitchFamily="18" charset="0"/>
                          <a:ea typeface="Calibri" panose="020F0502020204030204" pitchFamily="34" charset="0"/>
                        </a:rPr>
                        <m:t> × </m:t>
                      </m:r>
                      <m:r>
                        <m:rPr>
                          <m:sty m:val="p"/>
                        </m:rPr>
                        <a:rPr lang="en-US" sz="1200">
                          <a:solidFill>
                            <a:schemeClr val="accent6">
                              <a:lumMod val="75000"/>
                            </a:schemeClr>
                          </a:solidFill>
                          <a:effectLst/>
                          <a:latin typeface="Cambria Math" panose="02040503050406030204" pitchFamily="18" charset="0"/>
                          <a:ea typeface="Calibri" panose="020F0502020204030204" pitchFamily="34" charset="0"/>
                        </a:rPr>
                        <m:t>g</m:t>
                      </m:r>
                      <m:d>
                        <m:dPr>
                          <m:ctrlPr>
                            <a:rPr lang="en-US" sz="1200" i="1">
                              <a:solidFill>
                                <a:schemeClr val="accent6">
                                  <a:lumMod val="75000"/>
                                </a:schemeClr>
                              </a:solidFill>
                              <a:effectLst/>
                              <a:latin typeface="Cambria Math" panose="02040503050406030204" pitchFamily="18" charset="0"/>
                              <a:ea typeface="Calibri" panose="020F0502020204030204" pitchFamily="34" charset="0"/>
                            </a:rPr>
                          </m:ctrlPr>
                        </m:dPr>
                        <m:e>
                          <m:r>
                            <m:rPr>
                              <m:sty m:val="p"/>
                            </m:rPr>
                            <a:rPr lang="en-US" sz="1200">
                              <a:solidFill>
                                <a:schemeClr val="accent6">
                                  <a:lumMod val="75000"/>
                                </a:schemeClr>
                              </a:solidFill>
                              <a:effectLst/>
                              <a:latin typeface="Cambria Math" panose="02040503050406030204" pitchFamily="18" charset="0"/>
                              <a:ea typeface="Calibri" panose="020F0502020204030204" pitchFamily="34" charset="0"/>
                            </a:rPr>
                            <m:t>x</m:t>
                          </m:r>
                        </m:e>
                      </m:d>
                      <m:r>
                        <a:rPr lang="en-US" sz="1200" i="1">
                          <a:solidFill>
                            <a:schemeClr val="accent6">
                              <a:lumMod val="75000"/>
                            </a:schemeClr>
                          </a:solidFill>
                          <a:effectLst/>
                          <a:latin typeface="Cambria Math" panose="02040503050406030204" pitchFamily="18" charset="0"/>
                          <a:ea typeface="Calibri" panose="020F0502020204030204" pitchFamily="34" charset="0"/>
                        </a:rPr>
                        <m:t>= </m:t>
                      </m:r>
                      <m:nary>
                        <m:naryPr>
                          <m:chr m:val="∑"/>
                          <m:limLoc m:val="undOvr"/>
                          <m:ctrlPr>
                            <a:rPr lang="en-US" sz="1200" i="1">
                              <a:solidFill>
                                <a:schemeClr val="accent6">
                                  <a:lumMod val="75000"/>
                                </a:schemeClr>
                              </a:solidFill>
                              <a:effectLst/>
                              <a:latin typeface="Cambria Math" panose="02040503050406030204" pitchFamily="18" charset="0"/>
                              <a:ea typeface="Calibri" panose="020F0502020204030204" pitchFamily="34" charset="0"/>
                            </a:rPr>
                          </m:ctrlPr>
                        </m:naryPr>
                        <m:sub>
                          <m:r>
                            <a:rPr lang="en-US" sz="1200" i="1">
                              <a:solidFill>
                                <a:schemeClr val="accent6">
                                  <a:lumMod val="75000"/>
                                </a:schemeClr>
                              </a:solidFill>
                              <a:effectLst/>
                              <a:latin typeface="Cambria Math" panose="02040503050406030204" pitchFamily="18" charset="0"/>
                              <a:ea typeface="Calibri" panose="020F0502020204030204" pitchFamily="34" charset="0"/>
                            </a:rPr>
                            <m:t>𝑖</m:t>
                          </m:r>
                          <m:r>
                            <a:rPr lang="en-US" sz="1200" i="1">
                              <a:solidFill>
                                <a:schemeClr val="accent6">
                                  <a:lumMod val="75000"/>
                                </a:schemeClr>
                              </a:solidFill>
                              <a:effectLst/>
                              <a:latin typeface="Cambria Math" panose="02040503050406030204" pitchFamily="18" charset="0"/>
                              <a:ea typeface="Calibri" panose="020F0502020204030204" pitchFamily="34" charset="0"/>
                            </a:rPr>
                            <m:t>=0</m:t>
                          </m:r>
                        </m:sub>
                        <m:sup>
                          <m:r>
                            <a:rPr lang="en-US" sz="1200" i="1">
                              <a:solidFill>
                                <a:schemeClr val="accent6">
                                  <a:lumMod val="75000"/>
                                </a:schemeClr>
                              </a:solidFill>
                              <a:effectLst/>
                              <a:latin typeface="Cambria Math" panose="02040503050406030204" pitchFamily="18" charset="0"/>
                              <a:ea typeface="Calibri" panose="020F0502020204030204" pitchFamily="34" charset="0"/>
                            </a:rPr>
                            <m:t>𝑛</m:t>
                          </m:r>
                          <m:r>
                            <a:rPr lang="en-US" sz="1200" i="1">
                              <a:solidFill>
                                <a:schemeClr val="accent6">
                                  <a:lumMod val="75000"/>
                                </a:schemeClr>
                              </a:solidFill>
                              <a:effectLst/>
                              <a:latin typeface="Cambria Math" panose="02040503050406030204" pitchFamily="18" charset="0"/>
                              <a:ea typeface="Calibri" panose="020F0502020204030204" pitchFamily="34" charset="0"/>
                            </a:rPr>
                            <m:t>+</m:t>
                          </m:r>
                          <m:r>
                            <a:rPr lang="en-US" sz="1200" i="1">
                              <a:solidFill>
                                <a:schemeClr val="accent6">
                                  <a:lumMod val="75000"/>
                                </a:schemeClr>
                              </a:solidFill>
                              <a:effectLst/>
                              <a:latin typeface="Cambria Math" panose="02040503050406030204" pitchFamily="18" charset="0"/>
                              <a:ea typeface="Calibri" panose="020F0502020204030204" pitchFamily="34" charset="0"/>
                            </a:rPr>
                            <m:t>𝑚</m:t>
                          </m:r>
                        </m:sup>
                        <m:e>
                          <m:sSub>
                            <m:sSubPr>
                              <m:ctrlPr>
                                <a:rPr lang="en-US" sz="1200" i="1">
                                  <a:solidFill>
                                    <a:schemeClr val="accent6">
                                      <a:lumMod val="75000"/>
                                    </a:schemeClr>
                                  </a:solidFill>
                                  <a:effectLst/>
                                  <a:latin typeface="Cambria Math" panose="02040503050406030204" pitchFamily="18" charset="0"/>
                                  <a:ea typeface="Calibri" panose="020F0502020204030204" pitchFamily="34" charset="0"/>
                                </a:rPr>
                              </m:ctrlPr>
                            </m:sSubPr>
                            <m:e>
                              <m:r>
                                <a:rPr lang="en-US" sz="1200" i="1">
                                  <a:solidFill>
                                    <a:schemeClr val="accent6">
                                      <a:lumMod val="75000"/>
                                    </a:schemeClr>
                                  </a:solidFill>
                                  <a:effectLst/>
                                  <a:latin typeface="Cambria Math" panose="02040503050406030204" pitchFamily="18" charset="0"/>
                                  <a:ea typeface="Calibri" panose="020F0502020204030204" pitchFamily="34" charset="0"/>
                                </a:rPr>
                                <m:t>𝑐</m:t>
                              </m:r>
                            </m:e>
                            <m:sub>
                              <m:r>
                                <a:rPr lang="en-US" sz="1200" i="1">
                                  <a:solidFill>
                                    <a:schemeClr val="accent6">
                                      <a:lumMod val="75000"/>
                                    </a:schemeClr>
                                  </a:solidFill>
                                  <a:effectLst/>
                                  <a:latin typeface="Cambria Math" panose="02040503050406030204" pitchFamily="18" charset="0"/>
                                  <a:ea typeface="Calibri" panose="020F0502020204030204" pitchFamily="34" charset="0"/>
                                </a:rPr>
                                <m:t>𝑖</m:t>
                              </m:r>
                            </m:sub>
                          </m:sSub>
                          <m:sSub>
                            <m:sSubPr>
                              <m:ctrlPr>
                                <a:rPr lang="en-US" sz="1200" i="1">
                                  <a:solidFill>
                                    <a:schemeClr val="accent6">
                                      <a:lumMod val="75000"/>
                                    </a:schemeClr>
                                  </a:solidFill>
                                  <a:effectLst/>
                                  <a:latin typeface="Cambria Math" panose="02040503050406030204" pitchFamily="18" charset="0"/>
                                  <a:ea typeface="Calibri" panose="020F0502020204030204" pitchFamily="34" charset="0"/>
                                </a:rPr>
                              </m:ctrlPr>
                            </m:sSubPr>
                            <m:e>
                              <m:sSup>
                                <m:sSupPr>
                                  <m:ctrlPr>
                                    <a:rPr lang="en-US" sz="1200" i="1">
                                      <a:solidFill>
                                        <a:schemeClr val="accent6">
                                          <a:lumMod val="75000"/>
                                        </a:schemeClr>
                                      </a:solidFill>
                                      <a:effectLst/>
                                      <a:latin typeface="Cambria Math" panose="02040503050406030204" pitchFamily="18" charset="0"/>
                                      <a:ea typeface="Calibri" panose="020F0502020204030204" pitchFamily="34" charset="0"/>
                                    </a:rPr>
                                  </m:ctrlPr>
                                </m:sSupPr>
                                <m:e>
                                  <m:r>
                                    <a:rPr lang="en-US" sz="1200" i="1">
                                      <a:solidFill>
                                        <a:schemeClr val="accent6">
                                          <a:lumMod val="75000"/>
                                        </a:schemeClr>
                                      </a:solidFill>
                                      <a:effectLst/>
                                      <a:latin typeface="Cambria Math" panose="02040503050406030204" pitchFamily="18" charset="0"/>
                                      <a:ea typeface="Calibri" panose="020F0502020204030204" pitchFamily="34" charset="0"/>
                                    </a:rPr>
                                    <m:t>𝑥</m:t>
                                  </m:r>
                                </m:e>
                                <m:sup>
                                  <m:r>
                                    <a:rPr lang="en-US" sz="1200" i="1">
                                      <a:solidFill>
                                        <a:schemeClr val="accent6">
                                          <a:lumMod val="75000"/>
                                        </a:schemeClr>
                                      </a:solidFill>
                                      <a:effectLst/>
                                      <a:latin typeface="Cambria Math" panose="02040503050406030204" pitchFamily="18" charset="0"/>
                                      <a:ea typeface="Calibri" panose="020F0502020204030204" pitchFamily="34" charset="0"/>
                                    </a:rPr>
                                    <m:t>𝑖</m:t>
                                  </m:r>
                                </m:sup>
                              </m:sSup>
                              <m:r>
                                <a:rPr lang="en-US" sz="1200" i="1">
                                  <a:solidFill>
                                    <a:schemeClr val="accent6">
                                      <a:lumMod val="75000"/>
                                    </a:schemeClr>
                                  </a:solidFill>
                                  <a:effectLst/>
                                  <a:latin typeface="Cambria Math" panose="02040503050406030204" pitchFamily="18" charset="0"/>
                                  <a:ea typeface="Calibri" panose="020F0502020204030204" pitchFamily="34" charset="0"/>
                                </a:rPr>
                                <m:t> </m:t>
                              </m:r>
                            </m:e>
                            <m:sub/>
                          </m:sSub>
                        </m:e>
                      </m:nary>
                    </m:oMath>
                  </m:oMathPara>
                </a14:m>
                <a:endParaRPr lang="en-US" sz="1200" dirty="0">
                  <a:effectLst/>
                  <a:latin typeface="Tahoma" panose="020B0604030504040204" pitchFamily="34" charset="0"/>
                  <a:ea typeface="Tahoma" panose="020B0604030504040204" pitchFamily="34" charset="0"/>
                  <a:cs typeface="Tahoma" panose="020B0604030504040204" pitchFamily="34" charset="0"/>
                </a:endParaRPr>
              </a:p>
              <a:p>
                <a:pPr marL="0" marR="0" indent="0" algn="just">
                  <a:lnSpc>
                    <a:spcPct val="150000"/>
                  </a:lnSpc>
                  <a:spcBef>
                    <a:spcPts val="0"/>
                  </a:spcBef>
                  <a:buNone/>
                </a:pPr>
                <a:r>
                  <a:rPr lang="en-US" sz="1200" dirty="0">
                    <a:effectLst/>
                    <a:latin typeface="Tahoma" panose="020B0604030504040204" pitchFamily="34" charset="0"/>
                    <a:ea typeface="Tahoma" panose="020B0604030504040204" pitchFamily="34" charset="0"/>
                    <a:cs typeface="Tahoma" panose="020B0604030504040204" pitchFamily="34" charset="0"/>
                  </a:rPr>
                  <a:t>where c</a:t>
                </a:r>
                <a:r>
                  <a:rPr lang="en-US" sz="1200" baseline="-25000" dirty="0">
                    <a:effectLst/>
                    <a:latin typeface="Tahoma" panose="020B0604030504040204" pitchFamily="34" charset="0"/>
                    <a:ea typeface="Tahoma" panose="020B0604030504040204" pitchFamily="34" charset="0"/>
                    <a:cs typeface="Tahoma" panose="020B0604030504040204" pitchFamily="34" charset="0"/>
                  </a:rPr>
                  <a:t>k</a:t>
                </a:r>
                <a:r>
                  <a:rPr lang="en-US" sz="1200" dirty="0">
                    <a:effectLst/>
                    <a:latin typeface="Tahoma" panose="020B0604030504040204" pitchFamily="34" charset="0"/>
                    <a:ea typeface="Tahoma" panose="020B0604030504040204" pitchFamily="34" charset="0"/>
                    <a:cs typeface="Tahoma" panose="020B0604030504040204" pitchFamily="34" charset="0"/>
                  </a:rPr>
                  <a:t> = a</a:t>
                </a:r>
                <a:r>
                  <a:rPr lang="en-US" sz="1200" baseline="-25000" dirty="0">
                    <a:effectLst/>
                    <a:latin typeface="Tahoma" panose="020B0604030504040204" pitchFamily="34" charset="0"/>
                    <a:ea typeface="Tahoma" panose="020B0604030504040204" pitchFamily="34" charset="0"/>
                    <a:cs typeface="Tahoma" panose="020B0604030504040204" pitchFamily="34" charset="0"/>
                  </a:rPr>
                  <a:t>0</a:t>
                </a:r>
                <a:r>
                  <a:rPr lang="en-US" sz="1200" dirty="0">
                    <a:effectLst/>
                    <a:latin typeface="Tahoma" panose="020B0604030504040204" pitchFamily="34" charset="0"/>
                    <a:ea typeface="Tahoma" panose="020B0604030504040204" pitchFamily="34" charset="0"/>
                    <a:cs typeface="Tahoma" panose="020B0604030504040204" pitchFamily="34" charset="0"/>
                  </a:rPr>
                  <a:t>b</a:t>
                </a:r>
                <a:r>
                  <a:rPr lang="en-US" sz="1200" baseline="-25000" dirty="0">
                    <a:effectLst/>
                    <a:latin typeface="Tahoma" panose="020B0604030504040204" pitchFamily="34" charset="0"/>
                    <a:ea typeface="Tahoma" panose="020B0604030504040204" pitchFamily="34" charset="0"/>
                    <a:cs typeface="Tahoma" panose="020B0604030504040204" pitchFamily="34" charset="0"/>
                  </a:rPr>
                  <a:t>k</a:t>
                </a:r>
                <a:r>
                  <a:rPr lang="en-US" sz="1200" dirty="0">
                    <a:effectLst/>
                    <a:latin typeface="Tahoma" panose="020B0604030504040204" pitchFamily="34" charset="0"/>
                    <a:ea typeface="Tahoma" panose="020B0604030504040204" pitchFamily="34" charset="0"/>
                    <a:cs typeface="Tahoma" panose="020B0604030504040204" pitchFamily="34" charset="0"/>
                  </a:rPr>
                  <a:t> + a</a:t>
                </a:r>
                <a:r>
                  <a:rPr lang="en-US" sz="1200" baseline="-25000" dirty="0">
                    <a:effectLst/>
                    <a:latin typeface="Tahoma" panose="020B0604030504040204" pitchFamily="34" charset="0"/>
                    <a:ea typeface="Tahoma" panose="020B0604030504040204" pitchFamily="34" charset="0"/>
                    <a:cs typeface="Tahoma" panose="020B0604030504040204" pitchFamily="34" charset="0"/>
                  </a:rPr>
                  <a:t>1</a:t>
                </a:r>
                <a:r>
                  <a:rPr lang="en-US" sz="1200" dirty="0">
                    <a:effectLst/>
                    <a:latin typeface="Tahoma" panose="020B0604030504040204" pitchFamily="34" charset="0"/>
                    <a:ea typeface="Tahoma" panose="020B0604030504040204" pitchFamily="34" charset="0"/>
                    <a:cs typeface="Tahoma" panose="020B0604030504040204" pitchFamily="34" charset="0"/>
                  </a:rPr>
                  <a:t>b</a:t>
                </a:r>
                <a:r>
                  <a:rPr lang="en-US" sz="1200" baseline="-25000" dirty="0">
                    <a:effectLst/>
                    <a:latin typeface="Tahoma" panose="020B0604030504040204" pitchFamily="34" charset="0"/>
                    <a:ea typeface="Tahoma" panose="020B0604030504040204" pitchFamily="34" charset="0"/>
                    <a:cs typeface="Tahoma" panose="020B0604030504040204" pitchFamily="34" charset="0"/>
                  </a:rPr>
                  <a:t>k-1 </a:t>
                </a:r>
                <a:r>
                  <a:rPr lang="en-US" sz="1200" dirty="0">
                    <a:effectLst/>
                    <a:latin typeface="Tahoma" panose="020B0604030504040204" pitchFamily="34" charset="0"/>
                    <a:ea typeface="Tahoma" panose="020B0604030504040204" pitchFamily="34" charset="0"/>
                    <a:cs typeface="Tahoma" panose="020B0604030504040204" pitchFamily="34" charset="0"/>
                  </a:rPr>
                  <a:t>+ . . . + a</a:t>
                </a:r>
                <a:r>
                  <a:rPr lang="en-US" sz="1200" baseline="-25000" dirty="0">
                    <a:effectLst/>
                    <a:latin typeface="Tahoma" panose="020B0604030504040204" pitchFamily="34" charset="0"/>
                    <a:ea typeface="Tahoma" panose="020B0604030504040204" pitchFamily="34" charset="0"/>
                    <a:cs typeface="Tahoma" panose="020B0604030504040204" pitchFamily="34" charset="0"/>
                  </a:rPr>
                  <a:t>k-1</a:t>
                </a:r>
                <a:r>
                  <a:rPr lang="en-US" sz="1200" dirty="0">
                    <a:effectLst/>
                    <a:latin typeface="Tahoma" panose="020B0604030504040204" pitchFamily="34" charset="0"/>
                    <a:ea typeface="Tahoma" panose="020B0604030504040204" pitchFamily="34" charset="0"/>
                    <a:cs typeface="Tahoma" panose="020B0604030504040204" pitchFamily="34" charset="0"/>
                  </a:rPr>
                  <a:t>b</a:t>
                </a:r>
                <a:r>
                  <a:rPr lang="en-US" sz="1200" baseline="-25000" dirty="0">
                    <a:effectLst/>
                    <a:latin typeface="Tahoma" panose="020B0604030504040204" pitchFamily="34" charset="0"/>
                    <a:ea typeface="Tahoma" panose="020B0604030504040204" pitchFamily="34" charset="0"/>
                    <a:cs typeface="Tahoma" panose="020B0604030504040204" pitchFamily="34" charset="0"/>
                  </a:rPr>
                  <a:t>1</a:t>
                </a:r>
                <a:r>
                  <a:rPr lang="en-US" sz="1200" dirty="0">
                    <a:effectLst/>
                    <a:latin typeface="Tahoma" panose="020B0604030504040204" pitchFamily="34" charset="0"/>
                    <a:ea typeface="Tahoma" panose="020B0604030504040204" pitchFamily="34" charset="0"/>
                    <a:cs typeface="Tahoma" panose="020B0604030504040204" pitchFamily="34" charset="0"/>
                  </a:rPr>
                  <a:t> + a</a:t>
                </a:r>
                <a:r>
                  <a:rPr lang="en-US" sz="1200" baseline="-25000" dirty="0">
                    <a:effectLst/>
                    <a:latin typeface="Tahoma" panose="020B0604030504040204" pitchFamily="34" charset="0"/>
                    <a:ea typeface="Tahoma" panose="020B0604030504040204" pitchFamily="34" charset="0"/>
                    <a:cs typeface="Tahoma" panose="020B0604030504040204" pitchFamily="34" charset="0"/>
                  </a:rPr>
                  <a:t>k</a:t>
                </a:r>
                <a:r>
                  <a:rPr lang="en-US" sz="1200" dirty="0">
                    <a:effectLst/>
                    <a:latin typeface="Tahoma" panose="020B0604030504040204" pitchFamily="34" charset="0"/>
                    <a:ea typeface="Tahoma" panose="020B0604030504040204" pitchFamily="34" charset="0"/>
                    <a:cs typeface="Tahoma" panose="020B0604030504040204" pitchFamily="34" charset="0"/>
                  </a:rPr>
                  <a:t>b</a:t>
                </a:r>
                <a:r>
                  <a:rPr lang="en-US" sz="1200" baseline="-25000" dirty="0">
                    <a:effectLst/>
                    <a:latin typeface="Tahoma" panose="020B0604030504040204" pitchFamily="34" charset="0"/>
                    <a:ea typeface="Tahoma" panose="020B0604030504040204" pitchFamily="34" charset="0"/>
                    <a:cs typeface="Tahoma" panose="020B0604030504040204" pitchFamily="34" charset="0"/>
                  </a:rPr>
                  <a:t>0</a:t>
                </a:r>
              </a:p>
              <a:p>
                <a:pPr marL="0" marR="0" indent="0" algn="just">
                  <a:lnSpc>
                    <a:spcPct val="150000"/>
                  </a:lnSpc>
                  <a:spcBef>
                    <a:spcPts val="0"/>
                  </a:spcBef>
                  <a:buNone/>
                </a:pPr>
                <a:endParaRPr lang="en-US" sz="1200" dirty="0">
                  <a:effectLst/>
                  <a:latin typeface="Tahoma" panose="020B0604030504040204" pitchFamily="34" charset="0"/>
                  <a:ea typeface="Tahoma" panose="020B0604030504040204" pitchFamily="34" charset="0"/>
                  <a:cs typeface="Tahoma" panose="020B0604030504040204" pitchFamily="34" charset="0"/>
                </a:endParaRPr>
              </a:p>
              <a:p>
                <a:pPr marL="0" marR="0" indent="0" algn="just">
                  <a:lnSpc>
                    <a:spcPct val="150000"/>
                  </a:lnSpc>
                  <a:spcBef>
                    <a:spcPts val="0"/>
                  </a:spcBef>
                  <a:buNone/>
                </a:pPr>
                <a:r>
                  <a:rPr lang="en-US" sz="1200" dirty="0">
                    <a:effectLst/>
                    <a:latin typeface="Tahoma" panose="020B0604030504040204" pitchFamily="34" charset="0"/>
                    <a:ea typeface="Tahoma" panose="020B0604030504040204" pitchFamily="34" charset="0"/>
                    <a:cs typeface="Tahoma" panose="020B0604030504040204" pitchFamily="34" charset="0"/>
                  </a:rPr>
                  <a:t>Examples:</a:t>
                </a:r>
              </a:p>
              <a:p>
                <a:pPr marL="0" marR="0" indent="0" algn="just">
                  <a:lnSpc>
                    <a:spcPct val="150000"/>
                  </a:lnSpc>
                  <a:spcBef>
                    <a:spcPts val="0"/>
                  </a:spcBef>
                  <a:buNone/>
                </a:pPr>
                <a:r>
                  <a:rPr lang="en-US" sz="1200" dirty="0">
                    <a:effectLst/>
                    <a:latin typeface="Tahoma" panose="020B0604030504040204" pitchFamily="34" charset="0"/>
                    <a:ea typeface="Tahoma" panose="020B0604030504040204" pitchFamily="34" charset="0"/>
                    <a:cs typeface="Tahoma" panose="020B0604030504040204" pitchFamily="34" charset="0"/>
                  </a:rPr>
                  <a:t>f(x) = x</a:t>
                </a:r>
                <a:r>
                  <a:rPr lang="en-US" sz="1200" baseline="30000" dirty="0">
                    <a:effectLst/>
                    <a:latin typeface="Tahoma" panose="020B0604030504040204" pitchFamily="34" charset="0"/>
                    <a:ea typeface="Tahoma" panose="020B0604030504040204" pitchFamily="34" charset="0"/>
                    <a:cs typeface="Tahoma" panose="020B0604030504040204" pitchFamily="34" charset="0"/>
                  </a:rPr>
                  <a:t>3</a:t>
                </a:r>
                <a:r>
                  <a:rPr lang="en-US" sz="1200" dirty="0">
                    <a:effectLst/>
                    <a:latin typeface="Tahoma" panose="020B0604030504040204" pitchFamily="34" charset="0"/>
                    <a:ea typeface="Tahoma" panose="020B0604030504040204" pitchFamily="34" charset="0"/>
                    <a:cs typeface="Tahoma" panose="020B0604030504040204" pitchFamily="34" charset="0"/>
                  </a:rPr>
                  <a:t> + x</a:t>
                </a:r>
                <a:r>
                  <a:rPr lang="en-US" sz="1200" baseline="30000" dirty="0">
                    <a:effectLst/>
                    <a:latin typeface="Tahoma" panose="020B0604030504040204" pitchFamily="34" charset="0"/>
                    <a:ea typeface="Tahoma" panose="020B0604030504040204" pitchFamily="34" charset="0"/>
                    <a:cs typeface="Tahoma" panose="020B0604030504040204" pitchFamily="34" charset="0"/>
                  </a:rPr>
                  <a:t>2</a:t>
                </a:r>
                <a:r>
                  <a:rPr lang="en-US" sz="1200" dirty="0">
                    <a:effectLst/>
                    <a:latin typeface="Tahoma" panose="020B0604030504040204" pitchFamily="34" charset="0"/>
                    <a:ea typeface="Tahoma" panose="020B0604030504040204" pitchFamily="34" charset="0"/>
                    <a:cs typeface="Tahoma" panose="020B0604030504040204" pitchFamily="34" charset="0"/>
                  </a:rPr>
                  <a:t> + 2 and g(x) = x</a:t>
                </a:r>
                <a:r>
                  <a:rPr lang="en-US" sz="1200" baseline="30000" dirty="0">
                    <a:effectLst/>
                    <a:latin typeface="Tahoma" panose="020B0604030504040204" pitchFamily="34" charset="0"/>
                    <a:ea typeface="Tahoma" panose="020B0604030504040204" pitchFamily="34" charset="0"/>
                    <a:cs typeface="Tahoma" panose="020B0604030504040204" pitchFamily="34" charset="0"/>
                  </a:rPr>
                  <a:t>2</a:t>
                </a:r>
                <a:r>
                  <a:rPr lang="en-US" sz="1200" dirty="0">
                    <a:effectLst/>
                    <a:latin typeface="Tahoma" panose="020B0604030504040204" pitchFamily="34" charset="0"/>
                    <a:ea typeface="Tahoma" panose="020B0604030504040204" pitchFamily="34" charset="0"/>
                    <a:cs typeface="Tahoma" panose="020B0604030504040204" pitchFamily="34" charset="0"/>
                  </a:rPr>
                  <a:t> – x + 1</a:t>
                </a:r>
              </a:p>
              <a:p>
                <a:pPr marL="0" marR="0" indent="0" algn="just">
                  <a:lnSpc>
                    <a:spcPct val="150000"/>
                  </a:lnSpc>
                  <a:spcBef>
                    <a:spcPts val="0"/>
                  </a:spcBef>
                  <a:buNone/>
                </a:pPr>
                <a:r>
                  <a:rPr lang="en-US" sz="1200" dirty="0">
                    <a:effectLst/>
                    <a:latin typeface="Tahoma" panose="020B0604030504040204" pitchFamily="34" charset="0"/>
                    <a:ea typeface="Tahoma" panose="020B0604030504040204" pitchFamily="34" charset="0"/>
                    <a:cs typeface="Tahoma" panose="020B0604030504040204" pitchFamily="34" charset="0"/>
                  </a:rPr>
                  <a:t>f(x) + g(x) =  x</a:t>
                </a:r>
                <a:r>
                  <a:rPr lang="en-US" sz="1200" baseline="30000" dirty="0">
                    <a:effectLst/>
                    <a:latin typeface="Tahoma" panose="020B0604030504040204" pitchFamily="34" charset="0"/>
                    <a:ea typeface="Tahoma" panose="020B0604030504040204" pitchFamily="34" charset="0"/>
                    <a:cs typeface="Tahoma" panose="020B0604030504040204" pitchFamily="34" charset="0"/>
                  </a:rPr>
                  <a:t>3</a:t>
                </a:r>
                <a:r>
                  <a:rPr lang="en-US" sz="1200" dirty="0">
                    <a:effectLst/>
                    <a:latin typeface="Tahoma" panose="020B0604030504040204" pitchFamily="34" charset="0"/>
                    <a:ea typeface="Tahoma" panose="020B0604030504040204" pitchFamily="34" charset="0"/>
                    <a:cs typeface="Tahoma" panose="020B0604030504040204" pitchFamily="34" charset="0"/>
                  </a:rPr>
                  <a:t> + 2x</a:t>
                </a:r>
                <a:r>
                  <a:rPr lang="en-US" sz="1200" baseline="30000" dirty="0">
                    <a:effectLst/>
                    <a:latin typeface="Tahoma" panose="020B0604030504040204" pitchFamily="34" charset="0"/>
                    <a:ea typeface="Tahoma" panose="020B0604030504040204" pitchFamily="34" charset="0"/>
                    <a:cs typeface="Tahoma" panose="020B0604030504040204" pitchFamily="34" charset="0"/>
                  </a:rPr>
                  <a:t>2</a:t>
                </a:r>
                <a:r>
                  <a:rPr lang="en-US" sz="1200" dirty="0">
                    <a:effectLst/>
                    <a:latin typeface="Tahoma" panose="020B0604030504040204" pitchFamily="34" charset="0"/>
                    <a:ea typeface="Tahoma" panose="020B0604030504040204" pitchFamily="34" charset="0"/>
                    <a:cs typeface="Tahoma" panose="020B0604030504040204" pitchFamily="34" charset="0"/>
                  </a:rPr>
                  <a:t>  -x + 3</a:t>
                </a:r>
              </a:p>
              <a:p>
                <a:pPr marL="0" marR="0" indent="0" algn="just">
                  <a:lnSpc>
                    <a:spcPct val="150000"/>
                  </a:lnSpc>
                  <a:spcBef>
                    <a:spcPts val="0"/>
                  </a:spcBef>
                  <a:buNone/>
                </a:pPr>
                <a:r>
                  <a:rPr lang="en-US" sz="1200" dirty="0">
                    <a:effectLst/>
                    <a:latin typeface="Tahoma" panose="020B0604030504040204" pitchFamily="34" charset="0"/>
                    <a:ea typeface="Tahoma" panose="020B0604030504040204" pitchFamily="34" charset="0"/>
                    <a:cs typeface="Tahoma" panose="020B0604030504040204" pitchFamily="34" charset="0"/>
                  </a:rPr>
                  <a:t>f(x)  - g(x) =  x</a:t>
                </a:r>
                <a:r>
                  <a:rPr lang="en-US" sz="1200" baseline="30000" dirty="0">
                    <a:effectLst/>
                    <a:latin typeface="Tahoma" panose="020B0604030504040204" pitchFamily="34" charset="0"/>
                    <a:ea typeface="Tahoma" panose="020B0604030504040204" pitchFamily="34" charset="0"/>
                    <a:cs typeface="Tahoma" panose="020B0604030504040204" pitchFamily="34" charset="0"/>
                  </a:rPr>
                  <a:t>3</a:t>
                </a:r>
                <a:r>
                  <a:rPr lang="en-US" sz="1200" dirty="0">
                    <a:effectLst/>
                    <a:latin typeface="Tahoma" panose="020B0604030504040204" pitchFamily="34" charset="0"/>
                    <a:ea typeface="Tahoma" panose="020B0604030504040204" pitchFamily="34" charset="0"/>
                    <a:cs typeface="Tahoma" panose="020B0604030504040204" pitchFamily="34" charset="0"/>
                  </a:rPr>
                  <a:t> +x + 1</a:t>
                </a:r>
              </a:p>
              <a:p>
                <a:pPr marL="0" marR="0" indent="0" algn="just">
                  <a:lnSpc>
                    <a:spcPct val="150000"/>
                  </a:lnSpc>
                  <a:spcBef>
                    <a:spcPts val="0"/>
                  </a:spcBef>
                  <a:buNone/>
                </a:pPr>
                <a:r>
                  <a:rPr lang="en-US" sz="1200" dirty="0">
                    <a:effectLst/>
                    <a:latin typeface="Tahoma" panose="020B0604030504040204" pitchFamily="34" charset="0"/>
                    <a:ea typeface="Tahoma" panose="020B0604030504040204" pitchFamily="34" charset="0"/>
                    <a:cs typeface="Tahoma" panose="020B0604030504040204" pitchFamily="34" charset="0"/>
                  </a:rPr>
                  <a:t>f(x) × g(x) =  x</a:t>
                </a:r>
                <a:r>
                  <a:rPr lang="en-US" sz="1200" baseline="30000" dirty="0">
                    <a:effectLst/>
                    <a:latin typeface="Tahoma" panose="020B0604030504040204" pitchFamily="34" charset="0"/>
                    <a:ea typeface="Tahoma" panose="020B0604030504040204" pitchFamily="34" charset="0"/>
                    <a:cs typeface="Tahoma" panose="020B0604030504040204" pitchFamily="34" charset="0"/>
                  </a:rPr>
                  <a:t>5</a:t>
                </a:r>
                <a:r>
                  <a:rPr lang="en-US" sz="1200" dirty="0">
                    <a:effectLst/>
                    <a:latin typeface="Tahoma" panose="020B0604030504040204" pitchFamily="34" charset="0"/>
                    <a:ea typeface="Tahoma" panose="020B0604030504040204" pitchFamily="34" charset="0"/>
                    <a:cs typeface="Tahoma" panose="020B0604030504040204" pitchFamily="34" charset="0"/>
                  </a:rPr>
                  <a:t> + 3x</a:t>
                </a:r>
                <a:r>
                  <a:rPr lang="en-US" sz="1200" baseline="30000" dirty="0">
                    <a:effectLst/>
                    <a:latin typeface="Tahoma" panose="020B0604030504040204" pitchFamily="34" charset="0"/>
                    <a:ea typeface="Tahoma" panose="020B0604030504040204" pitchFamily="34" charset="0"/>
                    <a:cs typeface="Tahoma" panose="020B0604030504040204" pitchFamily="34" charset="0"/>
                  </a:rPr>
                  <a:t>2</a:t>
                </a:r>
                <a:r>
                  <a:rPr lang="en-US" sz="1200" dirty="0">
                    <a:effectLst/>
                    <a:latin typeface="Tahoma" panose="020B0604030504040204" pitchFamily="34" charset="0"/>
                    <a:ea typeface="Tahoma" panose="020B0604030504040204" pitchFamily="34" charset="0"/>
                    <a:cs typeface="Tahoma" panose="020B0604030504040204" pitchFamily="34" charset="0"/>
                  </a:rPr>
                  <a:t> – 2x + 2</a:t>
                </a:r>
              </a:p>
              <a:p>
                <a:pPr marL="0" marR="0" indent="0" algn="just">
                  <a:lnSpc>
                    <a:spcPct val="150000"/>
                  </a:lnSpc>
                  <a:spcBef>
                    <a:spcPts val="0"/>
                  </a:spcBef>
                  <a:buNone/>
                </a:pPr>
                <a:endParaRPr lang="en-US" sz="1200" dirty="0">
                  <a:effectLst/>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effectLst/>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p:txBody>
          </p:sp>
        </mc:Choice>
        <mc:Fallback>
          <p:sp>
            <p:nvSpPr>
              <p:cNvPr id="3" name="Content Placeholder 2">
                <a:extLst>
                  <a:ext uri="{FF2B5EF4-FFF2-40B4-BE49-F238E27FC236}">
                    <a16:creationId xmlns:a14="http://schemas.microsoft.com/office/drawing/2010/main" xmlns="" xmlns:a16="http://schemas.microsoft.com/office/drawing/2014/main" id="{52603608-C7FF-49DE-9BFF-91BAF0A715DB}"/>
                  </a:ext>
                </a:extLst>
              </p:cNvPr>
              <p:cNvSpPr>
                <a:spLocks noGrp="1" noRot="1" noChangeAspect="1" noMove="1" noResize="1" noEditPoints="1" noAdjustHandles="1" noChangeArrowheads="1" noChangeShapeType="1" noTextEdit="1"/>
              </p:cNvSpPr>
              <p:nvPr>
                <p:ph idx="1"/>
              </p:nvPr>
            </p:nvSpPr>
            <p:spPr>
              <a:blipFill>
                <a:blip r:embed="rId2"/>
                <a:stretch>
                  <a:fillRect l="-309"/>
                </a:stretch>
              </a:blipFill>
            </p:spPr>
            <p:txBody>
              <a:bodyPr/>
              <a:lstStyle/>
              <a:p>
                <a:r>
                  <a:rPr lang="en-US">
                    <a:noFill/>
                  </a:rPr>
                  <a:t> </a:t>
                </a:r>
              </a:p>
            </p:txBody>
          </p:sp>
        </mc:Fallback>
      </mc:AlternateContent>
      <p:graphicFrame>
        <p:nvGraphicFramePr>
          <p:cNvPr id="5" name="Table 6">
            <a:extLst>
              <a:ext uri="{FF2B5EF4-FFF2-40B4-BE49-F238E27FC236}">
                <a16:creationId xmlns:a16="http://schemas.microsoft.com/office/drawing/2014/main" xmlns="" id="{C8519FB6-CA7A-483E-B874-B06C0B6F8182}"/>
              </a:ext>
            </a:extLst>
          </p:cNvPr>
          <p:cNvGraphicFramePr>
            <a:graphicFrameLocks noGrp="1"/>
          </p:cNvGraphicFramePr>
          <p:nvPr>
            <p:extLst>
              <p:ext uri="{D42A27DB-BD31-4B8C-83A1-F6EECF244321}">
                <p14:modId xmlns:p14="http://schemas.microsoft.com/office/powerpoint/2010/main" xmlns="" val="3938020577"/>
              </p:ext>
            </p:extLst>
          </p:nvPr>
        </p:nvGraphicFramePr>
        <p:xfrm>
          <a:off x="1284287" y="1126670"/>
          <a:ext cx="4572000" cy="1045029"/>
        </p:xfrm>
        <a:graphic>
          <a:graphicData uri="http://schemas.openxmlformats.org/drawingml/2006/table">
            <a:tbl>
              <a:tblPr firstRow="1" bandRow="1">
                <a:tableStyleId>{5C22544A-7EE6-4342-B048-85BDC9FD1C3A}</a:tableStyleId>
              </a:tblPr>
              <a:tblGrid>
                <a:gridCol w="571500">
                  <a:extLst>
                    <a:ext uri="{9D8B030D-6E8A-4147-A177-3AD203B41FA5}">
                      <a16:colId xmlns:a16="http://schemas.microsoft.com/office/drawing/2014/main" xmlns="" val="3919963081"/>
                    </a:ext>
                  </a:extLst>
                </a:gridCol>
                <a:gridCol w="571500">
                  <a:extLst>
                    <a:ext uri="{9D8B030D-6E8A-4147-A177-3AD203B41FA5}">
                      <a16:colId xmlns:a16="http://schemas.microsoft.com/office/drawing/2014/main" xmlns="" val="3458184122"/>
                    </a:ext>
                  </a:extLst>
                </a:gridCol>
                <a:gridCol w="571500">
                  <a:extLst>
                    <a:ext uri="{9D8B030D-6E8A-4147-A177-3AD203B41FA5}">
                      <a16:colId xmlns:a16="http://schemas.microsoft.com/office/drawing/2014/main" xmlns="" val="3830459827"/>
                    </a:ext>
                  </a:extLst>
                </a:gridCol>
                <a:gridCol w="571500">
                  <a:extLst>
                    <a:ext uri="{9D8B030D-6E8A-4147-A177-3AD203B41FA5}">
                      <a16:colId xmlns:a16="http://schemas.microsoft.com/office/drawing/2014/main" xmlns="" val="1759678671"/>
                    </a:ext>
                  </a:extLst>
                </a:gridCol>
                <a:gridCol w="571500">
                  <a:extLst>
                    <a:ext uri="{9D8B030D-6E8A-4147-A177-3AD203B41FA5}">
                      <a16:colId xmlns:a16="http://schemas.microsoft.com/office/drawing/2014/main" xmlns="" val="2393683285"/>
                    </a:ext>
                  </a:extLst>
                </a:gridCol>
                <a:gridCol w="571500">
                  <a:extLst>
                    <a:ext uri="{9D8B030D-6E8A-4147-A177-3AD203B41FA5}">
                      <a16:colId xmlns:a16="http://schemas.microsoft.com/office/drawing/2014/main" xmlns="" val="3533990419"/>
                    </a:ext>
                  </a:extLst>
                </a:gridCol>
                <a:gridCol w="571500">
                  <a:extLst>
                    <a:ext uri="{9D8B030D-6E8A-4147-A177-3AD203B41FA5}">
                      <a16:colId xmlns:a16="http://schemas.microsoft.com/office/drawing/2014/main" xmlns="" val="1459801990"/>
                    </a:ext>
                  </a:extLst>
                </a:gridCol>
                <a:gridCol w="571500">
                  <a:extLst>
                    <a:ext uri="{9D8B030D-6E8A-4147-A177-3AD203B41FA5}">
                      <a16:colId xmlns:a16="http://schemas.microsoft.com/office/drawing/2014/main" xmlns="" val="3510414618"/>
                    </a:ext>
                  </a:extLst>
                </a:gridCol>
              </a:tblGrid>
              <a:tr h="348343">
                <a:tc>
                  <a:txBody>
                    <a:bodyPr/>
                    <a:lstStyle/>
                    <a:p>
                      <a:pPr algn="ctr"/>
                      <a:r>
                        <a:rPr lang="en-US" sz="1200" b="1" dirty="0">
                          <a:solidFill>
                            <a:schemeClr val="bg1"/>
                          </a:solidFill>
                          <a:latin typeface="Tahoma" panose="020B0604030504040204" pitchFamily="34" charset="0"/>
                          <a:ea typeface="Tahoma" panose="020B0604030504040204" pitchFamily="34" charset="0"/>
                          <a:cs typeface="Tahoma" panose="020B0604030504040204" pitchFamily="34" charset="0"/>
                        </a:rPr>
                        <a:t>w</a:t>
                      </a:r>
                    </a:p>
                  </a:txBody>
                  <a:tcPr>
                    <a:solidFill>
                      <a:schemeClr val="accent1"/>
                    </a:solidFill>
                  </a:tcPr>
                </a:tc>
                <a:tc>
                  <a:txBody>
                    <a:bodyPr/>
                    <a:lstStyle/>
                    <a:p>
                      <a:pPr algn="ctr"/>
                      <a:r>
                        <a:rPr lang="en-US" sz="1200" b="0" dirty="0">
                          <a:solidFill>
                            <a:schemeClr val="tx1"/>
                          </a:solidFill>
                          <a:latin typeface="Tahoma" panose="020B0604030504040204" pitchFamily="34" charset="0"/>
                          <a:ea typeface="Tahoma" panose="020B0604030504040204" pitchFamily="34" charset="0"/>
                          <a:cs typeface="Tahoma" panose="020B0604030504040204" pitchFamily="34" charset="0"/>
                        </a:rPr>
                        <a:t>0</a:t>
                      </a:r>
                    </a:p>
                  </a:txBody>
                  <a:tcPr anchor="ctr">
                    <a:solidFill>
                      <a:schemeClr val="accent1">
                        <a:lumMod val="20000"/>
                        <a:lumOff val="80000"/>
                      </a:schemeClr>
                    </a:solidFill>
                  </a:tcPr>
                </a:tc>
                <a:tc>
                  <a:txBody>
                    <a:bodyPr/>
                    <a:lstStyle/>
                    <a:p>
                      <a:pPr algn="ctr"/>
                      <a:r>
                        <a:rPr lang="en-US" sz="1200" b="0" dirty="0">
                          <a:solidFill>
                            <a:schemeClr val="tx1"/>
                          </a:solidFill>
                          <a:latin typeface="Tahoma" panose="020B0604030504040204" pitchFamily="34" charset="0"/>
                          <a:ea typeface="Tahoma" panose="020B0604030504040204" pitchFamily="34" charset="0"/>
                          <a:cs typeface="Tahoma" panose="020B0604030504040204" pitchFamily="34" charset="0"/>
                        </a:rPr>
                        <a:t>1</a:t>
                      </a:r>
                    </a:p>
                  </a:txBody>
                  <a:tcPr anchor="ctr">
                    <a:solidFill>
                      <a:schemeClr val="accent1">
                        <a:lumMod val="20000"/>
                        <a:lumOff val="80000"/>
                      </a:schemeClr>
                    </a:solidFill>
                  </a:tcPr>
                </a:tc>
                <a:tc>
                  <a:txBody>
                    <a:bodyPr/>
                    <a:lstStyle/>
                    <a:p>
                      <a:pPr algn="ctr"/>
                      <a:r>
                        <a:rPr lang="en-US" sz="1200" b="0" dirty="0">
                          <a:solidFill>
                            <a:schemeClr val="tx1"/>
                          </a:solidFill>
                          <a:latin typeface="Tahoma" panose="020B0604030504040204" pitchFamily="34" charset="0"/>
                          <a:ea typeface="Tahoma" panose="020B0604030504040204" pitchFamily="34" charset="0"/>
                          <a:cs typeface="Tahoma" panose="020B0604030504040204" pitchFamily="34" charset="0"/>
                        </a:rPr>
                        <a:t>2</a:t>
                      </a:r>
                    </a:p>
                  </a:txBody>
                  <a:tcPr anchor="ctr">
                    <a:solidFill>
                      <a:schemeClr val="accent1">
                        <a:lumMod val="20000"/>
                        <a:lumOff val="80000"/>
                      </a:schemeClr>
                    </a:solidFill>
                  </a:tcPr>
                </a:tc>
                <a:tc>
                  <a:txBody>
                    <a:bodyPr/>
                    <a:lstStyle/>
                    <a:p>
                      <a:pPr algn="ctr"/>
                      <a:r>
                        <a:rPr lang="en-US" sz="1200" b="0" dirty="0">
                          <a:solidFill>
                            <a:schemeClr val="tx1"/>
                          </a:solidFill>
                          <a:latin typeface="Tahoma" panose="020B0604030504040204" pitchFamily="34" charset="0"/>
                          <a:ea typeface="Tahoma" panose="020B0604030504040204" pitchFamily="34" charset="0"/>
                          <a:cs typeface="Tahoma" panose="020B0604030504040204" pitchFamily="34" charset="0"/>
                        </a:rPr>
                        <a:t>3</a:t>
                      </a:r>
                    </a:p>
                  </a:txBody>
                  <a:tcPr anchor="ctr">
                    <a:solidFill>
                      <a:schemeClr val="accent1">
                        <a:lumMod val="20000"/>
                        <a:lumOff val="80000"/>
                      </a:schemeClr>
                    </a:solidFill>
                  </a:tcPr>
                </a:tc>
                <a:tc>
                  <a:txBody>
                    <a:bodyPr/>
                    <a:lstStyle/>
                    <a:p>
                      <a:pPr algn="ctr"/>
                      <a:r>
                        <a:rPr lang="en-US" sz="1200" b="0" dirty="0">
                          <a:solidFill>
                            <a:schemeClr val="tx1"/>
                          </a:solidFill>
                          <a:latin typeface="Tahoma" panose="020B0604030504040204" pitchFamily="34" charset="0"/>
                          <a:ea typeface="Tahoma" panose="020B0604030504040204" pitchFamily="34" charset="0"/>
                          <a:cs typeface="Tahoma" panose="020B0604030504040204" pitchFamily="34" charset="0"/>
                        </a:rPr>
                        <a:t>4</a:t>
                      </a:r>
                    </a:p>
                  </a:txBody>
                  <a:tcPr anchor="ctr">
                    <a:solidFill>
                      <a:schemeClr val="accent1">
                        <a:lumMod val="20000"/>
                        <a:lumOff val="80000"/>
                      </a:schemeClr>
                    </a:solidFill>
                  </a:tcPr>
                </a:tc>
                <a:tc>
                  <a:txBody>
                    <a:bodyPr/>
                    <a:lstStyle/>
                    <a:p>
                      <a:pPr algn="ctr"/>
                      <a:r>
                        <a:rPr lang="en-US" sz="1200" b="0" dirty="0">
                          <a:solidFill>
                            <a:schemeClr val="tx1"/>
                          </a:solidFill>
                          <a:latin typeface="Tahoma" panose="020B0604030504040204" pitchFamily="34" charset="0"/>
                          <a:ea typeface="Tahoma" panose="020B0604030504040204" pitchFamily="34" charset="0"/>
                          <a:cs typeface="Tahoma" panose="020B0604030504040204" pitchFamily="34" charset="0"/>
                        </a:rPr>
                        <a:t>5</a:t>
                      </a:r>
                    </a:p>
                  </a:txBody>
                  <a:tcPr anchor="ctr">
                    <a:solidFill>
                      <a:schemeClr val="accent1">
                        <a:lumMod val="20000"/>
                        <a:lumOff val="80000"/>
                      </a:schemeClr>
                    </a:solidFill>
                  </a:tcPr>
                </a:tc>
                <a:tc>
                  <a:txBody>
                    <a:bodyPr/>
                    <a:lstStyle/>
                    <a:p>
                      <a:pPr algn="ctr"/>
                      <a:r>
                        <a:rPr lang="en-US" sz="1200" b="0" dirty="0">
                          <a:solidFill>
                            <a:schemeClr val="tx1"/>
                          </a:solidFill>
                          <a:latin typeface="Tahoma" panose="020B0604030504040204" pitchFamily="34" charset="0"/>
                          <a:ea typeface="Tahoma" panose="020B0604030504040204" pitchFamily="34" charset="0"/>
                          <a:cs typeface="Tahoma" panose="020B0604030504040204" pitchFamily="34" charset="0"/>
                        </a:rPr>
                        <a:t>6</a:t>
                      </a:r>
                    </a:p>
                  </a:txBody>
                  <a:tcPr anchor="ctr">
                    <a:solidFill>
                      <a:schemeClr val="accent1">
                        <a:lumMod val="20000"/>
                        <a:lumOff val="80000"/>
                      </a:schemeClr>
                    </a:solidFill>
                  </a:tcPr>
                </a:tc>
                <a:extLst>
                  <a:ext uri="{0D108BD9-81ED-4DB2-BD59-A6C34878D82A}">
                    <a16:rowId xmlns:a16="http://schemas.microsoft.com/office/drawing/2014/main" xmlns="" val="24879742"/>
                  </a:ext>
                </a:extLst>
              </a:tr>
              <a:tr h="348343">
                <a:tc>
                  <a:txBody>
                    <a:bodyPr/>
                    <a:lstStyle/>
                    <a:p>
                      <a:pPr algn="ctr"/>
                      <a:r>
                        <a:rPr lang="en-US" sz="1200" b="1" dirty="0">
                          <a:solidFill>
                            <a:schemeClr val="bg1"/>
                          </a:solidFill>
                          <a:latin typeface="Tahoma" panose="020B0604030504040204" pitchFamily="34" charset="0"/>
                          <a:ea typeface="Tahoma" panose="020B0604030504040204" pitchFamily="34" charset="0"/>
                          <a:cs typeface="Tahoma" panose="020B0604030504040204" pitchFamily="34" charset="0"/>
                        </a:rPr>
                        <a:t>-w</a:t>
                      </a:r>
                    </a:p>
                  </a:txBody>
                  <a:tcPr>
                    <a:solidFill>
                      <a:schemeClr val="accent1"/>
                    </a:solidFill>
                  </a:tcPr>
                </a:tc>
                <a:tc>
                  <a:txBody>
                    <a:bodyPr/>
                    <a:lstStyle/>
                    <a:p>
                      <a:pPr algn="ctr"/>
                      <a:r>
                        <a:rPr lang="en-US" sz="1200" b="0" dirty="0">
                          <a:solidFill>
                            <a:schemeClr val="tx1"/>
                          </a:solidFill>
                          <a:latin typeface="Tahoma" panose="020B0604030504040204" pitchFamily="34" charset="0"/>
                          <a:ea typeface="Tahoma" panose="020B0604030504040204" pitchFamily="34" charset="0"/>
                          <a:cs typeface="Tahoma" panose="020B0604030504040204" pitchFamily="34" charset="0"/>
                        </a:rPr>
                        <a:t>0</a:t>
                      </a:r>
                    </a:p>
                  </a:txBody>
                  <a:tcPr anchor="ctr"/>
                </a:tc>
                <a:tc>
                  <a:txBody>
                    <a:bodyPr/>
                    <a:lstStyle/>
                    <a:p>
                      <a:pPr algn="ctr"/>
                      <a:r>
                        <a:rPr lang="en-US" sz="1200" b="0" dirty="0">
                          <a:solidFill>
                            <a:schemeClr val="tx1"/>
                          </a:solidFill>
                          <a:latin typeface="Tahoma" panose="020B0604030504040204" pitchFamily="34" charset="0"/>
                          <a:ea typeface="Tahoma" panose="020B0604030504040204" pitchFamily="34" charset="0"/>
                          <a:cs typeface="Tahoma" panose="020B0604030504040204" pitchFamily="34" charset="0"/>
                        </a:rPr>
                        <a:t>6</a:t>
                      </a:r>
                    </a:p>
                  </a:txBody>
                  <a:tcPr anchor="ctr"/>
                </a:tc>
                <a:tc>
                  <a:txBody>
                    <a:bodyPr/>
                    <a:lstStyle/>
                    <a:p>
                      <a:pPr algn="ctr"/>
                      <a:r>
                        <a:rPr lang="en-US" sz="1200" b="0" dirty="0">
                          <a:solidFill>
                            <a:schemeClr val="tx1"/>
                          </a:solidFill>
                          <a:latin typeface="Tahoma" panose="020B0604030504040204" pitchFamily="34" charset="0"/>
                          <a:ea typeface="Tahoma" panose="020B0604030504040204" pitchFamily="34" charset="0"/>
                          <a:cs typeface="Tahoma" panose="020B0604030504040204" pitchFamily="34" charset="0"/>
                        </a:rPr>
                        <a:t>5</a:t>
                      </a:r>
                    </a:p>
                  </a:txBody>
                  <a:tcPr anchor="ctr"/>
                </a:tc>
                <a:tc>
                  <a:txBody>
                    <a:bodyPr/>
                    <a:lstStyle/>
                    <a:p>
                      <a:pPr algn="ctr"/>
                      <a:r>
                        <a:rPr lang="en-US" sz="1200" b="0" dirty="0">
                          <a:solidFill>
                            <a:schemeClr val="tx1"/>
                          </a:solidFill>
                          <a:latin typeface="Tahoma" panose="020B0604030504040204" pitchFamily="34" charset="0"/>
                          <a:ea typeface="Tahoma" panose="020B0604030504040204" pitchFamily="34" charset="0"/>
                          <a:cs typeface="Tahoma" panose="020B0604030504040204" pitchFamily="34" charset="0"/>
                        </a:rPr>
                        <a:t>4</a:t>
                      </a:r>
                    </a:p>
                  </a:txBody>
                  <a:tcPr anchor="ctr"/>
                </a:tc>
                <a:tc>
                  <a:txBody>
                    <a:bodyPr/>
                    <a:lstStyle/>
                    <a:p>
                      <a:pPr algn="ctr"/>
                      <a:r>
                        <a:rPr lang="en-US" sz="1200" b="0" dirty="0">
                          <a:solidFill>
                            <a:schemeClr val="tx1"/>
                          </a:solidFill>
                          <a:latin typeface="Tahoma" panose="020B0604030504040204" pitchFamily="34" charset="0"/>
                          <a:ea typeface="Tahoma" panose="020B0604030504040204" pitchFamily="34" charset="0"/>
                          <a:cs typeface="Tahoma" panose="020B0604030504040204" pitchFamily="34" charset="0"/>
                        </a:rPr>
                        <a:t>3</a:t>
                      </a:r>
                    </a:p>
                  </a:txBody>
                  <a:tcPr anchor="ctr"/>
                </a:tc>
                <a:tc>
                  <a:txBody>
                    <a:bodyPr/>
                    <a:lstStyle/>
                    <a:p>
                      <a:pPr algn="ctr"/>
                      <a:r>
                        <a:rPr lang="en-US" sz="1200" b="0" dirty="0">
                          <a:solidFill>
                            <a:schemeClr val="tx1"/>
                          </a:solidFill>
                          <a:latin typeface="Tahoma" panose="020B0604030504040204" pitchFamily="34" charset="0"/>
                          <a:ea typeface="Tahoma" panose="020B0604030504040204" pitchFamily="34" charset="0"/>
                          <a:cs typeface="Tahoma" panose="020B0604030504040204" pitchFamily="34" charset="0"/>
                        </a:rPr>
                        <a:t>2</a:t>
                      </a:r>
                    </a:p>
                  </a:txBody>
                  <a:tcPr anchor="ctr"/>
                </a:tc>
                <a:tc>
                  <a:txBody>
                    <a:bodyPr/>
                    <a:lstStyle/>
                    <a:p>
                      <a:pPr algn="ctr"/>
                      <a:r>
                        <a:rPr lang="en-US" sz="1200" b="0" dirty="0">
                          <a:solidFill>
                            <a:schemeClr val="tx1"/>
                          </a:solidFill>
                          <a:latin typeface="Tahoma" panose="020B0604030504040204" pitchFamily="34" charset="0"/>
                          <a:ea typeface="Tahoma" panose="020B0604030504040204" pitchFamily="34" charset="0"/>
                          <a:cs typeface="Tahoma" panose="020B0604030504040204" pitchFamily="34" charset="0"/>
                        </a:rPr>
                        <a:t>1</a:t>
                      </a:r>
                    </a:p>
                  </a:txBody>
                  <a:tcPr anchor="ctr"/>
                </a:tc>
                <a:extLst>
                  <a:ext uri="{0D108BD9-81ED-4DB2-BD59-A6C34878D82A}">
                    <a16:rowId xmlns:a16="http://schemas.microsoft.com/office/drawing/2014/main" xmlns="" val="1146741372"/>
                  </a:ext>
                </a:extLst>
              </a:tr>
              <a:tr h="348343">
                <a:tc>
                  <a:txBody>
                    <a:bodyPr/>
                    <a:lstStyle/>
                    <a:p>
                      <a:pPr algn="ctr"/>
                      <a:r>
                        <a:rPr lang="en-US" sz="1200" b="1" dirty="0">
                          <a:solidFill>
                            <a:schemeClr val="bg1"/>
                          </a:solidFill>
                          <a:latin typeface="Tahoma" panose="020B0604030504040204" pitchFamily="34" charset="0"/>
                          <a:ea typeface="Tahoma" panose="020B0604030504040204" pitchFamily="34" charset="0"/>
                          <a:cs typeface="Tahoma" panose="020B0604030504040204" pitchFamily="34" charset="0"/>
                        </a:rPr>
                        <a:t>w</a:t>
                      </a:r>
                      <a:r>
                        <a:rPr lang="en-US" sz="1200" b="1" baseline="30000" dirty="0">
                          <a:solidFill>
                            <a:schemeClr val="bg1"/>
                          </a:solidFill>
                          <a:latin typeface="Tahoma" panose="020B0604030504040204" pitchFamily="34" charset="0"/>
                          <a:ea typeface="Tahoma" panose="020B0604030504040204" pitchFamily="34" charset="0"/>
                          <a:cs typeface="Tahoma" panose="020B0604030504040204" pitchFamily="34" charset="0"/>
                        </a:rPr>
                        <a:t>-1</a:t>
                      </a:r>
                    </a:p>
                  </a:txBody>
                  <a:tcPr>
                    <a:solidFill>
                      <a:schemeClr val="accent1"/>
                    </a:solidFill>
                  </a:tcPr>
                </a:tc>
                <a:tc>
                  <a:txBody>
                    <a:bodyPr/>
                    <a:lstStyle/>
                    <a:p>
                      <a:pPr algn="ctr"/>
                      <a:r>
                        <a:rPr lang="en-US" sz="1200" b="0" dirty="0">
                          <a:solidFill>
                            <a:schemeClr val="tx1"/>
                          </a:solidFill>
                          <a:latin typeface="Tahoma" panose="020B0604030504040204" pitchFamily="34" charset="0"/>
                          <a:ea typeface="Tahoma" panose="020B0604030504040204" pitchFamily="34" charset="0"/>
                          <a:cs typeface="Tahoma" panose="020B0604030504040204" pitchFamily="34" charset="0"/>
                        </a:rPr>
                        <a:t>-</a:t>
                      </a:r>
                    </a:p>
                  </a:txBody>
                  <a:tcPr anchor="ctr"/>
                </a:tc>
                <a:tc>
                  <a:txBody>
                    <a:bodyPr/>
                    <a:lstStyle/>
                    <a:p>
                      <a:pPr algn="ctr"/>
                      <a:r>
                        <a:rPr lang="en-US" sz="1200" b="0" dirty="0">
                          <a:solidFill>
                            <a:schemeClr val="tx1"/>
                          </a:solidFill>
                          <a:latin typeface="Tahoma" panose="020B0604030504040204" pitchFamily="34" charset="0"/>
                          <a:ea typeface="Tahoma" panose="020B0604030504040204" pitchFamily="34" charset="0"/>
                          <a:cs typeface="Tahoma" panose="020B0604030504040204" pitchFamily="34" charset="0"/>
                        </a:rPr>
                        <a:t>1</a:t>
                      </a:r>
                    </a:p>
                  </a:txBody>
                  <a:tcPr anchor="ctr"/>
                </a:tc>
                <a:tc>
                  <a:txBody>
                    <a:bodyPr/>
                    <a:lstStyle/>
                    <a:p>
                      <a:pPr algn="ctr"/>
                      <a:r>
                        <a:rPr lang="en-US" sz="1200" b="0" dirty="0">
                          <a:solidFill>
                            <a:schemeClr val="tx1"/>
                          </a:solidFill>
                          <a:latin typeface="Tahoma" panose="020B0604030504040204" pitchFamily="34" charset="0"/>
                          <a:ea typeface="Tahoma" panose="020B0604030504040204" pitchFamily="34" charset="0"/>
                          <a:cs typeface="Tahoma" panose="020B0604030504040204" pitchFamily="34" charset="0"/>
                        </a:rPr>
                        <a:t>4</a:t>
                      </a:r>
                    </a:p>
                  </a:txBody>
                  <a:tcPr anchor="ctr"/>
                </a:tc>
                <a:tc>
                  <a:txBody>
                    <a:bodyPr/>
                    <a:lstStyle/>
                    <a:p>
                      <a:pPr algn="ctr"/>
                      <a:r>
                        <a:rPr lang="en-US" sz="1200" b="0" dirty="0">
                          <a:solidFill>
                            <a:schemeClr val="tx1"/>
                          </a:solidFill>
                          <a:latin typeface="Tahoma" panose="020B0604030504040204" pitchFamily="34" charset="0"/>
                          <a:ea typeface="Tahoma" panose="020B0604030504040204" pitchFamily="34" charset="0"/>
                          <a:cs typeface="Tahoma" panose="020B0604030504040204" pitchFamily="34" charset="0"/>
                        </a:rPr>
                        <a:t>5</a:t>
                      </a:r>
                    </a:p>
                  </a:txBody>
                  <a:tcPr anchor="ctr"/>
                </a:tc>
                <a:tc>
                  <a:txBody>
                    <a:bodyPr/>
                    <a:lstStyle/>
                    <a:p>
                      <a:pPr algn="ctr"/>
                      <a:r>
                        <a:rPr lang="en-US" sz="1200" b="0" dirty="0">
                          <a:solidFill>
                            <a:schemeClr val="tx1"/>
                          </a:solidFill>
                          <a:latin typeface="Tahoma" panose="020B0604030504040204" pitchFamily="34" charset="0"/>
                          <a:ea typeface="Tahoma" panose="020B0604030504040204" pitchFamily="34" charset="0"/>
                          <a:cs typeface="Tahoma" panose="020B0604030504040204" pitchFamily="34" charset="0"/>
                        </a:rPr>
                        <a:t>2</a:t>
                      </a:r>
                    </a:p>
                  </a:txBody>
                  <a:tcPr anchor="ctr"/>
                </a:tc>
                <a:tc>
                  <a:txBody>
                    <a:bodyPr/>
                    <a:lstStyle/>
                    <a:p>
                      <a:pPr algn="ctr"/>
                      <a:r>
                        <a:rPr lang="en-US" sz="1200" b="0" dirty="0">
                          <a:solidFill>
                            <a:schemeClr val="tx1"/>
                          </a:solidFill>
                          <a:latin typeface="Tahoma" panose="020B0604030504040204" pitchFamily="34" charset="0"/>
                          <a:ea typeface="Tahoma" panose="020B0604030504040204" pitchFamily="34" charset="0"/>
                          <a:cs typeface="Tahoma" panose="020B0604030504040204" pitchFamily="34" charset="0"/>
                        </a:rPr>
                        <a:t>3</a:t>
                      </a:r>
                    </a:p>
                  </a:txBody>
                  <a:tcPr anchor="ctr"/>
                </a:tc>
                <a:tc>
                  <a:txBody>
                    <a:bodyPr/>
                    <a:lstStyle/>
                    <a:p>
                      <a:pPr algn="ctr"/>
                      <a:r>
                        <a:rPr lang="en-US" sz="1200" b="0" dirty="0">
                          <a:solidFill>
                            <a:schemeClr val="tx1"/>
                          </a:solidFill>
                          <a:latin typeface="Tahoma" panose="020B0604030504040204" pitchFamily="34" charset="0"/>
                          <a:ea typeface="Tahoma" panose="020B0604030504040204" pitchFamily="34" charset="0"/>
                          <a:cs typeface="Tahoma" panose="020B0604030504040204" pitchFamily="34" charset="0"/>
                        </a:rPr>
                        <a:t>6</a:t>
                      </a:r>
                    </a:p>
                  </a:txBody>
                  <a:tcPr anchor="ctr"/>
                </a:tc>
                <a:extLst>
                  <a:ext uri="{0D108BD9-81ED-4DB2-BD59-A6C34878D82A}">
                    <a16:rowId xmlns:a16="http://schemas.microsoft.com/office/drawing/2014/main" xmlns="" val="812908824"/>
                  </a:ext>
                </a:extLst>
              </a:tr>
            </a:tbl>
          </a:graphicData>
        </a:graphic>
      </p:graphicFrame>
    </p:spTree>
    <p:extLst>
      <p:ext uri="{BB962C8B-B14F-4D97-AF65-F5344CB8AC3E}">
        <p14:creationId xmlns:p14="http://schemas.microsoft.com/office/powerpoint/2010/main" xmlns="" val="34172332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B6DB170-BAEA-4325-BFF6-FDA1C2011BA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1E23E2B6-4FEB-4CC4-AAA8-7EDE78DCAF01}"/>
              </a:ext>
            </a:extLst>
          </p:cNvPr>
          <p:cNvSpPr>
            <a:spLocks noGrp="1"/>
          </p:cNvSpPr>
          <p:nvPr>
            <p:ph idx="1"/>
          </p:nvPr>
        </p:nvSpPr>
        <p:spPr>
          <a:ln>
            <a:noFill/>
          </a:ln>
        </p:spPr>
        <p:txBody>
          <a:bodyPr>
            <a:normAutofit/>
          </a:bodyPr>
          <a:lstStyle/>
          <a:p>
            <a:pPr marR="0" algn="just">
              <a:lnSpc>
                <a:spcPct val="150000"/>
              </a:lnSpc>
              <a:spcBef>
                <a:spcPts val="0"/>
              </a:spcBef>
            </a:pPr>
            <a:r>
              <a:rPr lang="en-US" sz="1200" b="1" dirty="0">
                <a:latin typeface="Tahoma" panose="020B0604030504040204" pitchFamily="34" charset="0"/>
                <a:ea typeface="Tahoma" panose="020B0604030504040204" pitchFamily="34" charset="0"/>
                <a:cs typeface="Tahoma" panose="020B0604030504040204" pitchFamily="34" charset="0"/>
              </a:rPr>
              <a:t>Irreducible Polynomial</a:t>
            </a:r>
          </a:p>
          <a:p>
            <a:pPr marL="0" marR="0" indent="0" algn="just">
              <a:lnSpc>
                <a:spcPct val="150000"/>
              </a:lnSpc>
              <a:spcBef>
                <a:spcPts val="0"/>
              </a:spcBef>
              <a:buNone/>
            </a:pPr>
            <a:r>
              <a:rPr lang="en-US" sz="1200" dirty="0">
                <a:effectLst/>
                <a:latin typeface="Tahoma" panose="020B0604030504040204" pitchFamily="34" charset="0"/>
                <a:ea typeface="Tahoma" panose="020B0604030504040204" pitchFamily="34" charset="0"/>
                <a:cs typeface="Tahoma" panose="020B0604030504040204" pitchFamily="34" charset="0"/>
              </a:rPr>
              <a:t>A polynomial f(x) over a field is called irreducible if and only if f(x) cannot be expressed as a product of two polynomials, both over F, and both of degree lower than that of f(x). By analogy to integers, an irreducible polynomial is also called a prime polynomial. The primary use of irreducible polynomials is in the construction of larger finite fields.</a:t>
            </a:r>
          </a:p>
          <a:p>
            <a:pPr marL="0" marR="0" indent="0" algn="just">
              <a:lnSpc>
                <a:spcPct val="150000"/>
              </a:lnSpc>
              <a:spcBef>
                <a:spcPts val="0"/>
              </a:spcBef>
              <a:buNone/>
            </a:pPr>
            <a:r>
              <a:rPr lang="en-US" sz="1200" dirty="0">
                <a:effectLst/>
                <a:latin typeface="Tahoma" panose="020B0604030504040204" pitchFamily="34" charset="0"/>
                <a:ea typeface="Tahoma" panose="020B0604030504040204" pitchFamily="34" charset="0"/>
                <a:cs typeface="Tahoma" panose="020B0604030504040204" pitchFamily="34" charset="0"/>
              </a:rPr>
              <a:t>Example: The polynomial f(x) = x</a:t>
            </a:r>
            <a:r>
              <a:rPr lang="en-US" sz="1200" baseline="30000" dirty="0">
                <a:effectLst/>
                <a:latin typeface="Tahoma" panose="020B0604030504040204" pitchFamily="34" charset="0"/>
                <a:ea typeface="Tahoma" panose="020B0604030504040204" pitchFamily="34" charset="0"/>
                <a:cs typeface="Tahoma" panose="020B0604030504040204" pitchFamily="34" charset="0"/>
              </a:rPr>
              <a:t>4 </a:t>
            </a:r>
            <a:r>
              <a:rPr lang="en-US" sz="1200" dirty="0">
                <a:effectLst/>
                <a:latin typeface="Tahoma" panose="020B0604030504040204" pitchFamily="34" charset="0"/>
                <a:ea typeface="Tahoma" panose="020B0604030504040204" pitchFamily="34" charset="0"/>
                <a:cs typeface="Tahoma" panose="020B0604030504040204" pitchFamily="34" charset="0"/>
              </a:rPr>
              <a:t>+ 1 over GF (2) is reducible, because </a:t>
            </a:r>
          </a:p>
          <a:p>
            <a:pPr marL="0" marR="0" indent="0" algn="just">
              <a:lnSpc>
                <a:spcPct val="150000"/>
              </a:lnSpc>
              <a:spcBef>
                <a:spcPts val="0"/>
              </a:spcBef>
              <a:buNone/>
            </a:pPr>
            <a:r>
              <a:rPr lang="en-US" sz="1200" dirty="0">
                <a:effectLst/>
                <a:latin typeface="Tahoma" panose="020B0604030504040204" pitchFamily="34" charset="0"/>
                <a:ea typeface="Tahoma" panose="020B0604030504040204" pitchFamily="34" charset="0"/>
                <a:cs typeface="Tahoma" panose="020B0604030504040204" pitchFamily="34" charset="0"/>
              </a:rPr>
              <a:t>x</a:t>
            </a:r>
            <a:r>
              <a:rPr lang="en-US" sz="1200" baseline="30000" dirty="0">
                <a:effectLst/>
                <a:latin typeface="Tahoma" panose="020B0604030504040204" pitchFamily="34" charset="0"/>
                <a:ea typeface="Tahoma" panose="020B0604030504040204" pitchFamily="34" charset="0"/>
                <a:cs typeface="Tahoma" panose="020B0604030504040204" pitchFamily="34" charset="0"/>
              </a:rPr>
              <a:t>4</a:t>
            </a:r>
            <a:r>
              <a:rPr lang="en-US" sz="1200" dirty="0">
                <a:effectLst/>
                <a:latin typeface="Tahoma" panose="020B0604030504040204" pitchFamily="34" charset="0"/>
                <a:ea typeface="Tahoma" panose="020B0604030504040204" pitchFamily="34" charset="0"/>
                <a:cs typeface="Tahoma" panose="020B0604030504040204" pitchFamily="34" charset="0"/>
              </a:rPr>
              <a:t>+1 = (x+1) (x</a:t>
            </a:r>
            <a:r>
              <a:rPr lang="en-US" sz="1200" baseline="30000" dirty="0">
                <a:effectLst/>
                <a:latin typeface="Tahoma" panose="020B0604030504040204" pitchFamily="34" charset="0"/>
                <a:ea typeface="Tahoma" panose="020B0604030504040204" pitchFamily="34" charset="0"/>
                <a:cs typeface="Tahoma" panose="020B0604030504040204" pitchFamily="34" charset="0"/>
              </a:rPr>
              <a:t>3 </a:t>
            </a:r>
            <a:r>
              <a:rPr lang="en-US" sz="1200" dirty="0">
                <a:effectLst/>
                <a:latin typeface="Tahoma" panose="020B0604030504040204" pitchFamily="34" charset="0"/>
                <a:ea typeface="Tahoma" panose="020B0604030504040204" pitchFamily="34" charset="0"/>
                <a:cs typeface="Tahoma" panose="020B0604030504040204" pitchFamily="34" charset="0"/>
              </a:rPr>
              <a:t>+ x</a:t>
            </a:r>
            <a:r>
              <a:rPr lang="en-US" sz="1200" baseline="30000" dirty="0">
                <a:effectLst/>
                <a:latin typeface="Tahoma" panose="020B0604030504040204" pitchFamily="34" charset="0"/>
                <a:ea typeface="Tahoma" panose="020B0604030504040204" pitchFamily="34" charset="0"/>
                <a:cs typeface="Tahoma" panose="020B0604030504040204" pitchFamily="34" charset="0"/>
              </a:rPr>
              <a:t>2</a:t>
            </a:r>
            <a:r>
              <a:rPr lang="en-US" sz="1200" dirty="0">
                <a:effectLst/>
                <a:latin typeface="Tahoma" panose="020B0604030504040204" pitchFamily="34" charset="0"/>
                <a:ea typeface="Tahoma" panose="020B0604030504040204" pitchFamily="34" charset="0"/>
                <a:cs typeface="Tahoma" panose="020B0604030504040204" pitchFamily="34" charset="0"/>
              </a:rPr>
              <a:t> + x + 1)</a:t>
            </a:r>
          </a:p>
          <a:p>
            <a:pPr marL="0" marR="0" indent="0" algn="just">
              <a:lnSpc>
                <a:spcPct val="150000"/>
              </a:lnSpc>
              <a:spcBef>
                <a:spcPts val="0"/>
              </a:spcBef>
              <a:buNone/>
            </a:pPr>
            <a:r>
              <a:rPr lang="en-US" sz="1200" dirty="0">
                <a:effectLst/>
                <a:latin typeface="Tahoma" panose="020B0604030504040204" pitchFamily="34" charset="0"/>
                <a:ea typeface="Tahoma" panose="020B0604030504040204" pitchFamily="34" charset="0"/>
                <a:cs typeface="Tahoma" panose="020B0604030504040204" pitchFamily="34" charset="0"/>
              </a:rPr>
              <a:t>The polynomial f(x) = x</a:t>
            </a:r>
            <a:r>
              <a:rPr lang="en-US" sz="1200" baseline="30000" dirty="0">
                <a:effectLst/>
                <a:latin typeface="Tahoma" panose="020B0604030504040204" pitchFamily="34" charset="0"/>
                <a:ea typeface="Tahoma" panose="020B0604030504040204" pitchFamily="34" charset="0"/>
                <a:cs typeface="Tahoma" panose="020B0604030504040204" pitchFamily="34" charset="0"/>
              </a:rPr>
              <a:t>4 </a:t>
            </a:r>
            <a:r>
              <a:rPr lang="en-US" sz="1200" dirty="0">
                <a:effectLst/>
                <a:latin typeface="Tahoma" panose="020B0604030504040204" pitchFamily="34" charset="0"/>
                <a:ea typeface="Tahoma" panose="020B0604030504040204" pitchFamily="34" charset="0"/>
                <a:cs typeface="Tahoma" panose="020B0604030504040204" pitchFamily="34" charset="0"/>
              </a:rPr>
              <a:t>+ x+ 1 over GF (2) is irreducible.</a:t>
            </a:r>
          </a:p>
          <a:p>
            <a:pPr algn="just">
              <a:lnSpc>
                <a:spcPct val="150000"/>
              </a:lnSpc>
              <a:spcBef>
                <a:spcPts val="0"/>
              </a:spcBef>
            </a:pPr>
            <a:r>
              <a:rPr lang="en-US" sz="1200" b="1" dirty="0">
                <a:latin typeface="Tahoma" panose="020B0604030504040204" pitchFamily="34" charset="0"/>
                <a:ea typeface="Tahoma" panose="020B0604030504040204" pitchFamily="34" charset="0"/>
                <a:cs typeface="Tahoma" panose="020B0604030504040204" pitchFamily="34" charset="0"/>
              </a:rPr>
              <a:t>GF (2</a:t>
            </a:r>
            <a:r>
              <a:rPr lang="en-US" sz="1200" b="1" baseline="30000" dirty="0">
                <a:latin typeface="Tahoma" panose="020B0604030504040204" pitchFamily="34" charset="0"/>
                <a:ea typeface="Tahoma" panose="020B0604030504040204" pitchFamily="34" charset="0"/>
                <a:cs typeface="Tahoma" panose="020B0604030504040204" pitchFamily="34" charset="0"/>
              </a:rPr>
              <a:t>n</a:t>
            </a:r>
            <a:r>
              <a:rPr lang="en-US" sz="1200" b="1" dirty="0">
                <a:latin typeface="Tahoma" panose="020B0604030504040204" pitchFamily="34" charset="0"/>
                <a:ea typeface="Tahoma" panose="020B0604030504040204" pitchFamily="34" charset="0"/>
                <a:cs typeface="Tahoma" panose="020B0604030504040204" pitchFamily="34" charset="0"/>
              </a:rPr>
              <a:t>)</a:t>
            </a:r>
          </a:p>
          <a:p>
            <a:pPr>
              <a:lnSpc>
                <a:spcPct val="150000"/>
              </a:lnSpc>
              <a:spcBef>
                <a:spcPts val="0"/>
              </a:spcBef>
              <a:buFont typeface="Arial" panose="020B0604020202020204" pitchFamily="34" charset="0"/>
              <a:buChar char="•"/>
            </a:pPr>
            <a:r>
              <a:rPr lang="en-US" sz="1200" dirty="0">
                <a:latin typeface="Tahoma" panose="020B0604030504040204" pitchFamily="34" charset="0"/>
                <a:ea typeface="Tahoma" panose="020B0604030504040204" pitchFamily="34" charset="0"/>
                <a:cs typeface="Tahoma" panose="020B0604030504040204" pitchFamily="34" charset="0"/>
              </a:rPr>
              <a:t>Addition of two polynomials in GF (2</a:t>
            </a:r>
            <a:r>
              <a:rPr lang="en-US" sz="1200" baseline="30000" dirty="0">
                <a:latin typeface="Tahoma" panose="020B0604030504040204" pitchFamily="34" charset="0"/>
                <a:ea typeface="Tahoma" panose="020B0604030504040204" pitchFamily="34" charset="0"/>
                <a:cs typeface="Tahoma" panose="020B0604030504040204" pitchFamily="34" charset="0"/>
              </a:rPr>
              <a:t>n</a:t>
            </a:r>
            <a:r>
              <a:rPr lang="en-US" sz="1200" dirty="0">
                <a:latin typeface="Tahoma" panose="020B0604030504040204" pitchFamily="34" charset="0"/>
                <a:ea typeface="Tahoma" panose="020B0604030504040204" pitchFamily="34" charset="0"/>
                <a:cs typeface="Tahoma" panose="020B0604030504040204" pitchFamily="34" charset="0"/>
              </a:rPr>
              <a:t>) corresponds to a bitwise XOR operation.</a:t>
            </a: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Example:</a:t>
            </a: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f(x) = x</a:t>
            </a:r>
            <a:r>
              <a:rPr lang="en-US" sz="1200" baseline="30000" dirty="0">
                <a:effectLst/>
                <a:latin typeface="Tahoma" panose="020B0604030504040204" pitchFamily="34" charset="0"/>
                <a:ea typeface="Tahoma" panose="020B0604030504040204" pitchFamily="34" charset="0"/>
                <a:cs typeface="Tahoma" panose="020B0604030504040204" pitchFamily="34" charset="0"/>
              </a:rPr>
              <a:t>6</a:t>
            </a:r>
            <a:r>
              <a:rPr lang="en-US" sz="1200" dirty="0">
                <a:effectLst/>
                <a:latin typeface="Tahoma" panose="020B0604030504040204" pitchFamily="34" charset="0"/>
                <a:ea typeface="Tahoma" panose="020B0604030504040204" pitchFamily="34" charset="0"/>
                <a:cs typeface="Tahoma" panose="020B0604030504040204" pitchFamily="34" charset="0"/>
              </a:rPr>
              <a:t> + x4 + x</a:t>
            </a:r>
            <a:r>
              <a:rPr lang="en-US" sz="1200" baseline="30000" dirty="0">
                <a:effectLst/>
                <a:latin typeface="Tahoma" panose="020B0604030504040204" pitchFamily="34" charset="0"/>
                <a:ea typeface="Tahoma" panose="020B0604030504040204" pitchFamily="34" charset="0"/>
                <a:cs typeface="Tahoma" panose="020B0604030504040204" pitchFamily="34" charset="0"/>
              </a:rPr>
              <a:t>2</a:t>
            </a:r>
            <a:r>
              <a:rPr lang="en-US" sz="1200" dirty="0">
                <a:effectLst/>
                <a:latin typeface="Tahoma" panose="020B0604030504040204" pitchFamily="34" charset="0"/>
                <a:ea typeface="Tahoma" panose="020B0604030504040204" pitchFamily="34" charset="0"/>
                <a:cs typeface="Tahoma" panose="020B0604030504040204" pitchFamily="34" charset="0"/>
              </a:rPr>
              <a:t> + x + 1</a:t>
            </a: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g(x) = x</a:t>
            </a:r>
            <a:r>
              <a:rPr lang="en-US" sz="1200" baseline="30000" dirty="0">
                <a:effectLst/>
                <a:latin typeface="Tahoma" panose="020B0604030504040204" pitchFamily="34" charset="0"/>
                <a:ea typeface="Tahoma" panose="020B0604030504040204" pitchFamily="34" charset="0"/>
                <a:cs typeface="Tahoma" panose="020B0604030504040204" pitchFamily="34" charset="0"/>
              </a:rPr>
              <a:t>7</a:t>
            </a:r>
            <a:r>
              <a:rPr lang="en-US" sz="1200" dirty="0">
                <a:effectLst/>
                <a:latin typeface="Tahoma" panose="020B0604030504040204" pitchFamily="34" charset="0"/>
                <a:ea typeface="Tahoma" panose="020B0604030504040204" pitchFamily="34" charset="0"/>
                <a:cs typeface="Tahoma" panose="020B0604030504040204" pitchFamily="34" charset="0"/>
              </a:rPr>
              <a:t> + x + 1</a:t>
            </a: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Polynomial Notation: (x</a:t>
            </a:r>
            <a:r>
              <a:rPr lang="en-US" sz="1200" baseline="30000" dirty="0">
                <a:effectLst/>
                <a:latin typeface="Tahoma" panose="020B0604030504040204" pitchFamily="34" charset="0"/>
                <a:ea typeface="Tahoma" panose="020B0604030504040204" pitchFamily="34" charset="0"/>
                <a:cs typeface="Tahoma" panose="020B0604030504040204" pitchFamily="34" charset="0"/>
              </a:rPr>
              <a:t>6</a:t>
            </a:r>
            <a:r>
              <a:rPr lang="en-US" sz="1200" dirty="0">
                <a:effectLst/>
                <a:latin typeface="Tahoma" panose="020B0604030504040204" pitchFamily="34" charset="0"/>
                <a:ea typeface="Tahoma" panose="020B0604030504040204" pitchFamily="34" charset="0"/>
                <a:cs typeface="Tahoma" panose="020B0604030504040204" pitchFamily="34" charset="0"/>
              </a:rPr>
              <a:t> + x</a:t>
            </a:r>
            <a:r>
              <a:rPr lang="en-US" sz="1200" baseline="30000" dirty="0">
                <a:effectLst/>
                <a:latin typeface="Tahoma" panose="020B0604030504040204" pitchFamily="34" charset="0"/>
                <a:ea typeface="Tahoma" panose="020B0604030504040204" pitchFamily="34" charset="0"/>
                <a:cs typeface="Tahoma" panose="020B0604030504040204" pitchFamily="34" charset="0"/>
              </a:rPr>
              <a:t>4</a:t>
            </a:r>
            <a:r>
              <a:rPr lang="en-US" sz="1200" dirty="0">
                <a:effectLst/>
                <a:latin typeface="Tahoma" panose="020B0604030504040204" pitchFamily="34" charset="0"/>
                <a:ea typeface="Tahoma" panose="020B0604030504040204" pitchFamily="34" charset="0"/>
                <a:cs typeface="Tahoma" panose="020B0604030504040204" pitchFamily="34" charset="0"/>
              </a:rPr>
              <a:t> + x</a:t>
            </a:r>
            <a:r>
              <a:rPr lang="en-US" sz="1200" baseline="30000" dirty="0">
                <a:effectLst/>
                <a:latin typeface="Tahoma" panose="020B0604030504040204" pitchFamily="34" charset="0"/>
                <a:ea typeface="Tahoma" panose="020B0604030504040204" pitchFamily="34" charset="0"/>
                <a:cs typeface="Tahoma" panose="020B0604030504040204" pitchFamily="34" charset="0"/>
              </a:rPr>
              <a:t>2</a:t>
            </a:r>
            <a:r>
              <a:rPr lang="en-US" sz="1200" dirty="0">
                <a:effectLst/>
                <a:latin typeface="Tahoma" panose="020B0604030504040204" pitchFamily="34" charset="0"/>
                <a:ea typeface="Tahoma" panose="020B0604030504040204" pitchFamily="34" charset="0"/>
                <a:cs typeface="Tahoma" panose="020B0604030504040204" pitchFamily="34" charset="0"/>
              </a:rPr>
              <a:t> + x + 1) + (x</a:t>
            </a:r>
            <a:r>
              <a:rPr lang="en-US" sz="1200" baseline="30000" dirty="0">
                <a:effectLst/>
                <a:latin typeface="Tahoma" panose="020B0604030504040204" pitchFamily="34" charset="0"/>
                <a:ea typeface="Tahoma" panose="020B0604030504040204" pitchFamily="34" charset="0"/>
                <a:cs typeface="Tahoma" panose="020B0604030504040204" pitchFamily="34" charset="0"/>
              </a:rPr>
              <a:t>7</a:t>
            </a:r>
            <a:r>
              <a:rPr lang="en-US" sz="1200" dirty="0">
                <a:effectLst/>
                <a:latin typeface="Tahoma" panose="020B0604030504040204" pitchFamily="34" charset="0"/>
                <a:ea typeface="Tahoma" panose="020B0604030504040204" pitchFamily="34" charset="0"/>
                <a:cs typeface="Tahoma" panose="020B0604030504040204" pitchFamily="34" charset="0"/>
              </a:rPr>
              <a:t> + x + 1) </a:t>
            </a: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                               = x</a:t>
            </a:r>
            <a:r>
              <a:rPr lang="en-US" sz="1200" baseline="30000" dirty="0">
                <a:effectLst/>
                <a:latin typeface="Tahoma" panose="020B0604030504040204" pitchFamily="34" charset="0"/>
                <a:ea typeface="Tahoma" panose="020B0604030504040204" pitchFamily="34" charset="0"/>
                <a:cs typeface="Tahoma" panose="020B0604030504040204" pitchFamily="34" charset="0"/>
              </a:rPr>
              <a:t>7</a:t>
            </a:r>
            <a:r>
              <a:rPr lang="en-US" sz="1200" dirty="0">
                <a:effectLst/>
                <a:latin typeface="Tahoma" panose="020B0604030504040204" pitchFamily="34" charset="0"/>
                <a:ea typeface="Tahoma" panose="020B0604030504040204" pitchFamily="34" charset="0"/>
                <a:cs typeface="Tahoma" panose="020B0604030504040204" pitchFamily="34" charset="0"/>
              </a:rPr>
              <a:t> + x</a:t>
            </a:r>
            <a:r>
              <a:rPr lang="en-US" sz="1200" baseline="30000" dirty="0">
                <a:effectLst/>
                <a:latin typeface="Tahoma" panose="020B0604030504040204" pitchFamily="34" charset="0"/>
                <a:ea typeface="Tahoma" panose="020B0604030504040204" pitchFamily="34" charset="0"/>
                <a:cs typeface="Tahoma" panose="020B0604030504040204" pitchFamily="34" charset="0"/>
              </a:rPr>
              <a:t>6</a:t>
            </a:r>
            <a:r>
              <a:rPr lang="en-US" sz="1200" dirty="0">
                <a:effectLst/>
                <a:latin typeface="Tahoma" panose="020B0604030504040204" pitchFamily="34" charset="0"/>
                <a:ea typeface="Tahoma" panose="020B0604030504040204" pitchFamily="34" charset="0"/>
                <a:cs typeface="Tahoma" panose="020B0604030504040204" pitchFamily="34" charset="0"/>
              </a:rPr>
              <a:t> + x</a:t>
            </a:r>
            <a:r>
              <a:rPr lang="en-US" sz="1200" baseline="30000" dirty="0">
                <a:effectLst/>
                <a:latin typeface="Tahoma" panose="020B0604030504040204" pitchFamily="34" charset="0"/>
                <a:ea typeface="Tahoma" panose="020B0604030504040204" pitchFamily="34" charset="0"/>
                <a:cs typeface="Tahoma" panose="020B0604030504040204" pitchFamily="34" charset="0"/>
              </a:rPr>
              <a:t>4</a:t>
            </a:r>
            <a:r>
              <a:rPr lang="en-US" sz="1200" dirty="0">
                <a:effectLst/>
                <a:latin typeface="Tahoma" panose="020B0604030504040204" pitchFamily="34" charset="0"/>
                <a:ea typeface="Tahoma" panose="020B0604030504040204" pitchFamily="34" charset="0"/>
                <a:cs typeface="Tahoma" panose="020B0604030504040204" pitchFamily="34" charset="0"/>
              </a:rPr>
              <a:t> + x</a:t>
            </a:r>
            <a:r>
              <a:rPr lang="en-US" sz="1200" baseline="30000" dirty="0">
                <a:effectLst/>
                <a:latin typeface="Tahoma" panose="020B0604030504040204" pitchFamily="34" charset="0"/>
                <a:ea typeface="Tahoma" panose="020B0604030504040204" pitchFamily="34" charset="0"/>
                <a:cs typeface="Tahoma" panose="020B0604030504040204" pitchFamily="34" charset="0"/>
              </a:rPr>
              <a:t>2</a:t>
            </a:r>
            <a:r>
              <a:rPr lang="en-US" sz="1200" dirty="0">
                <a:effectLst/>
                <a:latin typeface="Tahoma" panose="020B0604030504040204" pitchFamily="34" charset="0"/>
                <a:ea typeface="Tahoma" panose="020B0604030504040204" pitchFamily="34" charset="0"/>
                <a:cs typeface="Tahoma" panose="020B0604030504040204" pitchFamily="34" charset="0"/>
              </a:rPr>
              <a:t> </a:t>
            </a: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Binary Notation:	01010111 ⊕ 10000011 = 11010100</a:t>
            </a: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Hexadecimal Notation: {57} ⊕ {83} = {D3}</a:t>
            </a:r>
          </a:p>
          <a:p>
            <a:pPr marL="0" marR="0" indent="0" algn="just">
              <a:lnSpc>
                <a:spcPct val="150000"/>
              </a:lnSpc>
              <a:spcBef>
                <a:spcPts val="0"/>
              </a:spcBef>
              <a:spcAft>
                <a:spcPts val="0"/>
              </a:spcAft>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R="0" algn="just">
              <a:lnSpc>
                <a:spcPct val="150000"/>
              </a:lnSpc>
              <a:spcBef>
                <a:spcPts val="0"/>
              </a:spcBef>
              <a:spcAft>
                <a:spcPts val="0"/>
              </a:spcAft>
              <a:buFont typeface="Arial" panose="020B0604020202020204" pitchFamily="34" charset="0"/>
              <a:buChar char="•"/>
            </a:pPr>
            <a:r>
              <a:rPr lang="en-US" sz="1200" dirty="0">
                <a:effectLst/>
                <a:latin typeface="Tahoma" panose="020B0604030504040204" pitchFamily="34" charset="0"/>
                <a:ea typeface="Tahoma" panose="020B0604030504040204" pitchFamily="34" charset="0"/>
                <a:cs typeface="Tahoma" panose="020B0604030504040204" pitchFamily="34" charset="0"/>
              </a:rPr>
              <a:t>Multiplication</a:t>
            </a:r>
          </a:p>
          <a:p>
            <a:pPr marL="0" marR="0" indent="0" algn="just">
              <a:lnSpc>
                <a:spcPct val="150000"/>
              </a:lnSpc>
              <a:spcBef>
                <a:spcPts val="0"/>
              </a:spcBef>
              <a:spcAft>
                <a:spcPts val="0"/>
              </a:spcAft>
              <a:buNone/>
            </a:pPr>
            <a:r>
              <a:rPr lang="en-US" sz="1200" dirty="0">
                <a:effectLst/>
                <a:latin typeface="Tahoma" panose="020B0604030504040204" pitchFamily="34" charset="0"/>
                <a:ea typeface="Calibri" panose="020F0502020204030204" pitchFamily="34" charset="0"/>
              </a:rPr>
              <a:t>Finite Field used in AES is GF (2</a:t>
            </a:r>
            <a:r>
              <a:rPr lang="en-US" sz="1200" baseline="30000" dirty="0">
                <a:effectLst/>
                <a:latin typeface="Tahoma" panose="020B0604030504040204" pitchFamily="34" charset="0"/>
                <a:ea typeface="Calibri" panose="020F0502020204030204" pitchFamily="34" charset="0"/>
              </a:rPr>
              <a:t>8</a:t>
            </a:r>
            <a:r>
              <a:rPr lang="en-US" sz="1200" dirty="0">
                <a:effectLst/>
                <a:latin typeface="Tahoma" panose="020B0604030504040204" pitchFamily="34" charset="0"/>
                <a:ea typeface="Calibri" panose="020F0502020204030204" pitchFamily="34" charset="0"/>
              </a:rPr>
              <a:t>) and irreducible polynomial used is m(x) = x</a:t>
            </a:r>
            <a:r>
              <a:rPr lang="en-US" sz="1200" baseline="30000" dirty="0">
                <a:effectLst/>
                <a:latin typeface="Tahoma" panose="020B0604030504040204" pitchFamily="34" charset="0"/>
                <a:ea typeface="Calibri" panose="020F0502020204030204" pitchFamily="34" charset="0"/>
              </a:rPr>
              <a:t>8</a:t>
            </a:r>
            <a:r>
              <a:rPr lang="en-US" sz="1200" dirty="0">
                <a:effectLst/>
                <a:latin typeface="Tahoma" panose="020B0604030504040204" pitchFamily="34" charset="0"/>
                <a:ea typeface="Calibri" panose="020F0502020204030204" pitchFamily="34" charset="0"/>
              </a:rPr>
              <a:t> + x</a:t>
            </a:r>
            <a:r>
              <a:rPr lang="en-US" sz="1200" baseline="30000" dirty="0">
                <a:effectLst/>
                <a:latin typeface="Tahoma" panose="020B0604030504040204" pitchFamily="34" charset="0"/>
                <a:ea typeface="Calibri" panose="020F0502020204030204" pitchFamily="34" charset="0"/>
              </a:rPr>
              <a:t>4</a:t>
            </a:r>
            <a:r>
              <a:rPr lang="en-US" sz="1200" dirty="0">
                <a:effectLst/>
                <a:latin typeface="Tahoma" panose="020B0604030504040204" pitchFamily="34" charset="0"/>
                <a:ea typeface="Calibri" panose="020F0502020204030204" pitchFamily="34" charset="0"/>
              </a:rPr>
              <a:t> + x</a:t>
            </a:r>
            <a:r>
              <a:rPr lang="en-US" sz="1200" baseline="30000" dirty="0">
                <a:effectLst/>
                <a:latin typeface="Tahoma" panose="020B0604030504040204" pitchFamily="34" charset="0"/>
                <a:ea typeface="Calibri" panose="020F0502020204030204" pitchFamily="34" charset="0"/>
              </a:rPr>
              <a:t>3</a:t>
            </a:r>
            <a:r>
              <a:rPr lang="en-US" sz="1200" dirty="0">
                <a:effectLst/>
                <a:latin typeface="Tahoma" panose="020B0604030504040204" pitchFamily="34" charset="0"/>
                <a:ea typeface="Calibri" panose="020F0502020204030204" pitchFamily="34" charset="0"/>
              </a:rPr>
              <a:t> + x + 1.</a:t>
            </a:r>
          </a:p>
          <a:p>
            <a:pPr marL="0" marR="0" indent="0" algn="just">
              <a:lnSpc>
                <a:spcPct val="150000"/>
              </a:lnSpc>
              <a:spcBef>
                <a:spcPts val="0"/>
              </a:spcBef>
              <a:spcAft>
                <a:spcPts val="0"/>
              </a:spcAft>
              <a:buNone/>
            </a:pPr>
            <a:r>
              <a:rPr lang="en-US" sz="1200" dirty="0">
                <a:latin typeface="Tahoma" panose="020B0604030504040204" pitchFamily="34" charset="0"/>
                <a:ea typeface="Tahoma" panose="020B0604030504040204" pitchFamily="34" charset="0"/>
                <a:cs typeface="Tahoma" panose="020B0604030504040204" pitchFamily="34" charset="0"/>
              </a:rPr>
              <a:t>X</a:t>
            </a:r>
            <a:r>
              <a:rPr lang="en-US" sz="1200" baseline="30000" dirty="0">
                <a:latin typeface="Tahoma" panose="020B0604030504040204" pitchFamily="34" charset="0"/>
                <a:ea typeface="Tahoma" panose="020B0604030504040204" pitchFamily="34" charset="0"/>
                <a:cs typeface="Tahoma" panose="020B0604030504040204" pitchFamily="34" charset="0"/>
              </a:rPr>
              <a:t>8</a:t>
            </a:r>
            <a:r>
              <a:rPr lang="en-US" sz="1200" dirty="0">
                <a:latin typeface="Tahoma" panose="020B0604030504040204" pitchFamily="34" charset="0"/>
                <a:ea typeface="Tahoma" panose="020B0604030504040204" pitchFamily="34" charset="0"/>
                <a:cs typeface="Tahoma" panose="020B0604030504040204" pitchFamily="34" charset="0"/>
              </a:rPr>
              <a:t> mod m(x) = [m(x) – x</a:t>
            </a:r>
            <a:r>
              <a:rPr lang="en-US" sz="1200" baseline="30000" dirty="0">
                <a:latin typeface="Tahoma" panose="020B0604030504040204" pitchFamily="34" charset="0"/>
                <a:ea typeface="Tahoma" panose="020B0604030504040204" pitchFamily="34" charset="0"/>
                <a:cs typeface="Tahoma" panose="020B0604030504040204" pitchFamily="34" charset="0"/>
              </a:rPr>
              <a:t>8</a:t>
            </a:r>
            <a:r>
              <a:rPr lang="en-US" sz="1200" dirty="0">
                <a:latin typeface="Tahoma" panose="020B0604030504040204" pitchFamily="34" charset="0"/>
                <a:ea typeface="Tahoma" panose="020B0604030504040204" pitchFamily="34" charset="0"/>
                <a:cs typeface="Tahoma" panose="020B0604030504040204" pitchFamily="34" charset="0"/>
              </a:rPr>
              <a:t>]  = x</a:t>
            </a:r>
            <a:r>
              <a:rPr lang="en-US" sz="1200" baseline="30000" dirty="0">
                <a:latin typeface="Tahoma" panose="020B0604030504040204" pitchFamily="34" charset="0"/>
                <a:ea typeface="Tahoma" panose="020B0604030504040204" pitchFamily="34" charset="0"/>
                <a:cs typeface="Tahoma" panose="020B0604030504040204" pitchFamily="34" charset="0"/>
              </a:rPr>
              <a:t>4 </a:t>
            </a:r>
            <a:r>
              <a:rPr lang="en-US" sz="1200" dirty="0">
                <a:latin typeface="Tahoma" panose="020B0604030504040204" pitchFamily="34" charset="0"/>
                <a:ea typeface="Tahoma" panose="020B0604030504040204" pitchFamily="34" charset="0"/>
                <a:cs typeface="Tahoma" panose="020B0604030504040204" pitchFamily="34" charset="0"/>
              </a:rPr>
              <a:t>+ x</a:t>
            </a:r>
            <a:r>
              <a:rPr lang="en-US" sz="1200" baseline="30000" dirty="0">
                <a:latin typeface="Tahoma" panose="020B0604030504040204" pitchFamily="34" charset="0"/>
                <a:ea typeface="Tahoma" panose="020B0604030504040204" pitchFamily="34" charset="0"/>
                <a:cs typeface="Tahoma" panose="020B0604030504040204" pitchFamily="34" charset="0"/>
              </a:rPr>
              <a:t>3</a:t>
            </a:r>
            <a:r>
              <a:rPr lang="en-US" sz="1200" dirty="0">
                <a:latin typeface="Tahoma" panose="020B0604030504040204" pitchFamily="34" charset="0"/>
                <a:ea typeface="Tahoma" panose="020B0604030504040204" pitchFamily="34" charset="0"/>
                <a:cs typeface="Tahoma" panose="020B0604030504040204" pitchFamily="34" charset="0"/>
              </a:rPr>
              <a:t> + x + 1</a:t>
            </a:r>
          </a:p>
          <a:p>
            <a:pPr marL="0" indent="0">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In general, in GF (2</a:t>
            </a:r>
            <a:r>
              <a:rPr lang="en-US" sz="1200" baseline="30000" dirty="0">
                <a:latin typeface="Tahoma" panose="020B0604030504040204" pitchFamily="34" charset="0"/>
                <a:ea typeface="Tahoma" panose="020B0604030504040204" pitchFamily="34" charset="0"/>
                <a:cs typeface="Tahoma" panose="020B0604030504040204" pitchFamily="34" charset="0"/>
              </a:rPr>
              <a:t>n</a:t>
            </a:r>
            <a:r>
              <a:rPr lang="en-US" sz="1200" dirty="0">
                <a:latin typeface="Tahoma" panose="020B0604030504040204" pitchFamily="34" charset="0"/>
                <a:ea typeface="Tahoma" panose="020B0604030504040204" pitchFamily="34" charset="0"/>
                <a:cs typeface="Tahoma" panose="020B0604030504040204" pitchFamily="34" charset="0"/>
              </a:rPr>
              <a:t>) with an nth-degree polynomial p(x), we have </a:t>
            </a:r>
          </a:p>
          <a:p>
            <a:pPr marL="0" indent="0">
              <a:lnSpc>
                <a:spcPct val="150000"/>
              </a:lnSpc>
              <a:spcBef>
                <a:spcPts val="0"/>
              </a:spcBef>
              <a:buNone/>
            </a:pPr>
            <a:r>
              <a:rPr lang="en-US" sz="1200" dirty="0" err="1">
                <a:latin typeface="Tahoma" panose="020B0604030504040204" pitchFamily="34" charset="0"/>
                <a:ea typeface="Tahoma" panose="020B0604030504040204" pitchFamily="34" charset="0"/>
                <a:cs typeface="Tahoma" panose="020B0604030504040204" pitchFamily="34" charset="0"/>
              </a:rPr>
              <a:t>x</a:t>
            </a:r>
            <a:r>
              <a:rPr lang="en-US" sz="1200" baseline="30000" dirty="0" err="1">
                <a:latin typeface="Tahoma" panose="020B0604030504040204" pitchFamily="34" charset="0"/>
                <a:ea typeface="Tahoma" panose="020B0604030504040204" pitchFamily="34" charset="0"/>
                <a:cs typeface="Tahoma" panose="020B0604030504040204" pitchFamily="34" charset="0"/>
              </a:rPr>
              <a:t>n</a:t>
            </a:r>
            <a:r>
              <a:rPr lang="en-US" sz="1200" dirty="0">
                <a:latin typeface="Tahoma" panose="020B0604030504040204" pitchFamily="34" charset="0"/>
                <a:ea typeface="Tahoma" panose="020B0604030504040204" pitchFamily="34" charset="0"/>
                <a:cs typeface="Tahoma" panose="020B0604030504040204" pitchFamily="34" charset="0"/>
              </a:rPr>
              <a:t> mod p(x) = [p(x) – </a:t>
            </a:r>
            <a:r>
              <a:rPr lang="en-US" sz="1200" dirty="0" err="1">
                <a:latin typeface="Tahoma" panose="020B0604030504040204" pitchFamily="34" charset="0"/>
                <a:ea typeface="Tahoma" panose="020B0604030504040204" pitchFamily="34" charset="0"/>
                <a:cs typeface="Tahoma" panose="020B0604030504040204" pitchFamily="34" charset="0"/>
              </a:rPr>
              <a:t>x</a:t>
            </a:r>
            <a:r>
              <a:rPr lang="en-US" sz="1200" baseline="30000" dirty="0" err="1">
                <a:latin typeface="Tahoma" panose="020B0604030504040204" pitchFamily="34" charset="0"/>
                <a:ea typeface="Tahoma" panose="020B0604030504040204" pitchFamily="34" charset="0"/>
                <a:cs typeface="Tahoma" panose="020B0604030504040204" pitchFamily="34" charset="0"/>
              </a:rPr>
              <a:t>n</a:t>
            </a:r>
            <a:r>
              <a:rPr lang="en-US" sz="1200" dirty="0">
                <a:latin typeface="Tahoma" panose="020B0604030504040204" pitchFamily="34" charset="0"/>
                <a:ea typeface="Tahoma" panose="020B0604030504040204" pitchFamily="34" charset="0"/>
                <a:cs typeface="Tahoma" panose="020B0604030504040204" pitchFamily="34" charset="0"/>
              </a:rPr>
              <a:t>] </a:t>
            </a:r>
          </a:p>
          <a:p>
            <a:pPr marL="0" indent="0">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marR="0" indent="0" algn="just">
              <a:lnSpc>
                <a:spcPct val="150000"/>
              </a:lnSpc>
              <a:spcBef>
                <a:spcPts val="0"/>
              </a:spcBef>
              <a:spcAft>
                <a:spcPts val="0"/>
              </a:spcAft>
              <a:buNone/>
            </a:pPr>
            <a:r>
              <a:rPr lang="en-US" sz="1200" dirty="0">
                <a:effectLst/>
                <a:latin typeface="Tahoma" panose="020B0604030504040204" pitchFamily="34" charset="0"/>
                <a:ea typeface="Calibri" panose="020F0502020204030204" pitchFamily="34" charset="0"/>
              </a:rPr>
              <a:t>Polynomial in GF (2</a:t>
            </a:r>
            <a:r>
              <a:rPr lang="en-US" sz="1200" baseline="30000" dirty="0">
                <a:effectLst/>
                <a:latin typeface="Tahoma" panose="020B0604030504040204" pitchFamily="34" charset="0"/>
                <a:ea typeface="Calibri" panose="020F0502020204030204" pitchFamily="34" charset="0"/>
              </a:rPr>
              <a:t>8</a:t>
            </a:r>
            <a:r>
              <a:rPr lang="en-US" sz="1200" dirty="0">
                <a:effectLst/>
                <a:latin typeface="Tahoma" panose="020B0604030504040204" pitchFamily="34" charset="0"/>
                <a:ea typeface="Calibri" panose="020F0502020204030204" pitchFamily="34" charset="0"/>
              </a:rPr>
              <a:t>), has the form:</a:t>
            </a:r>
          </a:p>
          <a:p>
            <a:pPr marL="0" marR="0" indent="0" algn="just">
              <a:lnSpc>
                <a:spcPct val="150000"/>
              </a:lnSpc>
              <a:spcBef>
                <a:spcPts val="0"/>
              </a:spcBef>
              <a:spcAft>
                <a:spcPts val="0"/>
              </a:spcAft>
              <a:buNone/>
            </a:pPr>
            <a:r>
              <a:rPr lang="en-US" sz="1200" dirty="0">
                <a:effectLst/>
                <a:latin typeface="Tahoma" panose="020B0604030504040204" pitchFamily="34" charset="0"/>
                <a:ea typeface="Calibri" panose="020F0502020204030204" pitchFamily="34" charset="0"/>
              </a:rPr>
              <a:t>f(x) = b</a:t>
            </a:r>
            <a:r>
              <a:rPr lang="en-US" sz="1200" baseline="-25000" dirty="0">
                <a:effectLst/>
                <a:latin typeface="Tahoma" panose="020B0604030504040204" pitchFamily="34" charset="0"/>
                <a:ea typeface="Calibri" panose="020F0502020204030204" pitchFamily="34" charset="0"/>
              </a:rPr>
              <a:t>7</a:t>
            </a:r>
            <a:r>
              <a:rPr lang="en-US" sz="1200" dirty="0">
                <a:effectLst/>
                <a:latin typeface="Tahoma" panose="020B0604030504040204" pitchFamily="34" charset="0"/>
                <a:ea typeface="Calibri" panose="020F0502020204030204" pitchFamily="34" charset="0"/>
              </a:rPr>
              <a:t>x</a:t>
            </a:r>
            <a:r>
              <a:rPr lang="en-US" sz="1200" baseline="30000" dirty="0">
                <a:effectLst/>
                <a:latin typeface="Tahoma" panose="020B0604030504040204" pitchFamily="34" charset="0"/>
                <a:ea typeface="Calibri" panose="020F0502020204030204" pitchFamily="34" charset="0"/>
              </a:rPr>
              <a:t>7</a:t>
            </a:r>
            <a:r>
              <a:rPr lang="en-US" sz="1200" dirty="0">
                <a:effectLst/>
                <a:latin typeface="Tahoma" panose="020B0604030504040204" pitchFamily="34" charset="0"/>
                <a:ea typeface="Calibri" panose="020F0502020204030204" pitchFamily="34" charset="0"/>
              </a:rPr>
              <a:t> + b</a:t>
            </a:r>
            <a:r>
              <a:rPr lang="en-US" sz="1200" baseline="-25000" dirty="0">
                <a:effectLst/>
                <a:latin typeface="Tahoma" panose="020B0604030504040204" pitchFamily="34" charset="0"/>
                <a:ea typeface="Calibri" panose="020F0502020204030204" pitchFamily="34" charset="0"/>
              </a:rPr>
              <a:t>6</a:t>
            </a:r>
            <a:r>
              <a:rPr lang="en-US" sz="1200" dirty="0">
                <a:effectLst/>
                <a:latin typeface="Tahoma" panose="020B0604030504040204" pitchFamily="34" charset="0"/>
                <a:ea typeface="Calibri" panose="020F0502020204030204" pitchFamily="34" charset="0"/>
              </a:rPr>
              <a:t>x</a:t>
            </a:r>
            <a:r>
              <a:rPr lang="en-US" sz="1200" baseline="30000" dirty="0">
                <a:effectLst/>
                <a:latin typeface="Tahoma" panose="020B0604030504040204" pitchFamily="34" charset="0"/>
                <a:ea typeface="Calibri" panose="020F0502020204030204" pitchFamily="34" charset="0"/>
              </a:rPr>
              <a:t>6</a:t>
            </a:r>
            <a:r>
              <a:rPr lang="en-US" sz="1200" dirty="0">
                <a:effectLst/>
                <a:latin typeface="Tahoma" panose="020B0604030504040204" pitchFamily="34" charset="0"/>
                <a:ea typeface="Calibri" panose="020F0502020204030204" pitchFamily="34" charset="0"/>
              </a:rPr>
              <a:t> + b</a:t>
            </a:r>
            <a:r>
              <a:rPr lang="en-US" sz="1200" baseline="-25000" dirty="0">
                <a:effectLst/>
                <a:latin typeface="Tahoma" panose="020B0604030504040204" pitchFamily="34" charset="0"/>
                <a:ea typeface="Calibri" panose="020F0502020204030204" pitchFamily="34" charset="0"/>
              </a:rPr>
              <a:t>5</a:t>
            </a:r>
            <a:r>
              <a:rPr lang="en-US" sz="1200" dirty="0">
                <a:effectLst/>
                <a:latin typeface="Tahoma" panose="020B0604030504040204" pitchFamily="34" charset="0"/>
                <a:ea typeface="Calibri" panose="020F0502020204030204" pitchFamily="34" charset="0"/>
              </a:rPr>
              <a:t>x</a:t>
            </a:r>
            <a:r>
              <a:rPr lang="en-US" sz="1200" baseline="30000" dirty="0">
                <a:effectLst/>
                <a:latin typeface="Tahoma" panose="020B0604030504040204" pitchFamily="34" charset="0"/>
                <a:ea typeface="Calibri" panose="020F0502020204030204" pitchFamily="34" charset="0"/>
              </a:rPr>
              <a:t>5</a:t>
            </a:r>
            <a:r>
              <a:rPr lang="en-US" sz="1200" dirty="0">
                <a:effectLst/>
                <a:latin typeface="Tahoma" panose="020B0604030504040204" pitchFamily="34" charset="0"/>
                <a:ea typeface="Calibri" panose="020F0502020204030204" pitchFamily="34" charset="0"/>
              </a:rPr>
              <a:t> + b</a:t>
            </a:r>
            <a:r>
              <a:rPr lang="en-US" sz="1200" baseline="-25000" dirty="0">
                <a:effectLst/>
                <a:latin typeface="Tahoma" panose="020B0604030504040204" pitchFamily="34" charset="0"/>
                <a:ea typeface="Calibri" panose="020F0502020204030204" pitchFamily="34" charset="0"/>
              </a:rPr>
              <a:t>4</a:t>
            </a:r>
            <a:r>
              <a:rPr lang="en-US" sz="1200" dirty="0">
                <a:effectLst/>
                <a:latin typeface="Tahoma" panose="020B0604030504040204" pitchFamily="34" charset="0"/>
                <a:ea typeface="Calibri" panose="020F0502020204030204" pitchFamily="34" charset="0"/>
              </a:rPr>
              <a:t>x</a:t>
            </a:r>
            <a:r>
              <a:rPr lang="en-US" sz="1200" baseline="30000" dirty="0">
                <a:effectLst/>
                <a:latin typeface="Tahoma" panose="020B0604030504040204" pitchFamily="34" charset="0"/>
                <a:ea typeface="Calibri" panose="020F0502020204030204" pitchFamily="34" charset="0"/>
              </a:rPr>
              <a:t>4</a:t>
            </a:r>
            <a:r>
              <a:rPr lang="en-US" sz="1200" dirty="0">
                <a:effectLst/>
                <a:latin typeface="Tahoma" panose="020B0604030504040204" pitchFamily="34" charset="0"/>
                <a:ea typeface="Calibri" panose="020F0502020204030204" pitchFamily="34" charset="0"/>
              </a:rPr>
              <a:t> + b</a:t>
            </a:r>
            <a:r>
              <a:rPr lang="en-US" sz="1200" baseline="-25000" dirty="0">
                <a:effectLst/>
                <a:latin typeface="Tahoma" panose="020B0604030504040204" pitchFamily="34" charset="0"/>
                <a:ea typeface="Calibri" panose="020F0502020204030204" pitchFamily="34" charset="0"/>
              </a:rPr>
              <a:t>3</a:t>
            </a:r>
            <a:r>
              <a:rPr lang="en-US" sz="1200" dirty="0">
                <a:effectLst/>
                <a:latin typeface="Tahoma" panose="020B0604030504040204" pitchFamily="34" charset="0"/>
                <a:ea typeface="Calibri" panose="020F0502020204030204" pitchFamily="34" charset="0"/>
              </a:rPr>
              <a:t>x</a:t>
            </a:r>
            <a:r>
              <a:rPr lang="en-US" sz="1200" baseline="30000" dirty="0">
                <a:effectLst/>
                <a:latin typeface="Tahoma" panose="020B0604030504040204" pitchFamily="34" charset="0"/>
                <a:ea typeface="Calibri" panose="020F0502020204030204" pitchFamily="34" charset="0"/>
              </a:rPr>
              <a:t>3</a:t>
            </a:r>
            <a:r>
              <a:rPr lang="en-US" sz="1200" dirty="0">
                <a:effectLst/>
                <a:latin typeface="Tahoma" panose="020B0604030504040204" pitchFamily="34" charset="0"/>
                <a:ea typeface="Calibri" panose="020F0502020204030204" pitchFamily="34" charset="0"/>
              </a:rPr>
              <a:t> + b</a:t>
            </a:r>
            <a:r>
              <a:rPr lang="en-US" sz="1200" baseline="-25000" dirty="0">
                <a:effectLst/>
                <a:latin typeface="Tahoma" panose="020B0604030504040204" pitchFamily="34" charset="0"/>
                <a:ea typeface="Calibri" panose="020F0502020204030204" pitchFamily="34" charset="0"/>
              </a:rPr>
              <a:t>2</a:t>
            </a:r>
            <a:r>
              <a:rPr lang="en-US" sz="1200" dirty="0">
                <a:effectLst/>
                <a:latin typeface="Tahoma" panose="020B0604030504040204" pitchFamily="34" charset="0"/>
                <a:ea typeface="Calibri" panose="020F0502020204030204" pitchFamily="34" charset="0"/>
              </a:rPr>
              <a:t>x</a:t>
            </a:r>
            <a:r>
              <a:rPr lang="en-US" sz="1200" baseline="30000" dirty="0">
                <a:effectLst/>
                <a:latin typeface="Tahoma" panose="020B0604030504040204" pitchFamily="34" charset="0"/>
                <a:ea typeface="Calibri" panose="020F0502020204030204" pitchFamily="34" charset="0"/>
              </a:rPr>
              <a:t>2</a:t>
            </a:r>
            <a:r>
              <a:rPr lang="en-US" sz="1200" dirty="0">
                <a:effectLst/>
                <a:latin typeface="Tahoma" panose="020B0604030504040204" pitchFamily="34" charset="0"/>
                <a:ea typeface="Calibri" panose="020F0502020204030204" pitchFamily="34" charset="0"/>
              </a:rPr>
              <a:t> + b</a:t>
            </a:r>
            <a:r>
              <a:rPr lang="en-US" sz="1200" baseline="-25000" dirty="0">
                <a:effectLst/>
                <a:latin typeface="Tahoma" panose="020B0604030504040204" pitchFamily="34" charset="0"/>
                <a:ea typeface="Calibri" panose="020F0502020204030204" pitchFamily="34" charset="0"/>
              </a:rPr>
              <a:t>1</a:t>
            </a:r>
            <a:r>
              <a:rPr lang="en-US" sz="1200" dirty="0">
                <a:effectLst/>
                <a:latin typeface="Tahoma" panose="020B0604030504040204" pitchFamily="34" charset="0"/>
                <a:ea typeface="Calibri" panose="020F0502020204030204" pitchFamily="34" charset="0"/>
              </a:rPr>
              <a:t>x + b</a:t>
            </a:r>
            <a:r>
              <a:rPr lang="en-US" sz="1200" baseline="-25000" dirty="0">
                <a:effectLst/>
                <a:latin typeface="Tahoma" panose="020B0604030504040204" pitchFamily="34" charset="0"/>
                <a:ea typeface="Calibri" panose="020F0502020204030204" pitchFamily="34" charset="0"/>
              </a:rPr>
              <a:t>0</a:t>
            </a:r>
            <a:r>
              <a:rPr lang="en-US" sz="1200" dirty="0">
                <a:effectLst/>
                <a:latin typeface="Tahoma" panose="020B0604030504040204" pitchFamily="34" charset="0"/>
                <a:ea typeface="Calibri" panose="020F0502020204030204" pitchFamily="34" charset="0"/>
              </a:rPr>
              <a:t>.</a:t>
            </a:r>
          </a:p>
          <a:p>
            <a:pPr marL="0" indent="0">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xmlns="" id="{CE273C13-5A8B-4DB7-B932-4D915F90183B}"/>
              </a:ext>
            </a:extLst>
          </p:cNvPr>
          <p:cNvSpPr/>
          <p:nvPr/>
        </p:nvSpPr>
        <p:spPr>
          <a:xfrm>
            <a:off x="541020" y="4378960"/>
            <a:ext cx="4297680" cy="1742440"/>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744575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buNone/>
            </a:pPr>
            <a:r>
              <a:rPr lang="en-US" sz="1400" b="1" dirty="0" smtClean="0">
                <a:solidFill>
                  <a:srgbClr val="002060"/>
                </a:solidFill>
                <a:latin typeface="Tahoma" pitchFamily="34" charset="0"/>
                <a:ea typeface="Tahoma" pitchFamily="34" charset="0"/>
                <a:cs typeface="Tahoma" pitchFamily="34" charset="0"/>
              </a:rPr>
              <a:t>   </a:t>
            </a:r>
            <a:r>
              <a:rPr lang="en-US" sz="1400" b="1" dirty="0" smtClean="0">
                <a:latin typeface="Tahoma" pitchFamily="34" charset="0"/>
                <a:ea typeface="Tahoma" pitchFamily="34" charset="0"/>
                <a:cs typeface="Tahoma" pitchFamily="34" charset="0"/>
              </a:rPr>
              <a:t>ETHICAL ISSUES</a:t>
            </a:r>
          </a:p>
          <a:p>
            <a:pPr>
              <a:lnSpc>
                <a:spcPct val="150000"/>
              </a:lnSpc>
              <a:spcBef>
                <a:spcPts val="0"/>
              </a:spcBef>
            </a:pPr>
            <a:r>
              <a:rPr lang="en-US" sz="1200" dirty="0" smtClean="0">
                <a:latin typeface="Tahoma" pitchFamily="34" charset="0"/>
                <a:ea typeface="Tahoma" pitchFamily="34" charset="0"/>
                <a:cs typeface="Tahoma" pitchFamily="34" charset="0"/>
              </a:rPr>
              <a:t>Ethics refers to a system of moral principles that relates to the benefits and harms of particular actions, and to the rightness and wrongness of motives and ends of those actions</a:t>
            </a:r>
          </a:p>
          <a:p>
            <a:pPr>
              <a:lnSpc>
                <a:spcPct val="150000"/>
              </a:lnSpc>
              <a:spcBef>
                <a:spcPts val="0"/>
              </a:spcBef>
            </a:pPr>
            <a:endParaRPr lang="en-US" sz="1200" dirty="0" smtClean="0">
              <a:latin typeface="Tahoma" pitchFamily="34" charset="0"/>
              <a:ea typeface="Tahoma" pitchFamily="34" charset="0"/>
              <a:cs typeface="Tahoma" pitchFamily="34" charset="0"/>
            </a:endParaRPr>
          </a:p>
          <a:p>
            <a:pPr>
              <a:lnSpc>
                <a:spcPct val="150000"/>
              </a:lnSpc>
              <a:spcBef>
                <a:spcPts val="0"/>
              </a:spcBef>
              <a:buNone/>
            </a:pPr>
            <a:r>
              <a:rPr lang="en-US" sz="1400" b="1" dirty="0" smtClean="0">
                <a:latin typeface="Tahoma" pitchFamily="34" charset="0"/>
                <a:ea typeface="Tahoma" pitchFamily="34" charset="0"/>
                <a:cs typeface="Tahoma" pitchFamily="34" charset="0"/>
              </a:rPr>
              <a:t>   ETHICAL ISSUES RELATED TO COMPUTERS AND INFORMATION  SYSTEMS</a:t>
            </a:r>
          </a:p>
          <a:p>
            <a:pPr algn="just">
              <a:lnSpc>
                <a:spcPct val="150000"/>
              </a:lnSpc>
              <a:spcBef>
                <a:spcPts val="0"/>
              </a:spcBef>
              <a:buNone/>
            </a:pPr>
            <a:r>
              <a:rPr lang="en-US" sz="1200" dirty="0" smtClean="0">
                <a:latin typeface="Tahoma" pitchFamily="34" charset="0"/>
                <a:ea typeface="Tahoma" pitchFamily="34" charset="0"/>
                <a:cs typeface="Tahoma" pitchFamily="34" charset="0"/>
              </a:rPr>
              <a:t>    Ethical issues arise as the result of the roles of computers, such as the following:</a:t>
            </a:r>
          </a:p>
          <a:p>
            <a:pPr algn="just">
              <a:lnSpc>
                <a:spcPct val="150000"/>
              </a:lnSpc>
              <a:spcBef>
                <a:spcPts val="0"/>
              </a:spcBef>
            </a:pPr>
            <a:r>
              <a:rPr lang="en-US" sz="1200" dirty="0" smtClean="0">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Repositories and processors of information: </a:t>
            </a:r>
            <a:r>
              <a:rPr lang="en-US" sz="1200" dirty="0" smtClean="0">
                <a:latin typeface="Tahoma" pitchFamily="34" charset="0"/>
                <a:ea typeface="Tahoma" pitchFamily="34" charset="0"/>
                <a:cs typeface="Tahoma" pitchFamily="34" charset="0"/>
              </a:rPr>
              <a:t>Unauthorized use of otherwise unused computer services or of information stored in computers raises questions of appropriateness or fairness.</a:t>
            </a:r>
          </a:p>
          <a:p>
            <a:pPr algn="just">
              <a:lnSpc>
                <a:spcPct val="150000"/>
              </a:lnSpc>
              <a:spcBef>
                <a:spcPts val="0"/>
              </a:spcBef>
            </a:pPr>
            <a:r>
              <a:rPr lang="en-US" sz="1200" dirty="0" smtClean="0">
                <a:latin typeface="Tahoma" pitchFamily="34" charset="0"/>
                <a:ea typeface="Tahoma" pitchFamily="34" charset="0"/>
                <a:cs typeface="Tahoma" pitchFamily="34" charset="0"/>
              </a:rPr>
              <a:t> </a:t>
            </a:r>
            <a:r>
              <a:rPr lang="en-US" sz="1200" b="1" dirty="0" smtClean="0">
                <a:latin typeface="Tahoma" pitchFamily="34" charset="0"/>
                <a:ea typeface="Tahoma" pitchFamily="34" charset="0"/>
                <a:cs typeface="Tahoma" pitchFamily="34" charset="0"/>
              </a:rPr>
              <a:t>Producers of new forms and types of assets:</a:t>
            </a:r>
            <a:r>
              <a:rPr lang="en-US" sz="1200" dirty="0" smtClean="0">
                <a:latin typeface="Tahoma" pitchFamily="34" charset="0"/>
                <a:ea typeface="Tahoma" pitchFamily="34" charset="0"/>
                <a:cs typeface="Tahoma" pitchFamily="34" charset="0"/>
              </a:rPr>
              <a:t> For example, computer programs are entirely new types of assets, possibly not subject to the same concepts of ownership as other assets.</a:t>
            </a:r>
          </a:p>
          <a:p>
            <a:pPr algn="just">
              <a:lnSpc>
                <a:spcPct val="150000"/>
              </a:lnSpc>
              <a:spcBef>
                <a:spcPts val="0"/>
              </a:spcBef>
            </a:pPr>
            <a:r>
              <a:rPr lang="en-US" sz="1200" b="1" dirty="0" smtClean="0">
                <a:latin typeface="Tahoma" pitchFamily="34" charset="0"/>
                <a:ea typeface="Tahoma" pitchFamily="34" charset="0"/>
                <a:cs typeface="Tahoma" pitchFamily="34" charset="0"/>
              </a:rPr>
              <a:t>Instruments of acts: </a:t>
            </a:r>
            <a:r>
              <a:rPr lang="en-US" sz="1200" dirty="0" smtClean="0">
                <a:latin typeface="Tahoma" pitchFamily="34" charset="0"/>
                <a:ea typeface="Tahoma" pitchFamily="34" charset="0"/>
                <a:cs typeface="Tahoma" pitchFamily="34" charset="0"/>
              </a:rPr>
              <a:t>To what degree must computer services and users of computers, data, and programs be responsible for the integrity and appropriateness of computer output?</a:t>
            </a:r>
          </a:p>
          <a:p>
            <a:pPr algn="just">
              <a:lnSpc>
                <a:spcPct val="150000"/>
              </a:lnSpc>
              <a:spcBef>
                <a:spcPts val="0"/>
              </a:spcBef>
            </a:pPr>
            <a:r>
              <a:rPr lang="en-US" sz="1200" b="1" dirty="0" smtClean="0">
                <a:latin typeface="Tahoma" pitchFamily="34" charset="0"/>
                <a:ea typeface="Tahoma" pitchFamily="34" charset="0"/>
                <a:cs typeface="Tahoma" pitchFamily="34" charset="0"/>
              </a:rPr>
              <a:t>Symbols of intimidation and deception: </a:t>
            </a:r>
            <a:r>
              <a:rPr lang="en-US" sz="1200" dirty="0" smtClean="0">
                <a:latin typeface="Tahoma" pitchFamily="34" charset="0"/>
                <a:ea typeface="Tahoma" pitchFamily="34" charset="0"/>
                <a:cs typeface="Tahoma" pitchFamily="34" charset="0"/>
              </a:rPr>
              <a:t>The images of computers as thinking machines, absolute truth producers, infallible, subject to blame, and as anthropomorphic replacements of humans who err should be carefully considered.</a:t>
            </a:r>
          </a:p>
          <a:p>
            <a:pPr algn="just">
              <a:lnSpc>
                <a:spcPct val="150000"/>
              </a:lnSpc>
              <a:spcBef>
                <a:spcPts val="0"/>
              </a:spcBef>
            </a:pPr>
            <a:endParaRPr lang="en-US" sz="1200" b="1" dirty="0" smtClean="0">
              <a:latin typeface="Tahoma" pitchFamily="34" charset="0"/>
              <a:ea typeface="Tahoma" pitchFamily="34" charset="0"/>
              <a:cs typeface="Tahoma" pitchFamily="34" charset="0"/>
            </a:endParaRPr>
          </a:p>
          <a:p>
            <a:pPr algn="just">
              <a:lnSpc>
                <a:spcPct val="150000"/>
              </a:lnSpc>
              <a:spcBef>
                <a:spcPts val="0"/>
              </a:spcBef>
              <a:buNone/>
            </a:pPr>
            <a:r>
              <a:rPr lang="en-US" sz="1200" dirty="0" smtClean="0"/>
              <a:t>    </a:t>
            </a:r>
          </a:p>
          <a:p>
            <a:pPr algn="just">
              <a:lnSpc>
                <a:spcPct val="150000"/>
              </a:lnSpc>
              <a:spcBef>
                <a:spcPts val="0"/>
              </a:spcBef>
              <a:buNone/>
            </a:pPr>
            <a:endParaRPr lang="en-US" sz="1200" b="1" dirty="0" smtClean="0">
              <a:latin typeface="Tahoma" pitchFamily="34" charset="0"/>
              <a:ea typeface="Tahoma" pitchFamily="34" charset="0"/>
              <a:cs typeface="Tahoma" pitchFamily="34" charset="0"/>
            </a:endParaRPr>
          </a:p>
          <a:p>
            <a:pPr>
              <a:buNone/>
            </a:pPr>
            <a:endParaRPr lang="en-US" sz="1400" dirty="0">
              <a:latin typeface="Tahoma" pitchFamily="34" charset="0"/>
              <a:ea typeface="Tahoma" pitchFamily="34" charset="0"/>
              <a:cs typeface="Tahoma"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4A47C4D-26D0-43E9-8D2F-2DF5AF757CF9}"/>
              </a:ext>
            </a:extLst>
          </p:cNvPr>
          <p:cNvSpPr>
            <a:spLocks noGrp="1"/>
          </p:cNvSpPr>
          <p:nvPr>
            <p:ph type="title"/>
          </p:nvPr>
        </p:nvSpPr>
        <p:spPr/>
        <p:txBody>
          <a:bodyPr/>
          <a:lstStyle/>
          <a:p>
            <a:endParaRPr lang="en-US"/>
          </a:p>
        </p:txBody>
      </p:sp>
      <mc:AlternateContent xmlns:mc="http://schemas.openxmlformats.org/markup-compatibility/2006">
        <mc:Choice xmlns:a14="http://schemas.microsoft.com/office/drawing/2010/main" xmlns="" Requires="a14">
          <p:sp>
            <p:nvSpPr>
              <p:cNvPr id="3" name="Content Placeholder 2">
                <a:extLst>
                  <a:ext uri="{FF2B5EF4-FFF2-40B4-BE49-F238E27FC236}">
                    <a16:creationId xmlns:a16="http://schemas.microsoft.com/office/drawing/2014/main" id="{7D3E9CD7-EEB0-4D63-9797-77745B3FEB2D}"/>
                  </a:ext>
                </a:extLst>
              </p:cNvPr>
              <p:cNvSpPr>
                <a:spLocks noGrp="1"/>
              </p:cNvSpPr>
              <p:nvPr>
                <p:ph idx="1"/>
              </p:nvPr>
            </p:nvSpPr>
            <p:spPr/>
            <p:txBody>
              <a:bodyPr>
                <a:noAutofit/>
              </a:bodyPr>
              <a:lstStyle/>
              <a:p>
                <a:pPr marL="0" marR="0" indent="0" algn="just">
                  <a:lnSpc>
                    <a:spcPct val="150000"/>
                  </a:lnSpc>
                  <a:spcBef>
                    <a:spcPts val="0"/>
                  </a:spcBef>
                  <a:buNone/>
                </a:pPr>
                <a:r>
                  <a:rPr lang="en-US" sz="1200" dirty="0">
                    <a:effectLst/>
                    <a:latin typeface="Tahoma" panose="020B0604030504040204" pitchFamily="34" charset="0"/>
                    <a:ea typeface="Tahoma" panose="020B0604030504040204" pitchFamily="34" charset="0"/>
                    <a:cs typeface="Tahoma" panose="020B0604030504040204" pitchFamily="34" charset="0"/>
                  </a:rPr>
                  <a:t>x × f(x) = (b</a:t>
                </a:r>
                <a:r>
                  <a:rPr lang="en-US" sz="1200" baseline="-25000" dirty="0">
                    <a:effectLst/>
                    <a:latin typeface="Tahoma" panose="020B0604030504040204" pitchFamily="34" charset="0"/>
                    <a:ea typeface="Tahoma" panose="020B0604030504040204" pitchFamily="34" charset="0"/>
                    <a:cs typeface="Tahoma" panose="020B0604030504040204" pitchFamily="34" charset="0"/>
                  </a:rPr>
                  <a:t>7</a:t>
                </a:r>
                <a:r>
                  <a:rPr lang="en-US" sz="1200" dirty="0">
                    <a:effectLst/>
                    <a:latin typeface="Tahoma" panose="020B0604030504040204" pitchFamily="34" charset="0"/>
                    <a:ea typeface="Tahoma" panose="020B0604030504040204" pitchFamily="34" charset="0"/>
                    <a:cs typeface="Tahoma" panose="020B0604030504040204" pitchFamily="34" charset="0"/>
                  </a:rPr>
                  <a:t>x</a:t>
                </a:r>
                <a:r>
                  <a:rPr lang="en-US" sz="1200" baseline="30000" dirty="0">
                    <a:effectLst/>
                    <a:latin typeface="Tahoma" panose="020B0604030504040204" pitchFamily="34" charset="0"/>
                    <a:ea typeface="Tahoma" panose="020B0604030504040204" pitchFamily="34" charset="0"/>
                    <a:cs typeface="Tahoma" panose="020B0604030504040204" pitchFamily="34" charset="0"/>
                  </a:rPr>
                  <a:t>8 </a:t>
                </a:r>
                <a:r>
                  <a:rPr lang="en-US" sz="1200" dirty="0">
                    <a:effectLst/>
                    <a:latin typeface="Tahoma" panose="020B0604030504040204" pitchFamily="34" charset="0"/>
                    <a:ea typeface="Tahoma" panose="020B0604030504040204" pitchFamily="34" charset="0"/>
                    <a:cs typeface="Tahoma" panose="020B0604030504040204" pitchFamily="34" charset="0"/>
                  </a:rPr>
                  <a:t>+ b</a:t>
                </a:r>
                <a:r>
                  <a:rPr lang="en-US" sz="1200" baseline="-25000" dirty="0">
                    <a:effectLst/>
                    <a:latin typeface="Tahoma" panose="020B0604030504040204" pitchFamily="34" charset="0"/>
                    <a:ea typeface="Tahoma" panose="020B0604030504040204" pitchFamily="34" charset="0"/>
                    <a:cs typeface="Tahoma" panose="020B0604030504040204" pitchFamily="34" charset="0"/>
                  </a:rPr>
                  <a:t>6</a:t>
                </a:r>
                <a:r>
                  <a:rPr lang="en-US" sz="1200" dirty="0">
                    <a:effectLst/>
                    <a:latin typeface="Tahoma" panose="020B0604030504040204" pitchFamily="34" charset="0"/>
                    <a:ea typeface="Tahoma" panose="020B0604030504040204" pitchFamily="34" charset="0"/>
                    <a:cs typeface="Tahoma" panose="020B0604030504040204" pitchFamily="34" charset="0"/>
                  </a:rPr>
                  <a:t>x</a:t>
                </a:r>
                <a:r>
                  <a:rPr lang="en-US" sz="1200" baseline="30000" dirty="0">
                    <a:effectLst/>
                    <a:latin typeface="Tahoma" panose="020B0604030504040204" pitchFamily="34" charset="0"/>
                    <a:ea typeface="Tahoma" panose="020B0604030504040204" pitchFamily="34" charset="0"/>
                    <a:cs typeface="Tahoma" panose="020B0604030504040204" pitchFamily="34" charset="0"/>
                  </a:rPr>
                  <a:t>7</a:t>
                </a:r>
                <a:r>
                  <a:rPr lang="en-US" sz="1200" dirty="0">
                    <a:effectLst/>
                    <a:latin typeface="Tahoma" panose="020B0604030504040204" pitchFamily="34" charset="0"/>
                    <a:ea typeface="Tahoma" panose="020B0604030504040204" pitchFamily="34" charset="0"/>
                    <a:cs typeface="Tahoma" panose="020B0604030504040204" pitchFamily="34" charset="0"/>
                  </a:rPr>
                  <a:t> + b</a:t>
                </a:r>
                <a:r>
                  <a:rPr lang="en-US" sz="1200" baseline="-25000" dirty="0">
                    <a:effectLst/>
                    <a:latin typeface="Tahoma" panose="020B0604030504040204" pitchFamily="34" charset="0"/>
                    <a:ea typeface="Tahoma" panose="020B0604030504040204" pitchFamily="34" charset="0"/>
                    <a:cs typeface="Tahoma" panose="020B0604030504040204" pitchFamily="34" charset="0"/>
                  </a:rPr>
                  <a:t>5</a:t>
                </a:r>
                <a:r>
                  <a:rPr lang="en-US" sz="1200" dirty="0">
                    <a:effectLst/>
                    <a:latin typeface="Tahoma" panose="020B0604030504040204" pitchFamily="34" charset="0"/>
                    <a:ea typeface="Tahoma" panose="020B0604030504040204" pitchFamily="34" charset="0"/>
                    <a:cs typeface="Tahoma" panose="020B0604030504040204" pitchFamily="34" charset="0"/>
                  </a:rPr>
                  <a:t>x</a:t>
                </a:r>
                <a:r>
                  <a:rPr lang="en-US" sz="1200" baseline="30000" dirty="0">
                    <a:effectLst/>
                    <a:latin typeface="Tahoma" panose="020B0604030504040204" pitchFamily="34" charset="0"/>
                    <a:ea typeface="Tahoma" panose="020B0604030504040204" pitchFamily="34" charset="0"/>
                    <a:cs typeface="Tahoma" panose="020B0604030504040204" pitchFamily="34" charset="0"/>
                  </a:rPr>
                  <a:t>6</a:t>
                </a:r>
                <a:r>
                  <a:rPr lang="en-US" sz="1200" dirty="0">
                    <a:effectLst/>
                    <a:latin typeface="Tahoma" panose="020B0604030504040204" pitchFamily="34" charset="0"/>
                    <a:ea typeface="Tahoma" panose="020B0604030504040204" pitchFamily="34" charset="0"/>
                    <a:cs typeface="Tahoma" panose="020B0604030504040204" pitchFamily="34" charset="0"/>
                  </a:rPr>
                  <a:t> + b</a:t>
                </a:r>
                <a:r>
                  <a:rPr lang="en-US" sz="1200" baseline="-25000" dirty="0">
                    <a:effectLst/>
                    <a:latin typeface="Tahoma" panose="020B0604030504040204" pitchFamily="34" charset="0"/>
                    <a:ea typeface="Tahoma" panose="020B0604030504040204" pitchFamily="34" charset="0"/>
                    <a:cs typeface="Tahoma" panose="020B0604030504040204" pitchFamily="34" charset="0"/>
                  </a:rPr>
                  <a:t>4</a:t>
                </a:r>
                <a:r>
                  <a:rPr lang="en-US" sz="1200" dirty="0">
                    <a:effectLst/>
                    <a:latin typeface="Tahoma" panose="020B0604030504040204" pitchFamily="34" charset="0"/>
                    <a:ea typeface="Tahoma" panose="020B0604030504040204" pitchFamily="34" charset="0"/>
                    <a:cs typeface="Tahoma" panose="020B0604030504040204" pitchFamily="34" charset="0"/>
                  </a:rPr>
                  <a:t>x</a:t>
                </a:r>
                <a:r>
                  <a:rPr lang="en-US" sz="1200" baseline="30000" dirty="0">
                    <a:effectLst/>
                    <a:latin typeface="Tahoma" panose="020B0604030504040204" pitchFamily="34" charset="0"/>
                    <a:ea typeface="Tahoma" panose="020B0604030504040204" pitchFamily="34" charset="0"/>
                    <a:cs typeface="Tahoma" panose="020B0604030504040204" pitchFamily="34" charset="0"/>
                  </a:rPr>
                  <a:t>5</a:t>
                </a:r>
                <a:r>
                  <a:rPr lang="en-US" sz="1200" dirty="0">
                    <a:effectLst/>
                    <a:latin typeface="Tahoma" panose="020B0604030504040204" pitchFamily="34" charset="0"/>
                    <a:ea typeface="Tahoma" panose="020B0604030504040204" pitchFamily="34" charset="0"/>
                    <a:cs typeface="Tahoma" panose="020B0604030504040204" pitchFamily="34" charset="0"/>
                  </a:rPr>
                  <a:t> + b</a:t>
                </a:r>
                <a:r>
                  <a:rPr lang="en-US" sz="1200" baseline="-25000" dirty="0">
                    <a:effectLst/>
                    <a:latin typeface="Tahoma" panose="020B0604030504040204" pitchFamily="34" charset="0"/>
                    <a:ea typeface="Tahoma" panose="020B0604030504040204" pitchFamily="34" charset="0"/>
                    <a:cs typeface="Tahoma" panose="020B0604030504040204" pitchFamily="34" charset="0"/>
                  </a:rPr>
                  <a:t>3</a:t>
                </a:r>
                <a:r>
                  <a:rPr lang="en-US" sz="1200" dirty="0">
                    <a:effectLst/>
                    <a:latin typeface="Tahoma" panose="020B0604030504040204" pitchFamily="34" charset="0"/>
                    <a:ea typeface="Tahoma" panose="020B0604030504040204" pitchFamily="34" charset="0"/>
                    <a:cs typeface="Tahoma" panose="020B0604030504040204" pitchFamily="34" charset="0"/>
                  </a:rPr>
                  <a:t>x</a:t>
                </a:r>
                <a:r>
                  <a:rPr lang="en-US" sz="1200" baseline="30000" dirty="0">
                    <a:effectLst/>
                    <a:latin typeface="Tahoma" panose="020B0604030504040204" pitchFamily="34" charset="0"/>
                    <a:ea typeface="Tahoma" panose="020B0604030504040204" pitchFamily="34" charset="0"/>
                    <a:cs typeface="Tahoma" panose="020B0604030504040204" pitchFamily="34" charset="0"/>
                  </a:rPr>
                  <a:t>4</a:t>
                </a:r>
                <a:r>
                  <a:rPr lang="en-US" sz="1200" dirty="0">
                    <a:effectLst/>
                    <a:latin typeface="Tahoma" panose="020B0604030504040204" pitchFamily="34" charset="0"/>
                    <a:ea typeface="Tahoma" panose="020B0604030504040204" pitchFamily="34" charset="0"/>
                    <a:cs typeface="Tahoma" panose="020B0604030504040204" pitchFamily="34" charset="0"/>
                  </a:rPr>
                  <a:t> + b</a:t>
                </a:r>
                <a:r>
                  <a:rPr lang="en-US" sz="1200" baseline="-25000" dirty="0">
                    <a:effectLst/>
                    <a:latin typeface="Tahoma" panose="020B0604030504040204" pitchFamily="34" charset="0"/>
                    <a:ea typeface="Tahoma" panose="020B0604030504040204" pitchFamily="34" charset="0"/>
                    <a:cs typeface="Tahoma" panose="020B0604030504040204" pitchFamily="34" charset="0"/>
                  </a:rPr>
                  <a:t>2</a:t>
                </a:r>
                <a:r>
                  <a:rPr lang="en-US" sz="1200" dirty="0">
                    <a:effectLst/>
                    <a:latin typeface="Tahoma" panose="020B0604030504040204" pitchFamily="34" charset="0"/>
                    <a:ea typeface="Tahoma" panose="020B0604030504040204" pitchFamily="34" charset="0"/>
                    <a:cs typeface="Tahoma" panose="020B0604030504040204" pitchFamily="34" charset="0"/>
                  </a:rPr>
                  <a:t>x</a:t>
                </a:r>
                <a:r>
                  <a:rPr lang="en-US" sz="1200" baseline="30000" dirty="0">
                    <a:effectLst/>
                    <a:latin typeface="Tahoma" panose="020B0604030504040204" pitchFamily="34" charset="0"/>
                    <a:ea typeface="Tahoma" panose="020B0604030504040204" pitchFamily="34" charset="0"/>
                    <a:cs typeface="Tahoma" panose="020B0604030504040204" pitchFamily="34" charset="0"/>
                  </a:rPr>
                  <a:t>3</a:t>
                </a:r>
                <a:r>
                  <a:rPr lang="en-US" sz="1200" dirty="0">
                    <a:effectLst/>
                    <a:latin typeface="Tahoma" panose="020B0604030504040204" pitchFamily="34" charset="0"/>
                    <a:ea typeface="Tahoma" panose="020B0604030504040204" pitchFamily="34" charset="0"/>
                    <a:cs typeface="Tahoma" panose="020B0604030504040204" pitchFamily="34" charset="0"/>
                  </a:rPr>
                  <a:t> + b</a:t>
                </a:r>
                <a:r>
                  <a:rPr lang="en-US" sz="1200" baseline="-25000" dirty="0">
                    <a:effectLst/>
                    <a:latin typeface="Tahoma" panose="020B0604030504040204" pitchFamily="34" charset="0"/>
                    <a:ea typeface="Tahoma" panose="020B0604030504040204" pitchFamily="34" charset="0"/>
                    <a:cs typeface="Tahoma" panose="020B0604030504040204" pitchFamily="34" charset="0"/>
                  </a:rPr>
                  <a:t>1</a:t>
                </a:r>
                <a:r>
                  <a:rPr lang="en-US" sz="1200" dirty="0">
                    <a:effectLst/>
                    <a:latin typeface="Tahoma" panose="020B0604030504040204" pitchFamily="34" charset="0"/>
                    <a:ea typeface="Tahoma" panose="020B0604030504040204" pitchFamily="34" charset="0"/>
                    <a:cs typeface="Tahoma" panose="020B0604030504040204" pitchFamily="34" charset="0"/>
                  </a:rPr>
                  <a:t>x</a:t>
                </a:r>
                <a:r>
                  <a:rPr lang="en-US" sz="1200" baseline="30000" dirty="0">
                    <a:effectLst/>
                    <a:latin typeface="Tahoma" panose="020B0604030504040204" pitchFamily="34" charset="0"/>
                    <a:ea typeface="Tahoma" panose="020B0604030504040204" pitchFamily="34" charset="0"/>
                    <a:cs typeface="Tahoma" panose="020B0604030504040204" pitchFamily="34" charset="0"/>
                  </a:rPr>
                  <a:t>2</a:t>
                </a:r>
                <a:r>
                  <a:rPr lang="en-US" sz="1200" dirty="0">
                    <a:effectLst/>
                    <a:latin typeface="Tahoma" panose="020B0604030504040204" pitchFamily="34" charset="0"/>
                    <a:ea typeface="Tahoma" panose="020B0604030504040204" pitchFamily="34" charset="0"/>
                    <a:cs typeface="Tahoma" panose="020B0604030504040204" pitchFamily="34" charset="0"/>
                  </a:rPr>
                  <a:t> + b</a:t>
                </a:r>
                <a:r>
                  <a:rPr lang="en-US" sz="1200" baseline="-25000" dirty="0">
                    <a:effectLst/>
                    <a:latin typeface="Tahoma" panose="020B0604030504040204" pitchFamily="34" charset="0"/>
                    <a:ea typeface="Tahoma" panose="020B0604030504040204" pitchFamily="34" charset="0"/>
                    <a:cs typeface="Tahoma" panose="020B0604030504040204" pitchFamily="34" charset="0"/>
                  </a:rPr>
                  <a:t>0</a:t>
                </a:r>
                <a:r>
                  <a:rPr lang="en-US" sz="1200" dirty="0">
                    <a:effectLst/>
                    <a:latin typeface="Tahoma" panose="020B0604030504040204" pitchFamily="34" charset="0"/>
                    <a:ea typeface="Tahoma" panose="020B0604030504040204" pitchFamily="34" charset="0"/>
                    <a:cs typeface="Tahoma" panose="020B0604030504040204" pitchFamily="34" charset="0"/>
                  </a:rPr>
                  <a:t>x) mod m(x)</a:t>
                </a:r>
                <a:br>
                  <a:rPr lang="en-US" sz="1200" dirty="0">
                    <a:effectLst/>
                    <a:latin typeface="Tahoma" panose="020B0604030504040204" pitchFamily="34" charset="0"/>
                    <a:ea typeface="Tahoma" panose="020B0604030504040204" pitchFamily="34" charset="0"/>
                    <a:cs typeface="Tahoma" panose="020B0604030504040204" pitchFamily="34" charset="0"/>
                  </a:rPr>
                </a:br>
                <a:r>
                  <a:rPr lang="en-US" sz="1200" dirty="0">
                    <a:effectLst/>
                    <a:latin typeface="Tahoma" panose="020B0604030504040204" pitchFamily="34" charset="0"/>
                    <a:ea typeface="Tahoma" panose="020B0604030504040204" pitchFamily="34" charset="0"/>
                    <a:cs typeface="Tahoma" panose="020B0604030504040204" pitchFamily="34" charset="0"/>
                  </a:rPr>
                  <a:t> </a:t>
                </a:r>
                <a:r>
                  <a:rPr lang="en-US" sz="1200" dirty="0">
                    <a:solidFill>
                      <a:schemeClr val="accent6">
                        <a:lumMod val="75000"/>
                      </a:schemeClr>
                    </a:solidFill>
                    <a:effectLst/>
                    <a:latin typeface="Tahoma" panose="020B0604030504040204" pitchFamily="34" charset="0"/>
                    <a:ea typeface="Tahoma" panose="020B0604030504040204" pitchFamily="34" charset="0"/>
                    <a:cs typeface="Tahoma" panose="020B0604030504040204" pitchFamily="34" charset="0"/>
                  </a:rPr>
                  <a:t>x × f(x) = </a:t>
                </a:r>
                <a14:m>
                  <m:oMath xmlns:m="http://schemas.openxmlformats.org/officeDocument/2006/math">
                    <m:d>
                      <m:dPr>
                        <m:begChr m:val="{"/>
                        <m:endChr m:val=""/>
                        <m:ctrlPr>
                          <a:rPr lang="en-US" sz="1200" i="1">
                            <a:solidFill>
                              <a:schemeClr val="accent6">
                                <a:lumMod val="75000"/>
                              </a:schemeClr>
                            </a:solidFill>
                            <a:effectLst/>
                            <a:latin typeface="Cambria Math" panose="02040503050406030204" pitchFamily="18" charset="0"/>
                            <a:ea typeface="Calibri" panose="020F0502020204030204" pitchFamily="34" charset="0"/>
                          </a:rPr>
                        </m:ctrlPr>
                      </m:dPr>
                      <m:e>
                        <m:eqArr>
                          <m:eqArrPr>
                            <m:ctrlPr>
                              <a:rPr lang="en-US" sz="1200" i="1">
                                <a:solidFill>
                                  <a:schemeClr val="accent6">
                                    <a:lumMod val="75000"/>
                                  </a:schemeClr>
                                </a:solidFill>
                                <a:effectLst/>
                                <a:latin typeface="Cambria Math" panose="02040503050406030204" pitchFamily="18" charset="0"/>
                                <a:ea typeface="Calibri" panose="020F0502020204030204" pitchFamily="34" charset="0"/>
                              </a:rPr>
                            </m:ctrlPr>
                          </m:eqArrPr>
                          <m:e>
                            <m:sSub>
                              <m:sSubPr>
                                <m:ctrlPr>
                                  <a:rPr lang="en-US" sz="1200" i="1">
                                    <a:solidFill>
                                      <a:schemeClr val="accent6">
                                        <a:lumMod val="75000"/>
                                      </a:schemeClr>
                                    </a:solidFill>
                                    <a:effectLst/>
                                    <a:latin typeface="Cambria Math" panose="02040503050406030204" pitchFamily="18" charset="0"/>
                                    <a:ea typeface="Calibri" panose="020F0502020204030204" pitchFamily="34" charset="0"/>
                                  </a:rPr>
                                </m:ctrlPr>
                              </m:sSubPr>
                              <m:e>
                                <m:r>
                                  <a:rPr lang="en-US" sz="1200" i="1">
                                    <a:solidFill>
                                      <a:schemeClr val="accent6">
                                        <a:lumMod val="75000"/>
                                      </a:schemeClr>
                                    </a:solidFill>
                                    <a:effectLst/>
                                    <a:latin typeface="Cambria Math" panose="02040503050406030204" pitchFamily="18" charset="0"/>
                                    <a:ea typeface="Calibri" panose="020F0502020204030204" pitchFamily="34" charset="0"/>
                                  </a:rPr>
                                  <m:t>(</m:t>
                                </m:r>
                                <m:r>
                                  <a:rPr lang="en-US" sz="1200" i="1">
                                    <a:solidFill>
                                      <a:schemeClr val="accent6">
                                        <a:lumMod val="75000"/>
                                      </a:schemeClr>
                                    </a:solidFill>
                                    <a:effectLst/>
                                    <a:latin typeface="Cambria Math" panose="02040503050406030204" pitchFamily="18" charset="0"/>
                                    <a:ea typeface="Calibri" panose="020F0502020204030204" pitchFamily="34" charset="0"/>
                                  </a:rPr>
                                  <m:t>𝑏</m:t>
                                </m:r>
                              </m:e>
                              <m:sub>
                                <m:r>
                                  <a:rPr lang="en-US" sz="1200" i="1">
                                    <a:solidFill>
                                      <a:schemeClr val="accent6">
                                        <a:lumMod val="75000"/>
                                      </a:schemeClr>
                                    </a:solidFill>
                                    <a:effectLst/>
                                    <a:latin typeface="Cambria Math" panose="02040503050406030204" pitchFamily="18" charset="0"/>
                                    <a:ea typeface="Calibri" panose="020F0502020204030204" pitchFamily="34" charset="0"/>
                                  </a:rPr>
                                  <m:t>6</m:t>
                                </m:r>
                              </m:sub>
                            </m:sSub>
                            <m:sSub>
                              <m:sSubPr>
                                <m:ctrlPr>
                                  <a:rPr lang="en-US" sz="1200" i="1">
                                    <a:solidFill>
                                      <a:schemeClr val="accent6">
                                        <a:lumMod val="75000"/>
                                      </a:schemeClr>
                                    </a:solidFill>
                                    <a:effectLst/>
                                    <a:latin typeface="Cambria Math" panose="02040503050406030204" pitchFamily="18" charset="0"/>
                                    <a:ea typeface="Calibri" panose="020F0502020204030204" pitchFamily="34" charset="0"/>
                                  </a:rPr>
                                </m:ctrlPr>
                              </m:sSubPr>
                              <m:e>
                                <m:r>
                                  <a:rPr lang="en-US" sz="1200" i="1">
                                    <a:solidFill>
                                      <a:schemeClr val="accent6">
                                        <a:lumMod val="75000"/>
                                      </a:schemeClr>
                                    </a:solidFill>
                                    <a:effectLst/>
                                    <a:latin typeface="Cambria Math" panose="02040503050406030204" pitchFamily="18" charset="0"/>
                                    <a:ea typeface="Calibri" panose="020F0502020204030204" pitchFamily="34" charset="0"/>
                                  </a:rPr>
                                  <m:t>𝑏</m:t>
                                </m:r>
                              </m:e>
                              <m:sub>
                                <m:r>
                                  <a:rPr lang="en-US" sz="1200" i="1">
                                    <a:solidFill>
                                      <a:schemeClr val="accent6">
                                        <a:lumMod val="75000"/>
                                      </a:schemeClr>
                                    </a:solidFill>
                                    <a:effectLst/>
                                    <a:latin typeface="Cambria Math" panose="02040503050406030204" pitchFamily="18" charset="0"/>
                                    <a:ea typeface="Calibri" panose="020F0502020204030204" pitchFamily="34" charset="0"/>
                                  </a:rPr>
                                  <m:t>5</m:t>
                                </m:r>
                              </m:sub>
                            </m:sSub>
                            <m:sSub>
                              <m:sSubPr>
                                <m:ctrlPr>
                                  <a:rPr lang="en-US" sz="1200" i="1">
                                    <a:solidFill>
                                      <a:schemeClr val="accent6">
                                        <a:lumMod val="75000"/>
                                      </a:schemeClr>
                                    </a:solidFill>
                                    <a:effectLst/>
                                    <a:latin typeface="Cambria Math" panose="02040503050406030204" pitchFamily="18" charset="0"/>
                                    <a:ea typeface="Calibri" panose="020F0502020204030204" pitchFamily="34" charset="0"/>
                                  </a:rPr>
                                </m:ctrlPr>
                              </m:sSubPr>
                              <m:e>
                                <m:r>
                                  <a:rPr lang="en-US" sz="1200" i="1">
                                    <a:solidFill>
                                      <a:schemeClr val="accent6">
                                        <a:lumMod val="75000"/>
                                      </a:schemeClr>
                                    </a:solidFill>
                                    <a:effectLst/>
                                    <a:latin typeface="Cambria Math" panose="02040503050406030204" pitchFamily="18" charset="0"/>
                                    <a:ea typeface="Calibri" panose="020F0502020204030204" pitchFamily="34" charset="0"/>
                                  </a:rPr>
                                  <m:t>𝑏</m:t>
                                </m:r>
                              </m:e>
                              <m:sub>
                                <m:r>
                                  <a:rPr lang="en-US" sz="1200" i="1">
                                    <a:solidFill>
                                      <a:schemeClr val="accent6">
                                        <a:lumMod val="75000"/>
                                      </a:schemeClr>
                                    </a:solidFill>
                                    <a:effectLst/>
                                    <a:latin typeface="Cambria Math" panose="02040503050406030204" pitchFamily="18" charset="0"/>
                                    <a:ea typeface="Calibri" panose="020F0502020204030204" pitchFamily="34" charset="0"/>
                                  </a:rPr>
                                  <m:t>4</m:t>
                                </m:r>
                              </m:sub>
                            </m:sSub>
                            <m:sSub>
                              <m:sSubPr>
                                <m:ctrlPr>
                                  <a:rPr lang="en-US" sz="1200" i="1">
                                    <a:solidFill>
                                      <a:schemeClr val="accent6">
                                        <a:lumMod val="75000"/>
                                      </a:schemeClr>
                                    </a:solidFill>
                                    <a:effectLst/>
                                    <a:latin typeface="Cambria Math" panose="02040503050406030204" pitchFamily="18" charset="0"/>
                                    <a:ea typeface="Calibri" panose="020F0502020204030204" pitchFamily="34" charset="0"/>
                                  </a:rPr>
                                </m:ctrlPr>
                              </m:sSubPr>
                              <m:e>
                                <m:r>
                                  <a:rPr lang="en-US" sz="1200" i="1">
                                    <a:solidFill>
                                      <a:schemeClr val="accent6">
                                        <a:lumMod val="75000"/>
                                      </a:schemeClr>
                                    </a:solidFill>
                                    <a:effectLst/>
                                    <a:latin typeface="Cambria Math" panose="02040503050406030204" pitchFamily="18" charset="0"/>
                                    <a:ea typeface="Calibri" panose="020F0502020204030204" pitchFamily="34" charset="0"/>
                                  </a:rPr>
                                  <m:t>𝑏</m:t>
                                </m:r>
                              </m:e>
                              <m:sub>
                                <m:r>
                                  <a:rPr lang="en-US" sz="1200" i="1">
                                    <a:solidFill>
                                      <a:schemeClr val="accent6">
                                        <a:lumMod val="75000"/>
                                      </a:schemeClr>
                                    </a:solidFill>
                                    <a:effectLst/>
                                    <a:latin typeface="Cambria Math" panose="02040503050406030204" pitchFamily="18" charset="0"/>
                                    <a:ea typeface="Calibri" panose="020F0502020204030204" pitchFamily="34" charset="0"/>
                                  </a:rPr>
                                  <m:t>3</m:t>
                                </m:r>
                              </m:sub>
                            </m:sSub>
                            <m:sSub>
                              <m:sSubPr>
                                <m:ctrlPr>
                                  <a:rPr lang="en-US" sz="1200" i="1">
                                    <a:solidFill>
                                      <a:schemeClr val="accent6">
                                        <a:lumMod val="75000"/>
                                      </a:schemeClr>
                                    </a:solidFill>
                                    <a:effectLst/>
                                    <a:latin typeface="Cambria Math" panose="02040503050406030204" pitchFamily="18" charset="0"/>
                                    <a:ea typeface="Calibri" panose="020F0502020204030204" pitchFamily="34" charset="0"/>
                                  </a:rPr>
                                </m:ctrlPr>
                              </m:sSubPr>
                              <m:e>
                                <m:r>
                                  <a:rPr lang="en-US" sz="1200" i="1">
                                    <a:solidFill>
                                      <a:schemeClr val="accent6">
                                        <a:lumMod val="75000"/>
                                      </a:schemeClr>
                                    </a:solidFill>
                                    <a:effectLst/>
                                    <a:latin typeface="Cambria Math" panose="02040503050406030204" pitchFamily="18" charset="0"/>
                                    <a:ea typeface="Calibri" panose="020F0502020204030204" pitchFamily="34" charset="0"/>
                                  </a:rPr>
                                  <m:t>𝑏</m:t>
                                </m:r>
                              </m:e>
                              <m:sub>
                                <m:r>
                                  <a:rPr lang="en-US" sz="1200" i="1">
                                    <a:solidFill>
                                      <a:schemeClr val="accent6">
                                        <a:lumMod val="75000"/>
                                      </a:schemeClr>
                                    </a:solidFill>
                                    <a:effectLst/>
                                    <a:latin typeface="Cambria Math" panose="02040503050406030204" pitchFamily="18" charset="0"/>
                                    <a:ea typeface="Calibri" panose="020F0502020204030204" pitchFamily="34" charset="0"/>
                                  </a:rPr>
                                  <m:t>2</m:t>
                                </m:r>
                              </m:sub>
                            </m:sSub>
                            <m:sSub>
                              <m:sSubPr>
                                <m:ctrlPr>
                                  <a:rPr lang="en-US" sz="1200" i="1">
                                    <a:solidFill>
                                      <a:schemeClr val="accent6">
                                        <a:lumMod val="75000"/>
                                      </a:schemeClr>
                                    </a:solidFill>
                                    <a:effectLst/>
                                    <a:latin typeface="Cambria Math" panose="02040503050406030204" pitchFamily="18" charset="0"/>
                                    <a:ea typeface="Calibri" panose="020F0502020204030204" pitchFamily="34" charset="0"/>
                                  </a:rPr>
                                </m:ctrlPr>
                              </m:sSubPr>
                              <m:e>
                                <m:r>
                                  <a:rPr lang="en-US" sz="1200" i="1">
                                    <a:solidFill>
                                      <a:schemeClr val="accent6">
                                        <a:lumMod val="75000"/>
                                      </a:schemeClr>
                                    </a:solidFill>
                                    <a:effectLst/>
                                    <a:latin typeface="Cambria Math" panose="02040503050406030204" pitchFamily="18" charset="0"/>
                                    <a:ea typeface="Calibri" panose="020F0502020204030204" pitchFamily="34" charset="0"/>
                                  </a:rPr>
                                  <m:t>𝑏</m:t>
                                </m:r>
                              </m:e>
                              <m:sub>
                                <m:r>
                                  <a:rPr lang="en-US" sz="1200" i="1">
                                    <a:solidFill>
                                      <a:schemeClr val="accent6">
                                        <a:lumMod val="75000"/>
                                      </a:schemeClr>
                                    </a:solidFill>
                                    <a:effectLst/>
                                    <a:latin typeface="Cambria Math" panose="02040503050406030204" pitchFamily="18" charset="0"/>
                                    <a:ea typeface="Calibri" panose="020F0502020204030204" pitchFamily="34" charset="0"/>
                                  </a:rPr>
                                  <m:t>1</m:t>
                                </m:r>
                              </m:sub>
                            </m:sSub>
                            <m:sSub>
                              <m:sSubPr>
                                <m:ctrlPr>
                                  <a:rPr lang="en-US" sz="1200" i="1">
                                    <a:solidFill>
                                      <a:schemeClr val="accent6">
                                        <a:lumMod val="75000"/>
                                      </a:schemeClr>
                                    </a:solidFill>
                                    <a:effectLst/>
                                    <a:latin typeface="Cambria Math" panose="02040503050406030204" pitchFamily="18" charset="0"/>
                                    <a:ea typeface="Calibri" panose="020F0502020204030204" pitchFamily="34" charset="0"/>
                                  </a:rPr>
                                </m:ctrlPr>
                              </m:sSubPr>
                              <m:e>
                                <m:r>
                                  <a:rPr lang="en-US" sz="1200" i="1">
                                    <a:solidFill>
                                      <a:schemeClr val="accent6">
                                        <a:lumMod val="75000"/>
                                      </a:schemeClr>
                                    </a:solidFill>
                                    <a:effectLst/>
                                    <a:latin typeface="Cambria Math" panose="02040503050406030204" pitchFamily="18" charset="0"/>
                                    <a:ea typeface="Calibri" panose="020F0502020204030204" pitchFamily="34" charset="0"/>
                                  </a:rPr>
                                  <m:t>𝑏</m:t>
                                </m:r>
                              </m:e>
                              <m:sub>
                                <m:r>
                                  <a:rPr lang="en-US" sz="1200" i="1">
                                    <a:solidFill>
                                      <a:schemeClr val="accent6">
                                        <a:lumMod val="75000"/>
                                      </a:schemeClr>
                                    </a:solidFill>
                                    <a:effectLst/>
                                    <a:latin typeface="Cambria Math" panose="02040503050406030204" pitchFamily="18" charset="0"/>
                                    <a:ea typeface="Calibri" panose="020F0502020204030204" pitchFamily="34" charset="0"/>
                                  </a:rPr>
                                  <m:t>0</m:t>
                                </m:r>
                              </m:sub>
                            </m:sSub>
                            <m:r>
                              <a:rPr lang="en-US" sz="1200" i="1">
                                <a:solidFill>
                                  <a:schemeClr val="accent6">
                                    <a:lumMod val="75000"/>
                                  </a:schemeClr>
                                </a:solidFill>
                                <a:effectLst/>
                                <a:latin typeface="Cambria Math" panose="02040503050406030204" pitchFamily="18" charset="0"/>
                                <a:ea typeface="Calibri" panose="020F0502020204030204" pitchFamily="34" charset="0"/>
                              </a:rPr>
                              <m:t>0)                                 </m:t>
                            </m:r>
                            <m:r>
                              <m:rPr>
                                <m:sty m:val="p"/>
                              </m:rPr>
                              <a:rPr lang="en-US" sz="1200">
                                <a:solidFill>
                                  <a:schemeClr val="accent6">
                                    <a:lumMod val="75000"/>
                                  </a:schemeClr>
                                </a:solidFill>
                                <a:effectLst/>
                                <a:latin typeface="Cambria Math" panose="02040503050406030204" pitchFamily="18" charset="0"/>
                                <a:ea typeface="Calibri" panose="020F0502020204030204" pitchFamily="34" charset="0"/>
                              </a:rPr>
                              <m:t>if</m:t>
                            </m:r>
                            <m:r>
                              <a:rPr lang="en-US" sz="1200" i="1">
                                <a:solidFill>
                                  <a:schemeClr val="accent6">
                                    <a:lumMod val="75000"/>
                                  </a:schemeClr>
                                </a:solidFill>
                                <a:effectLst/>
                                <a:latin typeface="Cambria Math" panose="02040503050406030204" pitchFamily="18" charset="0"/>
                                <a:ea typeface="Calibri" panose="020F0502020204030204" pitchFamily="34" charset="0"/>
                              </a:rPr>
                              <m:t> </m:t>
                            </m:r>
                            <m:sSub>
                              <m:sSubPr>
                                <m:ctrlPr>
                                  <a:rPr lang="en-US" sz="1200" i="1">
                                    <a:solidFill>
                                      <a:schemeClr val="accent6">
                                        <a:lumMod val="75000"/>
                                      </a:schemeClr>
                                    </a:solidFill>
                                    <a:effectLst/>
                                    <a:latin typeface="Cambria Math" panose="02040503050406030204" pitchFamily="18" charset="0"/>
                                    <a:ea typeface="Calibri" panose="020F0502020204030204" pitchFamily="34" charset="0"/>
                                  </a:rPr>
                                </m:ctrlPr>
                              </m:sSubPr>
                              <m:e>
                                <m:r>
                                  <a:rPr lang="en-US" sz="1200" i="1">
                                    <a:solidFill>
                                      <a:schemeClr val="accent6">
                                        <a:lumMod val="75000"/>
                                      </a:schemeClr>
                                    </a:solidFill>
                                    <a:effectLst/>
                                    <a:latin typeface="Cambria Math" panose="02040503050406030204" pitchFamily="18" charset="0"/>
                                    <a:ea typeface="Calibri" panose="020F0502020204030204" pitchFamily="34" charset="0"/>
                                  </a:rPr>
                                  <m:t>𝑏</m:t>
                                </m:r>
                              </m:e>
                              <m:sub>
                                <m:r>
                                  <a:rPr lang="en-US" sz="1200" i="1">
                                    <a:solidFill>
                                      <a:schemeClr val="accent6">
                                        <a:lumMod val="75000"/>
                                      </a:schemeClr>
                                    </a:solidFill>
                                    <a:effectLst/>
                                    <a:latin typeface="Cambria Math" panose="02040503050406030204" pitchFamily="18" charset="0"/>
                                    <a:ea typeface="Calibri" panose="020F0502020204030204" pitchFamily="34" charset="0"/>
                                  </a:rPr>
                                  <m:t>7</m:t>
                                </m:r>
                              </m:sub>
                            </m:sSub>
                            <m:r>
                              <a:rPr lang="en-US" sz="1200" i="1">
                                <a:solidFill>
                                  <a:schemeClr val="accent6">
                                    <a:lumMod val="75000"/>
                                  </a:schemeClr>
                                </a:solidFill>
                                <a:effectLst/>
                                <a:latin typeface="Cambria Math" panose="02040503050406030204" pitchFamily="18" charset="0"/>
                                <a:ea typeface="Calibri" panose="020F0502020204030204" pitchFamily="34" charset="0"/>
                              </a:rPr>
                              <m:t>=0</m:t>
                            </m:r>
                          </m:e>
                          <m:e>
                            <m:d>
                              <m:dPr>
                                <m:ctrlPr>
                                  <a:rPr lang="en-US" sz="1200" i="1">
                                    <a:solidFill>
                                      <a:schemeClr val="accent6">
                                        <a:lumMod val="75000"/>
                                      </a:schemeClr>
                                    </a:solidFill>
                                    <a:effectLst/>
                                    <a:latin typeface="Cambria Math" panose="02040503050406030204" pitchFamily="18" charset="0"/>
                                    <a:ea typeface="Calibri" panose="020F0502020204030204" pitchFamily="34" charset="0"/>
                                  </a:rPr>
                                </m:ctrlPr>
                              </m:dPr>
                              <m:e>
                                <m:sSub>
                                  <m:sSubPr>
                                    <m:ctrlPr>
                                      <a:rPr lang="en-US" sz="1200" i="1">
                                        <a:solidFill>
                                          <a:schemeClr val="accent6">
                                            <a:lumMod val="75000"/>
                                          </a:schemeClr>
                                        </a:solidFill>
                                        <a:effectLst/>
                                        <a:latin typeface="Cambria Math" panose="02040503050406030204" pitchFamily="18" charset="0"/>
                                        <a:ea typeface="Calibri" panose="020F0502020204030204" pitchFamily="34" charset="0"/>
                                      </a:rPr>
                                    </m:ctrlPr>
                                  </m:sSubPr>
                                  <m:e>
                                    <m:r>
                                      <a:rPr lang="en-US" sz="1200" i="1">
                                        <a:solidFill>
                                          <a:schemeClr val="accent6">
                                            <a:lumMod val="75000"/>
                                          </a:schemeClr>
                                        </a:solidFill>
                                        <a:effectLst/>
                                        <a:latin typeface="Cambria Math" panose="02040503050406030204" pitchFamily="18" charset="0"/>
                                        <a:ea typeface="Calibri" panose="020F0502020204030204" pitchFamily="34" charset="0"/>
                                      </a:rPr>
                                      <m:t>𝑏</m:t>
                                    </m:r>
                                  </m:e>
                                  <m:sub>
                                    <m:r>
                                      <a:rPr lang="en-US" sz="1200" i="1">
                                        <a:solidFill>
                                          <a:schemeClr val="accent6">
                                            <a:lumMod val="75000"/>
                                          </a:schemeClr>
                                        </a:solidFill>
                                        <a:effectLst/>
                                        <a:latin typeface="Cambria Math" panose="02040503050406030204" pitchFamily="18" charset="0"/>
                                        <a:ea typeface="Calibri" panose="020F0502020204030204" pitchFamily="34" charset="0"/>
                                      </a:rPr>
                                      <m:t>6</m:t>
                                    </m:r>
                                  </m:sub>
                                </m:sSub>
                                <m:sSub>
                                  <m:sSubPr>
                                    <m:ctrlPr>
                                      <a:rPr lang="en-US" sz="1200" i="1">
                                        <a:solidFill>
                                          <a:schemeClr val="accent6">
                                            <a:lumMod val="75000"/>
                                          </a:schemeClr>
                                        </a:solidFill>
                                        <a:effectLst/>
                                        <a:latin typeface="Cambria Math" panose="02040503050406030204" pitchFamily="18" charset="0"/>
                                        <a:ea typeface="Calibri" panose="020F0502020204030204" pitchFamily="34" charset="0"/>
                                      </a:rPr>
                                    </m:ctrlPr>
                                  </m:sSubPr>
                                  <m:e>
                                    <m:r>
                                      <a:rPr lang="en-US" sz="1200" i="1">
                                        <a:solidFill>
                                          <a:schemeClr val="accent6">
                                            <a:lumMod val="75000"/>
                                          </a:schemeClr>
                                        </a:solidFill>
                                        <a:effectLst/>
                                        <a:latin typeface="Cambria Math" panose="02040503050406030204" pitchFamily="18" charset="0"/>
                                        <a:ea typeface="Calibri" panose="020F0502020204030204" pitchFamily="34" charset="0"/>
                                      </a:rPr>
                                      <m:t>𝑏</m:t>
                                    </m:r>
                                  </m:e>
                                  <m:sub>
                                    <m:r>
                                      <a:rPr lang="en-US" sz="1200" i="1">
                                        <a:solidFill>
                                          <a:schemeClr val="accent6">
                                            <a:lumMod val="75000"/>
                                          </a:schemeClr>
                                        </a:solidFill>
                                        <a:effectLst/>
                                        <a:latin typeface="Cambria Math" panose="02040503050406030204" pitchFamily="18" charset="0"/>
                                        <a:ea typeface="Calibri" panose="020F0502020204030204" pitchFamily="34" charset="0"/>
                                      </a:rPr>
                                      <m:t>5</m:t>
                                    </m:r>
                                  </m:sub>
                                </m:sSub>
                                <m:sSub>
                                  <m:sSubPr>
                                    <m:ctrlPr>
                                      <a:rPr lang="en-US" sz="1200" i="1">
                                        <a:solidFill>
                                          <a:schemeClr val="accent6">
                                            <a:lumMod val="75000"/>
                                          </a:schemeClr>
                                        </a:solidFill>
                                        <a:effectLst/>
                                        <a:latin typeface="Cambria Math" panose="02040503050406030204" pitchFamily="18" charset="0"/>
                                        <a:ea typeface="Calibri" panose="020F0502020204030204" pitchFamily="34" charset="0"/>
                                      </a:rPr>
                                    </m:ctrlPr>
                                  </m:sSubPr>
                                  <m:e>
                                    <m:r>
                                      <a:rPr lang="en-US" sz="1200" i="1">
                                        <a:solidFill>
                                          <a:schemeClr val="accent6">
                                            <a:lumMod val="75000"/>
                                          </a:schemeClr>
                                        </a:solidFill>
                                        <a:effectLst/>
                                        <a:latin typeface="Cambria Math" panose="02040503050406030204" pitchFamily="18" charset="0"/>
                                        <a:ea typeface="Calibri" panose="020F0502020204030204" pitchFamily="34" charset="0"/>
                                      </a:rPr>
                                      <m:t>𝑏</m:t>
                                    </m:r>
                                  </m:e>
                                  <m:sub>
                                    <m:r>
                                      <a:rPr lang="en-US" sz="1200" i="1">
                                        <a:solidFill>
                                          <a:schemeClr val="accent6">
                                            <a:lumMod val="75000"/>
                                          </a:schemeClr>
                                        </a:solidFill>
                                        <a:effectLst/>
                                        <a:latin typeface="Cambria Math" panose="02040503050406030204" pitchFamily="18" charset="0"/>
                                        <a:ea typeface="Calibri" panose="020F0502020204030204" pitchFamily="34" charset="0"/>
                                      </a:rPr>
                                      <m:t>4</m:t>
                                    </m:r>
                                  </m:sub>
                                </m:sSub>
                                <m:sSub>
                                  <m:sSubPr>
                                    <m:ctrlPr>
                                      <a:rPr lang="en-US" sz="1200" i="1">
                                        <a:solidFill>
                                          <a:schemeClr val="accent6">
                                            <a:lumMod val="75000"/>
                                          </a:schemeClr>
                                        </a:solidFill>
                                        <a:effectLst/>
                                        <a:latin typeface="Cambria Math" panose="02040503050406030204" pitchFamily="18" charset="0"/>
                                        <a:ea typeface="Calibri" panose="020F0502020204030204" pitchFamily="34" charset="0"/>
                                      </a:rPr>
                                    </m:ctrlPr>
                                  </m:sSubPr>
                                  <m:e>
                                    <m:r>
                                      <a:rPr lang="en-US" sz="1200" i="1">
                                        <a:solidFill>
                                          <a:schemeClr val="accent6">
                                            <a:lumMod val="75000"/>
                                          </a:schemeClr>
                                        </a:solidFill>
                                        <a:effectLst/>
                                        <a:latin typeface="Cambria Math" panose="02040503050406030204" pitchFamily="18" charset="0"/>
                                        <a:ea typeface="Calibri" panose="020F0502020204030204" pitchFamily="34" charset="0"/>
                                      </a:rPr>
                                      <m:t>𝑏</m:t>
                                    </m:r>
                                  </m:e>
                                  <m:sub>
                                    <m:r>
                                      <a:rPr lang="en-US" sz="1200" i="1">
                                        <a:solidFill>
                                          <a:schemeClr val="accent6">
                                            <a:lumMod val="75000"/>
                                          </a:schemeClr>
                                        </a:solidFill>
                                        <a:effectLst/>
                                        <a:latin typeface="Cambria Math" panose="02040503050406030204" pitchFamily="18" charset="0"/>
                                        <a:ea typeface="Calibri" panose="020F0502020204030204" pitchFamily="34" charset="0"/>
                                      </a:rPr>
                                      <m:t>3</m:t>
                                    </m:r>
                                  </m:sub>
                                </m:sSub>
                                <m:sSub>
                                  <m:sSubPr>
                                    <m:ctrlPr>
                                      <a:rPr lang="en-US" sz="1200" i="1">
                                        <a:solidFill>
                                          <a:schemeClr val="accent6">
                                            <a:lumMod val="75000"/>
                                          </a:schemeClr>
                                        </a:solidFill>
                                        <a:effectLst/>
                                        <a:latin typeface="Cambria Math" panose="02040503050406030204" pitchFamily="18" charset="0"/>
                                        <a:ea typeface="Calibri" panose="020F0502020204030204" pitchFamily="34" charset="0"/>
                                      </a:rPr>
                                    </m:ctrlPr>
                                  </m:sSubPr>
                                  <m:e>
                                    <m:r>
                                      <a:rPr lang="en-US" sz="1200" i="1">
                                        <a:solidFill>
                                          <a:schemeClr val="accent6">
                                            <a:lumMod val="75000"/>
                                          </a:schemeClr>
                                        </a:solidFill>
                                        <a:effectLst/>
                                        <a:latin typeface="Cambria Math" panose="02040503050406030204" pitchFamily="18" charset="0"/>
                                        <a:ea typeface="Calibri" panose="020F0502020204030204" pitchFamily="34" charset="0"/>
                                      </a:rPr>
                                      <m:t>𝑏</m:t>
                                    </m:r>
                                  </m:e>
                                  <m:sub>
                                    <m:r>
                                      <a:rPr lang="en-US" sz="1200" i="1">
                                        <a:solidFill>
                                          <a:schemeClr val="accent6">
                                            <a:lumMod val="75000"/>
                                          </a:schemeClr>
                                        </a:solidFill>
                                        <a:effectLst/>
                                        <a:latin typeface="Cambria Math" panose="02040503050406030204" pitchFamily="18" charset="0"/>
                                        <a:ea typeface="Calibri" panose="020F0502020204030204" pitchFamily="34" charset="0"/>
                                      </a:rPr>
                                      <m:t>2</m:t>
                                    </m:r>
                                  </m:sub>
                                </m:sSub>
                                <m:sSub>
                                  <m:sSubPr>
                                    <m:ctrlPr>
                                      <a:rPr lang="en-US" sz="1200" i="1">
                                        <a:solidFill>
                                          <a:schemeClr val="accent6">
                                            <a:lumMod val="75000"/>
                                          </a:schemeClr>
                                        </a:solidFill>
                                        <a:effectLst/>
                                        <a:latin typeface="Cambria Math" panose="02040503050406030204" pitchFamily="18" charset="0"/>
                                        <a:ea typeface="Calibri" panose="020F0502020204030204" pitchFamily="34" charset="0"/>
                                      </a:rPr>
                                    </m:ctrlPr>
                                  </m:sSubPr>
                                  <m:e>
                                    <m:r>
                                      <a:rPr lang="en-US" sz="1200" i="1">
                                        <a:solidFill>
                                          <a:schemeClr val="accent6">
                                            <a:lumMod val="75000"/>
                                          </a:schemeClr>
                                        </a:solidFill>
                                        <a:effectLst/>
                                        <a:latin typeface="Cambria Math" panose="02040503050406030204" pitchFamily="18" charset="0"/>
                                        <a:ea typeface="Calibri" panose="020F0502020204030204" pitchFamily="34" charset="0"/>
                                      </a:rPr>
                                      <m:t>𝑏</m:t>
                                    </m:r>
                                  </m:e>
                                  <m:sub>
                                    <m:r>
                                      <a:rPr lang="en-US" sz="1200" i="1">
                                        <a:solidFill>
                                          <a:schemeClr val="accent6">
                                            <a:lumMod val="75000"/>
                                          </a:schemeClr>
                                        </a:solidFill>
                                        <a:effectLst/>
                                        <a:latin typeface="Cambria Math" panose="02040503050406030204" pitchFamily="18" charset="0"/>
                                        <a:ea typeface="Calibri" panose="020F0502020204030204" pitchFamily="34" charset="0"/>
                                      </a:rPr>
                                      <m:t>1</m:t>
                                    </m:r>
                                  </m:sub>
                                </m:sSub>
                                <m:sSub>
                                  <m:sSubPr>
                                    <m:ctrlPr>
                                      <a:rPr lang="en-US" sz="1200" i="1">
                                        <a:solidFill>
                                          <a:schemeClr val="accent6">
                                            <a:lumMod val="75000"/>
                                          </a:schemeClr>
                                        </a:solidFill>
                                        <a:effectLst/>
                                        <a:latin typeface="Cambria Math" panose="02040503050406030204" pitchFamily="18" charset="0"/>
                                        <a:ea typeface="Calibri" panose="020F0502020204030204" pitchFamily="34" charset="0"/>
                                      </a:rPr>
                                    </m:ctrlPr>
                                  </m:sSubPr>
                                  <m:e>
                                    <m:r>
                                      <a:rPr lang="en-US" sz="1200" i="1">
                                        <a:solidFill>
                                          <a:schemeClr val="accent6">
                                            <a:lumMod val="75000"/>
                                          </a:schemeClr>
                                        </a:solidFill>
                                        <a:effectLst/>
                                        <a:latin typeface="Cambria Math" panose="02040503050406030204" pitchFamily="18" charset="0"/>
                                        <a:ea typeface="Calibri" panose="020F0502020204030204" pitchFamily="34" charset="0"/>
                                      </a:rPr>
                                      <m:t>𝑏</m:t>
                                    </m:r>
                                  </m:e>
                                  <m:sub>
                                    <m:r>
                                      <a:rPr lang="en-US" sz="1200" i="1">
                                        <a:solidFill>
                                          <a:schemeClr val="accent6">
                                            <a:lumMod val="75000"/>
                                          </a:schemeClr>
                                        </a:solidFill>
                                        <a:effectLst/>
                                        <a:latin typeface="Cambria Math" panose="02040503050406030204" pitchFamily="18" charset="0"/>
                                        <a:ea typeface="Calibri" panose="020F0502020204030204" pitchFamily="34" charset="0"/>
                                      </a:rPr>
                                      <m:t>0</m:t>
                                    </m:r>
                                  </m:sub>
                                </m:sSub>
                                <m:r>
                                  <a:rPr lang="en-US" sz="1200" i="1">
                                    <a:solidFill>
                                      <a:schemeClr val="accent6">
                                        <a:lumMod val="75000"/>
                                      </a:schemeClr>
                                    </a:solidFill>
                                    <a:effectLst/>
                                    <a:latin typeface="Cambria Math" panose="02040503050406030204" pitchFamily="18" charset="0"/>
                                    <a:ea typeface="Calibri" panose="020F0502020204030204" pitchFamily="34" charset="0"/>
                                  </a:rPr>
                                  <m:t>0</m:t>
                                </m:r>
                              </m:e>
                            </m:d>
                            <m:r>
                              <a:rPr lang="en-US" sz="1200" i="1">
                                <a:solidFill>
                                  <a:schemeClr val="accent6">
                                    <a:lumMod val="75000"/>
                                  </a:schemeClr>
                                </a:solidFill>
                                <a:effectLst/>
                                <a:latin typeface="Cambria Math" panose="02040503050406030204" pitchFamily="18" charset="0"/>
                                <a:ea typeface="Calibri" panose="020F0502020204030204" pitchFamily="34" charset="0"/>
                              </a:rPr>
                              <m:t> </m:t>
                            </m:r>
                            <m:r>
                              <a:rPr lang="en-US" sz="1200">
                                <a:solidFill>
                                  <a:schemeClr val="accent6">
                                    <a:lumMod val="75000"/>
                                  </a:schemeClr>
                                </a:solidFill>
                                <a:effectLst/>
                                <a:latin typeface="Cambria Math" panose="02040503050406030204" pitchFamily="18" charset="0"/>
                                <a:ea typeface="Calibri" panose="020F0502020204030204" pitchFamily="34" charset="0"/>
                              </a:rPr>
                              <m:t>⊕ 00011011    </m:t>
                            </m:r>
                            <m:r>
                              <m:rPr>
                                <m:sty m:val="p"/>
                              </m:rPr>
                              <a:rPr lang="en-US" sz="1200">
                                <a:solidFill>
                                  <a:schemeClr val="accent6">
                                    <a:lumMod val="75000"/>
                                  </a:schemeClr>
                                </a:solidFill>
                                <a:effectLst/>
                                <a:latin typeface="Cambria Math" panose="02040503050406030204" pitchFamily="18" charset="0"/>
                                <a:ea typeface="Calibri" panose="020F0502020204030204" pitchFamily="34" charset="0"/>
                              </a:rPr>
                              <m:t>if</m:t>
                            </m:r>
                            <m:r>
                              <a:rPr lang="en-US" sz="1200">
                                <a:solidFill>
                                  <a:schemeClr val="accent6">
                                    <a:lumMod val="75000"/>
                                  </a:schemeClr>
                                </a:solidFill>
                                <a:effectLst/>
                                <a:latin typeface="Cambria Math" panose="02040503050406030204" pitchFamily="18" charset="0"/>
                                <a:ea typeface="Calibri" panose="020F0502020204030204" pitchFamily="34" charset="0"/>
                              </a:rPr>
                              <m:t> </m:t>
                            </m:r>
                            <m:sSub>
                              <m:sSubPr>
                                <m:ctrlPr>
                                  <a:rPr lang="en-US" sz="1200" i="1">
                                    <a:solidFill>
                                      <a:schemeClr val="accent6">
                                        <a:lumMod val="75000"/>
                                      </a:schemeClr>
                                    </a:solidFill>
                                    <a:effectLst/>
                                    <a:latin typeface="Cambria Math" panose="02040503050406030204" pitchFamily="18" charset="0"/>
                                    <a:ea typeface="Calibri" panose="020F0502020204030204" pitchFamily="34" charset="0"/>
                                  </a:rPr>
                                </m:ctrlPr>
                              </m:sSubPr>
                              <m:e>
                                <m:r>
                                  <m:rPr>
                                    <m:sty m:val="p"/>
                                  </m:rPr>
                                  <a:rPr lang="en-US" sz="1200">
                                    <a:solidFill>
                                      <a:schemeClr val="accent6">
                                        <a:lumMod val="75000"/>
                                      </a:schemeClr>
                                    </a:solidFill>
                                    <a:effectLst/>
                                    <a:latin typeface="Cambria Math" panose="02040503050406030204" pitchFamily="18" charset="0"/>
                                    <a:ea typeface="Calibri" panose="020F0502020204030204" pitchFamily="34" charset="0"/>
                                  </a:rPr>
                                  <m:t>b</m:t>
                                </m:r>
                              </m:e>
                              <m:sub>
                                <m:r>
                                  <a:rPr lang="en-US" sz="1200">
                                    <a:solidFill>
                                      <a:schemeClr val="accent6">
                                        <a:lumMod val="75000"/>
                                      </a:schemeClr>
                                    </a:solidFill>
                                    <a:effectLst/>
                                    <a:latin typeface="Cambria Math" panose="02040503050406030204" pitchFamily="18" charset="0"/>
                                    <a:ea typeface="Calibri" panose="020F0502020204030204" pitchFamily="34" charset="0"/>
                                  </a:rPr>
                                  <m:t>7</m:t>
                                </m:r>
                              </m:sub>
                            </m:sSub>
                            <m:r>
                              <a:rPr lang="en-US" sz="1200" i="1">
                                <a:solidFill>
                                  <a:schemeClr val="accent6">
                                    <a:lumMod val="75000"/>
                                  </a:schemeClr>
                                </a:solidFill>
                                <a:effectLst/>
                                <a:latin typeface="Cambria Math" panose="02040503050406030204" pitchFamily="18" charset="0"/>
                                <a:ea typeface="Calibri" panose="020F0502020204030204" pitchFamily="34" charset="0"/>
                              </a:rPr>
                              <m:t>=1</m:t>
                            </m:r>
                          </m:e>
                        </m:eqArr>
                      </m:e>
                    </m:d>
                  </m:oMath>
                </a14:m>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Example: f(x) = x</a:t>
                </a:r>
                <a:r>
                  <a:rPr lang="en-US" sz="1200" baseline="30000" dirty="0">
                    <a:latin typeface="Tahoma" panose="020B0604030504040204" pitchFamily="34" charset="0"/>
                    <a:ea typeface="Tahoma" panose="020B0604030504040204" pitchFamily="34" charset="0"/>
                    <a:cs typeface="Tahoma" panose="020B0604030504040204" pitchFamily="34" charset="0"/>
                  </a:rPr>
                  <a:t>6</a:t>
                </a:r>
                <a:r>
                  <a:rPr lang="en-US" sz="1200" dirty="0">
                    <a:latin typeface="Tahoma" panose="020B0604030504040204" pitchFamily="34" charset="0"/>
                    <a:ea typeface="Tahoma" panose="020B0604030504040204" pitchFamily="34" charset="0"/>
                    <a:cs typeface="Tahoma" panose="020B0604030504040204" pitchFamily="34" charset="0"/>
                  </a:rPr>
                  <a:t> + x</a:t>
                </a:r>
                <a:r>
                  <a:rPr lang="en-US" sz="1200" baseline="30000" dirty="0">
                    <a:latin typeface="Tahoma" panose="020B0604030504040204" pitchFamily="34" charset="0"/>
                    <a:ea typeface="Tahoma" panose="020B0604030504040204" pitchFamily="34" charset="0"/>
                    <a:cs typeface="Tahoma" panose="020B0604030504040204" pitchFamily="34" charset="0"/>
                  </a:rPr>
                  <a:t>4</a:t>
                </a:r>
                <a:r>
                  <a:rPr lang="en-US" sz="1200" dirty="0">
                    <a:latin typeface="Tahoma" panose="020B0604030504040204" pitchFamily="34" charset="0"/>
                    <a:ea typeface="Tahoma" panose="020B0604030504040204" pitchFamily="34" charset="0"/>
                    <a:cs typeface="Tahoma" panose="020B0604030504040204" pitchFamily="34" charset="0"/>
                  </a:rPr>
                  <a:t> + x</a:t>
                </a:r>
                <a:r>
                  <a:rPr lang="en-US" sz="1200" baseline="30000" dirty="0">
                    <a:latin typeface="Tahoma" panose="020B0604030504040204" pitchFamily="34" charset="0"/>
                    <a:ea typeface="Tahoma" panose="020B0604030504040204" pitchFamily="34" charset="0"/>
                    <a:cs typeface="Tahoma" panose="020B0604030504040204" pitchFamily="34" charset="0"/>
                  </a:rPr>
                  <a:t>2</a:t>
                </a:r>
                <a:r>
                  <a:rPr lang="en-US" sz="1200" dirty="0">
                    <a:latin typeface="Tahoma" panose="020B0604030504040204" pitchFamily="34" charset="0"/>
                    <a:ea typeface="Tahoma" panose="020B0604030504040204" pitchFamily="34" charset="0"/>
                    <a:cs typeface="Tahoma" panose="020B0604030504040204" pitchFamily="34" charset="0"/>
                  </a:rPr>
                  <a:t> + x + 1 			g(x) = x</a:t>
                </a:r>
                <a:r>
                  <a:rPr lang="en-US" sz="1200" baseline="30000" dirty="0">
                    <a:latin typeface="Tahoma" panose="020B0604030504040204" pitchFamily="34" charset="0"/>
                    <a:ea typeface="Tahoma" panose="020B0604030504040204" pitchFamily="34" charset="0"/>
                    <a:cs typeface="Tahoma" panose="020B0604030504040204" pitchFamily="34" charset="0"/>
                  </a:rPr>
                  <a:t>7</a:t>
                </a:r>
                <a:r>
                  <a:rPr lang="en-US" sz="1200" dirty="0">
                    <a:latin typeface="Tahoma" panose="020B0604030504040204" pitchFamily="34" charset="0"/>
                    <a:ea typeface="Tahoma" panose="020B0604030504040204" pitchFamily="34" charset="0"/>
                    <a:cs typeface="Tahoma" panose="020B0604030504040204" pitchFamily="34" charset="0"/>
                  </a:rPr>
                  <a:t> + x + 1</a:t>
                </a:r>
              </a:p>
              <a:p>
                <a:pPr marL="0" indent="0">
                  <a:lnSpc>
                    <a:spcPct val="150000"/>
                  </a:lnSpc>
                  <a:spcBef>
                    <a:spcPts val="0"/>
                  </a:spcBef>
                  <a:buNone/>
                </a:pPr>
                <a:r>
                  <a:rPr lang="en-US" sz="1200" b="1" dirty="0">
                    <a:latin typeface="Tahoma" panose="020B0604030504040204" pitchFamily="34" charset="0"/>
                    <a:ea typeface="Tahoma" panose="020B0604030504040204" pitchFamily="34" charset="0"/>
                    <a:cs typeface="Tahoma" panose="020B0604030504040204" pitchFamily="34" charset="0"/>
                  </a:rPr>
                  <a:t>f(x) × g(x) mod m(x)   </a:t>
                </a:r>
                <a:r>
                  <a:rPr lang="en-US" sz="1200" dirty="0">
                    <a:latin typeface="Tahoma" panose="020B0604030504040204" pitchFamily="34" charset="0"/>
                    <a:ea typeface="Tahoma" panose="020B0604030504040204" pitchFamily="34" charset="0"/>
                    <a:cs typeface="Tahoma" panose="020B0604030504040204" pitchFamily="34" charset="0"/>
                  </a:rPr>
                  <a:t>=&gt;(01010111) × (10000011) </a:t>
                </a:r>
              </a:p>
              <a:p>
                <a:pPr marL="0" indent="0">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=&gt;  (01010111) × [ (00000001) </a:t>
                </a:r>
                <a14:m>
                  <m:oMath xmlns:m="http://schemas.openxmlformats.org/officeDocument/2006/math">
                    <m:r>
                      <a:rPr lang="en-US" sz="1200" smtClean="0">
                        <a:solidFill>
                          <a:schemeClr val="accent6">
                            <a:lumMod val="75000"/>
                          </a:schemeClr>
                        </a:solidFill>
                        <a:effectLst/>
                        <a:latin typeface="Cambria Math" panose="02040503050406030204" pitchFamily="18" charset="0"/>
                        <a:ea typeface="Calibri" panose="020F0502020204030204" pitchFamily="34" charset="0"/>
                      </a:rPr>
                      <m:t>⊕</m:t>
                    </m:r>
                  </m:oMath>
                </a14:m>
                <a:r>
                  <a:rPr lang="en-US" sz="1200" dirty="0">
                    <a:latin typeface="Tahoma" panose="020B0604030504040204" pitchFamily="34" charset="0"/>
                    <a:ea typeface="Tahoma" panose="020B0604030504040204" pitchFamily="34" charset="0"/>
                    <a:cs typeface="Tahoma" panose="020B0604030504040204" pitchFamily="34" charset="0"/>
                  </a:rPr>
                  <a:t> (00000010) </a:t>
                </a:r>
                <a14:m>
                  <m:oMath xmlns:m="http://schemas.openxmlformats.org/officeDocument/2006/math">
                    <m:r>
                      <a:rPr lang="en-US" sz="1200">
                        <a:latin typeface="Cambria Math" panose="02040503050406030204" pitchFamily="18" charset="0"/>
                        <a:ea typeface="Calibri" panose="020F0502020204030204" pitchFamily="34" charset="0"/>
                      </a:rPr>
                      <m:t>⊕</m:t>
                    </m:r>
                  </m:oMath>
                </a14:m>
                <a:r>
                  <a:rPr lang="en-US" sz="1200" dirty="0">
                    <a:latin typeface="Tahoma" panose="020B0604030504040204" pitchFamily="34" charset="0"/>
                    <a:ea typeface="Tahoma" panose="020B0604030504040204" pitchFamily="34" charset="0"/>
                    <a:cs typeface="Tahoma" panose="020B0604030504040204" pitchFamily="34" charset="0"/>
                  </a:rPr>
                  <a:t> (10000000)]</a:t>
                </a:r>
              </a:p>
              <a:p>
                <a:pPr>
                  <a:lnSpc>
                    <a:spcPct val="150000"/>
                  </a:lnSpc>
                  <a:spcBef>
                    <a:spcPts val="0"/>
                  </a:spcBef>
                  <a:buFont typeface="Symbol" panose="05050102010706020507" pitchFamily="18" charset="2"/>
                  <a:buChar char="Þ"/>
                </a:pPr>
                <a:r>
                  <a:rPr lang="en-US" sz="1200" dirty="0">
                    <a:latin typeface="Tahoma" panose="020B0604030504040204" pitchFamily="34" charset="0"/>
                    <a:ea typeface="Tahoma" panose="020B0604030504040204" pitchFamily="34" charset="0"/>
                    <a:cs typeface="Tahoma" panose="020B0604030504040204" pitchFamily="34" charset="0"/>
                  </a:rPr>
                  <a:t> [(01010111) × (00000001)] </a:t>
                </a:r>
                <a14:m>
                  <m:oMath xmlns:m="http://schemas.openxmlformats.org/officeDocument/2006/math">
                    <m:r>
                      <a:rPr lang="en-US" sz="1200" smtClean="0">
                        <a:solidFill>
                          <a:schemeClr val="accent6">
                            <a:lumMod val="75000"/>
                          </a:schemeClr>
                        </a:solidFill>
                        <a:effectLst/>
                        <a:latin typeface="Cambria Math" panose="02040503050406030204" pitchFamily="18" charset="0"/>
                        <a:ea typeface="Calibri" panose="020F0502020204030204" pitchFamily="34" charset="0"/>
                      </a:rPr>
                      <m:t>⊕</m:t>
                    </m:r>
                  </m:oMath>
                </a14:m>
                <a:r>
                  <a:rPr lang="en-US" sz="1200" dirty="0">
                    <a:latin typeface="Tahoma" panose="020B0604030504040204" pitchFamily="34" charset="0"/>
                    <a:ea typeface="Tahoma" panose="020B0604030504040204" pitchFamily="34" charset="0"/>
                    <a:cs typeface="Tahoma" panose="020B0604030504040204" pitchFamily="34" charset="0"/>
                  </a:rPr>
                  <a:t> [(01010111) </a:t>
                </a:r>
                <a14:m>
                  <m:oMath xmlns:m="http://schemas.openxmlformats.org/officeDocument/2006/math">
                    <m:r>
                      <a:rPr lang="en-US" sz="1200" i="1" smtClean="0">
                        <a:latin typeface="Cambria Math" panose="02040503050406030204" pitchFamily="18" charset="0"/>
                        <a:ea typeface="Tahoma" panose="020B0604030504040204" pitchFamily="34" charset="0"/>
                        <a:cs typeface="Tahoma" panose="020B0604030504040204" pitchFamily="34" charset="0"/>
                      </a:rPr>
                      <m:t>×</m:t>
                    </m:r>
                  </m:oMath>
                </a14:m>
                <a:r>
                  <a:rPr lang="en-US" sz="1200" dirty="0">
                    <a:latin typeface="Tahoma" panose="020B0604030504040204" pitchFamily="34" charset="0"/>
                    <a:ea typeface="Tahoma" panose="020B0604030504040204" pitchFamily="34" charset="0"/>
                    <a:cs typeface="Tahoma" panose="020B0604030504040204" pitchFamily="34" charset="0"/>
                  </a:rPr>
                  <a:t> (00000010)] </a:t>
                </a:r>
                <a14:m>
                  <m:oMath xmlns:m="http://schemas.openxmlformats.org/officeDocument/2006/math">
                    <m:r>
                      <a:rPr lang="en-US" sz="1200">
                        <a:latin typeface="Cambria Math" panose="02040503050406030204" pitchFamily="18" charset="0"/>
                        <a:ea typeface="Calibri" panose="020F0502020204030204" pitchFamily="34" charset="0"/>
                      </a:rPr>
                      <m:t>⊕</m:t>
                    </m:r>
                  </m:oMath>
                </a14:m>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     [(01010111) × (10000000)]</a:t>
                </a:r>
              </a:p>
              <a:p>
                <a:pPr marL="0" indent="0">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f(x) × 1  =&gt;   (01010111) × (00000001)  =  01010111</a:t>
                </a:r>
              </a:p>
              <a:p>
                <a:pPr marL="0" indent="0">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f(x) × x   =&gt;  (01010111) × (00000010)  =  10101110	b</a:t>
                </a:r>
                <a:r>
                  <a:rPr lang="en-US" sz="1200" baseline="-25000" dirty="0">
                    <a:latin typeface="Tahoma" panose="020B0604030504040204" pitchFamily="34" charset="0"/>
                    <a:ea typeface="Tahoma" panose="020B0604030504040204" pitchFamily="34" charset="0"/>
                    <a:cs typeface="Tahoma" panose="020B0604030504040204" pitchFamily="34" charset="0"/>
                  </a:rPr>
                  <a:t>7</a:t>
                </a:r>
                <a:r>
                  <a:rPr lang="en-US" sz="1200" dirty="0">
                    <a:latin typeface="Tahoma" panose="020B0604030504040204" pitchFamily="34" charset="0"/>
                    <a:ea typeface="Tahoma" panose="020B0604030504040204" pitchFamily="34" charset="0"/>
                    <a:cs typeface="Tahoma" panose="020B0604030504040204" pitchFamily="34" charset="0"/>
                  </a:rPr>
                  <a:t> = 0</a:t>
                </a:r>
              </a:p>
              <a:p>
                <a:pPr marL="0" indent="0">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f(x) × x</a:t>
                </a:r>
                <a:r>
                  <a:rPr lang="en-US" sz="1200" baseline="30000" dirty="0">
                    <a:latin typeface="Tahoma" panose="020B0604030504040204" pitchFamily="34" charset="0"/>
                    <a:ea typeface="Tahoma" panose="020B0604030504040204" pitchFamily="34" charset="0"/>
                    <a:cs typeface="Tahoma" panose="020B0604030504040204" pitchFamily="34" charset="0"/>
                  </a:rPr>
                  <a:t>7</a:t>
                </a:r>
                <a:r>
                  <a:rPr lang="en-US" sz="1200" dirty="0">
                    <a:latin typeface="Tahoma" panose="020B0604030504040204" pitchFamily="34" charset="0"/>
                    <a:ea typeface="Tahoma" panose="020B0604030504040204" pitchFamily="34" charset="0"/>
                    <a:cs typeface="Tahoma" panose="020B0604030504040204" pitchFamily="34" charset="0"/>
                  </a:rPr>
                  <a:t>  =&gt;  (01010111) × (10000000)</a:t>
                </a:r>
              </a:p>
              <a:p>
                <a:pPr marL="0" indent="0">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f(x) × x</a:t>
                </a:r>
                <a:r>
                  <a:rPr lang="en-US" sz="1200" baseline="30000" dirty="0">
                    <a:latin typeface="Tahoma" panose="020B0604030504040204" pitchFamily="34" charset="0"/>
                    <a:ea typeface="Tahoma" panose="020B0604030504040204" pitchFamily="34" charset="0"/>
                    <a:cs typeface="Tahoma" panose="020B0604030504040204" pitchFamily="34" charset="0"/>
                  </a:rPr>
                  <a:t>2</a:t>
                </a:r>
                <a:r>
                  <a:rPr lang="en-US" sz="1200" dirty="0">
                    <a:latin typeface="Tahoma" panose="020B0604030504040204" pitchFamily="34" charset="0"/>
                    <a:ea typeface="Tahoma" panose="020B0604030504040204" pitchFamily="34" charset="0"/>
                    <a:cs typeface="Tahoma" panose="020B0604030504040204" pitchFamily="34" charset="0"/>
                  </a:rPr>
                  <a:t> = (f(x) × x ) × x   =&gt; f(x) × x</a:t>
                </a:r>
                <a:r>
                  <a:rPr lang="en-US" sz="1200" baseline="30000" dirty="0">
                    <a:latin typeface="Tahoma" panose="020B0604030504040204" pitchFamily="34" charset="0"/>
                    <a:ea typeface="Tahoma" panose="020B0604030504040204" pitchFamily="34" charset="0"/>
                    <a:cs typeface="Tahoma" panose="020B0604030504040204" pitchFamily="34" charset="0"/>
                  </a:rPr>
                  <a:t>7</a:t>
                </a:r>
                <a:r>
                  <a:rPr lang="en-US" sz="1200" dirty="0">
                    <a:latin typeface="Tahoma" panose="020B0604030504040204" pitchFamily="34" charset="0"/>
                    <a:ea typeface="Tahoma" panose="020B0604030504040204" pitchFamily="34" charset="0"/>
                    <a:cs typeface="Tahoma" panose="020B0604030504040204" pitchFamily="34" charset="0"/>
                  </a:rPr>
                  <a:t> = (f(x) × x</a:t>
                </a:r>
                <a:r>
                  <a:rPr lang="en-US" sz="1200" baseline="30000" dirty="0">
                    <a:latin typeface="Tahoma" panose="020B0604030504040204" pitchFamily="34" charset="0"/>
                    <a:ea typeface="Tahoma" panose="020B0604030504040204" pitchFamily="34" charset="0"/>
                    <a:cs typeface="Tahoma" panose="020B0604030504040204" pitchFamily="34" charset="0"/>
                  </a:rPr>
                  <a:t>6</a:t>
                </a:r>
                <a:r>
                  <a:rPr lang="en-US" sz="1200" dirty="0">
                    <a:latin typeface="Tahoma" panose="020B0604030504040204" pitchFamily="34" charset="0"/>
                    <a:ea typeface="Tahoma" panose="020B0604030504040204" pitchFamily="34" charset="0"/>
                    <a:cs typeface="Tahoma" panose="020B0604030504040204" pitchFamily="34" charset="0"/>
                  </a:rPr>
                  <a:t>) × x</a:t>
                </a:r>
              </a:p>
              <a:p>
                <a:pPr marL="0" indent="0">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f(x) × x</a:t>
                </a:r>
                <a:r>
                  <a:rPr lang="en-US" sz="1200" baseline="30000" dirty="0">
                    <a:latin typeface="Tahoma" panose="020B0604030504040204" pitchFamily="34" charset="0"/>
                    <a:ea typeface="Tahoma" panose="020B0604030504040204" pitchFamily="34" charset="0"/>
                    <a:cs typeface="Tahoma" panose="020B0604030504040204" pitchFamily="34" charset="0"/>
                  </a:rPr>
                  <a:t>2</a:t>
                </a:r>
                <a:r>
                  <a:rPr lang="en-US" sz="1200" dirty="0">
                    <a:latin typeface="Tahoma" panose="020B0604030504040204" pitchFamily="34" charset="0"/>
                    <a:ea typeface="Tahoma" panose="020B0604030504040204" pitchFamily="34" charset="0"/>
                    <a:cs typeface="Tahoma" panose="020B0604030504040204" pitchFamily="34" charset="0"/>
                  </a:rPr>
                  <a:t>  =&gt; (10101110) × (00000010)  = (01011100) </a:t>
                </a:r>
                <a14:m>
                  <m:oMath xmlns:m="http://schemas.openxmlformats.org/officeDocument/2006/math">
                    <m:r>
                      <a:rPr lang="en-US" sz="1200" smtClean="0">
                        <a:solidFill>
                          <a:schemeClr val="accent6">
                            <a:lumMod val="75000"/>
                          </a:schemeClr>
                        </a:solidFill>
                        <a:effectLst/>
                        <a:latin typeface="Cambria Math" panose="02040503050406030204" pitchFamily="18" charset="0"/>
                        <a:ea typeface="Calibri" panose="020F0502020204030204" pitchFamily="34" charset="0"/>
                      </a:rPr>
                      <m:t>⊕</m:t>
                    </m:r>
                  </m:oMath>
                </a14:m>
                <a:r>
                  <a:rPr lang="en-US" sz="1200" dirty="0">
                    <a:latin typeface="Tahoma" panose="020B0604030504040204" pitchFamily="34" charset="0"/>
                    <a:ea typeface="Tahoma" panose="020B0604030504040204" pitchFamily="34" charset="0"/>
                    <a:cs typeface="Tahoma" panose="020B0604030504040204" pitchFamily="34" charset="0"/>
                  </a:rPr>
                  <a:t> (00011011)      b</a:t>
                </a:r>
                <a:r>
                  <a:rPr lang="en-US" sz="1200" baseline="-25000" dirty="0">
                    <a:latin typeface="Tahoma" panose="020B0604030504040204" pitchFamily="34" charset="0"/>
                    <a:ea typeface="Tahoma" panose="020B0604030504040204" pitchFamily="34" charset="0"/>
                    <a:cs typeface="Tahoma" panose="020B0604030504040204" pitchFamily="34" charset="0"/>
                  </a:rPr>
                  <a:t>7</a:t>
                </a:r>
                <a:r>
                  <a:rPr lang="en-US" sz="1200" dirty="0">
                    <a:latin typeface="Tahoma" panose="020B0604030504040204" pitchFamily="34" charset="0"/>
                    <a:ea typeface="Tahoma" panose="020B0604030504040204" pitchFamily="34" charset="0"/>
                    <a:cs typeface="Tahoma" panose="020B0604030504040204" pitchFamily="34" charset="0"/>
                  </a:rPr>
                  <a:t> = 1</a:t>
                </a:r>
              </a:p>
              <a:p>
                <a:pPr marL="0" indent="0">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				 = 01000111</a:t>
                </a:r>
              </a:p>
              <a:p>
                <a:pPr marL="0" indent="0">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f(x) × x</a:t>
                </a:r>
                <a:r>
                  <a:rPr lang="en-US" sz="1200" baseline="30000" dirty="0">
                    <a:latin typeface="Tahoma" panose="020B0604030504040204" pitchFamily="34" charset="0"/>
                    <a:ea typeface="Tahoma" panose="020B0604030504040204" pitchFamily="34" charset="0"/>
                    <a:cs typeface="Tahoma" panose="020B0604030504040204" pitchFamily="34" charset="0"/>
                  </a:rPr>
                  <a:t>3</a:t>
                </a:r>
                <a:r>
                  <a:rPr lang="en-US" sz="1200" dirty="0">
                    <a:latin typeface="Tahoma" panose="020B0604030504040204" pitchFamily="34" charset="0"/>
                    <a:ea typeface="Tahoma" panose="020B0604030504040204" pitchFamily="34" charset="0"/>
                    <a:cs typeface="Tahoma" panose="020B0604030504040204" pitchFamily="34" charset="0"/>
                  </a:rPr>
                  <a:t>  =&gt; (01000111) × (00000010) = 10001110</a:t>
                </a:r>
              </a:p>
              <a:p>
                <a:pPr marL="0" indent="0">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f(x) × x</a:t>
                </a:r>
                <a:r>
                  <a:rPr lang="en-US" sz="1200" baseline="30000" dirty="0">
                    <a:latin typeface="Tahoma" panose="020B0604030504040204" pitchFamily="34" charset="0"/>
                    <a:ea typeface="Tahoma" panose="020B0604030504040204" pitchFamily="34" charset="0"/>
                    <a:cs typeface="Tahoma" panose="020B0604030504040204" pitchFamily="34" charset="0"/>
                  </a:rPr>
                  <a:t>4</a:t>
                </a:r>
                <a:r>
                  <a:rPr lang="en-US" sz="1200" dirty="0">
                    <a:latin typeface="Tahoma" panose="020B0604030504040204" pitchFamily="34" charset="0"/>
                    <a:ea typeface="Tahoma" panose="020B0604030504040204" pitchFamily="34" charset="0"/>
                    <a:cs typeface="Tahoma" panose="020B0604030504040204" pitchFamily="34" charset="0"/>
                  </a:rPr>
                  <a:t>  =&gt; (10001110) × (00000010) = (00011100) </a:t>
                </a:r>
                <a14:m>
                  <m:oMath xmlns:m="http://schemas.openxmlformats.org/officeDocument/2006/math">
                    <m:r>
                      <a:rPr lang="en-US" sz="1200" smtClean="0">
                        <a:solidFill>
                          <a:schemeClr val="accent6">
                            <a:lumMod val="75000"/>
                          </a:schemeClr>
                        </a:solidFill>
                        <a:effectLst/>
                        <a:latin typeface="Cambria Math" panose="02040503050406030204" pitchFamily="18" charset="0"/>
                        <a:ea typeface="Calibri" panose="020F0502020204030204" pitchFamily="34" charset="0"/>
                      </a:rPr>
                      <m:t>⊕</m:t>
                    </m:r>
                  </m:oMath>
                </a14:m>
                <a:r>
                  <a:rPr lang="en-US" sz="1200" dirty="0">
                    <a:latin typeface="Tahoma" panose="020B0604030504040204" pitchFamily="34" charset="0"/>
                    <a:ea typeface="Tahoma" panose="020B0604030504040204" pitchFamily="34" charset="0"/>
                    <a:cs typeface="Tahoma" panose="020B0604030504040204" pitchFamily="34" charset="0"/>
                  </a:rPr>
                  <a:t> (00011011) </a:t>
                </a:r>
              </a:p>
              <a:p>
                <a:pPr marL="0" indent="0">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			  	= 00000111</a:t>
                </a:r>
              </a:p>
              <a:p>
                <a:pPr marL="0" indent="0">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f(x) × x</a:t>
                </a:r>
                <a:r>
                  <a:rPr lang="en-US" sz="1200" baseline="30000" dirty="0">
                    <a:latin typeface="Tahoma" panose="020B0604030504040204" pitchFamily="34" charset="0"/>
                    <a:ea typeface="Tahoma" panose="020B0604030504040204" pitchFamily="34" charset="0"/>
                    <a:cs typeface="Tahoma" panose="020B0604030504040204" pitchFamily="34" charset="0"/>
                  </a:rPr>
                  <a:t>5</a:t>
                </a:r>
                <a:r>
                  <a:rPr lang="en-US" sz="1200" dirty="0">
                    <a:latin typeface="Tahoma" panose="020B0604030504040204" pitchFamily="34" charset="0"/>
                    <a:ea typeface="Tahoma" panose="020B0604030504040204" pitchFamily="34" charset="0"/>
                    <a:cs typeface="Tahoma" panose="020B0604030504040204" pitchFamily="34" charset="0"/>
                  </a:rPr>
                  <a:t>  =&gt; (00000111) × (00000010) = 00001110</a:t>
                </a:r>
              </a:p>
              <a:p>
                <a:pPr marL="0" indent="0">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f(x) × x</a:t>
                </a:r>
                <a:r>
                  <a:rPr lang="en-US" sz="1200" baseline="30000" dirty="0">
                    <a:latin typeface="Tahoma" panose="020B0604030504040204" pitchFamily="34" charset="0"/>
                    <a:ea typeface="Tahoma" panose="020B0604030504040204" pitchFamily="34" charset="0"/>
                    <a:cs typeface="Tahoma" panose="020B0604030504040204" pitchFamily="34" charset="0"/>
                  </a:rPr>
                  <a:t>6</a:t>
                </a:r>
                <a:r>
                  <a:rPr lang="en-US" sz="1200" dirty="0">
                    <a:latin typeface="Tahoma" panose="020B0604030504040204" pitchFamily="34" charset="0"/>
                    <a:ea typeface="Tahoma" panose="020B0604030504040204" pitchFamily="34" charset="0"/>
                    <a:cs typeface="Tahoma" panose="020B0604030504040204" pitchFamily="34" charset="0"/>
                  </a:rPr>
                  <a:t>  =&gt; (00001110) × (00000010) = 00011100</a:t>
                </a:r>
              </a:p>
              <a:p>
                <a:pPr marL="0" indent="0">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f(x) × x</a:t>
                </a:r>
                <a:r>
                  <a:rPr lang="en-US" sz="1200" baseline="30000" dirty="0">
                    <a:latin typeface="Tahoma" panose="020B0604030504040204" pitchFamily="34" charset="0"/>
                    <a:ea typeface="Tahoma" panose="020B0604030504040204" pitchFamily="34" charset="0"/>
                    <a:cs typeface="Tahoma" panose="020B0604030504040204" pitchFamily="34" charset="0"/>
                  </a:rPr>
                  <a:t>6</a:t>
                </a:r>
                <a:r>
                  <a:rPr lang="en-US" sz="1200" dirty="0">
                    <a:latin typeface="Tahoma" panose="020B0604030504040204" pitchFamily="34" charset="0"/>
                    <a:ea typeface="Tahoma" panose="020B0604030504040204" pitchFamily="34" charset="0"/>
                    <a:cs typeface="Tahoma" panose="020B0604030504040204" pitchFamily="34" charset="0"/>
                  </a:rPr>
                  <a:t>  =&gt; (00011100) × (00000010) = 00111000</a:t>
                </a:r>
              </a:p>
              <a:p>
                <a:pPr>
                  <a:lnSpc>
                    <a:spcPct val="150000"/>
                  </a:lnSpc>
                  <a:spcBef>
                    <a:spcPts val="0"/>
                  </a:spcBef>
                  <a:buFont typeface="Symbol" panose="05050102010706020507" pitchFamily="18" charset="2"/>
                  <a:buChar char="Þ"/>
                </a:pPr>
                <a:r>
                  <a:rPr lang="en-US" sz="1200" dirty="0">
                    <a:latin typeface="Tahoma" panose="020B0604030504040204" pitchFamily="34" charset="0"/>
                    <a:ea typeface="Tahoma" panose="020B0604030504040204" pitchFamily="34" charset="0"/>
                    <a:cs typeface="Tahoma" panose="020B0604030504040204" pitchFamily="34" charset="0"/>
                  </a:rPr>
                  <a:t>[(01010111) × (00000001)] </a:t>
                </a:r>
                <a14:m>
                  <m:oMath xmlns:m="http://schemas.openxmlformats.org/officeDocument/2006/math">
                    <m:r>
                      <a:rPr lang="en-US" sz="1200" smtClean="0">
                        <a:solidFill>
                          <a:schemeClr val="accent6">
                            <a:lumMod val="75000"/>
                          </a:schemeClr>
                        </a:solidFill>
                        <a:effectLst/>
                        <a:latin typeface="Cambria Math" panose="02040503050406030204" pitchFamily="18" charset="0"/>
                        <a:ea typeface="Calibri" panose="020F0502020204030204" pitchFamily="34" charset="0"/>
                      </a:rPr>
                      <m:t>⊕</m:t>
                    </m:r>
                  </m:oMath>
                </a14:m>
                <a:r>
                  <a:rPr lang="en-US" sz="1200" dirty="0">
                    <a:latin typeface="Tahoma" panose="020B0604030504040204" pitchFamily="34" charset="0"/>
                    <a:ea typeface="Tahoma" panose="020B0604030504040204" pitchFamily="34" charset="0"/>
                    <a:cs typeface="Tahoma" panose="020B0604030504040204" pitchFamily="34" charset="0"/>
                  </a:rPr>
                  <a:t> [(01010111) </a:t>
                </a:r>
                <a14:m>
                  <m:oMath xmlns:m="http://schemas.openxmlformats.org/officeDocument/2006/math">
                    <m:r>
                      <a:rPr lang="en-US" sz="1200" i="1" smtClean="0">
                        <a:latin typeface="Cambria Math" panose="02040503050406030204" pitchFamily="18" charset="0"/>
                        <a:ea typeface="Tahoma" panose="020B0604030504040204" pitchFamily="34" charset="0"/>
                        <a:cs typeface="Tahoma" panose="020B0604030504040204" pitchFamily="34" charset="0"/>
                      </a:rPr>
                      <m:t>×</m:t>
                    </m:r>
                  </m:oMath>
                </a14:m>
                <a:r>
                  <a:rPr lang="en-US" sz="1200" dirty="0">
                    <a:latin typeface="Tahoma" panose="020B0604030504040204" pitchFamily="34" charset="0"/>
                    <a:ea typeface="Tahoma" panose="020B0604030504040204" pitchFamily="34" charset="0"/>
                    <a:cs typeface="Tahoma" panose="020B0604030504040204" pitchFamily="34" charset="0"/>
                  </a:rPr>
                  <a:t> (00000010)] </a:t>
                </a:r>
                <a14:m>
                  <m:oMath xmlns:m="http://schemas.openxmlformats.org/officeDocument/2006/math">
                    <m:r>
                      <a:rPr lang="en-US" sz="1200">
                        <a:latin typeface="Cambria Math" panose="02040503050406030204" pitchFamily="18" charset="0"/>
                        <a:ea typeface="Calibri" panose="020F0502020204030204" pitchFamily="34" charset="0"/>
                      </a:rPr>
                      <m:t>⊕</m:t>
                    </m:r>
                  </m:oMath>
                </a14:m>
                <a:r>
                  <a:rPr lang="en-US" sz="1200" dirty="0">
                    <a:latin typeface="Tahoma" panose="020B0604030504040204" pitchFamily="34" charset="0"/>
                    <a:ea typeface="Tahoma" panose="020B0604030504040204" pitchFamily="34" charset="0"/>
                    <a:cs typeface="Tahoma" panose="020B0604030504040204" pitchFamily="34" charset="0"/>
                  </a:rPr>
                  <a:t>  [(01010111) × (10000000)]  = 01010111 </a:t>
                </a:r>
                <a14:m>
                  <m:oMath xmlns:m="http://schemas.openxmlformats.org/officeDocument/2006/math">
                    <m:r>
                      <a:rPr lang="en-US" sz="1200">
                        <a:latin typeface="Cambria Math" panose="02040503050406030204" pitchFamily="18" charset="0"/>
                        <a:ea typeface="Calibri" panose="020F0502020204030204" pitchFamily="34" charset="0"/>
                      </a:rPr>
                      <m:t>⊕</m:t>
                    </m:r>
                  </m:oMath>
                </a14:m>
                <a:r>
                  <a:rPr lang="en-US" sz="1200" dirty="0">
                    <a:latin typeface="Tahoma" panose="020B0604030504040204" pitchFamily="34" charset="0"/>
                    <a:ea typeface="Tahoma" panose="020B0604030504040204" pitchFamily="34" charset="0"/>
                    <a:cs typeface="Tahoma" panose="020B0604030504040204" pitchFamily="34" charset="0"/>
                  </a:rPr>
                  <a:t> 10101110 </a:t>
                </a:r>
                <a14:m>
                  <m:oMath xmlns:m="http://schemas.openxmlformats.org/officeDocument/2006/math">
                    <m:r>
                      <a:rPr lang="en-US" sz="1200">
                        <a:latin typeface="Cambria Math" panose="02040503050406030204" pitchFamily="18" charset="0"/>
                        <a:ea typeface="Calibri" panose="020F0502020204030204" pitchFamily="34" charset="0"/>
                      </a:rPr>
                      <m:t>⊕</m:t>
                    </m:r>
                  </m:oMath>
                </a14:m>
                <a:r>
                  <a:rPr lang="en-US" sz="1200" dirty="0">
                    <a:latin typeface="Tahoma" panose="020B0604030504040204" pitchFamily="34" charset="0"/>
                    <a:ea typeface="Tahoma" panose="020B0604030504040204" pitchFamily="34" charset="0"/>
                    <a:cs typeface="Tahoma" panose="020B0604030504040204" pitchFamily="34" charset="0"/>
                  </a:rPr>
                  <a:t> 00111000 = 11000001</a:t>
                </a:r>
              </a:p>
              <a:p>
                <a:pPr marL="0" indent="0">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f(x) × g(x) mod m(x) = x</a:t>
                </a:r>
                <a:r>
                  <a:rPr lang="en-US" sz="1200" baseline="30000" dirty="0">
                    <a:latin typeface="Tahoma" panose="020B0604030504040204" pitchFamily="34" charset="0"/>
                    <a:ea typeface="Tahoma" panose="020B0604030504040204" pitchFamily="34" charset="0"/>
                    <a:cs typeface="Tahoma" panose="020B0604030504040204" pitchFamily="34" charset="0"/>
                  </a:rPr>
                  <a:t>7</a:t>
                </a:r>
                <a:r>
                  <a:rPr lang="en-US" sz="1200" dirty="0">
                    <a:latin typeface="Tahoma" panose="020B0604030504040204" pitchFamily="34" charset="0"/>
                    <a:ea typeface="Tahoma" panose="020B0604030504040204" pitchFamily="34" charset="0"/>
                    <a:cs typeface="Tahoma" panose="020B0604030504040204" pitchFamily="34" charset="0"/>
                  </a:rPr>
                  <a:t> + x</a:t>
                </a:r>
                <a:r>
                  <a:rPr lang="en-US" sz="1200" baseline="30000" dirty="0">
                    <a:latin typeface="Tahoma" panose="020B0604030504040204" pitchFamily="34" charset="0"/>
                    <a:ea typeface="Tahoma" panose="020B0604030504040204" pitchFamily="34" charset="0"/>
                    <a:cs typeface="Tahoma" panose="020B0604030504040204" pitchFamily="34" charset="0"/>
                  </a:rPr>
                  <a:t>6</a:t>
                </a:r>
                <a:r>
                  <a:rPr lang="en-US" sz="1200" dirty="0">
                    <a:latin typeface="Tahoma" panose="020B0604030504040204" pitchFamily="34" charset="0"/>
                    <a:ea typeface="Tahoma" panose="020B0604030504040204" pitchFamily="34" charset="0"/>
                    <a:cs typeface="Tahoma" panose="020B0604030504040204" pitchFamily="34" charset="0"/>
                  </a:rPr>
                  <a:t> + 1</a:t>
                </a:r>
              </a:p>
              <a:p>
                <a:pPr algn="just">
                  <a:lnSpc>
                    <a:spcPct val="150000"/>
                  </a:lnSpc>
                  <a:spcBef>
                    <a:spcPts val="0"/>
                  </a:spcBef>
                </a:pPr>
                <a:r>
                  <a:rPr lang="en-US" sz="1200" b="1" dirty="0">
                    <a:latin typeface="Tahoma" panose="020B0604030504040204" pitchFamily="34" charset="0"/>
                    <a:ea typeface="Tahoma" panose="020B0604030504040204" pitchFamily="34" charset="0"/>
                    <a:cs typeface="Tahoma" panose="020B0604030504040204" pitchFamily="34" charset="0"/>
                  </a:rPr>
                  <a:t>Applications of Galois Field</a:t>
                </a:r>
              </a:p>
              <a:p>
                <a:pPr>
                  <a:lnSpc>
                    <a:spcPct val="150000"/>
                  </a:lnSpc>
                  <a:spcBef>
                    <a:spcPts val="0"/>
                  </a:spcBef>
                  <a:buFont typeface="Wingdings" panose="05000000000000000000" pitchFamily="2" charset="2"/>
                  <a:buChar char="Ø"/>
                </a:pPr>
                <a:r>
                  <a:rPr lang="en-US" sz="1200" dirty="0">
                    <a:latin typeface="Tahoma" panose="020B0604030504040204" pitchFamily="34" charset="0"/>
                    <a:ea typeface="Tahoma" panose="020B0604030504040204" pitchFamily="34" charset="0"/>
                    <a:cs typeface="Tahoma" panose="020B0604030504040204" pitchFamily="34" charset="0"/>
                  </a:rPr>
                  <a:t>Advanced Encryption Standard (AES): </a:t>
                </a:r>
                <a:r>
                  <a:rPr lang="en-US" sz="1200" dirty="0">
                    <a:effectLst/>
                    <a:latin typeface="Tahoma" panose="020B0604030504040204" pitchFamily="34" charset="0"/>
                    <a:ea typeface="Calibri" panose="020F0502020204030204" pitchFamily="34" charset="0"/>
                  </a:rPr>
                  <a:t>GF (2</a:t>
                </a:r>
                <a:r>
                  <a:rPr lang="en-US" sz="1200" baseline="30000" dirty="0">
                    <a:effectLst/>
                    <a:latin typeface="Tahoma" panose="020B0604030504040204" pitchFamily="34" charset="0"/>
                    <a:ea typeface="Calibri" panose="020F0502020204030204" pitchFamily="34" charset="0"/>
                  </a:rPr>
                  <a:t>8</a:t>
                </a:r>
                <a:r>
                  <a:rPr lang="en-US" sz="1200" dirty="0">
                    <a:effectLst/>
                    <a:latin typeface="Tahoma" panose="020B0604030504040204" pitchFamily="34" charset="0"/>
                    <a:ea typeface="Calibri" panose="020F0502020204030204" pitchFamily="34" charset="0"/>
                  </a:rPr>
                  <a:t>)</a:t>
                </a:r>
              </a:p>
              <a:p>
                <a:pPr>
                  <a:lnSpc>
                    <a:spcPct val="150000"/>
                  </a:lnSpc>
                  <a:spcBef>
                    <a:spcPts val="0"/>
                  </a:spcBef>
                  <a:buFont typeface="Wingdings" panose="05000000000000000000" pitchFamily="2" charset="2"/>
                  <a:buChar char="Ø"/>
                </a:pPr>
                <a:r>
                  <a:rPr lang="en-US" sz="1200" dirty="0">
                    <a:latin typeface="Tahoma" panose="020B0604030504040204" pitchFamily="34" charset="0"/>
                    <a:ea typeface="Tahoma" panose="020B0604030504040204" pitchFamily="34" charset="0"/>
                    <a:cs typeface="Tahoma" panose="020B0604030504040204" pitchFamily="34" charset="0"/>
                  </a:rPr>
                  <a:t>Elliptic Curve Cryptography</a:t>
                </a:r>
              </a:p>
              <a:p>
                <a:pPr>
                  <a:lnSpc>
                    <a:spcPct val="150000"/>
                  </a:lnSpc>
                  <a:spcBef>
                    <a:spcPts val="0"/>
                  </a:spcBef>
                  <a:buFont typeface="Wingdings" panose="05000000000000000000" pitchFamily="2" charset="2"/>
                  <a:buChar char="Ø"/>
                </a:pPr>
                <a:r>
                  <a:rPr lang="en-US" sz="1200" dirty="0">
                    <a:latin typeface="Tahoma" panose="020B0604030504040204" pitchFamily="34" charset="0"/>
                    <a:ea typeface="Tahoma" panose="020B0604030504040204" pitchFamily="34" charset="0"/>
                    <a:cs typeface="Tahoma" panose="020B0604030504040204" pitchFamily="34" charset="0"/>
                  </a:rPr>
                  <a:t>CMAC</a:t>
                </a:r>
              </a:p>
              <a:p>
                <a:pPr>
                  <a:lnSpc>
                    <a:spcPct val="150000"/>
                  </a:lnSpc>
                  <a:spcBef>
                    <a:spcPts val="0"/>
                  </a:spcBef>
                  <a:buFont typeface="Wingdings" panose="05000000000000000000" pitchFamily="2" charset="2"/>
                  <a:buChar char="Ø"/>
                </a:pPr>
                <a:r>
                  <a:rPr lang="en-US" sz="1200" dirty="0">
                    <a:latin typeface="Tahoma" panose="020B0604030504040204" pitchFamily="34" charset="0"/>
                    <a:ea typeface="Tahoma" panose="020B0604030504040204" pitchFamily="34" charset="0"/>
                    <a:cs typeface="Tahoma" panose="020B0604030504040204" pitchFamily="34" charset="0"/>
                  </a:rPr>
                  <a:t>Galois/Counter Mode of operation (GCM): </a:t>
                </a:r>
                <a:r>
                  <a:rPr lang="en-US" sz="1200" dirty="0">
                    <a:effectLst/>
                    <a:latin typeface="Tahoma" panose="020B0604030504040204" pitchFamily="34" charset="0"/>
                    <a:ea typeface="Calibri" panose="020F0502020204030204" pitchFamily="34" charset="0"/>
                  </a:rPr>
                  <a:t>GF (2</a:t>
                </a:r>
                <a:r>
                  <a:rPr lang="en-US" sz="1200" baseline="30000" dirty="0">
                    <a:effectLst/>
                    <a:latin typeface="Tahoma" panose="020B0604030504040204" pitchFamily="34" charset="0"/>
                    <a:ea typeface="Calibri" panose="020F0502020204030204" pitchFamily="34" charset="0"/>
                  </a:rPr>
                  <a:t>128</a:t>
                </a:r>
                <a:r>
                  <a:rPr lang="en-US" sz="1200" dirty="0">
                    <a:effectLst/>
                    <a:latin typeface="Tahoma" panose="020B0604030504040204" pitchFamily="34" charset="0"/>
                    <a:ea typeface="Calibri" panose="020F0502020204030204" pitchFamily="34" charset="0"/>
                  </a:rPr>
                  <a:t>)</a:t>
                </a:r>
                <a:endParaRPr lang="en-US" sz="1200" dirty="0">
                  <a:latin typeface="Tahoma" panose="020B0604030504040204" pitchFamily="34" charset="0"/>
                  <a:ea typeface="Tahoma" panose="020B0604030504040204" pitchFamily="34" charset="0"/>
                  <a:cs typeface="Tahoma" panose="020B0604030504040204" pitchFamily="34" charset="0"/>
                </a:endParaRPr>
              </a:p>
            </p:txBody>
          </p:sp>
        </mc:Choice>
        <mc:Fallback>
          <p:sp>
            <p:nvSpPr>
              <p:cNvPr id="3" name="Content Placeholder 2">
                <a:extLst>
                  <a:ext uri="{FF2B5EF4-FFF2-40B4-BE49-F238E27FC236}">
                    <a16:creationId xmlns:a14="http://schemas.microsoft.com/office/drawing/2010/main" xmlns="" xmlns:a16="http://schemas.microsoft.com/office/drawing/2014/main" id="{7D3E9CD7-EEB0-4D63-9797-77745B3FEB2D}"/>
                  </a:ext>
                </a:extLst>
              </p:cNvPr>
              <p:cNvSpPr>
                <a:spLocks noGrp="1" noRot="1" noChangeAspect="1" noMove="1" noResize="1" noEditPoints="1" noAdjustHandles="1" noChangeArrowheads="1" noChangeShapeType="1" noTextEdit="1"/>
              </p:cNvSpPr>
              <p:nvPr>
                <p:ph idx="1"/>
              </p:nvPr>
            </p:nvSpPr>
            <p:spPr>
              <a:blipFill>
                <a:blip r:embed="rId2"/>
                <a:stretch>
                  <a:fillRect t="-5792"/>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xmlns="" id="{5DFCD20D-4DF9-48F8-B3D5-3979785E9BA1}"/>
              </a:ext>
            </a:extLst>
          </p:cNvPr>
          <p:cNvSpPr/>
          <p:nvPr/>
        </p:nvSpPr>
        <p:spPr>
          <a:xfrm>
            <a:off x="587828" y="1455057"/>
            <a:ext cx="3911600" cy="477520"/>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40557445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9D5ADC-E082-47CD-9BC0-CAE1BEA1778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E1457341-7A31-43C4-B659-42792D9A4106}"/>
              </a:ext>
            </a:extLst>
          </p:cNvPr>
          <p:cNvSpPr>
            <a:spLocks noGrp="1"/>
          </p:cNvSpPr>
          <p:nvPr>
            <p:ph idx="1"/>
          </p:nvPr>
        </p:nvSpPr>
        <p:spPr/>
        <p:txBody>
          <a:bodyPr>
            <a:normAutofit/>
          </a:bodyPr>
          <a:lstStyle/>
          <a:p>
            <a:pPr marL="0" indent="0" algn="just">
              <a:lnSpc>
                <a:spcPct val="150000"/>
              </a:lnSpc>
              <a:spcBef>
                <a:spcPts val="0"/>
              </a:spcBef>
              <a:buNone/>
            </a:pPr>
            <a:r>
              <a:rPr lang="en-US" b="1" dirty="0">
                <a:latin typeface="Tahoma" panose="020B0604030504040204" pitchFamily="34" charset="0"/>
                <a:ea typeface="Tahoma" panose="020B0604030504040204" pitchFamily="34" charset="0"/>
                <a:cs typeface="Tahoma" panose="020B0604030504040204" pitchFamily="34" charset="0"/>
              </a:rPr>
              <a:t>MODULAR ARITHMETIC</a:t>
            </a:r>
          </a:p>
          <a:p>
            <a:pPr algn="just">
              <a:lnSpc>
                <a:spcPct val="150000"/>
              </a:lnSpc>
              <a:spcBef>
                <a:spcPts val="0"/>
              </a:spcBef>
            </a:pPr>
            <a:r>
              <a:rPr lang="en-US" sz="1200" b="1" dirty="0">
                <a:latin typeface="Tahoma" panose="020B0604030504040204" pitchFamily="34" charset="0"/>
                <a:ea typeface="Tahoma" panose="020B0604030504040204" pitchFamily="34" charset="0"/>
                <a:cs typeface="Tahoma" panose="020B0604030504040204" pitchFamily="34" charset="0"/>
              </a:rPr>
              <a:t>Divisors</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Given positive integers a and b, we use the notation </a:t>
            </a:r>
            <a:r>
              <a:rPr lang="en-US" sz="1200" dirty="0" err="1">
                <a:latin typeface="Tahoma" panose="020B0604030504040204" pitchFamily="34" charset="0"/>
                <a:ea typeface="Tahoma" panose="020B0604030504040204" pitchFamily="34" charset="0"/>
                <a:cs typeface="Tahoma" panose="020B0604030504040204" pitchFamily="34" charset="0"/>
              </a:rPr>
              <a:t>a|b</a:t>
            </a:r>
            <a:r>
              <a:rPr lang="en-US" sz="1200" dirty="0">
                <a:latin typeface="Tahoma" panose="020B0604030504040204" pitchFamily="34" charset="0"/>
                <a:ea typeface="Tahoma" panose="020B0604030504040204" pitchFamily="34" charset="0"/>
                <a:cs typeface="Tahoma" panose="020B0604030504040204" pitchFamily="34" charset="0"/>
              </a:rPr>
              <a:t> to indicate that a divides b, that is, b is a multiple of a. If </a:t>
            </a:r>
            <a:r>
              <a:rPr lang="en-US" sz="1200" dirty="0" err="1">
                <a:latin typeface="Tahoma" panose="020B0604030504040204" pitchFamily="34" charset="0"/>
                <a:ea typeface="Tahoma" panose="020B0604030504040204" pitchFamily="34" charset="0"/>
                <a:cs typeface="Tahoma" panose="020B0604030504040204" pitchFamily="34" charset="0"/>
              </a:rPr>
              <a:t>a|b</a:t>
            </a:r>
            <a:r>
              <a:rPr lang="en-US" sz="1200" dirty="0">
                <a:latin typeface="Tahoma" panose="020B0604030504040204" pitchFamily="34" charset="0"/>
                <a:ea typeface="Tahoma" panose="020B0604030504040204" pitchFamily="34" charset="0"/>
                <a:cs typeface="Tahoma" panose="020B0604030504040204" pitchFamily="34" charset="0"/>
              </a:rPr>
              <a:t>, then we know that there is some integer k, such that b=</a:t>
            </a:r>
            <a:r>
              <a:rPr lang="en-US" sz="1200" dirty="0" err="1">
                <a:latin typeface="Tahoma" panose="020B0604030504040204" pitchFamily="34" charset="0"/>
                <a:ea typeface="Tahoma" panose="020B0604030504040204" pitchFamily="34" charset="0"/>
                <a:cs typeface="Tahoma" panose="020B0604030504040204" pitchFamily="34" charset="0"/>
              </a:rPr>
              <a:t>ak</a:t>
            </a:r>
            <a:r>
              <a:rPr lang="en-US" sz="1200" dirty="0">
                <a:latin typeface="Tahoma" panose="020B0604030504040204" pitchFamily="34" charset="0"/>
                <a:ea typeface="Tahoma" panose="020B0604030504040204" pitchFamily="34" charset="0"/>
                <a:cs typeface="Tahoma" panose="020B0604030504040204" pitchFamily="34" charset="0"/>
              </a:rPr>
              <a:t>. The following properties of divisibility follow immediately from this definition.</a:t>
            </a:r>
          </a:p>
          <a:p>
            <a:pPr marL="342900" marR="0" lvl="0" indent="-342900" algn="just">
              <a:lnSpc>
                <a:spcPct val="150000"/>
              </a:lnSpc>
              <a:spcBef>
                <a:spcPts val="0"/>
              </a:spcBef>
              <a:buFont typeface="Wingdings" panose="05000000000000000000" pitchFamily="2" charset="2"/>
              <a:buChar char=""/>
            </a:pPr>
            <a:r>
              <a:rPr lang="en-US" sz="1200" dirty="0">
                <a:effectLst/>
                <a:latin typeface="Tahoma" panose="020B0604030504040204" pitchFamily="34" charset="0"/>
                <a:ea typeface="Tahoma" panose="020B0604030504040204" pitchFamily="34" charset="0"/>
                <a:cs typeface="Tahoma" panose="020B0604030504040204" pitchFamily="34" charset="0"/>
              </a:rPr>
              <a:t>If </a:t>
            </a:r>
            <a:r>
              <a:rPr lang="en-US" sz="1200" dirty="0" err="1">
                <a:effectLst/>
                <a:latin typeface="Tahoma" panose="020B0604030504040204" pitchFamily="34" charset="0"/>
                <a:ea typeface="Tahoma" panose="020B0604030504040204" pitchFamily="34" charset="0"/>
                <a:cs typeface="Tahoma" panose="020B0604030504040204" pitchFamily="34" charset="0"/>
              </a:rPr>
              <a:t>a|b</a:t>
            </a:r>
            <a:r>
              <a:rPr lang="en-US" sz="1200" dirty="0">
                <a:effectLst/>
                <a:latin typeface="Tahoma" panose="020B0604030504040204" pitchFamily="34" charset="0"/>
                <a:ea typeface="Tahoma" panose="020B0604030504040204" pitchFamily="34" charset="0"/>
                <a:cs typeface="Tahoma" panose="020B0604030504040204" pitchFamily="34" charset="0"/>
              </a:rPr>
              <a:t> and </a:t>
            </a:r>
            <a:r>
              <a:rPr lang="en-US" sz="1200" dirty="0" err="1">
                <a:effectLst/>
                <a:latin typeface="Tahoma" panose="020B0604030504040204" pitchFamily="34" charset="0"/>
                <a:ea typeface="Tahoma" panose="020B0604030504040204" pitchFamily="34" charset="0"/>
                <a:cs typeface="Tahoma" panose="020B0604030504040204" pitchFamily="34" charset="0"/>
              </a:rPr>
              <a:t>b|c</a:t>
            </a:r>
            <a:r>
              <a:rPr lang="en-US" sz="1200" dirty="0">
                <a:effectLst/>
                <a:latin typeface="Tahoma" panose="020B0604030504040204" pitchFamily="34" charset="0"/>
                <a:ea typeface="Tahoma" panose="020B0604030504040204" pitchFamily="34" charset="0"/>
                <a:cs typeface="Tahoma" panose="020B0604030504040204" pitchFamily="34" charset="0"/>
              </a:rPr>
              <a:t>, then </a:t>
            </a:r>
            <a:r>
              <a:rPr lang="en-US" sz="1200" dirty="0" err="1">
                <a:effectLst/>
                <a:latin typeface="Tahoma" panose="020B0604030504040204" pitchFamily="34" charset="0"/>
                <a:ea typeface="Tahoma" panose="020B0604030504040204" pitchFamily="34" charset="0"/>
                <a:cs typeface="Tahoma" panose="020B0604030504040204" pitchFamily="34" charset="0"/>
              </a:rPr>
              <a:t>a|c</a:t>
            </a:r>
            <a:r>
              <a:rPr lang="en-US" sz="1200" dirty="0">
                <a:effectLst/>
                <a:latin typeface="Tahoma" panose="020B0604030504040204" pitchFamily="34" charset="0"/>
                <a:ea typeface="Tahoma" panose="020B0604030504040204" pitchFamily="34" charset="0"/>
                <a:cs typeface="Tahoma" panose="020B0604030504040204" pitchFamily="34" charset="0"/>
              </a:rPr>
              <a:t>.</a:t>
            </a:r>
          </a:p>
          <a:p>
            <a:pPr marL="342900" marR="0" lvl="0" indent="-342900" algn="just">
              <a:lnSpc>
                <a:spcPct val="150000"/>
              </a:lnSpc>
              <a:spcBef>
                <a:spcPts val="0"/>
              </a:spcBef>
              <a:buFont typeface="Wingdings" panose="05000000000000000000" pitchFamily="2" charset="2"/>
              <a:buChar char=""/>
            </a:pPr>
            <a:r>
              <a:rPr lang="en-US" sz="1200" dirty="0">
                <a:effectLst/>
                <a:latin typeface="Tahoma" panose="020B0604030504040204" pitchFamily="34" charset="0"/>
                <a:ea typeface="Tahoma" panose="020B0604030504040204" pitchFamily="34" charset="0"/>
                <a:cs typeface="Tahoma" panose="020B0604030504040204" pitchFamily="34" charset="0"/>
              </a:rPr>
              <a:t>If </a:t>
            </a:r>
            <a:r>
              <a:rPr lang="en-US" sz="1200" dirty="0" err="1">
                <a:effectLst/>
                <a:latin typeface="Tahoma" panose="020B0604030504040204" pitchFamily="34" charset="0"/>
                <a:ea typeface="Tahoma" panose="020B0604030504040204" pitchFamily="34" charset="0"/>
                <a:cs typeface="Tahoma" panose="020B0604030504040204" pitchFamily="34" charset="0"/>
              </a:rPr>
              <a:t>a|b</a:t>
            </a:r>
            <a:r>
              <a:rPr lang="en-US" sz="1200" dirty="0">
                <a:effectLst/>
                <a:latin typeface="Tahoma" panose="020B0604030504040204" pitchFamily="34" charset="0"/>
                <a:ea typeface="Tahoma" panose="020B0604030504040204" pitchFamily="34" charset="0"/>
                <a:cs typeface="Tahoma" panose="020B0604030504040204" pitchFamily="34" charset="0"/>
              </a:rPr>
              <a:t> and </a:t>
            </a:r>
            <a:r>
              <a:rPr lang="en-US" sz="1200" dirty="0" err="1">
                <a:effectLst/>
                <a:latin typeface="Tahoma" panose="020B0604030504040204" pitchFamily="34" charset="0"/>
                <a:ea typeface="Tahoma" panose="020B0604030504040204" pitchFamily="34" charset="0"/>
                <a:cs typeface="Tahoma" panose="020B0604030504040204" pitchFamily="34" charset="0"/>
              </a:rPr>
              <a:t>a|c</a:t>
            </a:r>
            <a:r>
              <a:rPr lang="en-US" sz="1200" dirty="0">
                <a:effectLst/>
                <a:latin typeface="Tahoma" panose="020B0604030504040204" pitchFamily="34" charset="0"/>
                <a:ea typeface="Tahoma" panose="020B0604030504040204" pitchFamily="34" charset="0"/>
                <a:cs typeface="Tahoma" panose="020B0604030504040204" pitchFamily="34" charset="0"/>
              </a:rPr>
              <a:t>, then a|(</a:t>
            </a:r>
            <a:r>
              <a:rPr lang="en-US" sz="1200" dirty="0" err="1">
                <a:effectLst/>
                <a:latin typeface="Tahoma" panose="020B0604030504040204" pitchFamily="34" charset="0"/>
                <a:ea typeface="Tahoma" panose="020B0604030504040204" pitchFamily="34" charset="0"/>
                <a:cs typeface="Tahoma" panose="020B0604030504040204" pitchFamily="34" charset="0"/>
              </a:rPr>
              <a:t>ib+jc</a:t>
            </a:r>
            <a:r>
              <a:rPr lang="en-US" sz="1200" dirty="0">
                <a:effectLst/>
                <a:latin typeface="Tahoma" panose="020B0604030504040204" pitchFamily="34" charset="0"/>
                <a:ea typeface="Tahoma" panose="020B0604030504040204" pitchFamily="34" charset="0"/>
                <a:cs typeface="Tahoma" panose="020B0604030504040204" pitchFamily="34" charset="0"/>
              </a:rPr>
              <a:t>), for all integers </a:t>
            </a:r>
            <a:r>
              <a:rPr lang="en-US" sz="1200" dirty="0" err="1">
                <a:effectLst/>
                <a:latin typeface="Tahoma" panose="020B0604030504040204" pitchFamily="34" charset="0"/>
                <a:ea typeface="Tahoma" panose="020B0604030504040204" pitchFamily="34" charset="0"/>
                <a:cs typeface="Tahoma" panose="020B0604030504040204" pitchFamily="34" charset="0"/>
              </a:rPr>
              <a:t>i</a:t>
            </a:r>
            <a:r>
              <a:rPr lang="en-US" sz="1200" dirty="0">
                <a:effectLst/>
                <a:latin typeface="Tahoma" panose="020B0604030504040204" pitchFamily="34" charset="0"/>
                <a:ea typeface="Tahoma" panose="020B0604030504040204" pitchFamily="34" charset="0"/>
                <a:cs typeface="Tahoma" panose="020B0604030504040204" pitchFamily="34" charset="0"/>
              </a:rPr>
              <a:t> and j.</a:t>
            </a:r>
          </a:p>
          <a:p>
            <a:pPr marL="342900" marR="0" lvl="0" indent="-342900" algn="just">
              <a:lnSpc>
                <a:spcPct val="150000"/>
              </a:lnSpc>
              <a:spcBef>
                <a:spcPts val="0"/>
              </a:spcBef>
              <a:buFont typeface="Wingdings" panose="05000000000000000000" pitchFamily="2" charset="2"/>
              <a:buChar char=""/>
            </a:pPr>
            <a:r>
              <a:rPr lang="en-US" sz="1200" dirty="0">
                <a:effectLst/>
                <a:latin typeface="Tahoma" panose="020B0604030504040204" pitchFamily="34" charset="0"/>
                <a:ea typeface="Tahoma" panose="020B0604030504040204" pitchFamily="34" charset="0"/>
                <a:cs typeface="Tahoma" panose="020B0604030504040204" pitchFamily="34" charset="0"/>
              </a:rPr>
              <a:t>If </a:t>
            </a:r>
            <a:r>
              <a:rPr lang="en-US" sz="1200" dirty="0" err="1">
                <a:effectLst/>
                <a:latin typeface="Tahoma" panose="020B0604030504040204" pitchFamily="34" charset="0"/>
                <a:ea typeface="Tahoma" panose="020B0604030504040204" pitchFamily="34" charset="0"/>
                <a:cs typeface="Tahoma" panose="020B0604030504040204" pitchFamily="34" charset="0"/>
              </a:rPr>
              <a:t>a|b</a:t>
            </a:r>
            <a:r>
              <a:rPr lang="en-US" sz="1200" dirty="0">
                <a:effectLst/>
                <a:latin typeface="Tahoma" panose="020B0604030504040204" pitchFamily="34" charset="0"/>
                <a:ea typeface="Tahoma" panose="020B0604030504040204" pitchFamily="34" charset="0"/>
                <a:cs typeface="Tahoma" panose="020B0604030504040204" pitchFamily="34" charset="0"/>
              </a:rPr>
              <a:t> and </a:t>
            </a:r>
            <a:r>
              <a:rPr lang="en-US" sz="1200" dirty="0" err="1">
                <a:effectLst/>
                <a:latin typeface="Tahoma" panose="020B0604030504040204" pitchFamily="34" charset="0"/>
                <a:ea typeface="Tahoma" panose="020B0604030504040204" pitchFamily="34" charset="0"/>
                <a:cs typeface="Tahoma" panose="020B0604030504040204" pitchFamily="34" charset="0"/>
              </a:rPr>
              <a:t>b|a</a:t>
            </a:r>
            <a:r>
              <a:rPr lang="en-US" sz="1200" dirty="0">
                <a:effectLst/>
                <a:latin typeface="Tahoma" panose="020B0604030504040204" pitchFamily="34" charset="0"/>
                <a:ea typeface="Tahoma" panose="020B0604030504040204" pitchFamily="34" charset="0"/>
                <a:cs typeface="Tahoma" panose="020B0604030504040204" pitchFamily="34" charset="0"/>
              </a:rPr>
              <a:t>, then a=b or a=-b.</a:t>
            </a:r>
          </a:p>
          <a:p>
            <a:pPr marL="342900" marR="0" lvl="0" indent="-342900" algn="just">
              <a:lnSpc>
                <a:spcPct val="150000"/>
              </a:lnSpc>
              <a:spcBef>
                <a:spcPts val="0"/>
              </a:spcBef>
              <a:buFont typeface="Wingdings" panose="05000000000000000000" pitchFamily="2" charset="2"/>
              <a:buChar char=""/>
            </a:pPr>
            <a:r>
              <a:rPr lang="en-US" sz="1200" dirty="0">
                <a:effectLst/>
                <a:latin typeface="Tahoma" panose="020B0604030504040204" pitchFamily="34" charset="0"/>
                <a:ea typeface="Tahoma" panose="020B0604030504040204" pitchFamily="34" charset="0"/>
                <a:cs typeface="Tahoma" panose="020B0604030504040204" pitchFamily="34" charset="0"/>
              </a:rPr>
              <a:t>Any a ≠ 0 divides 0.</a:t>
            </a:r>
          </a:p>
          <a:p>
            <a:pPr marL="0" indent="0" algn="just">
              <a:lnSpc>
                <a:spcPct val="150000"/>
              </a:lnSpc>
              <a:spcBef>
                <a:spcPts val="0"/>
              </a:spcBef>
              <a:buNone/>
            </a:pPr>
            <a:r>
              <a:rPr lang="en-US" sz="1200" dirty="0">
                <a:effectLst/>
                <a:latin typeface="Tahoma" panose="020B0604030504040204" pitchFamily="34" charset="0"/>
                <a:ea typeface="Tahoma" panose="020B0604030504040204" pitchFamily="34" charset="0"/>
                <a:cs typeface="Tahoma" panose="020B0604030504040204" pitchFamily="34" charset="0"/>
              </a:rPr>
              <a:t>Examples: The positive divisors of 24 are 1, 2, 3, 4, 6, 8, 12, and 24.               13|182;  -5|30;  17|289;  -3|33;  17|0</a:t>
            </a:r>
          </a:p>
          <a:p>
            <a:pPr marL="0" indent="0" algn="just">
              <a:lnSpc>
                <a:spcPct val="150000"/>
              </a:lnSpc>
              <a:spcBef>
                <a:spcPts val="0"/>
              </a:spcBef>
              <a:buNone/>
            </a:pPr>
            <a:endParaRPr lang="en-US" sz="1200" dirty="0">
              <a:effectLst/>
              <a:latin typeface="Tahoma" panose="020B0604030504040204" pitchFamily="34" charset="0"/>
              <a:ea typeface="Tahoma" panose="020B0604030504040204" pitchFamily="34" charset="0"/>
              <a:cs typeface="Tahoma" panose="020B0604030504040204" pitchFamily="34" charset="0"/>
            </a:endParaRPr>
          </a:p>
          <a:p>
            <a:pPr algn="just">
              <a:lnSpc>
                <a:spcPct val="150000"/>
              </a:lnSpc>
              <a:spcBef>
                <a:spcPts val="0"/>
              </a:spcBef>
            </a:pPr>
            <a:r>
              <a:rPr lang="en-US" sz="1200" b="1" dirty="0">
                <a:latin typeface="Tahoma" panose="020B0604030504040204" pitchFamily="34" charset="0"/>
                <a:ea typeface="Tahoma" panose="020B0604030504040204" pitchFamily="34" charset="0"/>
                <a:cs typeface="Tahoma" panose="020B0604030504040204" pitchFamily="34" charset="0"/>
              </a:rPr>
              <a:t>Floor Function</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The floor function ⌊x⌋ , also called the greatest integer function or integer value, gives the largest integer less than or equal to x.</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Examples:</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⌊10/2⌋ = ⌊2.5⌋ = 2</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⌊-10/2⌋ = ⌊-2.5⌋ = -3</a:t>
            </a: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algn="just">
              <a:lnSpc>
                <a:spcPct val="150000"/>
              </a:lnSpc>
              <a:spcBef>
                <a:spcPts val="0"/>
              </a:spcBef>
            </a:pPr>
            <a:r>
              <a:rPr lang="en-US" sz="1200" b="1" dirty="0">
                <a:latin typeface="Tahoma" panose="020B0604030504040204" pitchFamily="34" charset="0"/>
                <a:ea typeface="Tahoma" panose="020B0604030504040204" pitchFamily="34" charset="0"/>
                <a:cs typeface="Tahoma" panose="020B0604030504040204" pitchFamily="34" charset="0"/>
              </a:rPr>
              <a:t>Division algorithm</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Given any positive integer n and any nonnegative integer a, if we divide a by n, we</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get an integer quotient q and an integer remainder r that obey the following relationship:</a:t>
            </a:r>
          </a:p>
          <a:p>
            <a:pPr marL="0" indent="0" algn="just">
              <a:lnSpc>
                <a:spcPct val="150000"/>
              </a:lnSpc>
              <a:spcBef>
                <a:spcPts val="0"/>
              </a:spcBef>
              <a:buNone/>
            </a:pPr>
            <a:r>
              <a:rPr lang="en-US" sz="1200" b="1" dirty="0">
                <a:latin typeface="Tahoma" panose="020B0604030504040204" pitchFamily="34" charset="0"/>
                <a:ea typeface="Tahoma" panose="020B0604030504040204" pitchFamily="34" charset="0"/>
                <a:cs typeface="Tahoma" panose="020B0604030504040204" pitchFamily="34" charset="0"/>
              </a:rPr>
              <a:t>a = </a:t>
            </a:r>
            <a:r>
              <a:rPr lang="en-US" sz="1200" b="1" dirty="0" err="1">
                <a:latin typeface="Tahoma" panose="020B0604030504040204" pitchFamily="34" charset="0"/>
                <a:ea typeface="Tahoma" panose="020B0604030504040204" pitchFamily="34" charset="0"/>
                <a:cs typeface="Tahoma" panose="020B0604030504040204" pitchFamily="34" charset="0"/>
              </a:rPr>
              <a:t>qn</a:t>
            </a:r>
            <a:r>
              <a:rPr lang="en-US" sz="1200" b="1" dirty="0">
                <a:latin typeface="Tahoma" panose="020B0604030504040204" pitchFamily="34" charset="0"/>
                <a:ea typeface="Tahoma" panose="020B0604030504040204" pitchFamily="34" charset="0"/>
                <a:cs typeface="Tahoma" panose="020B0604030504040204" pitchFamily="34" charset="0"/>
              </a:rPr>
              <a:t> + r			0 ≤ r &lt; n; q = ⌊a/n⌋</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where ⌊x⌋ is the largest integer less than or equal to x. The above equation is referred to as the division algorithm.</a:t>
            </a: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xmlns="" val="38368904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3B7F270-2A39-413E-B508-3D148BA5A80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30B0EA54-7AD4-481F-A6E5-A42C6EF6DA16}"/>
              </a:ext>
            </a:extLst>
          </p:cNvPr>
          <p:cNvSpPr>
            <a:spLocks noGrp="1"/>
          </p:cNvSpPr>
          <p:nvPr>
            <p:ph idx="1"/>
          </p:nvPr>
        </p:nvSpPr>
        <p:spPr/>
        <p:txBody>
          <a:bodyPr>
            <a:noAutofit/>
          </a:bodyPr>
          <a:lstStyle/>
          <a:p>
            <a:pPr marL="0" marR="0" indent="0" algn="just">
              <a:lnSpc>
                <a:spcPct val="150000"/>
              </a:lnSpc>
              <a:spcBef>
                <a:spcPts val="0"/>
              </a:spcBef>
              <a:spcAft>
                <a:spcPts val="0"/>
              </a:spcAft>
              <a:buNone/>
            </a:pPr>
            <a:r>
              <a:rPr lang="en-US" sz="1400" b="1" dirty="0">
                <a:effectLst/>
                <a:latin typeface="Tahoma" panose="020B0604030504040204" pitchFamily="34" charset="0"/>
                <a:ea typeface="Tahoma" panose="020B0604030504040204" pitchFamily="34" charset="0"/>
                <a:cs typeface="Tahoma" panose="020B0604030504040204" pitchFamily="34" charset="0"/>
              </a:rPr>
              <a:t>MODULUS</a:t>
            </a:r>
            <a:endParaRPr lang="en-US" sz="1400" dirty="0">
              <a:effectLst/>
              <a:latin typeface="Tahoma" panose="020B0604030504040204" pitchFamily="34" charset="0"/>
              <a:ea typeface="Tahoma" panose="020B0604030504040204" pitchFamily="34" charset="0"/>
              <a:cs typeface="Tahoma" panose="020B0604030504040204" pitchFamily="34" charset="0"/>
            </a:endParaRP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If a is an integer and n is a positive integer, we define a mod n to be the remainder when a is divided by n. The integer n is called the modulus. </a:t>
            </a:r>
          </a:p>
          <a:p>
            <a:pPr marL="0" marR="0" indent="0" algn="just">
              <a:lnSpc>
                <a:spcPct val="150000"/>
              </a:lnSpc>
              <a:spcBef>
                <a:spcPts val="0"/>
              </a:spcBef>
              <a:spcAft>
                <a:spcPts val="0"/>
              </a:spcAft>
              <a:buNone/>
            </a:pPr>
            <a:r>
              <a:rPr lang="en-US" sz="1200" b="1" dirty="0">
                <a:effectLst/>
                <a:latin typeface="Tahoma" panose="020B0604030504040204" pitchFamily="34" charset="0"/>
                <a:ea typeface="Tahoma" panose="020B0604030504040204" pitchFamily="34" charset="0"/>
                <a:cs typeface="Tahoma" panose="020B0604030504040204" pitchFamily="34" charset="0"/>
              </a:rPr>
              <a:t>a = </a:t>
            </a:r>
            <a:r>
              <a:rPr lang="en-US" sz="1200" b="1" dirty="0" err="1">
                <a:effectLst/>
                <a:latin typeface="Tahoma" panose="020B0604030504040204" pitchFamily="34" charset="0"/>
                <a:ea typeface="Tahoma" panose="020B0604030504040204" pitchFamily="34" charset="0"/>
                <a:cs typeface="Tahoma" panose="020B0604030504040204" pitchFamily="34" charset="0"/>
              </a:rPr>
              <a:t>qn</a:t>
            </a:r>
            <a:r>
              <a:rPr lang="en-US" sz="1200" b="1" dirty="0">
                <a:effectLst/>
                <a:latin typeface="Tahoma" panose="020B0604030504040204" pitchFamily="34" charset="0"/>
                <a:ea typeface="Tahoma" panose="020B0604030504040204" pitchFamily="34" charset="0"/>
                <a:cs typeface="Tahoma" panose="020B0604030504040204" pitchFamily="34" charset="0"/>
              </a:rPr>
              <a:t> + r  		</a:t>
            </a:r>
            <a:r>
              <a:rPr lang="en-US" sz="1200" dirty="0">
                <a:effectLst/>
                <a:latin typeface="Tahoma" panose="020B0604030504040204" pitchFamily="34" charset="0"/>
                <a:ea typeface="Tahoma" panose="020B0604030504040204" pitchFamily="34" charset="0"/>
                <a:cs typeface="Tahoma" panose="020B0604030504040204" pitchFamily="34" charset="0"/>
              </a:rPr>
              <a:t>0 ≤ r &lt; n;		q= ⌊a/n⌋</a:t>
            </a:r>
          </a:p>
          <a:p>
            <a:pPr marL="0" marR="0" indent="0" algn="just">
              <a:lnSpc>
                <a:spcPct val="150000"/>
              </a:lnSpc>
              <a:spcBef>
                <a:spcPts val="0"/>
              </a:spcBef>
              <a:spcAft>
                <a:spcPts val="0"/>
              </a:spcAft>
              <a:buNone/>
            </a:pPr>
            <a:r>
              <a:rPr lang="en-US" sz="1200" b="1" dirty="0">
                <a:effectLst/>
                <a:latin typeface="Tahoma" panose="020B0604030504040204" pitchFamily="34" charset="0"/>
                <a:ea typeface="Tahoma" panose="020B0604030504040204" pitchFamily="34" charset="0"/>
                <a:cs typeface="Tahoma" panose="020B0604030504040204" pitchFamily="34" charset="0"/>
              </a:rPr>
              <a:t>a = ⌊a/n⌋ × n + (a mod n)</a:t>
            </a:r>
            <a:endParaRPr lang="en-US" sz="1200" dirty="0">
              <a:effectLst/>
              <a:latin typeface="Tahoma" panose="020B0604030504040204" pitchFamily="34" charset="0"/>
              <a:ea typeface="Tahoma" panose="020B0604030504040204" pitchFamily="34" charset="0"/>
              <a:cs typeface="Tahoma" panose="020B0604030504040204" pitchFamily="34" charset="0"/>
            </a:endParaRP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Examples:</a:t>
            </a: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13 mod 7 = 6;		-13 mod 7 = 1</a:t>
            </a: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13 = ⌊13/7⌋ × 7 + 6 = ⌊1.857⌋ × 7 + 6 = 1 × 7 + 6</a:t>
            </a: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-13 = ⌊-13/7⌋ × 7 + 1 = ⌊-1.857⌋ × 7 + 1 = -2 × 7 + 1</a:t>
            </a:r>
          </a:p>
          <a:p>
            <a:pPr marL="0" marR="0" indent="0" algn="just">
              <a:lnSpc>
                <a:spcPct val="150000"/>
              </a:lnSpc>
              <a:spcBef>
                <a:spcPts val="0"/>
              </a:spcBef>
              <a:spcAft>
                <a:spcPts val="0"/>
              </a:spcAft>
              <a:buNone/>
            </a:pPr>
            <a:endParaRPr lang="en-US" sz="1200" dirty="0">
              <a:effectLst/>
              <a:latin typeface="Tahoma" panose="020B0604030504040204" pitchFamily="34" charset="0"/>
              <a:ea typeface="Tahoma" panose="020B0604030504040204" pitchFamily="34" charset="0"/>
              <a:cs typeface="Tahoma" panose="020B0604030504040204" pitchFamily="34" charset="0"/>
            </a:endParaRPr>
          </a:p>
          <a:p>
            <a:pPr marL="0" marR="0" algn="just">
              <a:lnSpc>
                <a:spcPct val="150000"/>
              </a:lnSpc>
              <a:spcBef>
                <a:spcPts val="0"/>
              </a:spcBef>
              <a:spcAft>
                <a:spcPts val="0"/>
              </a:spcAft>
            </a:pPr>
            <a:r>
              <a:rPr lang="en-US" sz="1200" b="1" dirty="0">
                <a:effectLst/>
                <a:latin typeface="Tahoma" panose="020B0604030504040204" pitchFamily="34" charset="0"/>
                <a:ea typeface="Tahoma" panose="020B0604030504040204" pitchFamily="34" charset="0"/>
                <a:cs typeface="Tahoma" panose="020B0604030504040204" pitchFamily="34" charset="0"/>
              </a:rPr>
              <a:t>Congruence</a:t>
            </a:r>
            <a:endParaRPr lang="en-US" sz="1200" dirty="0">
              <a:effectLst/>
              <a:latin typeface="Tahoma" panose="020B0604030504040204" pitchFamily="34" charset="0"/>
              <a:ea typeface="Tahoma" panose="020B0604030504040204" pitchFamily="34" charset="0"/>
              <a:cs typeface="Tahoma" panose="020B0604030504040204" pitchFamily="34" charset="0"/>
            </a:endParaRP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Two integers a and b are said to be congruent modulo n, if (a mod n) = (b mod n). This is denoted as </a:t>
            </a:r>
            <a:r>
              <a:rPr lang="en-US" sz="1200" b="1" dirty="0">
                <a:effectLst/>
                <a:latin typeface="Tahoma" panose="020B0604030504040204" pitchFamily="34" charset="0"/>
                <a:ea typeface="Tahoma" panose="020B0604030504040204" pitchFamily="34" charset="0"/>
                <a:cs typeface="Tahoma" panose="020B0604030504040204" pitchFamily="34" charset="0"/>
              </a:rPr>
              <a:t>a ≡ b (mod n)</a:t>
            </a:r>
            <a:r>
              <a:rPr lang="en-US" sz="1200" dirty="0">
                <a:effectLst/>
                <a:latin typeface="Tahoma" panose="020B0604030504040204" pitchFamily="34" charset="0"/>
                <a:ea typeface="Tahoma" panose="020B0604030504040204" pitchFamily="34" charset="0"/>
                <a:cs typeface="Tahoma" panose="020B0604030504040204" pitchFamily="34" charset="0"/>
              </a:rPr>
              <a:t>.</a:t>
            </a:r>
          </a:p>
          <a:p>
            <a:pPr marL="0" marR="0" indent="0" algn="just">
              <a:lnSpc>
                <a:spcPct val="150000"/>
              </a:lnSpc>
              <a:spcBef>
                <a:spcPts val="0"/>
              </a:spcBef>
              <a:spcAft>
                <a:spcPts val="0"/>
              </a:spcAft>
              <a:buNone/>
            </a:pPr>
            <a:endParaRPr lang="en-US" sz="1200" dirty="0">
              <a:effectLst/>
              <a:latin typeface="Tahoma" panose="020B0604030504040204" pitchFamily="34" charset="0"/>
              <a:ea typeface="Tahoma" panose="020B0604030504040204" pitchFamily="34" charset="0"/>
              <a:cs typeface="Tahoma" panose="020B0604030504040204" pitchFamily="34" charset="0"/>
            </a:endParaRPr>
          </a:p>
          <a:p>
            <a:pPr marR="0" algn="just">
              <a:lnSpc>
                <a:spcPct val="150000"/>
              </a:lnSpc>
              <a:spcBef>
                <a:spcPts val="0"/>
              </a:spcBef>
              <a:spcAft>
                <a:spcPts val="0"/>
              </a:spcAft>
            </a:pPr>
            <a:r>
              <a:rPr lang="en-US" sz="1200" b="1" dirty="0">
                <a:latin typeface="Tahoma" panose="020B0604030504040204" pitchFamily="34" charset="0"/>
                <a:ea typeface="Tahoma" panose="020B0604030504040204" pitchFamily="34" charset="0"/>
                <a:cs typeface="Tahoma" panose="020B0604030504040204" pitchFamily="34" charset="0"/>
              </a:rPr>
              <a:t>Properties of Congruences</a:t>
            </a:r>
          </a:p>
          <a:p>
            <a:pPr marL="342900" marR="0" lvl="0" indent="-342900" algn="just">
              <a:lnSpc>
                <a:spcPct val="150000"/>
              </a:lnSpc>
              <a:spcBef>
                <a:spcPts val="0"/>
              </a:spcBef>
              <a:spcAft>
                <a:spcPts val="0"/>
              </a:spcAft>
              <a:buFont typeface="+mj-lt"/>
              <a:buAutoNum type="arabicPeriod"/>
            </a:pPr>
            <a:r>
              <a:rPr lang="en-US" sz="1200" dirty="0">
                <a:effectLst/>
                <a:latin typeface="Tahoma" panose="020B0604030504040204" pitchFamily="34" charset="0"/>
                <a:ea typeface="Tahoma" panose="020B0604030504040204" pitchFamily="34" charset="0"/>
                <a:cs typeface="Tahoma" panose="020B0604030504040204" pitchFamily="34" charset="0"/>
              </a:rPr>
              <a:t>a ≡ b (mod n) if n | (a-b).</a:t>
            </a:r>
          </a:p>
          <a:p>
            <a:pPr marL="342900" marR="0" lvl="0" indent="-342900" algn="just">
              <a:lnSpc>
                <a:spcPct val="150000"/>
              </a:lnSpc>
              <a:spcBef>
                <a:spcPts val="0"/>
              </a:spcBef>
              <a:spcAft>
                <a:spcPts val="0"/>
              </a:spcAft>
              <a:buFont typeface="+mj-lt"/>
              <a:buAutoNum type="arabicPeriod"/>
            </a:pPr>
            <a:r>
              <a:rPr lang="en-US" sz="1200" dirty="0">
                <a:effectLst/>
                <a:latin typeface="Tahoma" panose="020B0604030504040204" pitchFamily="34" charset="0"/>
                <a:ea typeface="Tahoma" panose="020B0604030504040204" pitchFamily="34" charset="0"/>
                <a:cs typeface="Tahoma" panose="020B0604030504040204" pitchFamily="34" charset="0"/>
              </a:rPr>
              <a:t>a ≡ b (mod n) implies b ≡ a (mod n).</a:t>
            </a:r>
          </a:p>
          <a:p>
            <a:pPr marL="342900" marR="0" lvl="0" indent="-342900" algn="just">
              <a:lnSpc>
                <a:spcPct val="150000"/>
              </a:lnSpc>
              <a:spcBef>
                <a:spcPts val="0"/>
              </a:spcBef>
              <a:spcAft>
                <a:spcPts val="0"/>
              </a:spcAft>
              <a:buFont typeface="+mj-lt"/>
              <a:buAutoNum type="arabicPeriod"/>
            </a:pPr>
            <a:r>
              <a:rPr lang="en-US" sz="1200" dirty="0">
                <a:effectLst/>
                <a:latin typeface="Tahoma" panose="020B0604030504040204" pitchFamily="34" charset="0"/>
                <a:ea typeface="Tahoma" panose="020B0604030504040204" pitchFamily="34" charset="0"/>
                <a:cs typeface="Tahoma" panose="020B0604030504040204" pitchFamily="34" charset="0"/>
              </a:rPr>
              <a:t>a ≡ b (mod n) and b ≡ c (mod n) implies a ≡ c (mod n)</a:t>
            </a: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Examples:</a:t>
            </a: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29 ≡ 4 (mod 5)	5 | (29-4) =&gt; 5 | 25</a:t>
            </a: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29 ≡ 4 (mod 5)   =&gt; 4 ≡ 29 (mod 5)</a:t>
            </a: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29 ≡ 4 (mod 5)  and  4 ≡ 24 (mod 5)  =&gt; 29 ≡ 24 (mod 5)</a:t>
            </a:r>
          </a:p>
          <a:p>
            <a:pPr marL="0" marR="0" indent="0" algn="just">
              <a:lnSpc>
                <a:spcPct val="150000"/>
              </a:lnSpc>
              <a:spcBef>
                <a:spcPts val="0"/>
              </a:spcBef>
              <a:spcAft>
                <a:spcPts val="0"/>
              </a:spcAft>
              <a:buNone/>
            </a:pPr>
            <a:endParaRPr lang="en-US" sz="1200" dirty="0">
              <a:effectLst/>
              <a:latin typeface="Tahoma" panose="020B0604030504040204" pitchFamily="34" charset="0"/>
              <a:ea typeface="Tahoma" panose="020B0604030504040204" pitchFamily="34" charset="0"/>
              <a:cs typeface="Tahoma" panose="020B0604030504040204" pitchFamily="34" charset="0"/>
            </a:endParaRPr>
          </a:p>
          <a:p>
            <a:pPr marL="0" marR="0" algn="just">
              <a:lnSpc>
                <a:spcPct val="150000"/>
              </a:lnSpc>
              <a:spcBef>
                <a:spcPts val="0"/>
              </a:spcBef>
              <a:spcAft>
                <a:spcPts val="0"/>
              </a:spcAft>
            </a:pPr>
            <a:r>
              <a:rPr lang="en-US" sz="1200" b="1" dirty="0">
                <a:effectLst/>
                <a:latin typeface="Tahoma" panose="020B0604030504040204" pitchFamily="34" charset="0"/>
                <a:ea typeface="Tahoma" panose="020B0604030504040204" pitchFamily="34" charset="0"/>
                <a:cs typeface="Tahoma" panose="020B0604030504040204" pitchFamily="34" charset="0"/>
              </a:rPr>
              <a:t>Modular Arithmetic Operations</a:t>
            </a:r>
            <a:endParaRPr lang="en-US" sz="1200" dirty="0">
              <a:effectLst/>
              <a:latin typeface="Tahoma" panose="020B0604030504040204" pitchFamily="34" charset="0"/>
              <a:ea typeface="Tahoma" panose="020B0604030504040204" pitchFamily="34" charset="0"/>
              <a:cs typeface="Tahoma" panose="020B0604030504040204" pitchFamily="34" charset="0"/>
            </a:endParaRP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Modular arithmetic exhibits the following properties:</a:t>
            </a:r>
          </a:p>
          <a:p>
            <a:pPr marL="342900" marR="0" lvl="0" indent="-342900" algn="just">
              <a:lnSpc>
                <a:spcPct val="150000"/>
              </a:lnSpc>
              <a:spcBef>
                <a:spcPts val="0"/>
              </a:spcBef>
              <a:spcAft>
                <a:spcPts val="0"/>
              </a:spcAft>
              <a:buFont typeface="+mj-lt"/>
              <a:buAutoNum type="arabicPeriod"/>
            </a:pPr>
            <a:r>
              <a:rPr lang="en-US" sz="1200" dirty="0">
                <a:effectLst/>
                <a:latin typeface="Tahoma" panose="020B0604030504040204" pitchFamily="34" charset="0"/>
                <a:ea typeface="Tahoma" panose="020B0604030504040204" pitchFamily="34" charset="0"/>
                <a:cs typeface="Tahoma" panose="020B0604030504040204" pitchFamily="34" charset="0"/>
              </a:rPr>
              <a:t>[(a mod n) + (b mod n)] mod n = (a + b) mod n</a:t>
            </a:r>
          </a:p>
          <a:p>
            <a:pPr marL="342900" marR="0" lvl="0" indent="-342900" algn="just">
              <a:lnSpc>
                <a:spcPct val="150000"/>
              </a:lnSpc>
              <a:spcBef>
                <a:spcPts val="0"/>
              </a:spcBef>
              <a:spcAft>
                <a:spcPts val="0"/>
              </a:spcAft>
              <a:buFont typeface="+mj-lt"/>
              <a:buAutoNum type="arabicPeriod"/>
            </a:pPr>
            <a:r>
              <a:rPr lang="en-US" sz="1200" dirty="0">
                <a:effectLst/>
                <a:latin typeface="Tahoma" panose="020B0604030504040204" pitchFamily="34" charset="0"/>
                <a:ea typeface="Tahoma" panose="020B0604030504040204" pitchFamily="34" charset="0"/>
                <a:cs typeface="Tahoma" panose="020B0604030504040204" pitchFamily="34" charset="0"/>
              </a:rPr>
              <a:t>[(a mod n) - (b mod n)] mod n = (a - b) mod n</a:t>
            </a:r>
          </a:p>
          <a:p>
            <a:pPr marL="342900" marR="0" lvl="0" indent="-342900" algn="just">
              <a:lnSpc>
                <a:spcPct val="150000"/>
              </a:lnSpc>
              <a:spcBef>
                <a:spcPts val="0"/>
              </a:spcBef>
              <a:spcAft>
                <a:spcPts val="0"/>
              </a:spcAft>
              <a:buFont typeface="+mj-lt"/>
              <a:buAutoNum type="arabicPeriod"/>
            </a:pPr>
            <a:r>
              <a:rPr lang="en-US" sz="1200" dirty="0">
                <a:effectLst/>
                <a:latin typeface="Tahoma" panose="020B0604030504040204" pitchFamily="34" charset="0"/>
                <a:ea typeface="Tahoma" panose="020B0604030504040204" pitchFamily="34" charset="0"/>
                <a:cs typeface="Tahoma" panose="020B0604030504040204" pitchFamily="34" charset="0"/>
              </a:rPr>
              <a:t>[(a mod n) × (b mod n)] mod n = (a × b) mod n</a:t>
            </a:r>
          </a:p>
          <a:p>
            <a:pPr marL="0" indent="0">
              <a:buNone/>
            </a:pPr>
            <a:endParaRPr lang="en-US" sz="1200" dirty="0"/>
          </a:p>
        </p:txBody>
      </p:sp>
    </p:spTree>
    <p:extLst>
      <p:ext uri="{BB962C8B-B14F-4D97-AF65-F5344CB8AC3E}">
        <p14:creationId xmlns:p14="http://schemas.microsoft.com/office/powerpoint/2010/main" xmlns="" val="8652453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A9DB7F9-7B8D-43D8-AA8B-3E558880001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0C2CAC14-F880-4567-828D-D71FA3961FF9}"/>
              </a:ext>
            </a:extLst>
          </p:cNvPr>
          <p:cNvSpPr>
            <a:spLocks noGrp="1"/>
          </p:cNvSpPr>
          <p:nvPr>
            <p:ph idx="1"/>
          </p:nvPr>
        </p:nvSpPr>
        <p:spPr/>
        <p:txBody>
          <a:bodyPr>
            <a:noAutofit/>
          </a:bodyPr>
          <a:lstStyle/>
          <a:p>
            <a:pPr marL="0" indent="0">
              <a:buNone/>
            </a:pPr>
            <a:r>
              <a:rPr lang="da-DK" sz="1200" dirty="0">
                <a:latin typeface="Tahoma" panose="020B0604030504040204" pitchFamily="34" charset="0"/>
                <a:ea typeface="Tahoma" panose="020B0604030504040204" pitchFamily="34" charset="0"/>
                <a:cs typeface="Tahoma" panose="020B0604030504040204" pitchFamily="34" charset="0"/>
              </a:rPr>
              <a:t>Examples:</a:t>
            </a:r>
          </a:p>
          <a:p>
            <a:pPr marL="0" indent="0">
              <a:buNone/>
            </a:pPr>
            <a:r>
              <a:rPr lang="da-DK" sz="1200" b="1" dirty="0">
                <a:latin typeface="Tahoma" panose="020B0604030504040204" pitchFamily="34" charset="0"/>
                <a:ea typeface="Tahoma" panose="020B0604030504040204" pitchFamily="34" charset="0"/>
                <a:cs typeface="Tahoma" panose="020B0604030504040204" pitchFamily="34" charset="0"/>
              </a:rPr>
              <a:t>Addition:</a:t>
            </a:r>
          </a:p>
          <a:p>
            <a:pPr marL="0" indent="0">
              <a:buNone/>
            </a:pPr>
            <a:r>
              <a:rPr lang="da-DK" sz="1200" dirty="0">
                <a:latin typeface="Tahoma" panose="020B0604030504040204" pitchFamily="34" charset="0"/>
                <a:ea typeface="Tahoma" panose="020B0604030504040204" pitchFamily="34" charset="0"/>
                <a:cs typeface="Tahoma" panose="020B0604030504040204" pitchFamily="34" charset="0"/>
              </a:rPr>
              <a:t>[(12 mod 7 ) + (13 mod 7)] mod 7 = (12 + 13) mod 7</a:t>
            </a:r>
          </a:p>
          <a:p>
            <a:pPr marL="0" indent="0">
              <a:buNone/>
            </a:pPr>
            <a:r>
              <a:rPr lang="da-DK" sz="1200" dirty="0">
                <a:latin typeface="Tahoma" panose="020B0604030504040204" pitchFamily="34" charset="0"/>
                <a:ea typeface="Tahoma" panose="020B0604030504040204" pitchFamily="34" charset="0"/>
                <a:cs typeface="Tahoma" panose="020B0604030504040204" pitchFamily="34" charset="0"/>
              </a:rPr>
              <a:t>  (5+6) mod 7 = 25 mod 7  </a:t>
            </a:r>
          </a:p>
          <a:p>
            <a:pPr marL="0" indent="0">
              <a:buNone/>
            </a:pPr>
            <a:r>
              <a:rPr lang="da-DK" sz="1200" dirty="0">
                <a:latin typeface="Tahoma" panose="020B0604030504040204" pitchFamily="34" charset="0"/>
                <a:ea typeface="Tahoma" panose="020B0604030504040204" pitchFamily="34" charset="0"/>
                <a:cs typeface="Tahoma" panose="020B0604030504040204" pitchFamily="34" charset="0"/>
              </a:rPr>
              <a:t>=&gt; 11 mod 7 = 25 mod 7 </a:t>
            </a:r>
          </a:p>
          <a:p>
            <a:pPr>
              <a:buFont typeface="Symbol" panose="05050102010706020507" pitchFamily="18" charset="2"/>
              <a:buChar char="Þ"/>
            </a:pPr>
            <a:r>
              <a:rPr lang="da-DK" sz="1200" dirty="0">
                <a:latin typeface="Tahoma" panose="020B0604030504040204" pitchFamily="34" charset="0"/>
                <a:ea typeface="Tahoma" panose="020B0604030504040204" pitchFamily="34" charset="0"/>
                <a:cs typeface="Tahoma" panose="020B0604030504040204" pitchFamily="34" charset="0"/>
              </a:rPr>
              <a:t>11 mod 7 = 4   =&gt;  11 ≡ 4 mod 7</a:t>
            </a:r>
          </a:p>
          <a:p>
            <a:pPr>
              <a:buFont typeface="Symbol" panose="05050102010706020507" pitchFamily="18" charset="2"/>
              <a:buChar char="Þ"/>
            </a:pPr>
            <a:endParaRPr lang="da-DK" sz="1200" dirty="0">
              <a:latin typeface="Tahoma" panose="020B0604030504040204" pitchFamily="34" charset="0"/>
              <a:ea typeface="Tahoma" panose="020B0604030504040204" pitchFamily="34" charset="0"/>
              <a:cs typeface="Tahoma" panose="020B0604030504040204" pitchFamily="34" charset="0"/>
            </a:endParaRPr>
          </a:p>
          <a:p>
            <a:pPr marL="0" marR="0" indent="0" algn="just">
              <a:lnSpc>
                <a:spcPct val="150000"/>
              </a:lnSpc>
              <a:spcBef>
                <a:spcPts val="0"/>
              </a:spcBef>
              <a:spcAft>
                <a:spcPts val="0"/>
              </a:spcAft>
              <a:buNone/>
            </a:pPr>
            <a:r>
              <a:rPr lang="en-US" sz="1200" b="1" dirty="0">
                <a:effectLst/>
                <a:latin typeface="Tahoma" panose="020B0604030504040204" pitchFamily="34" charset="0"/>
                <a:ea typeface="Tahoma" panose="020B0604030504040204" pitchFamily="34" charset="0"/>
                <a:cs typeface="Tahoma" panose="020B0604030504040204" pitchFamily="34" charset="0"/>
              </a:rPr>
              <a:t>Subtraction</a:t>
            </a:r>
            <a:endParaRPr lang="en-US" sz="1200" dirty="0">
              <a:effectLst/>
              <a:latin typeface="Tahoma" panose="020B0604030504040204" pitchFamily="34" charset="0"/>
              <a:ea typeface="Tahoma" panose="020B0604030504040204" pitchFamily="34" charset="0"/>
              <a:cs typeface="Tahoma" panose="020B0604030504040204" pitchFamily="34" charset="0"/>
            </a:endParaRP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[(12 mod 7 ) - (13 mod 7)] mod 7 = (12 - 13) mod 7</a:t>
            </a: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(5-6) mod 7 = -1 mod 7 =&gt;   -1 ≡ 6 (mod 7)</a:t>
            </a:r>
          </a:p>
          <a:p>
            <a:pPr marL="0" marR="0" indent="0" algn="just">
              <a:lnSpc>
                <a:spcPct val="150000"/>
              </a:lnSpc>
              <a:spcBef>
                <a:spcPts val="0"/>
              </a:spcBef>
              <a:spcAft>
                <a:spcPts val="0"/>
              </a:spcAft>
              <a:buNone/>
            </a:pPr>
            <a:endParaRPr lang="en-US" sz="1200" dirty="0">
              <a:effectLst/>
              <a:latin typeface="Tahoma" panose="020B0604030504040204" pitchFamily="34" charset="0"/>
              <a:ea typeface="Tahoma" panose="020B0604030504040204" pitchFamily="34" charset="0"/>
              <a:cs typeface="Tahoma" panose="020B0604030504040204" pitchFamily="34" charset="0"/>
            </a:endParaRPr>
          </a:p>
          <a:p>
            <a:pPr marL="0" marR="0" indent="0" algn="just">
              <a:lnSpc>
                <a:spcPct val="150000"/>
              </a:lnSpc>
              <a:spcBef>
                <a:spcPts val="0"/>
              </a:spcBef>
              <a:spcAft>
                <a:spcPts val="0"/>
              </a:spcAft>
              <a:buNone/>
            </a:pPr>
            <a:r>
              <a:rPr lang="en-US" sz="1200" b="1" dirty="0">
                <a:effectLst/>
                <a:latin typeface="Tahoma" panose="020B0604030504040204" pitchFamily="34" charset="0"/>
                <a:ea typeface="Tahoma" panose="020B0604030504040204" pitchFamily="34" charset="0"/>
                <a:cs typeface="Tahoma" panose="020B0604030504040204" pitchFamily="34" charset="0"/>
              </a:rPr>
              <a:t>Multiplication</a:t>
            </a:r>
            <a:endParaRPr lang="en-US" sz="1200" dirty="0">
              <a:effectLst/>
              <a:latin typeface="Tahoma" panose="020B0604030504040204" pitchFamily="34" charset="0"/>
              <a:ea typeface="Tahoma" panose="020B0604030504040204" pitchFamily="34" charset="0"/>
              <a:cs typeface="Tahoma" panose="020B0604030504040204" pitchFamily="34" charset="0"/>
            </a:endParaRP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[(12 mod 7 ) ✕ (13 mod 7)] mod 7 = (12 ✕ 13) mod 7</a:t>
            </a: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 (5✕6) mod 7 = 156 mod 7</a:t>
            </a: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 30 mod 7      = 156 mod 7  =&gt; 2 mod 7 = 2 mod 7</a:t>
            </a:r>
          </a:p>
          <a:p>
            <a:pPr marL="0" marR="0" indent="0" algn="just">
              <a:lnSpc>
                <a:spcPct val="150000"/>
              </a:lnSpc>
              <a:spcBef>
                <a:spcPts val="0"/>
              </a:spcBef>
              <a:spcAft>
                <a:spcPts val="0"/>
              </a:spcAft>
              <a:buNone/>
            </a:pPr>
            <a:endParaRPr lang="en-US" sz="1200" dirty="0">
              <a:effectLst/>
              <a:latin typeface="Tahoma" panose="020B0604030504040204" pitchFamily="34" charset="0"/>
              <a:ea typeface="Tahoma" panose="020B0604030504040204" pitchFamily="34" charset="0"/>
              <a:cs typeface="Tahoma" panose="020B0604030504040204" pitchFamily="34" charset="0"/>
            </a:endParaRPr>
          </a:p>
          <a:p>
            <a:pPr marL="0" marR="0" indent="0" algn="just">
              <a:lnSpc>
                <a:spcPct val="150000"/>
              </a:lnSpc>
              <a:spcBef>
                <a:spcPts val="0"/>
              </a:spcBef>
              <a:spcAft>
                <a:spcPts val="0"/>
              </a:spcAft>
              <a:buNone/>
            </a:pPr>
            <a:r>
              <a:rPr lang="en-US" sz="1200" b="1" dirty="0">
                <a:effectLst/>
                <a:latin typeface="Tahoma" panose="020B0604030504040204" pitchFamily="34" charset="0"/>
                <a:ea typeface="Tahoma" panose="020B0604030504040204" pitchFamily="34" charset="0"/>
                <a:cs typeface="Tahoma" panose="020B0604030504040204" pitchFamily="34" charset="0"/>
              </a:rPr>
              <a:t>Exponentiation</a:t>
            </a:r>
            <a:endParaRPr lang="en-US" sz="1200" dirty="0">
              <a:effectLst/>
              <a:latin typeface="Tahoma" panose="020B0604030504040204" pitchFamily="34" charset="0"/>
              <a:ea typeface="Tahoma" panose="020B0604030504040204" pitchFamily="34" charset="0"/>
              <a:cs typeface="Tahoma" panose="020B0604030504040204" pitchFamily="34" charset="0"/>
            </a:endParaRP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7</a:t>
            </a:r>
            <a:r>
              <a:rPr lang="en-US" sz="1200" baseline="30000" dirty="0">
                <a:effectLst/>
                <a:latin typeface="Tahoma" panose="020B0604030504040204" pitchFamily="34" charset="0"/>
                <a:ea typeface="Tahoma" panose="020B0604030504040204" pitchFamily="34" charset="0"/>
                <a:cs typeface="Tahoma" panose="020B0604030504040204" pitchFamily="34" charset="0"/>
              </a:rPr>
              <a:t>19</a:t>
            </a:r>
            <a:r>
              <a:rPr lang="en-US" sz="1200" dirty="0">
                <a:effectLst/>
                <a:latin typeface="Tahoma" panose="020B0604030504040204" pitchFamily="34" charset="0"/>
                <a:ea typeface="Tahoma" panose="020B0604030504040204" pitchFamily="34" charset="0"/>
                <a:cs typeface="Tahoma" panose="020B0604030504040204" pitchFamily="34" charset="0"/>
              </a:rPr>
              <a:t> mod 11</a:t>
            </a: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(7</a:t>
            </a:r>
            <a:r>
              <a:rPr lang="en-US" sz="1200" baseline="30000" dirty="0">
                <a:effectLst/>
                <a:latin typeface="Tahoma" panose="020B0604030504040204" pitchFamily="34" charset="0"/>
                <a:ea typeface="Tahoma" panose="020B0604030504040204" pitchFamily="34" charset="0"/>
                <a:cs typeface="Tahoma" panose="020B0604030504040204" pitchFamily="34" charset="0"/>
              </a:rPr>
              <a:t>16</a:t>
            </a:r>
            <a:r>
              <a:rPr lang="en-US" sz="1200" dirty="0">
                <a:effectLst/>
                <a:latin typeface="Tahoma" panose="020B0604030504040204" pitchFamily="34" charset="0"/>
                <a:ea typeface="Tahoma" panose="020B0604030504040204" pitchFamily="34" charset="0"/>
                <a:cs typeface="Tahoma" panose="020B0604030504040204" pitchFamily="34" charset="0"/>
              </a:rPr>
              <a:t> × 7</a:t>
            </a:r>
            <a:r>
              <a:rPr lang="en-US" sz="1200" baseline="30000" dirty="0">
                <a:effectLst/>
                <a:latin typeface="Tahoma" panose="020B0604030504040204" pitchFamily="34" charset="0"/>
                <a:ea typeface="Tahoma" panose="020B0604030504040204" pitchFamily="34" charset="0"/>
                <a:cs typeface="Tahoma" panose="020B0604030504040204" pitchFamily="34" charset="0"/>
              </a:rPr>
              <a:t>2 </a:t>
            </a:r>
            <a:r>
              <a:rPr lang="en-US" sz="1200" dirty="0">
                <a:effectLst/>
                <a:latin typeface="Tahoma" panose="020B0604030504040204" pitchFamily="34" charset="0"/>
                <a:ea typeface="Tahoma" panose="020B0604030504040204" pitchFamily="34" charset="0"/>
                <a:cs typeface="Tahoma" panose="020B0604030504040204" pitchFamily="34" charset="0"/>
              </a:rPr>
              <a:t>× 7</a:t>
            </a:r>
            <a:r>
              <a:rPr lang="en-US" sz="1200" baseline="30000" dirty="0">
                <a:effectLst/>
                <a:latin typeface="Tahoma" panose="020B0604030504040204" pitchFamily="34" charset="0"/>
                <a:ea typeface="Tahoma" panose="020B0604030504040204" pitchFamily="34" charset="0"/>
                <a:cs typeface="Tahoma" panose="020B0604030504040204" pitchFamily="34" charset="0"/>
              </a:rPr>
              <a:t>1</a:t>
            </a:r>
            <a:r>
              <a:rPr lang="en-US" sz="1200" dirty="0">
                <a:effectLst/>
                <a:latin typeface="Tahoma" panose="020B0604030504040204" pitchFamily="34" charset="0"/>
                <a:ea typeface="Tahoma" panose="020B0604030504040204" pitchFamily="34" charset="0"/>
                <a:cs typeface="Tahoma" panose="020B0604030504040204" pitchFamily="34" charset="0"/>
              </a:rPr>
              <a:t>) mod 11 = (7</a:t>
            </a:r>
            <a:r>
              <a:rPr lang="en-US" sz="1200" baseline="30000" dirty="0">
                <a:effectLst/>
                <a:latin typeface="Tahoma" panose="020B0604030504040204" pitchFamily="34" charset="0"/>
                <a:ea typeface="Tahoma" panose="020B0604030504040204" pitchFamily="34" charset="0"/>
                <a:cs typeface="Tahoma" panose="020B0604030504040204" pitchFamily="34" charset="0"/>
              </a:rPr>
              <a:t>16</a:t>
            </a:r>
            <a:r>
              <a:rPr lang="en-US" sz="1200" dirty="0">
                <a:effectLst/>
                <a:latin typeface="Tahoma" panose="020B0604030504040204" pitchFamily="34" charset="0"/>
                <a:ea typeface="Tahoma" panose="020B0604030504040204" pitchFamily="34" charset="0"/>
                <a:cs typeface="Tahoma" panose="020B0604030504040204" pitchFamily="34" charset="0"/>
              </a:rPr>
              <a:t> mod 11 × 7</a:t>
            </a:r>
            <a:r>
              <a:rPr lang="en-US" sz="1200" baseline="30000" dirty="0">
                <a:effectLst/>
                <a:latin typeface="Tahoma" panose="020B0604030504040204" pitchFamily="34" charset="0"/>
                <a:ea typeface="Tahoma" panose="020B0604030504040204" pitchFamily="34" charset="0"/>
                <a:cs typeface="Tahoma" panose="020B0604030504040204" pitchFamily="34" charset="0"/>
              </a:rPr>
              <a:t>2</a:t>
            </a:r>
            <a:r>
              <a:rPr lang="en-US" sz="1200" dirty="0">
                <a:effectLst/>
                <a:latin typeface="Tahoma" panose="020B0604030504040204" pitchFamily="34" charset="0"/>
                <a:ea typeface="Tahoma" panose="020B0604030504040204" pitchFamily="34" charset="0"/>
                <a:cs typeface="Tahoma" panose="020B0604030504040204" pitchFamily="34" charset="0"/>
              </a:rPr>
              <a:t> mod 11 × 7</a:t>
            </a:r>
            <a:r>
              <a:rPr lang="en-US" sz="1200" baseline="30000" dirty="0">
                <a:effectLst/>
                <a:latin typeface="Tahoma" panose="020B0604030504040204" pitchFamily="34" charset="0"/>
                <a:ea typeface="Tahoma" panose="020B0604030504040204" pitchFamily="34" charset="0"/>
                <a:cs typeface="Tahoma" panose="020B0604030504040204" pitchFamily="34" charset="0"/>
              </a:rPr>
              <a:t>1</a:t>
            </a:r>
            <a:r>
              <a:rPr lang="en-US" sz="1200" dirty="0">
                <a:effectLst/>
                <a:latin typeface="Tahoma" panose="020B0604030504040204" pitchFamily="34" charset="0"/>
                <a:ea typeface="Tahoma" panose="020B0604030504040204" pitchFamily="34" charset="0"/>
                <a:cs typeface="Tahoma" panose="020B0604030504040204" pitchFamily="34" charset="0"/>
              </a:rPr>
              <a:t> mod 11) mod 11</a:t>
            </a: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7</a:t>
            </a:r>
            <a:r>
              <a:rPr lang="en-US" sz="1200" baseline="30000" dirty="0">
                <a:effectLst/>
                <a:latin typeface="Tahoma" panose="020B0604030504040204" pitchFamily="34" charset="0"/>
                <a:ea typeface="Tahoma" panose="020B0604030504040204" pitchFamily="34" charset="0"/>
                <a:cs typeface="Tahoma" panose="020B0604030504040204" pitchFamily="34" charset="0"/>
              </a:rPr>
              <a:t>2</a:t>
            </a:r>
            <a:r>
              <a:rPr lang="en-US" sz="1200" dirty="0">
                <a:effectLst/>
                <a:latin typeface="Tahoma" panose="020B0604030504040204" pitchFamily="34" charset="0"/>
                <a:ea typeface="Tahoma" panose="020B0604030504040204" pitchFamily="34" charset="0"/>
                <a:cs typeface="Tahoma" panose="020B0604030504040204" pitchFamily="34" charset="0"/>
              </a:rPr>
              <a:t> mod 11 = 49 mod 11 = 5  =&gt; 7</a:t>
            </a:r>
            <a:r>
              <a:rPr lang="en-US" sz="1200" baseline="30000" dirty="0">
                <a:effectLst/>
                <a:latin typeface="Tahoma" panose="020B0604030504040204" pitchFamily="34" charset="0"/>
                <a:ea typeface="Tahoma" panose="020B0604030504040204" pitchFamily="34" charset="0"/>
                <a:cs typeface="Tahoma" panose="020B0604030504040204" pitchFamily="34" charset="0"/>
              </a:rPr>
              <a:t>2</a:t>
            </a:r>
            <a:r>
              <a:rPr lang="en-US" sz="1200" dirty="0">
                <a:effectLst/>
                <a:latin typeface="Tahoma" panose="020B0604030504040204" pitchFamily="34" charset="0"/>
                <a:ea typeface="Tahoma" panose="020B0604030504040204" pitchFamily="34" charset="0"/>
                <a:cs typeface="Tahoma" panose="020B0604030504040204" pitchFamily="34" charset="0"/>
              </a:rPr>
              <a:t> = 49 ≡ 5 mod 11 </a:t>
            </a: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7</a:t>
            </a:r>
            <a:r>
              <a:rPr lang="en-US" sz="1200" baseline="30000" dirty="0">
                <a:effectLst/>
                <a:latin typeface="Tahoma" panose="020B0604030504040204" pitchFamily="34" charset="0"/>
                <a:ea typeface="Tahoma" panose="020B0604030504040204" pitchFamily="34" charset="0"/>
                <a:cs typeface="Tahoma" panose="020B0604030504040204" pitchFamily="34" charset="0"/>
              </a:rPr>
              <a:t>4 </a:t>
            </a:r>
            <a:r>
              <a:rPr lang="en-US" sz="1200" dirty="0">
                <a:effectLst/>
                <a:latin typeface="Tahoma" panose="020B0604030504040204" pitchFamily="34" charset="0"/>
                <a:ea typeface="Tahoma" panose="020B0604030504040204" pitchFamily="34" charset="0"/>
                <a:cs typeface="Tahoma" panose="020B0604030504040204" pitchFamily="34" charset="0"/>
              </a:rPr>
              <a:t>mod 11 = (7</a:t>
            </a:r>
            <a:r>
              <a:rPr lang="en-US" sz="1200" baseline="30000" dirty="0">
                <a:effectLst/>
                <a:latin typeface="Tahoma" panose="020B0604030504040204" pitchFamily="34" charset="0"/>
                <a:ea typeface="Tahoma" panose="020B0604030504040204" pitchFamily="34" charset="0"/>
                <a:cs typeface="Tahoma" panose="020B0604030504040204" pitchFamily="34" charset="0"/>
              </a:rPr>
              <a:t>2</a:t>
            </a:r>
            <a:r>
              <a:rPr lang="en-US" sz="1200" dirty="0">
                <a:effectLst/>
                <a:latin typeface="Tahoma" panose="020B0604030504040204" pitchFamily="34" charset="0"/>
                <a:ea typeface="Tahoma" panose="020B0604030504040204" pitchFamily="34" charset="0"/>
                <a:cs typeface="Tahoma" panose="020B0604030504040204" pitchFamily="34" charset="0"/>
              </a:rPr>
              <a:t> mod 11 × 7</a:t>
            </a:r>
            <a:r>
              <a:rPr lang="en-US" sz="1200" baseline="30000" dirty="0">
                <a:effectLst/>
                <a:latin typeface="Tahoma" panose="020B0604030504040204" pitchFamily="34" charset="0"/>
                <a:ea typeface="Tahoma" panose="020B0604030504040204" pitchFamily="34" charset="0"/>
                <a:cs typeface="Tahoma" panose="020B0604030504040204" pitchFamily="34" charset="0"/>
              </a:rPr>
              <a:t>2</a:t>
            </a:r>
            <a:r>
              <a:rPr lang="en-US" sz="1200" dirty="0">
                <a:effectLst/>
                <a:latin typeface="Tahoma" panose="020B0604030504040204" pitchFamily="34" charset="0"/>
                <a:ea typeface="Tahoma" panose="020B0604030504040204" pitchFamily="34" charset="0"/>
                <a:cs typeface="Tahoma" panose="020B0604030504040204" pitchFamily="34" charset="0"/>
              </a:rPr>
              <a:t> mod 11) mod 11</a:t>
            </a: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               = 5 × 5 (mod 11) = 3 mod 11 =&gt; 7</a:t>
            </a:r>
            <a:r>
              <a:rPr lang="en-US" sz="1200" baseline="30000" dirty="0">
                <a:effectLst/>
                <a:latin typeface="Tahoma" panose="020B0604030504040204" pitchFamily="34" charset="0"/>
                <a:ea typeface="Tahoma" panose="020B0604030504040204" pitchFamily="34" charset="0"/>
                <a:cs typeface="Tahoma" panose="020B0604030504040204" pitchFamily="34" charset="0"/>
              </a:rPr>
              <a:t>4</a:t>
            </a:r>
            <a:r>
              <a:rPr lang="en-US" sz="1200" dirty="0">
                <a:effectLst/>
                <a:latin typeface="Tahoma" panose="020B0604030504040204" pitchFamily="34" charset="0"/>
                <a:ea typeface="Tahoma" panose="020B0604030504040204" pitchFamily="34" charset="0"/>
                <a:cs typeface="Tahoma" panose="020B0604030504040204" pitchFamily="34" charset="0"/>
              </a:rPr>
              <a:t> ≡ 3 mod 11</a:t>
            </a: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7</a:t>
            </a:r>
            <a:r>
              <a:rPr lang="en-US" sz="1200" baseline="30000" dirty="0">
                <a:effectLst/>
                <a:latin typeface="Tahoma" panose="020B0604030504040204" pitchFamily="34" charset="0"/>
                <a:ea typeface="Tahoma" panose="020B0604030504040204" pitchFamily="34" charset="0"/>
                <a:cs typeface="Tahoma" panose="020B0604030504040204" pitchFamily="34" charset="0"/>
              </a:rPr>
              <a:t>16</a:t>
            </a:r>
            <a:r>
              <a:rPr lang="en-US" sz="1200" dirty="0">
                <a:effectLst/>
                <a:latin typeface="Tahoma" panose="020B0604030504040204" pitchFamily="34" charset="0"/>
                <a:ea typeface="Tahoma" panose="020B0604030504040204" pitchFamily="34" charset="0"/>
                <a:cs typeface="Tahoma" panose="020B0604030504040204" pitchFamily="34" charset="0"/>
              </a:rPr>
              <a:t> mod 11 = (7</a:t>
            </a:r>
            <a:r>
              <a:rPr lang="en-US" sz="1200" baseline="30000" dirty="0">
                <a:effectLst/>
                <a:latin typeface="Tahoma" panose="020B0604030504040204" pitchFamily="34" charset="0"/>
                <a:ea typeface="Tahoma" panose="020B0604030504040204" pitchFamily="34" charset="0"/>
                <a:cs typeface="Tahoma" panose="020B0604030504040204" pitchFamily="34" charset="0"/>
              </a:rPr>
              <a:t>4 </a:t>
            </a:r>
            <a:r>
              <a:rPr lang="en-US" sz="1200" dirty="0">
                <a:effectLst/>
                <a:latin typeface="Tahoma" panose="020B0604030504040204" pitchFamily="34" charset="0"/>
                <a:ea typeface="Tahoma" panose="020B0604030504040204" pitchFamily="34" charset="0"/>
                <a:cs typeface="Tahoma" panose="020B0604030504040204" pitchFamily="34" charset="0"/>
              </a:rPr>
              <a:t>mod 11 × 7</a:t>
            </a:r>
            <a:r>
              <a:rPr lang="en-US" sz="1200" baseline="30000" dirty="0">
                <a:effectLst/>
                <a:latin typeface="Tahoma" panose="020B0604030504040204" pitchFamily="34" charset="0"/>
                <a:ea typeface="Tahoma" panose="020B0604030504040204" pitchFamily="34" charset="0"/>
                <a:cs typeface="Tahoma" panose="020B0604030504040204" pitchFamily="34" charset="0"/>
              </a:rPr>
              <a:t>4 </a:t>
            </a:r>
            <a:r>
              <a:rPr lang="en-US" sz="1200" dirty="0">
                <a:effectLst/>
                <a:latin typeface="Tahoma" panose="020B0604030504040204" pitchFamily="34" charset="0"/>
                <a:ea typeface="Tahoma" panose="020B0604030504040204" pitchFamily="34" charset="0"/>
                <a:cs typeface="Tahoma" panose="020B0604030504040204" pitchFamily="34" charset="0"/>
              </a:rPr>
              <a:t>mod 11 × 7</a:t>
            </a:r>
            <a:r>
              <a:rPr lang="en-US" sz="1200" baseline="30000" dirty="0">
                <a:effectLst/>
                <a:latin typeface="Tahoma" panose="020B0604030504040204" pitchFamily="34" charset="0"/>
                <a:ea typeface="Tahoma" panose="020B0604030504040204" pitchFamily="34" charset="0"/>
                <a:cs typeface="Tahoma" panose="020B0604030504040204" pitchFamily="34" charset="0"/>
              </a:rPr>
              <a:t>4 </a:t>
            </a:r>
            <a:r>
              <a:rPr lang="en-US" sz="1200" dirty="0">
                <a:effectLst/>
                <a:latin typeface="Tahoma" panose="020B0604030504040204" pitchFamily="34" charset="0"/>
                <a:ea typeface="Tahoma" panose="020B0604030504040204" pitchFamily="34" charset="0"/>
                <a:cs typeface="Tahoma" panose="020B0604030504040204" pitchFamily="34" charset="0"/>
              </a:rPr>
              <a:t>mod 11 × 7</a:t>
            </a:r>
            <a:r>
              <a:rPr lang="en-US" sz="1200" baseline="30000" dirty="0">
                <a:effectLst/>
                <a:latin typeface="Tahoma" panose="020B0604030504040204" pitchFamily="34" charset="0"/>
                <a:ea typeface="Tahoma" panose="020B0604030504040204" pitchFamily="34" charset="0"/>
                <a:cs typeface="Tahoma" panose="020B0604030504040204" pitchFamily="34" charset="0"/>
              </a:rPr>
              <a:t>4 </a:t>
            </a:r>
            <a:r>
              <a:rPr lang="en-US" sz="1200" dirty="0">
                <a:effectLst/>
                <a:latin typeface="Tahoma" panose="020B0604030504040204" pitchFamily="34" charset="0"/>
                <a:ea typeface="Tahoma" panose="020B0604030504040204" pitchFamily="34" charset="0"/>
                <a:cs typeface="Tahoma" panose="020B0604030504040204" pitchFamily="34" charset="0"/>
              </a:rPr>
              <a:t>mod 11) mod 11</a:t>
            </a:r>
          </a:p>
          <a:p>
            <a:pPr marL="0" marR="0" indent="0" algn="just">
              <a:lnSpc>
                <a:spcPct val="150000"/>
              </a:lnSpc>
              <a:spcBef>
                <a:spcPts val="0"/>
              </a:spcBef>
              <a:spcAft>
                <a:spcPts val="0"/>
              </a:spcAft>
              <a:buNone/>
            </a:pP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a:effectLst/>
                <a:latin typeface="Tahoma" panose="020B0604030504040204" pitchFamily="34" charset="0"/>
                <a:ea typeface="Tahoma" panose="020B0604030504040204" pitchFamily="34" charset="0"/>
                <a:cs typeface="Tahoma" panose="020B0604030504040204" pitchFamily="34" charset="0"/>
              </a:rPr>
              <a:t>= (3 mod 11 × 3 mod 11 × 3 mod 11 × 3 mod 11) mod 11</a:t>
            </a: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	  = 81 (mod 11) = 4   =&gt; 7</a:t>
            </a:r>
            <a:r>
              <a:rPr lang="en-US" sz="1200" baseline="30000" dirty="0">
                <a:effectLst/>
                <a:latin typeface="Tahoma" panose="020B0604030504040204" pitchFamily="34" charset="0"/>
                <a:ea typeface="Tahoma" panose="020B0604030504040204" pitchFamily="34" charset="0"/>
                <a:cs typeface="Tahoma" panose="020B0604030504040204" pitchFamily="34" charset="0"/>
              </a:rPr>
              <a:t>16</a:t>
            </a:r>
            <a:r>
              <a:rPr lang="en-US" sz="1200" dirty="0">
                <a:effectLst/>
                <a:latin typeface="Tahoma" panose="020B0604030504040204" pitchFamily="34" charset="0"/>
                <a:ea typeface="Tahoma" panose="020B0604030504040204" pitchFamily="34" charset="0"/>
                <a:cs typeface="Tahoma" panose="020B0604030504040204" pitchFamily="34" charset="0"/>
              </a:rPr>
              <a:t> ≡ 4 (mod 11)</a:t>
            </a: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7</a:t>
            </a:r>
            <a:r>
              <a:rPr lang="en-US" sz="1200" baseline="30000" dirty="0">
                <a:effectLst/>
                <a:latin typeface="Tahoma" panose="020B0604030504040204" pitchFamily="34" charset="0"/>
                <a:ea typeface="Tahoma" panose="020B0604030504040204" pitchFamily="34" charset="0"/>
                <a:cs typeface="Tahoma" panose="020B0604030504040204" pitchFamily="34" charset="0"/>
              </a:rPr>
              <a:t>19</a:t>
            </a:r>
            <a:r>
              <a:rPr lang="en-US" sz="1200" dirty="0">
                <a:effectLst/>
                <a:latin typeface="Tahoma" panose="020B0604030504040204" pitchFamily="34" charset="0"/>
                <a:ea typeface="Tahoma" panose="020B0604030504040204" pitchFamily="34" charset="0"/>
                <a:cs typeface="Tahoma" panose="020B0604030504040204" pitchFamily="34" charset="0"/>
              </a:rPr>
              <a:t> mod 11 = (7</a:t>
            </a:r>
            <a:r>
              <a:rPr lang="en-US" sz="1200" baseline="30000" dirty="0">
                <a:effectLst/>
                <a:latin typeface="Tahoma" panose="020B0604030504040204" pitchFamily="34" charset="0"/>
                <a:ea typeface="Tahoma" panose="020B0604030504040204" pitchFamily="34" charset="0"/>
                <a:cs typeface="Tahoma" panose="020B0604030504040204" pitchFamily="34" charset="0"/>
              </a:rPr>
              <a:t>16</a:t>
            </a:r>
            <a:r>
              <a:rPr lang="en-US" sz="1200" dirty="0">
                <a:effectLst/>
                <a:latin typeface="Tahoma" panose="020B0604030504040204" pitchFamily="34" charset="0"/>
                <a:ea typeface="Tahoma" panose="020B0604030504040204" pitchFamily="34" charset="0"/>
                <a:cs typeface="Tahoma" panose="020B0604030504040204" pitchFamily="34" charset="0"/>
              </a:rPr>
              <a:t> × 7</a:t>
            </a:r>
            <a:r>
              <a:rPr lang="en-US" sz="1200" baseline="30000" dirty="0">
                <a:effectLst/>
                <a:latin typeface="Tahoma" panose="020B0604030504040204" pitchFamily="34" charset="0"/>
                <a:ea typeface="Tahoma" panose="020B0604030504040204" pitchFamily="34" charset="0"/>
                <a:cs typeface="Tahoma" panose="020B0604030504040204" pitchFamily="34" charset="0"/>
              </a:rPr>
              <a:t>2 </a:t>
            </a:r>
            <a:r>
              <a:rPr lang="en-US" sz="1200" dirty="0">
                <a:effectLst/>
                <a:latin typeface="Tahoma" panose="020B0604030504040204" pitchFamily="34" charset="0"/>
                <a:ea typeface="Tahoma" panose="020B0604030504040204" pitchFamily="34" charset="0"/>
                <a:cs typeface="Tahoma" panose="020B0604030504040204" pitchFamily="34" charset="0"/>
              </a:rPr>
              <a:t>× 7</a:t>
            </a:r>
            <a:r>
              <a:rPr lang="en-US" sz="1200" baseline="30000" dirty="0">
                <a:effectLst/>
                <a:latin typeface="Tahoma" panose="020B0604030504040204" pitchFamily="34" charset="0"/>
                <a:ea typeface="Tahoma" panose="020B0604030504040204" pitchFamily="34" charset="0"/>
                <a:cs typeface="Tahoma" panose="020B0604030504040204" pitchFamily="34" charset="0"/>
              </a:rPr>
              <a:t>1</a:t>
            </a:r>
            <a:r>
              <a:rPr lang="en-US" sz="1200" dirty="0">
                <a:effectLst/>
                <a:latin typeface="Tahoma" panose="020B0604030504040204" pitchFamily="34" charset="0"/>
                <a:ea typeface="Tahoma" panose="020B0604030504040204" pitchFamily="34" charset="0"/>
                <a:cs typeface="Tahoma" panose="020B0604030504040204" pitchFamily="34" charset="0"/>
              </a:rPr>
              <a:t>) mod 11</a:t>
            </a:r>
          </a:p>
          <a:p>
            <a:pPr marL="0" marR="0" indent="0" algn="just">
              <a:lnSpc>
                <a:spcPct val="150000"/>
              </a:lnSpc>
              <a:spcBef>
                <a:spcPts val="0"/>
              </a:spcBef>
              <a:spcAft>
                <a:spcPts val="0"/>
              </a:spcAft>
              <a:buNone/>
            </a:pP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a:effectLst/>
                <a:latin typeface="Tahoma" panose="020B0604030504040204" pitchFamily="34" charset="0"/>
                <a:ea typeface="Tahoma" panose="020B0604030504040204" pitchFamily="34" charset="0"/>
                <a:cs typeface="Tahoma" panose="020B0604030504040204" pitchFamily="34" charset="0"/>
              </a:rPr>
              <a:t>= (4 × 5 × 7) mod 11 = 140 mod 11 = 8</a:t>
            </a: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7</a:t>
            </a:r>
            <a:r>
              <a:rPr lang="en-US" sz="1200" baseline="30000" dirty="0">
                <a:effectLst/>
                <a:latin typeface="Tahoma" panose="020B0604030504040204" pitchFamily="34" charset="0"/>
                <a:ea typeface="Tahoma" panose="020B0604030504040204" pitchFamily="34" charset="0"/>
                <a:cs typeface="Tahoma" panose="020B0604030504040204" pitchFamily="34" charset="0"/>
              </a:rPr>
              <a:t>19</a:t>
            </a:r>
            <a:r>
              <a:rPr lang="en-US" sz="1200" dirty="0">
                <a:effectLst/>
                <a:latin typeface="Tahoma" panose="020B0604030504040204" pitchFamily="34" charset="0"/>
                <a:ea typeface="Tahoma" panose="020B0604030504040204" pitchFamily="34" charset="0"/>
                <a:cs typeface="Tahoma" panose="020B0604030504040204" pitchFamily="34" charset="0"/>
              </a:rPr>
              <a:t> ≡ 8 mod 11 (or) 7</a:t>
            </a:r>
            <a:r>
              <a:rPr lang="en-US" sz="1200" baseline="30000" dirty="0">
                <a:effectLst/>
                <a:latin typeface="Tahoma" panose="020B0604030504040204" pitchFamily="34" charset="0"/>
                <a:ea typeface="Tahoma" panose="020B0604030504040204" pitchFamily="34" charset="0"/>
                <a:cs typeface="Tahoma" panose="020B0604030504040204" pitchFamily="34" charset="0"/>
              </a:rPr>
              <a:t>19</a:t>
            </a:r>
            <a:r>
              <a:rPr lang="en-US" sz="1200" dirty="0">
                <a:effectLst/>
                <a:latin typeface="Tahoma" panose="020B0604030504040204" pitchFamily="34" charset="0"/>
                <a:ea typeface="Tahoma" panose="020B0604030504040204" pitchFamily="34" charset="0"/>
                <a:cs typeface="Tahoma" panose="020B0604030504040204" pitchFamily="34" charset="0"/>
              </a:rPr>
              <a:t> mod 11 = 8</a:t>
            </a:r>
          </a:p>
          <a:p>
            <a:pPr marL="0" marR="0" indent="0" algn="just">
              <a:lnSpc>
                <a:spcPct val="150000"/>
              </a:lnSpc>
              <a:spcBef>
                <a:spcPts val="0"/>
              </a:spcBef>
              <a:spcAft>
                <a:spcPts val="0"/>
              </a:spcAft>
              <a:buNone/>
            </a:pPr>
            <a:endParaRPr lang="en-US" sz="1200" dirty="0">
              <a:effectLst/>
              <a:latin typeface="Tahoma" panose="020B0604030504040204" pitchFamily="34" charset="0"/>
              <a:ea typeface="Calibri" panose="020F0502020204030204" pitchFamily="34" charset="0"/>
            </a:endParaRPr>
          </a:p>
          <a:p>
            <a:pPr marR="0" algn="just">
              <a:lnSpc>
                <a:spcPct val="150000"/>
              </a:lnSpc>
              <a:spcBef>
                <a:spcPts val="0"/>
              </a:spcBef>
              <a:spcAft>
                <a:spcPts val="0"/>
              </a:spcAft>
              <a:buFont typeface="Arial" panose="020B0604020202020204" pitchFamily="34" charset="0"/>
              <a:buChar char="•"/>
            </a:pPr>
            <a:endParaRPr lang="en-US" sz="1200" dirty="0">
              <a:effectLst/>
              <a:latin typeface="Tahoma" panose="020B0604030504040204" pitchFamily="34" charset="0"/>
              <a:ea typeface="Calibri" panose="020F0502020204030204" pitchFamily="34" charset="0"/>
            </a:endParaRPr>
          </a:p>
          <a:p>
            <a:pPr marL="0" marR="0" indent="0" algn="just">
              <a:lnSpc>
                <a:spcPct val="150000"/>
              </a:lnSpc>
              <a:spcBef>
                <a:spcPts val="0"/>
              </a:spcBef>
              <a:spcAft>
                <a:spcPts val="0"/>
              </a:spcAft>
              <a:buNone/>
            </a:pPr>
            <a:endParaRPr lang="en-US" sz="1200" dirty="0">
              <a:effectLst/>
              <a:latin typeface="Tahoma" panose="020B0604030504040204" pitchFamily="34" charset="0"/>
              <a:ea typeface="Calibri" panose="020F0502020204030204" pitchFamily="34" charset="0"/>
            </a:endParaRPr>
          </a:p>
          <a:p>
            <a:pPr marL="0" indent="0">
              <a:buNone/>
            </a:pPr>
            <a:endParaRPr lang="en-US" sz="1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xmlns="" val="22921287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E7816D-2E6A-41EB-8AFA-5D085245A89C}"/>
              </a:ext>
            </a:extLst>
          </p:cNvPr>
          <p:cNvSpPr>
            <a:spLocks noGrp="1"/>
          </p:cNvSpPr>
          <p:nvPr>
            <p:ph type="title"/>
          </p:nvPr>
        </p:nvSpPr>
        <p:spPr/>
        <p:txBody>
          <a:bodyPr>
            <a:normAutofit/>
          </a:bodyPr>
          <a:lstStyle/>
          <a:p>
            <a:endParaRPr lang="en-US" sz="1200">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xmlns="" id="{6133C581-A2FC-4444-8A95-E979FDF12E6B}"/>
              </a:ext>
            </a:extLst>
          </p:cNvPr>
          <p:cNvSpPr>
            <a:spLocks noGrp="1"/>
          </p:cNvSpPr>
          <p:nvPr>
            <p:ph idx="1"/>
          </p:nvPr>
        </p:nvSpPr>
        <p:spPr/>
        <p:txBody>
          <a:bodyPr>
            <a:noAutofit/>
          </a:bodyPr>
          <a:lstStyle/>
          <a:p>
            <a:pPr marL="0" marR="0" algn="just">
              <a:lnSpc>
                <a:spcPct val="150000"/>
              </a:lnSpc>
              <a:spcBef>
                <a:spcPts val="0"/>
              </a:spcBef>
              <a:spcAft>
                <a:spcPts val="0"/>
              </a:spcAft>
            </a:pPr>
            <a:r>
              <a:rPr lang="en-US" sz="1200" b="1" dirty="0">
                <a:effectLst/>
                <a:latin typeface="Tahoma" panose="020B0604030504040204" pitchFamily="34" charset="0"/>
                <a:ea typeface="Tahoma" panose="020B0604030504040204" pitchFamily="34" charset="0"/>
                <a:cs typeface="Tahoma" panose="020B0604030504040204" pitchFamily="34" charset="0"/>
              </a:rPr>
              <a:t>Properties of Modular Arithmetic</a:t>
            </a:r>
            <a:endParaRPr lang="en-US" sz="1200" dirty="0">
              <a:effectLst/>
              <a:latin typeface="Tahoma" panose="020B0604030504040204" pitchFamily="34" charset="0"/>
              <a:ea typeface="Tahoma" panose="020B0604030504040204" pitchFamily="34" charset="0"/>
              <a:cs typeface="Tahoma" panose="020B0604030504040204" pitchFamily="34" charset="0"/>
            </a:endParaRPr>
          </a:p>
          <a:p>
            <a:pPr marR="0" lvl="0" algn="just">
              <a:lnSpc>
                <a:spcPct val="150000"/>
              </a:lnSpc>
              <a:spcBef>
                <a:spcPts val="0"/>
              </a:spcBef>
              <a:spcAft>
                <a:spcPts val="0"/>
              </a:spcAft>
              <a:buFont typeface="Wingdings" panose="05000000000000000000" pitchFamily="2" charset="2"/>
              <a:buChar char="Ø"/>
            </a:pPr>
            <a:r>
              <a:rPr lang="en-US" sz="1200" dirty="0">
                <a:effectLst/>
                <a:latin typeface="Tahoma" panose="020B0604030504040204" pitchFamily="34" charset="0"/>
                <a:ea typeface="Tahoma" panose="020B0604030504040204" pitchFamily="34" charset="0"/>
                <a:cs typeface="Tahoma" panose="020B0604030504040204" pitchFamily="34" charset="0"/>
              </a:rPr>
              <a:t>Residue Class (or) Congruence Class</a:t>
            </a: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The set (represented by Z</a:t>
            </a:r>
            <a:r>
              <a:rPr lang="en-US" sz="1200" baseline="-25000" dirty="0">
                <a:effectLst/>
                <a:latin typeface="Tahoma" panose="020B0604030504040204" pitchFamily="34" charset="0"/>
                <a:ea typeface="Tahoma" panose="020B0604030504040204" pitchFamily="34" charset="0"/>
                <a:cs typeface="Tahoma" panose="020B0604030504040204" pitchFamily="34" charset="0"/>
              </a:rPr>
              <a:t>n</a:t>
            </a:r>
            <a:r>
              <a:rPr lang="en-US" sz="1200" dirty="0">
                <a:effectLst/>
                <a:latin typeface="Tahoma" panose="020B0604030504040204" pitchFamily="34" charset="0"/>
                <a:ea typeface="Tahoma" panose="020B0604030504040204" pitchFamily="34" charset="0"/>
                <a:cs typeface="Tahoma" panose="020B0604030504040204" pitchFamily="34" charset="0"/>
              </a:rPr>
              <a:t> = {0, 1, 2…, (n-1)}) of nonnegative integers less than n is referred to as the set of residues or residue classes modulo n or congruence classes modulo n.</a:t>
            </a: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Example: The residue classes (mod </a:t>
            </a:r>
            <a:r>
              <a:rPr lang="en-US" sz="1200" dirty="0">
                <a:latin typeface="Tahoma" panose="020B0604030504040204" pitchFamily="34" charset="0"/>
                <a:ea typeface="Tahoma" panose="020B0604030504040204" pitchFamily="34" charset="0"/>
                <a:cs typeface="Tahoma" panose="020B0604030504040204" pitchFamily="34" charset="0"/>
              </a:rPr>
              <a:t>6</a:t>
            </a:r>
            <a:r>
              <a:rPr lang="en-US" sz="1200" dirty="0">
                <a:effectLst/>
                <a:latin typeface="Tahoma" panose="020B0604030504040204" pitchFamily="34" charset="0"/>
                <a:ea typeface="Tahoma" panose="020B0604030504040204" pitchFamily="34" charset="0"/>
                <a:cs typeface="Tahoma" panose="020B0604030504040204" pitchFamily="34" charset="0"/>
              </a:rPr>
              <a:t>) are </a:t>
            </a: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[0] = {..., -18, 12, -6, 0, 6, 12, 18, ...}           [1] = {..., -17, -11, -5, 1, 7, 13, 19, ...}</a:t>
            </a: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[2] = {..., -16, -10, -4, 2, 8, 14, 20, ...}          [3] = {..., -15, -9, -3, 3, 9, 15, 21, ...}</a:t>
            </a: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[4] = {..., -14, -8, -2, 4, 10, 16, 22, ...}          [5] = {..., -13, -7, -1, 5, 11, 17, 23, ...}</a:t>
            </a: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Of all the integers in a residue class, the smallest nonnegative integer is the one used to represent the residue class.</a:t>
            </a:r>
          </a:p>
          <a:p>
            <a:pPr marR="0" algn="just">
              <a:lnSpc>
                <a:spcPct val="150000"/>
              </a:lnSpc>
              <a:spcBef>
                <a:spcPts val="0"/>
              </a:spcBef>
              <a:spcAft>
                <a:spcPts val="0"/>
              </a:spcAft>
              <a:buFont typeface="Wingdings" panose="05000000000000000000" pitchFamily="2" charset="2"/>
              <a:buChar char="Ø"/>
            </a:pPr>
            <a:r>
              <a:rPr lang="en-US" sz="1200" dirty="0">
                <a:effectLst/>
                <a:latin typeface="Tahoma" panose="020B0604030504040204" pitchFamily="34" charset="0"/>
                <a:ea typeface="Tahoma" panose="020B0604030504040204" pitchFamily="34" charset="0"/>
                <a:cs typeface="Tahoma" panose="020B0604030504040204" pitchFamily="34" charset="0"/>
              </a:rPr>
              <a:t>If (a + b) ≡ (a + c) (mod n)  then b ≡ c (mod n)</a:t>
            </a:r>
          </a:p>
          <a:p>
            <a:pPr marL="0" marR="0" indent="0" algn="just">
              <a:lnSpc>
                <a:spcPct val="150000"/>
              </a:lnSpc>
              <a:spcBef>
                <a:spcPts val="0"/>
              </a:spcBef>
              <a:spcAft>
                <a:spcPts val="0"/>
              </a:spcAft>
              <a:buNone/>
            </a:pPr>
            <a:r>
              <a:rPr lang="en-US" sz="1200" dirty="0">
                <a:latin typeface="Tahoma" panose="020B0604030504040204" pitchFamily="34" charset="0"/>
                <a:ea typeface="Tahoma" panose="020B0604030504040204" pitchFamily="34" charset="0"/>
                <a:cs typeface="Tahoma" panose="020B0604030504040204" pitchFamily="34" charset="0"/>
              </a:rPr>
              <a:t>	</a:t>
            </a:r>
            <a:r>
              <a:rPr lang="en-US" sz="1200" dirty="0">
                <a:effectLst/>
                <a:latin typeface="Tahoma" panose="020B0604030504040204" pitchFamily="34" charset="0"/>
                <a:ea typeface="Tahoma" panose="020B0604030504040204" pitchFamily="34" charset="0"/>
                <a:cs typeface="Tahoma" panose="020B0604030504040204" pitchFamily="34" charset="0"/>
              </a:rPr>
              <a:t>Example: (7 + 23) ≡ (7 + 7) (mod 8);   23 ≡ 7 (mod 8)</a:t>
            </a:r>
          </a:p>
          <a:p>
            <a:pPr marR="0" algn="just">
              <a:lnSpc>
                <a:spcPct val="150000"/>
              </a:lnSpc>
              <a:spcBef>
                <a:spcPts val="0"/>
              </a:spcBef>
              <a:spcAft>
                <a:spcPts val="0"/>
              </a:spcAft>
              <a:buFont typeface="Wingdings" panose="05000000000000000000" pitchFamily="2" charset="2"/>
              <a:buChar char="Ø"/>
            </a:pPr>
            <a:r>
              <a:rPr lang="en-US" sz="1200" dirty="0">
                <a:effectLst/>
                <a:latin typeface="Tahoma" panose="020B0604030504040204" pitchFamily="34" charset="0"/>
                <a:ea typeface="Tahoma" panose="020B0604030504040204" pitchFamily="34" charset="0"/>
                <a:cs typeface="Tahoma" panose="020B0604030504040204" pitchFamily="34" charset="0"/>
              </a:rPr>
              <a:t>If (a × b) ≡ (a × c) (mod n)  then b ≡ c (mod n)   if a is relatively prime to n</a:t>
            </a:r>
          </a:p>
          <a:p>
            <a:pPr marR="0" algn="just">
              <a:lnSpc>
                <a:spcPct val="150000"/>
              </a:lnSpc>
              <a:spcBef>
                <a:spcPts val="0"/>
              </a:spcBef>
              <a:spcAft>
                <a:spcPts val="0"/>
              </a:spcAft>
              <a:buFont typeface="Wingdings" panose="05000000000000000000" pitchFamily="2" charset="2"/>
              <a:buChar char="Ø"/>
            </a:pPr>
            <a:r>
              <a:rPr lang="en-US" sz="1200" dirty="0">
                <a:effectLst/>
                <a:latin typeface="Tahoma" panose="020B0604030504040204" pitchFamily="34" charset="0"/>
                <a:ea typeface="Tahoma" panose="020B0604030504040204" pitchFamily="34" charset="0"/>
                <a:cs typeface="Tahoma" panose="020B0604030504040204" pitchFamily="34" charset="0"/>
              </a:rPr>
              <a:t>An integer has a multiplicative inverse in Z</a:t>
            </a:r>
            <a:r>
              <a:rPr lang="en-US" sz="1200" baseline="-25000" dirty="0">
                <a:effectLst/>
                <a:latin typeface="Tahoma" panose="020B0604030504040204" pitchFamily="34" charset="0"/>
                <a:ea typeface="Tahoma" panose="020B0604030504040204" pitchFamily="34" charset="0"/>
                <a:cs typeface="Tahoma" panose="020B0604030504040204" pitchFamily="34" charset="0"/>
              </a:rPr>
              <a:t>n</a:t>
            </a:r>
            <a:r>
              <a:rPr lang="en-US" sz="1200" dirty="0">
                <a:effectLst/>
                <a:latin typeface="Tahoma" panose="020B0604030504040204" pitchFamily="34" charset="0"/>
                <a:ea typeface="Tahoma" panose="020B0604030504040204" pitchFamily="34" charset="0"/>
                <a:cs typeface="Tahoma" panose="020B0604030504040204" pitchFamily="34" charset="0"/>
              </a:rPr>
              <a:t> if that integer is relatively prime to n.</a:t>
            </a:r>
          </a:p>
          <a:p>
            <a:pPr marR="0" algn="just">
              <a:lnSpc>
                <a:spcPct val="150000"/>
              </a:lnSpc>
              <a:spcBef>
                <a:spcPts val="0"/>
              </a:spcBef>
              <a:spcAft>
                <a:spcPts val="0"/>
              </a:spcAft>
              <a:buFont typeface="Wingdings" panose="05000000000000000000" pitchFamily="2" charset="2"/>
              <a:buChar char="Ø"/>
            </a:pPr>
            <a:endParaRPr lang="en-US" sz="1200" dirty="0">
              <a:effectLst/>
              <a:latin typeface="Tahoma" panose="020B0604030504040204" pitchFamily="34" charset="0"/>
              <a:ea typeface="Tahoma" panose="020B0604030504040204" pitchFamily="34" charset="0"/>
              <a:cs typeface="Tahoma" panose="020B0604030504040204" pitchFamily="34" charset="0"/>
            </a:endParaRPr>
          </a:p>
          <a:p>
            <a:pPr marL="0" marR="0" indent="0" algn="just">
              <a:lnSpc>
                <a:spcPct val="150000"/>
              </a:lnSpc>
              <a:spcBef>
                <a:spcPts val="0"/>
              </a:spcBef>
              <a:spcAft>
                <a:spcPts val="0"/>
              </a:spcAft>
              <a:buNone/>
            </a:pPr>
            <a:endParaRPr lang="en-US" sz="1200" dirty="0">
              <a:effectLst/>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ctr">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gn="ctr">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gn="ctr">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gn="ctr">
              <a:buNone/>
            </a:pPr>
            <a:r>
              <a:rPr lang="en-US" sz="1200" b="1" dirty="0">
                <a:latin typeface="Tahoma" panose="020B0604030504040204" pitchFamily="34" charset="0"/>
                <a:ea typeface="Tahoma" panose="020B0604030504040204" pitchFamily="34" charset="0"/>
                <a:cs typeface="Tahoma" panose="020B0604030504040204" pitchFamily="34" charset="0"/>
              </a:rPr>
              <a:t>Table: </a:t>
            </a:r>
            <a:r>
              <a:rPr lang="en-US" sz="1200" b="1" dirty="0">
                <a:effectLst/>
                <a:latin typeface="Tahoma" panose="020B0604030504040204" pitchFamily="34" charset="0"/>
                <a:ea typeface="Tahoma" panose="020B0604030504040204" pitchFamily="34" charset="0"/>
                <a:cs typeface="Tahoma" panose="020B0604030504040204" pitchFamily="34" charset="0"/>
              </a:rPr>
              <a:t>Properties of Modular Arithmetic for Integers in Z</a:t>
            </a:r>
            <a:r>
              <a:rPr lang="en-US" sz="1200" b="1" baseline="-25000" dirty="0">
                <a:effectLst/>
                <a:latin typeface="Tahoma" panose="020B0604030504040204" pitchFamily="34" charset="0"/>
                <a:ea typeface="Tahoma" panose="020B0604030504040204" pitchFamily="34" charset="0"/>
                <a:cs typeface="Tahoma" panose="020B0604030504040204" pitchFamily="34" charset="0"/>
              </a:rPr>
              <a:t>n</a:t>
            </a:r>
            <a:endParaRPr lang="en-US" sz="1200" dirty="0">
              <a:effectLst/>
              <a:latin typeface="Tahoma" panose="020B0604030504040204" pitchFamily="34" charset="0"/>
              <a:ea typeface="Tahoma" panose="020B0604030504040204" pitchFamily="34" charset="0"/>
              <a:cs typeface="Tahoma" panose="020B0604030504040204" pitchFamily="34" charset="0"/>
            </a:endParaRPr>
          </a:p>
          <a:p>
            <a:pPr marL="0" indent="0" algn="just">
              <a:lnSpc>
                <a:spcPct val="16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6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6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6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60000"/>
              </a:lnSpc>
              <a:spcBef>
                <a:spcPts val="0"/>
              </a:spcBef>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200" dirty="0">
              <a:latin typeface="Tahoma" panose="020B0604030504040204" pitchFamily="34" charset="0"/>
              <a:ea typeface="Tahoma" panose="020B0604030504040204" pitchFamily="34" charset="0"/>
              <a:cs typeface="Tahoma" panose="020B0604030504040204" pitchFamily="34" charset="0"/>
            </a:endParaRPr>
          </a:p>
        </p:txBody>
      </p:sp>
      <p:graphicFrame>
        <p:nvGraphicFramePr>
          <p:cNvPr id="7" name="Table 7">
            <a:extLst>
              <a:ext uri="{FF2B5EF4-FFF2-40B4-BE49-F238E27FC236}">
                <a16:creationId xmlns:a16="http://schemas.microsoft.com/office/drawing/2014/main" xmlns="" id="{FD58B5AF-A4A0-4033-9BDB-804F3E0F2341}"/>
              </a:ext>
            </a:extLst>
          </p:cNvPr>
          <p:cNvGraphicFramePr>
            <a:graphicFrameLocks noGrp="1"/>
          </p:cNvGraphicFramePr>
          <p:nvPr>
            <p:extLst>
              <p:ext uri="{D42A27DB-BD31-4B8C-83A1-F6EECF244321}">
                <p14:modId xmlns:p14="http://schemas.microsoft.com/office/powerpoint/2010/main" xmlns="" val="2856980398"/>
              </p:ext>
            </p:extLst>
          </p:nvPr>
        </p:nvGraphicFramePr>
        <p:xfrm>
          <a:off x="650875" y="5567892"/>
          <a:ext cx="5556250" cy="2936240"/>
        </p:xfrm>
        <a:graphic>
          <a:graphicData uri="http://schemas.openxmlformats.org/drawingml/2006/table">
            <a:tbl>
              <a:tblPr firstRow="1" bandRow="1">
                <a:tableStyleId>{5C22544A-7EE6-4342-B048-85BDC9FD1C3A}</a:tableStyleId>
              </a:tblPr>
              <a:tblGrid>
                <a:gridCol w="1878732">
                  <a:extLst>
                    <a:ext uri="{9D8B030D-6E8A-4147-A177-3AD203B41FA5}">
                      <a16:colId xmlns:a16="http://schemas.microsoft.com/office/drawing/2014/main" xmlns="" val="873492999"/>
                    </a:ext>
                  </a:extLst>
                </a:gridCol>
                <a:gridCol w="3677518">
                  <a:extLst>
                    <a:ext uri="{9D8B030D-6E8A-4147-A177-3AD203B41FA5}">
                      <a16:colId xmlns:a16="http://schemas.microsoft.com/office/drawing/2014/main" xmlns="" val="875184621"/>
                    </a:ext>
                  </a:extLst>
                </a:gridCol>
              </a:tblGrid>
              <a:tr h="370840">
                <a:tc>
                  <a:txBody>
                    <a:bodyPr/>
                    <a:lstStyle/>
                    <a:p>
                      <a:pPr marL="0" marR="0" algn="ctr">
                        <a:lnSpc>
                          <a:spcPct val="150000"/>
                        </a:lnSpc>
                        <a:spcBef>
                          <a:spcPts val="0"/>
                        </a:spcBef>
                        <a:spcAft>
                          <a:spcPts val="0"/>
                        </a:spcAft>
                      </a:pPr>
                      <a:r>
                        <a:rPr lang="en-US" sz="1200" b="1" dirty="0">
                          <a:effectLst/>
                          <a:latin typeface="Tahoma" panose="020B0604030504040204" pitchFamily="34" charset="0"/>
                          <a:ea typeface="Calibri" panose="020F0502020204030204" pitchFamily="34" charset="0"/>
                        </a:rPr>
                        <a:t>Property</a:t>
                      </a:r>
                      <a:endParaRPr lang="en-US" sz="1200" dirty="0">
                        <a:effectLst/>
                        <a:latin typeface="Tahoma" panose="020B0604030504040204" pitchFamily="34" charset="0"/>
                        <a:ea typeface="Calibri" panose="020F0502020204030204" pitchFamily="34" charset="0"/>
                      </a:endParaRPr>
                    </a:p>
                  </a:txBody>
                  <a:tcPr marL="68580" marR="68580" marT="0" marB="0"/>
                </a:tc>
                <a:tc>
                  <a:txBody>
                    <a:bodyPr/>
                    <a:lstStyle/>
                    <a:p>
                      <a:pPr marL="0" marR="0" algn="ctr">
                        <a:lnSpc>
                          <a:spcPct val="150000"/>
                        </a:lnSpc>
                        <a:spcBef>
                          <a:spcPts val="0"/>
                        </a:spcBef>
                        <a:spcAft>
                          <a:spcPts val="0"/>
                        </a:spcAft>
                      </a:pPr>
                      <a:r>
                        <a:rPr lang="en-US" sz="1200" b="1" dirty="0">
                          <a:effectLst/>
                          <a:latin typeface="Tahoma" panose="020B0604030504040204" pitchFamily="34" charset="0"/>
                          <a:ea typeface="Calibri" panose="020F0502020204030204" pitchFamily="34" charset="0"/>
                        </a:rPr>
                        <a:t>Expression</a:t>
                      </a:r>
                      <a:endParaRPr lang="en-US" sz="1200" dirty="0">
                        <a:effectLst/>
                        <a:latin typeface="Tahoma" panose="020B0604030504040204" pitchFamily="34" charset="0"/>
                        <a:ea typeface="Calibri" panose="020F0502020204030204" pitchFamily="34" charset="0"/>
                      </a:endParaRPr>
                    </a:p>
                  </a:txBody>
                  <a:tcPr marL="68580" marR="68580" marT="0" marB="0"/>
                </a:tc>
                <a:extLst>
                  <a:ext uri="{0D108BD9-81ED-4DB2-BD59-A6C34878D82A}">
                    <a16:rowId xmlns:a16="http://schemas.microsoft.com/office/drawing/2014/main" xmlns="" val="3999588374"/>
                  </a:ext>
                </a:extLst>
              </a:tr>
              <a:tr h="370840">
                <a:tc>
                  <a:txBody>
                    <a:bodyPr/>
                    <a:lstStyle/>
                    <a:p>
                      <a:pPr marL="0" marR="0" algn="just">
                        <a:lnSpc>
                          <a:spcPct val="150000"/>
                        </a:lnSpc>
                        <a:spcBef>
                          <a:spcPts val="0"/>
                        </a:spcBef>
                        <a:spcAft>
                          <a:spcPts val="0"/>
                        </a:spcAft>
                      </a:pPr>
                      <a:r>
                        <a:rPr lang="en-US" sz="1200" dirty="0">
                          <a:effectLst/>
                          <a:latin typeface="Tahoma" panose="020B0604030504040204" pitchFamily="34" charset="0"/>
                          <a:ea typeface="Calibri" panose="020F0502020204030204" pitchFamily="34" charset="0"/>
                        </a:rPr>
                        <a:t>Commutative Laws</a:t>
                      </a:r>
                    </a:p>
                  </a:txBody>
                  <a:tcPr marL="68580" marR="68580" marT="0" marB="0"/>
                </a:tc>
                <a:tc>
                  <a:txBody>
                    <a:bodyPr/>
                    <a:lstStyle/>
                    <a:p>
                      <a:pPr marL="0" marR="0" algn="just">
                        <a:lnSpc>
                          <a:spcPct val="150000"/>
                        </a:lnSpc>
                        <a:spcBef>
                          <a:spcPts val="0"/>
                        </a:spcBef>
                        <a:spcAft>
                          <a:spcPts val="0"/>
                        </a:spcAft>
                      </a:pPr>
                      <a:r>
                        <a:rPr lang="en-US" sz="1200" dirty="0">
                          <a:effectLst/>
                          <a:latin typeface="Tahoma" panose="020B0604030504040204" pitchFamily="34" charset="0"/>
                          <a:ea typeface="Calibri" panose="020F0502020204030204" pitchFamily="34" charset="0"/>
                        </a:rPr>
                        <a:t>(w + x) mod n = (x + w) mod n</a:t>
                      </a:r>
                    </a:p>
                    <a:p>
                      <a:pPr marL="0" marR="0" algn="just">
                        <a:lnSpc>
                          <a:spcPct val="150000"/>
                        </a:lnSpc>
                        <a:spcBef>
                          <a:spcPts val="0"/>
                        </a:spcBef>
                        <a:spcAft>
                          <a:spcPts val="0"/>
                        </a:spcAft>
                      </a:pPr>
                      <a:r>
                        <a:rPr lang="en-US" sz="1200" dirty="0">
                          <a:effectLst/>
                          <a:latin typeface="Tahoma" panose="020B0604030504040204" pitchFamily="34" charset="0"/>
                          <a:ea typeface="Calibri" panose="020F0502020204030204" pitchFamily="34" charset="0"/>
                        </a:rPr>
                        <a:t>(w × x) mod n = (x × w) mod n</a:t>
                      </a:r>
                    </a:p>
                  </a:txBody>
                  <a:tcPr marL="68580" marR="68580" marT="0" marB="0"/>
                </a:tc>
                <a:extLst>
                  <a:ext uri="{0D108BD9-81ED-4DB2-BD59-A6C34878D82A}">
                    <a16:rowId xmlns:a16="http://schemas.microsoft.com/office/drawing/2014/main" xmlns="" val="413817701"/>
                  </a:ext>
                </a:extLst>
              </a:tr>
              <a:tr h="370840">
                <a:tc>
                  <a:txBody>
                    <a:bodyPr/>
                    <a:lstStyle/>
                    <a:p>
                      <a:pPr marL="0" marR="0" algn="just">
                        <a:lnSpc>
                          <a:spcPct val="150000"/>
                        </a:lnSpc>
                        <a:spcBef>
                          <a:spcPts val="0"/>
                        </a:spcBef>
                        <a:spcAft>
                          <a:spcPts val="0"/>
                        </a:spcAft>
                      </a:pPr>
                      <a:r>
                        <a:rPr lang="en-US" sz="1200">
                          <a:effectLst/>
                          <a:latin typeface="Tahoma" panose="020B0604030504040204" pitchFamily="34" charset="0"/>
                          <a:ea typeface="Calibri" panose="020F0502020204030204" pitchFamily="34" charset="0"/>
                        </a:rPr>
                        <a:t>Associative Laws</a:t>
                      </a:r>
                    </a:p>
                  </a:txBody>
                  <a:tcPr marL="68580" marR="68580" marT="0" marB="0"/>
                </a:tc>
                <a:tc>
                  <a:txBody>
                    <a:bodyPr/>
                    <a:lstStyle/>
                    <a:p>
                      <a:pPr marL="0" marR="0" algn="just">
                        <a:lnSpc>
                          <a:spcPct val="150000"/>
                        </a:lnSpc>
                        <a:spcBef>
                          <a:spcPts val="0"/>
                        </a:spcBef>
                        <a:spcAft>
                          <a:spcPts val="0"/>
                        </a:spcAft>
                      </a:pPr>
                      <a:r>
                        <a:rPr lang="en-US" sz="1200" dirty="0">
                          <a:effectLst/>
                          <a:latin typeface="Tahoma" panose="020B0604030504040204" pitchFamily="34" charset="0"/>
                          <a:ea typeface="Calibri" panose="020F0502020204030204" pitchFamily="34" charset="0"/>
                        </a:rPr>
                        <a:t>[(w + x) + y] mod n = [w + (x + y)] mod n</a:t>
                      </a:r>
                    </a:p>
                    <a:p>
                      <a:pPr marL="0" marR="0" algn="just">
                        <a:lnSpc>
                          <a:spcPct val="150000"/>
                        </a:lnSpc>
                        <a:spcBef>
                          <a:spcPts val="0"/>
                        </a:spcBef>
                        <a:spcAft>
                          <a:spcPts val="0"/>
                        </a:spcAft>
                      </a:pPr>
                      <a:r>
                        <a:rPr lang="en-US" sz="1200" dirty="0">
                          <a:effectLst/>
                          <a:latin typeface="Tahoma" panose="020B0604030504040204" pitchFamily="34" charset="0"/>
                          <a:ea typeface="Calibri" panose="020F0502020204030204" pitchFamily="34" charset="0"/>
                        </a:rPr>
                        <a:t>[(w × x) + y] mod n = [w × (x × y)] mod n</a:t>
                      </a:r>
                    </a:p>
                  </a:txBody>
                  <a:tcPr marL="68580" marR="68580" marT="0" marB="0"/>
                </a:tc>
                <a:extLst>
                  <a:ext uri="{0D108BD9-81ED-4DB2-BD59-A6C34878D82A}">
                    <a16:rowId xmlns:a16="http://schemas.microsoft.com/office/drawing/2014/main" xmlns="" val="2998356384"/>
                  </a:ext>
                </a:extLst>
              </a:tr>
              <a:tr h="370840">
                <a:tc>
                  <a:txBody>
                    <a:bodyPr/>
                    <a:lstStyle/>
                    <a:p>
                      <a:pPr marL="0" marR="0" algn="just">
                        <a:lnSpc>
                          <a:spcPct val="150000"/>
                        </a:lnSpc>
                        <a:spcBef>
                          <a:spcPts val="0"/>
                        </a:spcBef>
                        <a:spcAft>
                          <a:spcPts val="0"/>
                        </a:spcAft>
                      </a:pPr>
                      <a:r>
                        <a:rPr lang="en-US" sz="1200">
                          <a:effectLst/>
                          <a:latin typeface="Tahoma" panose="020B0604030504040204" pitchFamily="34" charset="0"/>
                          <a:ea typeface="Calibri" panose="020F0502020204030204" pitchFamily="34" charset="0"/>
                        </a:rPr>
                        <a:t>Distributive Law</a:t>
                      </a:r>
                    </a:p>
                  </a:txBody>
                  <a:tcPr marL="68580" marR="68580" marT="0" marB="0"/>
                </a:tc>
                <a:tc>
                  <a:txBody>
                    <a:bodyPr/>
                    <a:lstStyle/>
                    <a:p>
                      <a:pPr marL="0" marR="0" algn="just">
                        <a:lnSpc>
                          <a:spcPct val="150000"/>
                        </a:lnSpc>
                        <a:spcBef>
                          <a:spcPts val="0"/>
                        </a:spcBef>
                        <a:spcAft>
                          <a:spcPts val="0"/>
                        </a:spcAft>
                      </a:pPr>
                      <a:r>
                        <a:rPr lang="en-US" sz="1200" dirty="0">
                          <a:effectLst/>
                          <a:latin typeface="Tahoma" panose="020B0604030504040204" pitchFamily="34" charset="0"/>
                          <a:ea typeface="Calibri" panose="020F0502020204030204" pitchFamily="34" charset="0"/>
                        </a:rPr>
                        <a:t>[w × (x + y)] mod n = [(w × x) + (w × y)] mod n</a:t>
                      </a:r>
                    </a:p>
                  </a:txBody>
                  <a:tcPr marL="68580" marR="68580" marT="0" marB="0"/>
                </a:tc>
                <a:extLst>
                  <a:ext uri="{0D108BD9-81ED-4DB2-BD59-A6C34878D82A}">
                    <a16:rowId xmlns:a16="http://schemas.microsoft.com/office/drawing/2014/main" xmlns="" val="3890586501"/>
                  </a:ext>
                </a:extLst>
              </a:tr>
              <a:tr h="370840">
                <a:tc>
                  <a:txBody>
                    <a:bodyPr/>
                    <a:lstStyle/>
                    <a:p>
                      <a:pPr marL="0" marR="0" algn="just">
                        <a:lnSpc>
                          <a:spcPct val="150000"/>
                        </a:lnSpc>
                        <a:spcBef>
                          <a:spcPts val="0"/>
                        </a:spcBef>
                        <a:spcAft>
                          <a:spcPts val="0"/>
                        </a:spcAft>
                      </a:pPr>
                      <a:r>
                        <a:rPr lang="en-US" sz="1200" dirty="0">
                          <a:effectLst/>
                          <a:latin typeface="Tahoma" panose="020B0604030504040204" pitchFamily="34" charset="0"/>
                          <a:ea typeface="Calibri" panose="020F0502020204030204" pitchFamily="34" charset="0"/>
                        </a:rPr>
                        <a:t>Identities</a:t>
                      </a:r>
                    </a:p>
                  </a:txBody>
                  <a:tcPr marL="68580" marR="68580" marT="0" marB="0"/>
                </a:tc>
                <a:tc>
                  <a:txBody>
                    <a:bodyPr/>
                    <a:lstStyle/>
                    <a:p>
                      <a:pPr marL="0" marR="0" algn="just">
                        <a:lnSpc>
                          <a:spcPct val="150000"/>
                        </a:lnSpc>
                        <a:spcBef>
                          <a:spcPts val="0"/>
                        </a:spcBef>
                        <a:spcAft>
                          <a:spcPts val="0"/>
                        </a:spcAft>
                      </a:pPr>
                      <a:r>
                        <a:rPr lang="en-US" sz="1200" dirty="0">
                          <a:effectLst/>
                          <a:latin typeface="Tahoma" panose="020B0604030504040204" pitchFamily="34" charset="0"/>
                          <a:ea typeface="Calibri" panose="020F0502020204030204" pitchFamily="34" charset="0"/>
                        </a:rPr>
                        <a:t>(0 + w) mod n = w mod n</a:t>
                      </a:r>
                    </a:p>
                    <a:p>
                      <a:pPr marL="0" marR="0" algn="just">
                        <a:lnSpc>
                          <a:spcPct val="150000"/>
                        </a:lnSpc>
                        <a:spcBef>
                          <a:spcPts val="0"/>
                        </a:spcBef>
                        <a:spcAft>
                          <a:spcPts val="0"/>
                        </a:spcAft>
                      </a:pPr>
                      <a:r>
                        <a:rPr lang="en-US" sz="1200" dirty="0">
                          <a:effectLst/>
                          <a:latin typeface="Tahoma" panose="020B0604030504040204" pitchFamily="34" charset="0"/>
                          <a:ea typeface="Calibri" panose="020F0502020204030204" pitchFamily="34" charset="0"/>
                        </a:rPr>
                        <a:t>(1 × w) mod n = w mod n</a:t>
                      </a:r>
                    </a:p>
                  </a:txBody>
                  <a:tcPr marL="68580" marR="68580" marT="0" marB="0"/>
                </a:tc>
                <a:extLst>
                  <a:ext uri="{0D108BD9-81ED-4DB2-BD59-A6C34878D82A}">
                    <a16:rowId xmlns:a16="http://schemas.microsoft.com/office/drawing/2014/main" xmlns="" val="170063150"/>
                  </a:ext>
                </a:extLst>
              </a:tr>
              <a:tr h="370840">
                <a:tc>
                  <a:txBody>
                    <a:bodyPr/>
                    <a:lstStyle/>
                    <a:p>
                      <a:pPr marL="0" marR="0" algn="just">
                        <a:lnSpc>
                          <a:spcPct val="150000"/>
                        </a:lnSpc>
                        <a:spcBef>
                          <a:spcPts val="0"/>
                        </a:spcBef>
                        <a:spcAft>
                          <a:spcPts val="0"/>
                        </a:spcAft>
                      </a:pPr>
                      <a:r>
                        <a:rPr lang="en-US" sz="1200" dirty="0">
                          <a:effectLst/>
                          <a:latin typeface="Tahoma" panose="020B0604030504040204" pitchFamily="34" charset="0"/>
                          <a:ea typeface="Calibri" panose="020F0502020204030204" pitchFamily="34" charset="0"/>
                        </a:rPr>
                        <a:t>Additive Inverse (–</a:t>
                      </a:r>
                      <a:r>
                        <a:rPr lang="en-US" sz="1200" i="1" dirty="0">
                          <a:effectLst/>
                          <a:latin typeface="Tahoma" panose="020B0604030504040204" pitchFamily="34" charset="0"/>
                          <a:ea typeface="Calibri" panose="020F0502020204030204" pitchFamily="34" charset="0"/>
                        </a:rPr>
                        <a:t>w</a:t>
                      </a:r>
                      <a:r>
                        <a:rPr lang="en-US" sz="1200" dirty="0">
                          <a:effectLst/>
                          <a:latin typeface="Tahoma" panose="020B0604030504040204" pitchFamily="34" charset="0"/>
                          <a:ea typeface="Calibri" panose="020F0502020204030204" pitchFamily="34" charset="0"/>
                        </a:rPr>
                        <a:t>)</a:t>
                      </a:r>
                    </a:p>
                  </a:txBody>
                  <a:tcPr marL="68580" marR="68580" marT="0" marB="0"/>
                </a:tc>
                <a:tc>
                  <a:txBody>
                    <a:bodyPr/>
                    <a:lstStyle/>
                    <a:p>
                      <a:pPr marL="0" marR="0" algn="just">
                        <a:lnSpc>
                          <a:spcPct val="150000"/>
                        </a:lnSpc>
                        <a:spcBef>
                          <a:spcPts val="0"/>
                        </a:spcBef>
                        <a:spcAft>
                          <a:spcPts val="0"/>
                        </a:spcAft>
                      </a:pPr>
                      <a:r>
                        <a:rPr lang="en-US" sz="1200" dirty="0">
                          <a:effectLst/>
                          <a:latin typeface="Tahoma" panose="020B0604030504040204" pitchFamily="34" charset="0"/>
                          <a:ea typeface="Calibri" panose="020F0502020204030204" pitchFamily="34" charset="0"/>
                        </a:rPr>
                        <a:t>For each w ε Z</a:t>
                      </a:r>
                      <a:r>
                        <a:rPr lang="en-US" sz="1200" baseline="-25000" dirty="0">
                          <a:effectLst/>
                          <a:latin typeface="Tahoma" panose="020B0604030504040204" pitchFamily="34" charset="0"/>
                          <a:ea typeface="Calibri" panose="020F0502020204030204" pitchFamily="34" charset="0"/>
                        </a:rPr>
                        <a:t>n</a:t>
                      </a:r>
                      <a:r>
                        <a:rPr lang="en-US" sz="1200" dirty="0">
                          <a:effectLst/>
                          <a:latin typeface="Tahoma" panose="020B0604030504040204" pitchFamily="34" charset="0"/>
                          <a:ea typeface="Calibri" panose="020F0502020204030204" pitchFamily="34" charset="0"/>
                        </a:rPr>
                        <a:t>, there exists a </a:t>
                      </a:r>
                      <a:r>
                        <a:rPr lang="en-US" sz="1200" i="1" dirty="0">
                          <a:effectLst/>
                          <a:latin typeface="Tahoma" panose="020B0604030504040204" pitchFamily="34" charset="0"/>
                          <a:ea typeface="Calibri" panose="020F0502020204030204" pitchFamily="34" charset="0"/>
                        </a:rPr>
                        <a:t>z</a:t>
                      </a:r>
                      <a:r>
                        <a:rPr lang="en-US" sz="1200" dirty="0">
                          <a:effectLst/>
                          <a:latin typeface="Tahoma" panose="020B0604030504040204" pitchFamily="34" charset="0"/>
                          <a:ea typeface="Calibri" panose="020F0502020204030204" pitchFamily="34" charset="0"/>
                        </a:rPr>
                        <a:t> such that w + z = 0 mod n</a:t>
                      </a:r>
                    </a:p>
                  </a:txBody>
                  <a:tcPr marL="68580" marR="68580" marT="0" marB="0"/>
                </a:tc>
                <a:extLst>
                  <a:ext uri="{0D108BD9-81ED-4DB2-BD59-A6C34878D82A}">
                    <a16:rowId xmlns:a16="http://schemas.microsoft.com/office/drawing/2014/main" xmlns="" val="4183457961"/>
                  </a:ext>
                </a:extLst>
              </a:tr>
            </a:tbl>
          </a:graphicData>
        </a:graphic>
      </p:graphicFrame>
    </p:spTree>
    <p:extLst>
      <p:ext uri="{BB962C8B-B14F-4D97-AF65-F5344CB8AC3E}">
        <p14:creationId xmlns:p14="http://schemas.microsoft.com/office/powerpoint/2010/main" xmlns="" val="20013830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CF8983-6CB5-4496-8C23-4F2B4A429F6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5CAC287A-132F-4FB1-8DFF-817DAB91B0CB}"/>
              </a:ext>
            </a:extLst>
          </p:cNvPr>
          <p:cNvSpPr>
            <a:spLocks noGrp="1"/>
          </p:cNvSpPr>
          <p:nvPr>
            <p:ph idx="1"/>
          </p:nvPr>
        </p:nvSpPr>
        <p:spPr/>
        <p:txBody>
          <a:bodyPr>
            <a:normAutofit/>
          </a:bodyPr>
          <a:lstStyle/>
          <a:p>
            <a:pPr marL="0" indent="0" algn="just">
              <a:lnSpc>
                <a:spcPct val="160000"/>
              </a:lnSpc>
              <a:spcBef>
                <a:spcPts val="0"/>
              </a:spcBef>
              <a:buNone/>
            </a:pPr>
            <a:r>
              <a:rPr lang="en-US" sz="1400" b="1" dirty="0">
                <a:latin typeface="Tahoma" panose="020B0604030504040204" pitchFamily="34" charset="0"/>
                <a:ea typeface="Tahoma" panose="020B0604030504040204" pitchFamily="34" charset="0"/>
                <a:cs typeface="Tahoma" panose="020B0604030504040204" pitchFamily="34" charset="0"/>
              </a:rPr>
              <a:t>EUCLID ALGORITHM</a:t>
            </a:r>
          </a:p>
          <a:p>
            <a:pPr marL="0" indent="0" algn="just">
              <a:lnSpc>
                <a:spcPct val="16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Euclidean algorithm is used for determining the greatest common divisor of two positive integers.</a:t>
            </a:r>
          </a:p>
          <a:p>
            <a:pPr marL="0" indent="0" algn="just">
              <a:lnSpc>
                <a:spcPct val="16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The notation gcd (a, b) is used to mean the greatest common divisor of a and b. The greatest common divisor of a and b is the largest integer that divides both a and b. The gcd (0, 0) = 0.</a:t>
            </a:r>
          </a:p>
          <a:p>
            <a:pPr algn="just">
              <a:lnSpc>
                <a:spcPct val="150000"/>
              </a:lnSpc>
              <a:spcBef>
                <a:spcPts val="0"/>
              </a:spcBef>
              <a:buFont typeface="Arial" panose="020B0604020202020204" pitchFamily="34" charset="0"/>
              <a:buChar char="•"/>
            </a:pPr>
            <a:r>
              <a:rPr lang="en-US" sz="1200" dirty="0">
                <a:latin typeface="Tahoma" panose="020B0604030504040204" pitchFamily="34" charset="0"/>
                <a:ea typeface="Tahoma" panose="020B0604030504040204" pitchFamily="34" charset="0"/>
                <a:cs typeface="Tahoma" panose="020B0604030504040204" pitchFamily="34" charset="0"/>
              </a:rPr>
              <a:t>Since gcd is positive, gcd (a, b) = gcd (|a|, |b|)</a:t>
            </a:r>
          </a:p>
          <a:p>
            <a:pPr algn="just">
              <a:lnSpc>
                <a:spcPct val="150000"/>
              </a:lnSpc>
              <a:spcBef>
                <a:spcPts val="0"/>
              </a:spcBef>
              <a:buFont typeface="Arial" panose="020B0604020202020204" pitchFamily="34" charset="0"/>
              <a:buChar char="•"/>
            </a:pPr>
            <a:r>
              <a:rPr lang="en-US" sz="1200" dirty="0">
                <a:latin typeface="Tahoma" panose="020B0604030504040204" pitchFamily="34" charset="0"/>
                <a:ea typeface="Tahoma" panose="020B0604030504040204" pitchFamily="34" charset="0"/>
                <a:cs typeface="Tahoma" panose="020B0604030504040204" pitchFamily="34" charset="0"/>
              </a:rPr>
              <a:t>gcd (a, 0) = |a| because all nonzero integers divide 0</a:t>
            </a:r>
          </a:p>
          <a:p>
            <a:pPr marL="0" marR="0" algn="just">
              <a:lnSpc>
                <a:spcPct val="150000"/>
              </a:lnSpc>
              <a:spcBef>
                <a:spcPts val="0"/>
              </a:spcBef>
              <a:spcAft>
                <a:spcPts val="0"/>
              </a:spcAft>
            </a:pPr>
            <a:r>
              <a:rPr lang="en-US" sz="1200" b="1" dirty="0">
                <a:effectLst/>
                <a:latin typeface="Tahoma" panose="020B0604030504040204" pitchFamily="34" charset="0"/>
                <a:ea typeface="Tahoma" panose="020B0604030504040204" pitchFamily="34" charset="0"/>
                <a:cs typeface="Tahoma" panose="020B0604030504040204" pitchFamily="34" charset="0"/>
              </a:rPr>
              <a:t>Relatively Prime or Co-Prime</a:t>
            </a:r>
            <a:endParaRPr lang="en-US" sz="1200" dirty="0">
              <a:effectLst/>
              <a:latin typeface="Tahoma" panose="020B0604030504040204" pitchFamily="34" charset="0"/>
              <a:ea typeface="Tahoma" panose="020B0604030504040204" pitchFamily="34" charset="0"/>
              <a:cs typeface="Tahoma" panose="020B0604030504040204" pitchFamily="34" charset="0"/>
            </a:endParaRP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Two integers a and b are relatively prime if their only common positive integer factor is 1. Equivalently we can say that if gcd (a, b) = 1, then a and b are relatively prime.  </a:t>
            </a: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Example: gcd (8, 9) </a:t>
            </a: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Positive divisors of 8 are 1, 2, 4, and 8.</a:t>
            </a: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Positive divisors of 9 are 1, 3, and 9.</a:t>
            </a: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Only common positive divisor of 8 and 9 is 1. So, 8 and 9 are relatively prime.</a:t>
            </a:r>
          </a:p>
          <a:p>
            <a:pPr marL="0" marR="0" algn="just">
              <a:lnSpc>
                <a:spcPct val="150000"/>
              </a:lnSpc>
              <a:spcBef>
                <a:spcPts val="0"/>
              </a:spcBef>
              <a:spcAft>
                <a:spcPts val="0"/>
              </a:spcAft>
            </a:pPr>
            <a:r>
              <a:rPr lang="en-US" sz="1200" b="1" dirty="0">
                <a:effectLst/>
                <a:latin typeface="Tahoma" panose="020B0604030504040204" pitchFamily="34" charset="0"/>
                <a:ea typeface="Tahoma" panose="020B0604030504040204" pitchFamily="34" charset="0"/>
                <a:cs typeface="Tahoma" panose="020B0604030504040204" pitchFamily="34" charset="0"/>
              </a:rPr>
              <a:t>Euclid Algorithm Formula</a:t>
            </a:r>
            <a:endParaRPr lang="en-US" sz="1200" dirty="0">
              <a:effectLst/>
              <a:latin typeface="Tahoma" panose="020B0604030504040204" pitchFamily="34" charset="0"/>
              <a:ea typeface="Tahoma" panose="020B0604030504040204" pitchFamily="34" charset="0"/>
              <a:cs typeface="Tahoma" panose="020B0604030504040204" pitchFamily="34" charset="0"/>
            </a:endParaRP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Step 1: </a:t>
            </a:r>
            <a:r>
              <a:rPr lang="en-US" sz="1200" b="1" dirty="0">
                <a:effectLst/>
                <a:latin typeface="Tahoma" panose="020B0604030504040204" pitchFamily="34" charset="0"/>
                <a:ea typeface="Tahoma" panose="020B0604030504040204" pitchFamily="34" charset="0"/>
                <a:cs typeface="Tahoma" panose="020B0604030504040204" pitchFamily="34" charset="0"/>
              </a:rPr>
              <a:t>gcd (a, b) = gcd (b, a mod b)</a:t>
            </a:r>
            <a:r>
              <a:rPr lang="en-US" sz="1200" dirty="0">
                <a:effectLst/>
                <a:latin typeface="Tahoma" panose="020B0604030504040204" pitchFamily="34" charset="0"/>
                <a:ea typeface="Tahoma" panose="020B0604030504040204" pitchFamily="34" charset="0"/>
                <a:cs typeface="Tahoma" panose="020B0604030504040204" pitchFamily="34" charset="0"/>
              </a:rPr>
              <a:t> </a:t>
            </a: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Step 2: Step 1 is repeated till we get the form gcd (a, 0)</a:t>
            </a: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Step 3: </a:t>
            </a:r>
            <a:r>
              <a:rPr lang="en-US" sz="1200" b="1" dirty="0">
                <a:effectLst/>
                <a:latin typeface="Tahoma" panose="020B0604030504040204" pitchFamily="34" charset="0"/>
                <a:ea typeface="Tahoma" panose="020B0604030504040204" pitchFamily="34" charset="0"/>
                <a:cs typeface="Tahoma" panose="020B0604030504040204" pitchFamily="34" charset="0"/>
              </a:rPr>
              <a:t>gcd (a, 0) = a gives the gcd (a, b)</a:t>
            </a: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Euclid Algorithm can be expressed as Recursive Function:</a:t>
            </a:r>
          </a:p>
          <a:p>
            <a:pPr marL="0" marR="0" indent="0">
              <a:lnSpc>
                <a:spcPct val="150000"/>
              </a:lnSpc>
              <a:spcBef>
                <a:spcPts val="0"/>
              </a:spcBef>
              <a:spcAft>
                <a:spcPts val="0"/>
              </a:spcAft>
              <a:buNone/>
            </a:pPr>
            <a:r>
              <a:rPr lang="en-US" sz="1200" b="1" dirty="0">
                <a:effectLst/>
                <a:latin typeface="Tahoma" panose="020B0604030504040204" pitchFamily="34" charset="0"/>
                <a:ea typeface="Tahoma" panose="020B0604030504040204" pitchFamily="34" charset="0"/>
                <a:cs typeface="Tahoma" panose="020B0604030504040204" pitchFamily="34" charset="0"/>
              </a:rPr>
              <a:t>  Euclid (a, b)</a:t>
            </a:r>
            <a:endParaRPr lang="en-US" sz="1200" dirty="0">
              <a:effectLst/>
              <a:latin typeface="Tahoma" panose="020B0604030504040204" pitchFamily="34" charset="0"/>
              <a:ea typeface="Tahoma" panose="020B0604030504040204" pitchFamily="34" charset="0"/>
              <a:cs typeface="Tahoma" panose="020B0604030504040204" pitchFamily="34" charset="0"/>
            </a:endParaRPr>
          </a:p>
          <a:p>
            <a:pPr marL="0" marR="0" indent="0">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	if (b=0) then return a;</a:t>
            </a: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	else return Euclid (b, a mod b);</a:t>
            </a:r>
            <a:endParaRPr lang="en-US" sz="1200" b="1" dirty="0">
              <a:effectLst/>
              <a:latin typeface="Tahoma" panose="020B0604030504040204" pitchFamily="34" charset="0"/>
              <a:ea typeface="Tahoma" panose="020B0604030504040204" pitchFamily="34" charset="0"/>
              <a:cs typeface="Tahoma" panose="020B0604030504040204" pitchFamily="34" charset="0"/>
            </a:endParaRPr>
          </a:p>
          <a:p>
            <a:pPr marL="0" marR="0" indent="0" algn="ctr">
              <a:lnSpc>
                <a:spcPct val="150000"/>
              </a:lnSpc>
              <a:spcBef>
                <a:spcPts val="0"/>
              </a:spcBef>
              <a:spcAft>
                <a:spcPts val="0"/>
              </a:spcAft>
              <a:buNone/>
            </a:pPr>
            <a:endParaRPr lang="en-US" sz="1200" dirty="0">
              <a:effectLst/>
              <a:latin typeface="Tahoma" panose="020B0604030504040204" pitchFamily="34" charset="0"/>
              <a:ea typeface="Tahoma" panose="020B0604030504040204" pitchFamily="34" charset="0"/>
              <a:cs typeface="Tahoma" panose="020B0604030504040204" pitchFamily="34" charset="0"/>
            </a:endParaRPr>
          </a:p>
          <a:p>
            <a:pPr marL="0" marR="0" indent="0" algn="just">
              <a:lnSpc>
                <a:spcPct val="150000"/>
              </a:lnSpc>
              <a:spcBef>
                <a:spcPts val="0"/>
              </a:spcBef>
              <a:spcAft>
                <a:spcPts val="0"/>
              </a:spcAft>
              <a:buNone/>
            </a:pPr>
            <a:r>
              <a:rPr lang="en-US" sz="1200" b="1" dirty="0">
                <a:effectLst/>
                <a:latin typeface="Tahoma" panose="020B0604030504040204" pitchFamily="34" charset="0"/>
                <a:ea typeface="Tahoma" panose="020B0604030504040204" pitchFamily="34" charset="0"/>
                <a:cs typeface="Tahoma" panose="020B0604030504040204" pitchFamily="34" charset="0"/>
              </a:rPr>
              <a:t>#Problem 1:</a:t>
            </a:r>
            <a:r>
              <a:rPr lang="en-US" sz="1200" dirty="0">
                <a:effectLst/>
                <a:latin typeface="Tahoma" panose="020B0604030504040204" pitchFamily="34" charset="0"/>
                <a:ea typeface="Tahoma" panose="020B0604030504040204" pitchFamily="34" charset="0"/>
                <a:cs typeface="Tahoma" panose="020B0604030504040204" pitchFamily="34" charset="0"/>
              </a:rPr>
              <a:t> </a:t>
            </a:r>
            <a:r>
              <a:rPr lang="en-US" sz="1200" b="1" dirty="0">
                <a:effectLst/>
                <a:latin typeface="Tahoma" panose="020B0604030504040204" pitchFamily="34" charset="0"/>
                <a:ea typeface="Tahoma" panose="020B0604030504040204" pitchFamily="34" charset="0"/>
                <a:cs typeface="Tahoma" panose="020B0604030504040204" pitchFamily="34" charset="0"/>
              </a:rPr>
              <a:t>Determine gcd (5264, 15472) using Euclid Algorithm.</a:t>
            </a:r>
            <a:endParaRPr lang="en-US" sz="1200" dirty="0">
              <a:effectLst/>
              <a:latin typeface="Tahoma" panose="020B0604030504040204" pitchFamily="34" charset="0"/>
              <a:ea typeface="Tahoma" panose="020B0604030504040204" pitchFamily="34" charset="0"/>
              <a:cs typeface="Tahoma" panose="020B0604030504040204" pitchFamily="34" charset="0"/>
            </a:endParaRPr>
          </a:p>
          <a:p>
            <a:pPr marL="0" marR="0" indent="0" algn="just">
              <a:lnSpc>
                <a:spcPct val="150000"/>
              </a:lnSpc>
              <a:spcBef>
                <a:spcPts val="0"/>
              </a:spcBef>
              <a:spcAft>
                <a:spcPts val="0"/>
              </a:spcAft>
              <a:buNone/>
            </a:pPr>
            <a:r>
              <a:rPr lang="en-US" sz="1200" b="1" dirty="0">
                <a:effectLst/>
                <a:latin typeface="Tahoma" panose="020B0604030504040204" pitchFamily="34" charset="0"/>
                <a:ea typeface="Tahoma" panose="020B0604030504040204" pitchFamily="34" charset="0"/>
                <a:cs typeface="Tahoma" panose="020B0604030504040204" pitchFamily="34" charset="0"/>
              </a:rPr>
              <a:t>Solution:</a:t>
            </a:r>
          </a:p>
          <a:p>
            <a:pPr marL="0" indent="0" algn="just">
              <a:lnSpc>
                <a:spcPct val="150000"/>
              </a:lnSpc>
              <a:spcBef>
                <a:spcPts val="0"/>
              </a:spcBef>
              <a:buNone/>
            </a:pPr>
            <a:r>
              <a:rPr lang="en-US" sz="1200" dirty="0">
                <a:effectLst/>
                <a:latin typeface="Tahoma" panose="020B0604030504040204" pitchFamily="34" charset="0"/>
                <a:ea typeface="Tahoma" panose="020B0604030504040204" pitchFamily="34" charset="0"/>
                <a:cs typeface="Tahoma" panose="020B0604030504040204" pitchFamily="34" charset="0"/>
              </a:rPr>
              <a:t>gcd (a, b) = gcd (b, a mod b) 			gcd (a, 0) = a </a:t>
            </a:r>
          </a:p>
          <a:p>
            <a:pPr marL="0" indent="0" algn="just">
              <a:lnSpc>
                <a:spcPct val="150000"/>
              </a:lnSpc>
              <a:spcBef>
                <a:spcPts val="0"/>
              </a:spcBef>
              <a:buNone/>
            </a:pPr>
            <a:endParaRPr lang="en-US" sz="1200" dirty="0">
              <a:effectLst/>
              <a:latin typeface="Tahoma" panose="020B0604030504040204" pitchFamily="34" charset="0"/>
              <a:ea typeface="Tahoma" panose="020B0604030504040204" pitchFamily="34" charset="0"/>
              <a:cs typeface="Tahoma" panose="020B0604030504040204" pitchFamily="34" charset="0"/>
            </a:endParaRPr>
          </a:p>
          <a:p>
            <a:pPr marL="0" marR="0" indent="0" algn="just">
              <a:lnSpc>
                <a:spcPct val="150000"/>
              </a:lnSpc>
              <a:spcBef>
                <a:spcPts val="0"/>
              </a:spcBef>
              <a:spcAft>
                <a:spcPts val="0"/>
              </a:spcAft>
              <a:buNone/>
            </a:pPr>
            <a:endParaRPr lang="en-US" sz="1200" dirty="0">
              <a:effectLst/>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200" dirty="0">
              <a:latin typeface="Tahoma" panose="020B0604030504040204" pitchFamily="34" charset="0"/>
              <a:ea typeface="Tahoma" panose="020B0604030504040204" pitchFamily="34" charset="0"/>
              <a:cs typeface="Tahoma" panose="020B0604030504040204" pitchFamily="34" charset="0"/>
            </a:endParaRPr>
          </a:p>
        </p:txBody>
      </p:sp>
      <p:sp>
        <p:nvSpPr>
          <p:cNvPr id="4" name="Rectangle 3">
            <a:extLst>
              <a:ext uri="{FF2B5EF4-FFF2-40B4-BE49-F238E27FC236}">
                <a16:creationId xmlns:a16="http://schemas.microsoft.com/office/drawing/2014/main" xmlns="" id="{4E680A93-98E5-4F1B-A097-616FE925287D}"/>
              </a:ext>
            </a:extLst>
          </p:cNvPr>
          <p:cNvSpPr/>
          <p:nvPr/>
        </p:nvSpPr>
        <p:spPr>
          <a:xfrm>
            <a:off x="571500" y="6743700"/>
            <a:ext cx="3695700" cy="838200"/>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32021531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5D618A2-84F7-4886-9BA6-4F42443E8FB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06F8BBDE-E221-4D00-8B22-D30E1BF4DD81}"/>
              </a:ext>
            </a:extLst>
          </p:cNvPr>
          <p:cNvSpPr>
            <a:spLocks noGrp="1"/>
          </p:cNvSpPr>
          <p:nvPr>
            <p:ph idx="1"/>
          </p:nvPr>
        </p:nvSpPr>
        <p:spPr/>
        <p:txBody>
          <a:bodyPr>
            <a:noAutofit/>
          </a:bodyPr>
          <a:lstStyle/>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gcd (5264, 15472)	= gcd (15472, 5264)</a:t>
            </a: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gcd (15472,5264)	= gcd (5264, 15472 mod 5264) </a:t>
            </a:r>
          </a:p>
          <a:p>
            <a:pPr marL="91440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	= gcd (5264, 4944) </a:t>
            </a: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       		= gcd (4944, 5264 mod 4944) </a:t>
            </a: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       		= gcd (4944, 320) </a:t>
            </a: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       		= gcd (320, 4944 mod 320)</a:t>
            </a: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       		= gcd (320, 144) </a:t>
            </a: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       		= gcd (144, 320 mod 144) </a:t>
            </a: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       		= gcd (144, 32) </a:t>
            </a: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                          	= gcd (32, 144 mod 32) </a:t>
            </a: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                          	= gcd (32, 16) </a:t>
            </a: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                          	= gcd (16, 32 mod 16) </a:t>
            </a: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                          	= gcd (16, 0) </a:t>
            </a: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                          	= 16 </a:t>
            </a: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gcd (5264, 15472)	= 16</a:t>
            </a:r>
          </a:p>
          <a:p>
            <a:pPr marL="0" marR="0" indent="0" algn="just">
              <a:lnSpc>
                <a:spcPct val="150000"/>
              </a:lnSpc>
              <a:spcBef>
                <a:spcPts val="0"/>
              </a:spcBef>
              <a:spcAft>
                <a:spcPts val="0"/>
              </a:spcAft>
              <a:buNone/>
            </a:pPr>
            <a:endParaRPr lang="en-US" sz="1200" dirty="0">
              <a:effectLst/>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r>
              <a:rPr lang="en-US" sz="1400" b="1" dirty="0">
                <a:effectLst/>
                <a:latin typeface="Tahoma" panose="020B0604030504040204" pitchFamily="34" charset="0"/>
                <a:ea typeface="Calibri" panose="020F0502020204030204" pitchFamily="34" charset="0"/>
              </a:rPr>
              <a:t>EXTENDED EUCLID ALGORITHM</a:t>
            </a:r>
            <a:endParaRPr lang="en-US" sz="1400" dirty="0">
              <a:effectLst/>
              <a:latin typeface="Tahoma" panose="020B0604030504040204" pitchFamily="34" charset="0"/>
              <a:ea typeface="Calibri" panose="020F0502020204030204" pitchFamily="34" charset="0"/>
            </a:endParaRPr>
          </a:p>
          <a:p>
            <a:pPr marL="0" marR="0" indent="0" algn="just">
              <a:lnSpc>
                <a:spcPct val="150000"/>
              </a:lnSpc>
              <a:spcBef>
                <a:spcPts val="0"/>
              </a:spcBef>
              <a:spcAft>
                <a:spcPts val="0"/>
              </a:spcAft>
              <a:buNone/>
            </a:pPr>
            <a:r>
              <a:rPr lang="en-US" sz="1200" dirty="0">
                <a:effectLst/>
                <a:latin typeface="Tahoma" panose="020B0604030504040204" pitchFamily="34" charset="0"/>
                <a:ea typeface="Tahoma" panose="020B0604030504040204" pitchFamily="34" charset="0"/>
                <a:cs typeface="Tahoma" panose="020B0604030504040204" pitchFamily="34" charset="0"/>
              </a:rPr>
              <a:t>It is used to find multiplicative inverse of an integer. If </a:t>
            </a:r>
            <a:r>
              <a:rPr lang="en-US" sz="1200" i="1" dirty="0">
                <a:effectLst/>
                <a:latin typeface="Tahoma" panose="020B0604030504040204" pitchFamily="34" charset="0"/>
                <a:ea typeface="Tahoma" panose="020B0604030504040204" pitchFamily="34" charset="0"/>
                <a:cs typeface="Tahoma" panose="020B0604030504040204" pitchFamily="34" charset="0"/>
              </a:rPr>
              <a:t>a</a:t>
            </a:r>
            <a:r>
              <a:rPr lang="en-US" sz="1200" dirty="0">
                <a:effectLst/>
                <a:latin typeface="Tahoma" panose="020B0604030504040204" pitchFamily="34" charset="0"/>
                <a:ea typeface="Tahoma" panose="020B0604030504040204" pitchFamily="34" charset="0"/>
                <a:cs typeface="Tahoma" panose="020B0604030504040204" pitchFamily="34" charset="0"/>
              </a:rPr>
              <a:t> and </a:t>
            </a:r>
            <a:r>
              <a:rPr lang="en-US" sz="1200" i="1" dirty="0">
                <a:effectLst/>
                <a:latin typeface="Tahoma" panose="020B0604030504040204" pitchFamily="34" charset="0"/>
                <a:ea typeface="Tahoma" panose="020B0604030504040204" pitchFamily="34" charset="0"/>
                <a:cs typeface="Tahoma" panose="020B0604030504040204" pitchFamily="34" charset="0"/>
              </a:rPr>
              <a:t>b</a:t>
            </a:r>
            <a:r>
              <a:rPr lang="en-US" sz="1200" dirty="0">
                <a:effectLst/>
                <a:latin typeface="Tahoma" panose="020B0604030504040204" pitchFamily="34" charset="0"/>
                <a:ea typeface="Tahoma" panose="020B0604030504040204" pitchFamily="34" charset="0"/>
                <a:cs typeface="Tahoma" panose="020B0604030504040204" pitchFamily="34" charset="0"/>
              </a:rPr>
              <a:t> are relatively prime, then </a:t>
            </a:r>
            <a:r>
              <a:rPr lang="en-US" sz="1200" i="1" dirty="0">
                <a:effectLst/>
                <a:latin typeface="Tahoma" panose="020B0604030504040204" pitchFamily="34" charset="0"/>
                <a:ea typeface="Tahoma" panose="020B0604030504040204" pitchFamily="34" charset="0"/>
                <a:cs typeface="Tahoma" panose="020B0604030504040204" pitchFamily="34" charset="0"/>
              </a:rPr>
              <a:t>b</a:t>
            </a:r>
            <a:r>
              <a:rPr lang="en-US" sz="1200" dirty="0">
                <a:effectLst/>
                <a:latin typeface="Tahoma" panose="020B0604030504040204" pitchFamily="34" charset="0"/>
                <a:ea typeface="Tahoma" panose="020B0604030504040204" pitchFamily="34" charset="0"/>
                <a:cs typeface="Tahoma" panose="020B0604030504040204" pitchFamily="34" charset="0"/>
              </a:rPr>
              <a:t> has a multiplicative inverse modulo </a:t>
            </a:r>
            <a:r>
              <a:rPr lang="en-US" sz="1200" i="1" dirty="0">
                <a:effectLst/>
                <a:latin typeface="Tahoma" panose="020B0604030504040204" pitchFamily="34" charset="0"/>
                <a:ea typeface="Tahoma" panose="020B0604030504040204" pitchFamily="34" charset="0"/>
                <a:cs typeface="Tahoma" panose="020B0604030504040204" pitchFamily="34" charset="0"/>
              </a:rPr>
              <a:t>a</a:t>
            </a:r>
            <a:r>
              <a:rPr lang="en-US" sz="1200" dirty="0">
                <a:effectLst/>
                <a:latin typeface="Tahoma" panose="020B0604030504040204" pitchFamily="34" charset="0"/>
                <a:ea typeface="Tahoma" panose="020B0604030504040204" pitchFamily="34" charset="0"/>
                <a:cs typeface="Tahoma" panose="020B0604030504040204" pitchFamily="34" charset="0"/>
              </a:rPr>
              <a:t>.</a:t>
            </a:r>
          </a:p>
          <a:p>
            <a:pPr marL="0" marR="0" indent="0" algn="just">
              <a:lnSpc>
                <a:spcPct val="150000"/>
              </a:lnSpc>
              <a:spcBef>
                <a:spcPts val="0"/>
              </a:spcBef>
              <a:spcAft>
                <a:spcPts val="0"/>
              </a:spcAft>
              <a:buNone/>
            </a:pPr>
            <a:r>
              <a:rPr lang="en-US" sz="1200" b="1" dirty="0">
                <a:effectLst/>
                <a:latin typeface="Tahoma" panose="020B0604030504040204" pitchFamily="34" charset="0"/>
                <a:ea typeface="Tahoma" panose="020B0604030504040204" pitchFamily="34" charset="0"/>
                <a:cs typeface="Tahoma" panose="020B0604030504040204" pitchFamily="34" charset="0"/>
              </a:rPr>
              <a:t>EXTENDED EUCLID (m, b) </a:t>
            </a:r>
            <a:endParaRPr lang="en-US" sz="1200" dirty="0">
              <a:effectLst/>
              <a:latin typeface="Tahoma" panose="020B0604030504040204" pitchFamily="34" charset="0"/>
              <a:ea typeface="Tahoma" panose="020B0604030504040204" pitchFamily="34" charset="0"/>
              <a:cs typeface="Tahoma" panose="020B0604030504040204" pitchFamily="34" charset="0"/>
            </a:endParaRPr>
          </a:p>
          <a:p>
            <a:pPr marL="228600" marR="0" lvl="0" indent="-228600" algn="just">
              <a:lnSpc>
                <a:spcPct val="150000"/>
              </a:lnSpc>
              <a:spcBef>
                <a:spcPts val="0"/>
              </a:spcBef>
              <a:spcAft>
                <a:spcPts val="0"/>
              </a:spcAft>
              <a:buFont typeface="+mj-lt"/>
              <a:buAutoNum type="arabicPeriod"/>
            </a:pPr>
            <a:r>
              <a:rPr lang="en-US" sz="1200" dirty="0">
                <a:effectLst/>
                <a:latin typeface="Tahoma" panose="020B0604030504040204" pitchFamily="34" charset="0"/>
                <a:ea typeface="Tahoma" panose="020B0604030504040204" pitchFamily="34" charset="0"/>
                <a:cs typeface="Tahoma" panose="020B0604030504040204" pitchFamily="34" charset="0"/>
              </a:rPr>
              <a:t>A</a:t>
            </a:r>
            <a:r>
              <a:rPr lang="en-US" sz="1200" baseline="-25000" dirty="0">
                <a:effectLst/>
                <a:latin typeface="Tahoma" panose="020B0604030504040204" pitchFamily="34" charset="0"/>
                <a:ea typeface="Tahoma" panose="020B0604030504040204" pitchFamily="34" charset="0"/>
                <a:cs typeface="Tahoma" panose="020B0604030504040204" pitchFamily="34" charset="0"/>
              </a:rPr>
              <a:t>1</a:t>
            </a:r>
            <a:r>
              <a:rPr lang="en-US" sz="1200" dirty="0">
                <a:effectLst/>
                <a:latin typeface="Tahoma" panose="020B0604030504040204" pitchFamily="34" charset="0"/>
                <a:ea typeface="Tahoma" panose="020B0604030504040204" pitchFamily="34" charset="0"/>
                <a:cs typeface="Tahoma" panose="020B0604030504040204" pitchFamily="34" charset="0"/>
              </a:rPr>
              <a:t>, A</a:t>
            </a:r>
            <a:r>
              <a:rPr lang="en-US" sz="1200" baseline="-25000" dirty="0">
                <a:effectLst/>
                <a:latin typeface="Tahoma" panose="020B0604030504040204" pitchFamily="34" charset="0"/>
                <a:ea typeface="Tahoma" panose="020B0604030504040204" pitchFamily="34" charset="0"/>
                <a:cs typeface="Tahoma" panose="020B0604030504040204" pitchFamily="34" charset="0"/>
              </a:rPr>
              <a:t>2</a:t>
            </a:r>
            <a:r>
              <a:rPr lang="en-US" sz="1200" dirty="0">
                <a:effectLst/>
                <a:latin typeface="Tahoma" panose="020B0604030504040204" pitchFamily="34" charset="0"/>
                <a:ea typeface="Tahoma" panose="020B0604030504040204" pitchFamily="34" charset="0"/>
                <a:cs typeface="Tahoma" panose="020B0604030504040204" pitchFamily="34" charset="0"/>
              </a:rPr>
              <a:t>, A</a:t>
            </a:r>
            <a:r>
              <a:rPr lang="en-US" sz="1200" baseline="-25000" dirty="0">
                <a:effectLst/>
                <a:latin typeface="Tahoma" panose="020B0604030504040204" pitchFamily="34" charset="0"/>
                <a:ea typeface="Tahoma" panose="020B0604030504040204" pitchFamily="34" charset="0"/>
                <a:cs typeface="Tahoma" panose="020B0604030504040204" pitchFamily="34" charset="0"/>
              </a:rPr>
              <a:t>3</a:t>
            </a:r>
            <a:r>
              <a:rPr lang="en-US" sz="1200" dirty="0">
                <a:effectLst/>
                <a:latin typeface="Tahoma" panose="020B0604030504040204" pitchFamily="34" charset="0"/>
                <a:ea typeface="Tahoma" panose="020B0604030504040204" pitchFamily="34" charset="0"/>
                <a:cs typeface="Tahoma" panose="020B0604030504040204" pitchFamily="34" charset="0"/>
              </a:rPr>
              <a:t> </a:t>
            </a:r>
            <a:r>
              <a:rPr lang="en-US" sz="1200" dirty="0">
                <a:effectLst/>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r>
              <a:rPr lang="en-US" sz="1200" dirty="0">
                <a:effectLst/>
                <a:latin typeface="Tahoma" panose="020B0604030504040204" pitchFamily="34" charset="0"/>
                <a:ea typeface="Tahoma" panose="020B0604030504040204" pitchFamily="34" charset="0"/>
                <a:cs typeface="Tahoma" panose="020B0604030504040204" pitchFamily="34" charset="0"/>
              </a:rPr>
              <a:t> 1, 0, m        B</a:t>
            </a:r>
            <a:r>
              <a:rPr lang="en-US" sz="1200" baseline="-25000" dirty="0">
                <a:effectLst/>
                <a:latin typeface="Tahoma" panose="020B0604030504040204" pitchFamily="34" charset="0"/>
                <a:ea typeface="Tahoma" panose="020B0604030504040204" pitchFamily="34" charset="0"/>
                <a:cs typeface="Tahoma" panose="020B0604030504040204" pitchFamily="34" charset="0"/>
              </a:rPr>
              <a:t>1</a:t>
            </a:r>
            <a:r>
              <a:rPr lang="en-US" sz="1200" dirty="0">
                <a:effectLst/>
                <a:latin typeface="Tahoma" panose="020B0604030504040204" pitchFamily="34" charset="0"/>
                <a:ea typeface="Tahoma" panose="020B0604030504040204" pitchFamily="34" charset="0"/>
                <a:cs typeface="Tahoma" panose="020B0604030504040204" pitchFamily="34" charset="0"/>
              </a:rPr>
              <a:t>, B</a:t>
            </a:r>
            <a:r>
              <a:rPr lang="en-US" sz="1200" baseline="-25000" dirty="0">
                <a:effectLst/>
                <a:latin typeface="Tahoma" panose="020B0604030504040204" pitchFamily="34" charset="0"/>
                <a:ea typeface="Tahoma" panose="020B0604030504040204" pitchFamily="34" charset="0"/>
                <a:cs typeface="Tahoma" panose="020B0604030504040204" pitchFamily="34" charset="0"/>
              </a:rPr>
              <a:t>2</a:t>
            </a:r>
            <a:r>
              <a:rPr lang="en-US" sz="1200" dirty="0">
                <a:effectLst/>
                <a:latin typeface="Tahoma" panose="020B0604030504040204" pitchFamily="34" charset="0"/>
                <a:ea typeface="Tahoma" panose="020B0604030504040204" pitchFamily="34" charset="0"/>
                <a:cs typeface="Tahoma" panose="020B0604030504040204" pitchFamily="34" charset="0"/>
              </a:rPr>
              <a:t>, B</a:t>
            </a:r>
            <a:r>
              <a:rPr lang="en-US" sz="1200" baseline="-25000" dirty="0">
                <a:effectLst/>
                <a:latin typeface="Tahoma" panose="020B0604030504040204" pitchFamily="34" charset="0"/>
                <a:ea typeface="Tahoma" panose="020B0604030504040204" pitchFamily="34" charset="0"/>
                <a:cs typeface="Tahoma" panose="020B0604030504040204" pitchFamily="34" charset="0"/>
              </a:rPr>
              <a:t>3</a:t>
            </a:r>
            <a:r>
              <a:rPr lang="en-US" sz="1200" dirty="0">
                <a:effectLst/>
                <a:latin typeface="Tahoma" panose="020B0604030504040204" pitchFamily="34" charset="0"/>
                <a:ea typeface="Tahoma" panose="020B0604030504040204" pitchFamily="34" charset="0"/>
                <a:cs typeface="Tahoma" panose="020B0604030504040204" pitchFamily="34" charset="0"/>
              </a:rPr>
              <a:t> </a:t>
            </a:r>
            <a:r>
              <a:rPr lang="en-US" sz="1200" dirty="0">
                <a:effectLst/>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r>
              <a:rPr lang="en-US" sz="1200" dirty="0">
                <a:effectLst/>
                <a:latin typeface="Tahoma" panose="020B0604030504040204" pitchFamily="34" charset="0"/>
                <a:ea typeface="Tahoma" panose="020B0604030504040204" pitchFamily="34" charset="0"/>
                <a:cs typeface="Tahoma" panose="020B0604030504040204" pitchFamily="34" charset="0"/>
              </a:rPr>
              <a:t> 0, 1, b</a:t>
            </a:r>
          </a:p>
          <a:p>
            <a:pPr marL="228600" marR="0" lvl="0" indent="-228600" algn="just">
              <a:lnSpc>
                <a:spcPct val="150000"/>
              </a:lnSpc>
              <a:spcBef>
                <a:spcPts val="0"/>
              </a:spcBef>
              <a:spcAft>
                <a:spcPts val="0"/>
              </a:spcAft>
              <a:buFont typeface="+mj-lt"/>
              <a:buAutoNum type="arabicPeriod"/>
            </a:pPr>
            <a:r>
              <a:rPr lang="en-US" sz="1200" dirty="0">
                <a:effectLst/>
                <a:latin typeface="Tahoma" panose="020B0604030504040204" pitchFamily="34" charset="0"/>
                <a:ea typeface="Tahoma" panose="020B0604030504040204" pitchFamily="34" charset="0"/>
                <a:cs typeface="Tahoma" panose="020B0604030504040204" pitchFamily="34" charset="0"/>
              </a:rPr>
              <a:t>If B</a:t>
            </a:r>
            <a:r>
              <a:rPr lang="en-US" sz="1200" baseline="-25000" dirty="0">
                <a:effectLst/>
                <a:latin typeface="Tahoma" panose="020B0604030504040204" pitchFamily="34" charset="0"/>
                <a:ea typeface="Tahoma" panose="020B0604030504040204" pitchFamily="34" charset="0"/>
                <a:cs typeface="Tahoma" panose="020B0604030504040204" pitchFamily="34" charset="0"/>
              </a:rPr>
              <a:t>3</a:t>
            </a:r>
            <a:r>
              <a:rPr lang="en-US" sz="1200" dirty="0">
                <a:effectLst/>
                <a:latin typeface="Tahoma" panose="020B0604030504040204" pitchFamily="34" charset="0"/>
                <a:ea typeface="Tahoma" panose="020B0604030504040204" pitchFamily="34" charset="0"/>
                <a:cs typeface="Tahoma" panose="020B0604030504040204" pitchFamily="34" charset="0"/>
              </a:rPr>
              <a:t> = 0 return no inverse</a:t>
            </a:r>
          </a:p>
          <a:p>
            <a:pPr marL="228600" marR="0" lvl="0" indent="-228600" algn="just">
              <a:lnSpc>
                <a:spcPct val="150000"/>
              </a:lnSpc>
              <a:spcBef>
                <a:spcPts val="0"/>
              </a:spcBef>
              <a:spcAft>
                <a:spcPts val="0"/>
              </a:spcAft>
              <a:buFont typeface="+mj-lt"/>
              <a:buAutoNum type="arabicPeriod"/>
            </a:pPr>
            <a:r>
              <a:rPr lang="en-US" sz="1200" dirty="0">
                <a:effectLst/>
                <a:latin typeface="Tahoma" panose="020B0604030504040204" pitchFamily="34" charset="0"/>
                <a:ea typeface="Tahoma" panose="020B0604030504040204" pitchFamily="34" charset="0"/>
                <a:cs typeface="Tahoma" panose="020B0604030504040204" pitchFamily="34" charset="0"/>
              </a:rPr>
              <a:t>If B</a:t>
            </a:r>
            <a:r>
              <a:rPr lang="en-US" sz="1200" baseline="-25000" dirty="0">
                <a:effectLst/>
                <a:latin typeface="Tahoma" panose="020B0604030504040204" pitchFamily="34" charset="0"/>
                <a:ea typeface="Tahoma" panose="020B0604030504040204" pitchFamily="34" charset="0"/>
                <a:cs typeface="Tahoma" panose="020B0604030504040204" pitchFamily="34" charset="0"/>
              </a:rPr>
              <a:t>3</a:t>
            </a:r>
            <a:r>
              <a:rPr lang="en-US" sz="1200" dirty="0">
                <a:effectLst/>
                <a:latin typeface="Tahoma" panose="020B0604030504040204" pitchFamily="34" charset="0"/>
                <a:ea typeface="Tahoma" panose="020B0604030504040204" pitchFamily="34" charset="0"/>
                <a:cs typeface="Tahoma" panose="020B0604030504040204" pitchFamily="34" charset="0"/>
              </a:rPr>
              <a:t> =1 return B</a:t>
            </a:r>
            <a:r>
              <a:rPr lang="en-US" sz="1200" baseline="-25000" dirty="0">
                <a:effectLst/>
                <a:latin typeface="Tahoma" panose="020B0604030504040204" pitchFamily="34" charset="0"/>
                <a:ea typeface="Tahoma" panose="020B0604030504040204" pitchFamily="34" charset="0"/>
                <a:cs typeface="Tahoma" panose="020B0604030504040204" pitchFamily="34" charset="0"/>
              </a:rPr>
              <a:t>2 </a:t>
            </a:r>
            <a:r>
              <a:rPr lang="en-US" sz="1200" dirty="0">
                <a:effectLst/>
                <a:latin typeface="Tahoma" panose="020B0604030504040204" pitchFamily="34" charset="0"/>
                <a:ea typeface="Tahoma" panose="020B0604030504040204" pitchFamily="34" charset="0"/>
                <a:cs typeface="Tahoma" panose="020B0604030504040204" pitchFamily="34" charset="0"/>
              </a:rPr>
              <a:t>= b</a:t>
            </a:r>
            <a:r>
              <a:rPr lang="en-US" sz="1200" baseline="30000" dirty="0">
                <a:effectLst/>
                <a:latin typeface="Tahoma" panose="020B0604030504040204" pitchFamily="34" charset="0"/>
                <a:ea typeface="Tahoma" panose="020B0604030504040204" pitchFamily="34" charset="0"/>
                <a:cs typeface="Tahoma" panose="020B0604030504040204" pitchFamily="34" charset="0"/>
              </a:rPr>
              <a:t>-1</a:t>
            </a:r>
            <a:r>
              <a:rPr lang="en-US" sz="1200" dirty="0">
                <a:effectLst/>
                <a:latin typeface="Tahoma" panose="020B0604030504040204" pitchFamily="34" charset="0"/>
                <a:ea typeface="Tahoma" panose="020B0604030504040204" pitchFamily="34" charset="0"/>
                <a:cs typeface="Tahoma" panose="020B0604030504040204" pitchFamily="34" charset="0"/>
              </a:rPr>
              <a:t> mod m</a:t>
            </a:r>
          </a:p>
          <a:p>
            <a:pPr marL="228600" marR="0" lvl="0" indent="-228600" algn="just">
              <a:lnSpc>
                <a:spcPct val="150000"/>
              </a:lnSpc>
              <a:spcBef>
                <a:spcPts val="0"/>
              </a:spcBef>
              <a:spcAft>
                <a:spcPts val="0"/>
              </a:spcAft>
              <a:buFont typeface="+mj-lt"/>
              <a:buAutoNum type="arabicPeriod"/>
            </a:pPr>
            <a:r>
              <a:rPr lang="en-US" sz="1200" dirty="0">
                <a:effectLst/>
                <a:latin typeface="Tahoma" panose="020B0604030504040204" pitchFamily="34" charset="0"/>
                <a:ea typeface="Tahoma" panose="020B0604030504040204" pitchFamily="34" charset="0"/>
                <a:cs typeface="Tahoma" panose="020B0604030504040204" pitchFamily="34" charset="0"/>
              </a:rPr>
              <a:t>Q = ⌊A</a:t>
            </a:r>
            <a:r>
              <a:rPr lang="en-US" sz="1200" baseline="-25000" dirty="0">
                <a:effectLst/>
                <a:latin typeface="Tahoma" panose="020B0604030504040204" pitchFamily="34" charset="0"/>
                <a:ea typeface="Tahoma" panose="020B0604030504040204" pitchFamily="34" charset="0"/>
                <a:cs typeface="Tahoma" panose="020B0604030504040204" pitchFamily="34" charset="0"/>
              </a:rPr>
              <a:t>3</a:t>
            </a:r>
            <a:r>
              <a:rPr lang="en-US" sz="1200" dirty="0">
                <a:effectLst/>
                <a:latin typeface="Tahoma" panose="020B0604030504040204" pitchFamily="34" charset="0"/>
                <a:ea typeface="Tahoma" panose="020B0604030504040204" pitchFamily="34" charset="0"/>
                <a:cs typeface="Tahoma" panose="020B0604030504040204" pitchFamily="34" charset="0"/>
              </a:rPr>
              <a:t>/B</a:t>
            </a:r>
            <a:r>
              <a:rPr lang="en-US" sz="1200" baseline="-25000" dirty="0">
                <a:effectLst/>
                <a:latin typeface="Tahoma" panose="020B0604030504040204" pitchFamily="34" charset="0"/>
                <a:ea typeface="Tahoma" panose="020B0604030504040204" pitchFamily="34" charset="0"/>
                <a:cs typeface="Tahoma" panose="020B0604030504040204" pitchFamily="34" charset="0"/>
              </a:rPr>
              <a:t>3</a:t>
            </a:r>
            <a:r>
              <a:rPr lang="en-US" sz="1200" dirty="0">
                <a:effectLst/>
                <a:latin typeface="Tahoma" panose="020B0604030504040204" pitchFamily="34" charset="0"/>
                <a:ea typeface="Tahoma" panose="020B0604030504040204" pitchFamily="34" charset="0"/>
                <a:cs typeface="Tahoma" panose="020B0604030504040204" pitchFamily="34" charset="0"/>
              </a:rPr>
              <a:t>⌋</a:t>
            </a:r>
          </a:p>
          <a:p>
            <a:pPr marL="228600" marR="0" lvl="0" indent="-228600" algn="just">
              <a:lnSpc>
                <a:spcPct val="150000"/>
              </a:lnSpc>
              <a:spcBef>
                <a:spcPts val="0"/>
              </a:spcBef>
              <a:spcAft>
                <a:spcPts val="0"/>
              </a:spcAft>
              <a:buFont typeface="+mj-lt"/>
              <a:buAutoNum type="arabicPeriod"/>
            </a:pPr>
            <a:r>
              <a:rPr lang="en-US" sz="1200" dirty="0">
                <a:effectLst/>
                <a:latin typeface="Tahoma" panose="020B0604030504040204" pitchFamily="34" charset="0"/>
                <a:ea typeface="Tahoma" panose="020B0604030504040204" pitchFamily="34" charset="0"/>
                <a:cs typeface="Tahoma" panose="020B0604030504040204" pitchFamily="34" charset="0"/>
              </a:rPr>
              <a:t>T</a:t>
            </a:r>
            <a:r>
              <a:rPr lang="en-US" sz="1200" baseline="-25000" dirty="0">
                <a:effectLst/>
                <a:latin typeface="Tahoma" panose="020B0604030504040204" pitchFamily="34" charset="0"/>
                <a:ea typeface="Tahoma" panose="020B0604030504040204" pitchFamily="34" charset="0"/>
                <a:cs typeface="Tahoma" panose="020B0604030504040204" pitchFamily="34" charset="0"/>
              </a:rPr>
              <a:t>1</a:t>
            </a:r>
            <a:r>
              <a:rPr lang="en-US" sz="1200" dirty="0">
                <a:effectLst/>
                <a:latin typeface="Tahoma" panose="020B0604030504040204" pitchFamily="34" charset="0"/>
                <a:ea typeface="Tahoma" panose="020B0604030504040204" pitchFamily="34" charset="0"/>
                <a:cs typeface="Tahoma" panose="020B0604030504040204" pitchFamily="34" charset="0"/>
              </a:rPr>
              <a:t>, T</a:t>
            </a:r>
            <a:r>
              <a:rPr lang="en-US" sz="1200" baseline="-25000" dirty="0">
                <a:effectLst/>
                <a:latin typeface="Tahoma" panose="020B0604030504040204" pitchFamily="34" charset="0"/>
                <a:ea typeface="Tahoma" panose="020B0604030504040204" pitchFamily="34" charset="0"/>
                <a:cs typeface="Tahoma" panose="020B0604030504040204" pitchFamily="34" charset="0"/>
              </a:rPr>
              <a:t>2</a:t>
            </a:r>
            <a:r>
              <a:rPr lang="en-US" sz="1200" dirty="0">
                <a:effectLst/>
                <a:latin typeface="Tahoma" panose="020B0604030504040204" pitchFamily="34" charset="0"/>
                <a:ea typeface="Tahoma" panose="020B0604030504040204" pitchFamily="34" charset="0"/>
                <a:cs typeface="Tahoma" panose="020B0604030504040204" pitchFamily="34" charset="0"/>
              </a:rPr>
              <a:t>, T</a:t>
            </a:r>
            <a:r>
              <a:rPr lang="en-US" sz="1200" baseline="-25000" dirty="0">
                <a:effectLst/>
                <a:latin typeface="Tahoma" panose="020B0604030504040204" pitchFamily="34" charset="0"/>
                <a:ea typeface="Tahoma" panose="020B0604030504040204" pitchFamily="34" charset="0"/>
                <a:cs typeface="Tahoma" panose="020B0604030504040204" pitchFamily="34" charset="0"/>
              </a:rPr>
              <a:t>3</a:t>
            </a:r>
            <a:r>
              <a:rPr lang="en-US" sz="1200" dirty="0">
                <a:effectLst/>
                <a:latin typeface="Tahoma" panose="020B0604030504040204" pitchFamily="34" charset="0"/>
                <a:ea typeface="Tahoma" panose="020B0604030504040204" pitchFamily="34" charset="0"/>
                <a:cs typeface="Tahoma" panose="020B0604030504040204" pitchFamily="34" charset="0"/>
              </a:rPr>
              <a:t> </a:t>
            </a:r>
            <a:r>
              <a:rPr lang="en-US" sz="1200" dirty="0">
                <a:effectLst/>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r>
              <a:rPr lang="en-US" sz="1200" dirty="0">
                <a:effectLst/>
                <a:latin typeface="Tahoma" panose="020B0604030504040204" pitchFamily="34" charset="0"/>
                <a:ea typeface="Tahoma" panose="020B0604030504040204" pitchFamily="34" charset="0"/>
                <a:cs typeface="Tahoma" panose="020B0604030504040204" pitchFamily="34" charset="0"/>
              </a:rPr>
              <a:t> A</a:t>
            </a:r>
            <a:r>
              <a:rPr lang="en-US" sz="1200" baseline="-25000" dirty="0">
                <a:effectLst/>
                <a:latin typeface="Tahoma" panose="020B0604030504040204" pitchFamily="34" charset="0"/>
                <a:ea typeface="Tahoma" panose="020B0604030504040204" pitchFamily="34" charset="0"/>
                <a:cs typeface="Tahoma" panose="020B0604030504040204" pitchFamily="34" charset="0"/>
              </a:rPr>
              <a:t>1</a:t>
            </a:r>
            <a:r>
              <a:rPr lang="en-US" sz="1200" dirty="0">
                <a:effectLst/>
                <a:latin typeface="Tahoma" panose="020B0604030504040204" pitchFamily="34" charset="0"/>
                <a:ea typeface="Tahoma" panose="020B0604030504040204" pitchFamily="34" charset="0"/>
                <a:cs typeface="Tahoma" panose="020B0604030504040204" pitchFamily="34" charset="0"/>
              </a:rPr>
              <a:t> – QB</a:t>
            </a:r>
            <a:r>
              <a:rPr lang="en-US" sz="1200" baseline="-25000" dirty="0">
                <a:effectLst/>
                <a:latin typeface="Tahoma" panose="020B0604030504040204" pitchFamily="34" charset="0"/>
                <a:ea typeface="Tahoma" panose="020B0604030504040204" pitchFamily="34" charset="0"/>
                <a:cs typeface="Tahoma" panose="020B0604030504040204" pitchFamily="34" charset="0"/>
              </a:rPr>
              <a:t>1</a:t>
            </a:r>
            <a:r>
              <a:rPr lang="en-US" sz="1200" dirty="0">
                <a:effectLst/>
                <a:latin typeface="Tahoma" panose="020B0604030504040204" pitchFamily="34" charset="0"/>
                <a:ea typeface="Tahoma" panose="020B0604030504040204" pitchFamily="34" charset="0"/>
                <a:cs typeface="Tahoma" panose="020B0604030504040204" pitchFamily="34" charset="0"/>
              </a:rPr>
              <a:t>, A</a:t>
            </a:r>
            <a:r>
              <a:rPr lang="en-US" sz="1200" baseline="-25000" dirty="0">
                <a:effectLst/>
                <a:latin typeface="Tahoma" panose="020B0604030504040204" pitchFamily="34" charset="0"/>
                <a:ea typeface="Tahoma" panose="020B0604030504040204" pitchFamily="34" charset="0"/>
                <a:cs typeface="Tahoma" panose="020B0604030504040204" pitchFamily="34" charset="0"/>
              </a:rPr>
              <a:t>2</a:t>
            </a:r>
            <a:r>
              <a:rPr lang="en-US" sz="1200" dirty="0">
                <a:effectLst/>
                <a:latin typeface="Tahoma" panose="020B0604030504040204" pitchFamily="34" charset="0"/>
                <a:ea typeface="Tahoma" panose="020B0604030504040204" pitchFamily="34" charset="0"/>
                <a:cs typeface="Tahoma" panose="020B0604030504040204" pitchFamily="34" charset="0"/>
              </a:rPr>
              <a:t> - QB</a:t>
            </a:r>
            <a:r>
              <a:rPr lang="en-US" sz="1200" baseline="-25000" dirty="0">
                <a:effectLst/>
                <a:latin typeface="Tahoma" panose="020B0604030504040204" pitchFamily="34" charset="0"/>
                <a:ea typeface="Tahoma" panose="020B0604030504040204" pitchFamily="34" charset="0"/>
                <a:cs typeface="Tahoma" panose="020B0604030504040204" pitchFamily="34" charset="0"/>
              </a:rPr>
              <a:t>2</a:t>
            </a:r>
            <a:r>
              <a:rPr lang="en-US" sz="1200" dirty="0">
                <a:effectLst/>
                <a:latin typeface="Tahoma" panose="020B0604030504040204" pitchFamily="34" charset="0"/>
                <a:ea typeface="Tahoma" panose="020B0604030504040204" pitchFamily="34" charset="0"/>
                <a:cs typeface="Tahoma" panose="020B0604030504040204" pitchFamily="34" charset="0"/>
              </a:rPr>
              <a:t>, A</a:t>
            </a:r>
            <a:r>
              <a:rPr lang="en-US" sz="1200" baseline="-25000" dirty="0">
                <a:effectLst/>
                <a:latin typeface="Tahoma" panose="020B0604030504040204" pitchFamily="34" charset="0"/>
                <a:ea typeface="Tahoma" panose="020B0604030504040204" pitchFamily="34" charset="0"/>
                <a:cs typeface="Tahoma" panose="020B0604030504040204" pitchFamily="34" charset="0"/>
              </a:rPr>
              <a:t>3</a:t>
            </a:r>
            <a:r>
              <a:rPr lang="en-US" sz="1200" dirty="0">
                <a:effectLst/>
                <a:latin typeface="Tahoma" panose="020B0604030504040204" pitchFamily="34" charset="0"/>
                <a:ea typeface="Tahoma" panose="020B0604030504040204" pitchFamily="34" charset="0"/>
                <a:cs typeface="Tahoma" panose="020B0604030504040204" pitchFamily="34" charset="0"/>
              </a:rPr>
              <a:t> – QB</a:t>
            </a:r>
            <a:r>
              <a:rPr lang="en-US" sz="1200" baseline="-25000" dirty="0">
                <a:effectLst/>
                <a:latin typeface="Tahoma" panose="020B0604030504040204" pitchFamily="34" charset="0"/>
                <a:ea typeface="Tahoma" panose="020B0604030504040204" pitchFamily="34" charset="0"/>
                <a:cs typeface="Tahoma" panose="020B0604030504040204" pitchFamily="34" charset="0"/>
              </a:rPr>
              <a:t>3</a:t>
            </a:r>
            <a:endParaRPr lang="en-US" sz="1200" dirty="0">
              <a:effectLst/>
              <a:latin typeface="Tahoma" panose="020B0604030504040204" pitchFamily="34" charset="0"/>
              <a:ea typeface="Tahoma" panose="020B0604030504040204" pitchFamily="34" charset="0"/>
              <a:cs typeface="Tahoma" panose="020B0604030504040204" pitchFamily="34" charset="0"/>
            </a:endParaRPr>
          </a:p>
          <a:p>
            <a:pPr marL="228600" marR="0" lvl="0" indent="-228600" algn="just">
              <a:lnSpc>
                <a:spcPct val="150000"/>
              </a:lnSpc>
              <a:spcBef>
                <a:spcPts val="0"/>
              </a:spcBef>
              <a:spcAft>
                <a:spcPts val="0"/>
              </a:spcAft>
              <a:buFont typeface="+mj-lt"/>
              <a:buAutoNum type="arabicPeriod"/>
            </a:pPr>
            <a:r>
              <a:rPr lang="en-US" sz="1200" dirty="0">
                <a:effectLst/>
                <a:latin typeface="Tahoma" panose="020B0604030504040204" pitchFamily="34" charset="0"/>
                <a:ea typeface="Tahoma" panose="020B0604030504040204" pitchFamily="34" charset="0"/>
                <a:cs typeface="Tahoma" panose="020B0604030504040204" pitchFamily="34" charset="0"/>
              </a:rPr>
              <a:t>A</a:t>
            </a:r>
            <a:r>
              <a:rPr lang="en-US" sz="1200" baseline="-25000" dirty="0">
                <a:effectLst/>
                <a:latin typeface="Tahoma" panose="020B0604030504040204" pitchFamily="34" charset="0"/>
                <a:ea typeface="Tahoma" panose="020B0604030504040204" pitchFamily="34" charset="0"/>
                <a:cs typeface="Tahoma" panose="020B0604030504040204" pitchFamily="34" charset="0"/>
              </a:rPr>
              <a:t>1</a:t>
            </a:r>
            <a:r>
              <a:rPr lang="en-US" sz="1200" dirty="0">
                <a:effectLst/>
                <a:latin typeface="Tahoma" panose="020B0604030504040204" pitchFamily="34" charset="0"/>
                <a:ea typeface="Tahoma" panose="020B0604030504040204" pitchFamily="34" charset="0"/>
                <a:cs typeface="Tahoma" panose="020B0604030504040204" pitchFamily="34" charset="0"/>
              </a:rPr>
              <a:t>, A</a:t>
            </a:r>
            <a:r>
              <a:rPr lang="en-US" sz="1200" baseline="-25000" dirty="0">
                <a:effectLst/>
                <a:latin typeface="Tahoma" panose="020B0604030504040204" pitchFamily="34" charset="0"/>
                <a:ea typeface="Tahoma" panose="020B0604030504040204" pitchFamily="34" charset="0"/>
                <a:cs typeface="Tahoma" panose="020B0604030504040204" pitchFamily="34" charset="0"/>
              </a:rPr>
              <a:t>2</a:t>
            </a:r>
            <a:r>
              <a:rPr lang="en-US" sz="1200" dirty="0">
                <a:effectLst/>
                <a:latin typeface="Tahoma" panose="020B0604030504040204" pitchFamily="34" charset="0"/>
                <a:ea typeface="Tahoma" panose="020B0604030504040204" pitchFamily="34" charset="0"/>
                <a:cs typeface="Tahoma" panose="020B0604030504040204" pitchFamily="34" charset="0"/>
              </a:rPr>
              <a:t>, A</a:t>
            </a:r>
            <a:r>
              <a:rPr lang="en-US" sz="1200" baseline="-25000" dirty="0">
                <a:effectLst/>
                <a:latin typeface="Tahoma" panose="020B0604030504040204" pitchFamily="34" charset="0"/>
                <a:ea typeface="Tahoma" panose="020B0604030504040204" pitchFamily="34" charset="0"/>
                <a:cs typeface="Tahoma" panose="020B0604030504040204" pitchFamily="34" charset="0"/>
              </a:rPr>
              <a:t>3</a:t>
            </a:r>
            <a:r>
              <a:rPr lang="en-US" sz="1200" dirty="0">
                <a:effectLst/>
                <a:latin typeface="Tahoma" panose="020B0604030504040204" pitchFamily="34" charset="0"/>
                <a:ea typeface="Tahoma" panose="020B0604030504040204" pitchFamily="34" charset="0"/>
                <a:cs typeface="Tahoma" panose="020B0604030504040204" pitchFamily="34" charset="0"/>
              </a:rPr>
              <a:t> </a:t>
            </a:r>
            <a:r>
              <a:rPr lang="en-US" sz="1200" dirty="0">
                <a:effectLst/>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r>
              <a:rPr lang="en-US" sz="1200" dirty="0">
                <a:effectLst/>
                <a:latin typeface="Tahoma" panose="020B0604030504040204" pitchFamily="34" charset="0"/>
                <a:ea typeface="Tahoma" panose="020B0604030504040204" pitchFamily="34" charset="0"/>
                <a:cs typeface="Tahoma" panose="020B0604030504040204" pitchFamily="34" charset="0"/>
              </a:rPr>
              <a:t> B</a:t>
            </a:r>
            <a:r>
              <a:rPr lang="en-US" sz="1200" baseline="-25000" dirty="0">
                <a:effectLst/>
                <a:latin typeface="Tahoma" panose="020B0604030504040204" pitchFamily="34" charset="0"/>
                <a:ea typeface="Tahoma" panose="020B0604030504040204" pitchFamily="34" charset="0"/>
                <a:cs typeface="Tahoma" panose="020B0604030504040204" pitchFamily="34" charset="0"/>
              </a:rPr>
              <a:t>1</a:t>
            </a:r>
            <a:r>
              <a:rPr lang="en-US" sz="1200" dirty="0">
                <a:effectLst/>
                <a:latin typeface="Tahoma" panose="020B0604030504040204" pitchFamily="34" charset="0"/>
                <a:ea typeface="Tahoma" panose="020B0604030504040204" pitchFamily="34" charset="0"/>
                <a:cs typeface="Tahoma" panose="020B0604030504040204" pitchFamily="34" charset="0"/>
              </a:rPr>
              <a:t>, B</a:t>
            </a:r>
            <a:r>
              <a:rPr lang="en-US" sz="1200" baseline="-25000" dirty="0">
                <a:effectLst/>
                <a:latin typeface="Tahoma" panose="020B0604030504040204" pitchFamily="34" charset="0"/>
                <a:ea typeface="Tahoma" panose="020B0604030504040204" pitchFamily="34" charset="0"/>
                <a:cs typeface="Tahoma" panose="020B0604030504040204" pitchFamily="34" charset="0"/>
              </a:rPr>
              <a:t>2</a:t>
            </a:r>
            <a:r>
              <a:rPr lang="en-US" sz="1200" dirty="0">
                <a:effectLst/>
                <a:latin typeface="Tahoma" panose="020B0604030504040204" pitchFamily="34" charset="0"/>
                <a:ea typeface="Tahoma" panose="020B0604030504040204" pitchFamily="34" charset="0"/>
                <a:cs typeface="Tahoma" panose="020B0604030504040204" pitchFamily="34" charset="0"/>
              </a:rPr>
              <a:t>, B</a:t>
            </a:r>
            <a:r>
              <a:rPr lang="en-US" sz="1200" baseline="-25000" dirty="0">
                <a:effectLst/>
                <a:latin typeface="Tahoma" panose="020B0604030504040204" pitchFamily="34" charset="0"/>
                <a:ea typeface="Tahoma" panose="020B0604030504040204" pitchFamily="34" charset="0"/>
                <a:cs typeface="Tahoma" panose="020B0604030504040204" pitchFamily="34" charset="0"/>
              </a:rPr>
              <a:t>3</a:t>
            </a:r>
            <a:endParaRPr lang="en-US" sz="1200" dirty="0">
              <a:effectLst/>
              <a:latin typeface="Tahoma" panose="020B0604030504040204" pitchFamily="34" charset="0"/>
              <a:ea typeface="Tahoma" panose="020B0604030504040204" pitchFamily="34" charset="0"/>
              <a:cs typeface="Tahoma" panose="020B0604030504040204" pitchFamily="34" charset="0"/>
            </a:endParaRPr>
          </a:p>
          <a:p>
            <a:pPr marL="228600" marR="0" lvl="0" indent="-228600" algn="just">
              <a:lnSpc>
                <a:spcPct val="150000"/>
              </a:lnSpc>
              <a:spcBef>
                <a:spcPts val="0"/>
              </a:spcBef>
              <a:spcAft>
                <a:spcPts val="0"/>
              </a:spcAft>
              <a:buFont typeface="+mj-lt"/>
              <a:buAutoNum type="arabicPeriod"/>
            </a:pPr>
            <a:r>
              <a:rPr lang="en-US" sz="1200" dirty="0">
                <a:effectLst/>
                <a:latin typeface="Tahoma" panose="020B0604030504040204" pitchFamily="34" charset="0"/>
                <a:ea typeface="Tahoma" panose="020B0604030504040204" pitchFamily="34" charset="0"/>
                <a:cs typeface="Tahoma" panose="020B0604030504040204" pitchFamily="34" charset="0"/>
              </a:rPr>
              <a:t>B</a:t>
            </a:r>
            <a:r>
              <a:rPr lang="en-US" sz="1200" baseline="-25000" dirty="0">
                <a:effectLst/>
                <a:latin typeface="Tahoma" panose="020B0604030504040204" pitchFamily="34" charset="0"/>
                <a:ea typeface="Tahoma" panose="020B0604030504040204" pitchFamily="34" charset="0"/>
                <a:cs typeface="Tahoma" panose="020B0604030504040204" pitchFamily="34" charset="0"/>
              </a:rPr>
              <a:t>1</a:t>
            </a:r>
            <a:r>
              <a:rPr lang="en-US" sz="1200" dirty="0">
                <a:effectLst/>
                <a:latin typeface="Tahoma" panose="020B0604030504040204" pitchFamily="34" charset="0"/>
                <a:ea typeface="Tahoma" panose="020B0604030504040204" pitchFamily="34" charset="0"/>
                <a:cs typeface="Tahoma" panose="020B0604030504040204" pitchFamily="34" charset="0"/>
              </a:rPr>
              <a:t>, B</a:t>
            </a:r>
            <a:r>
              <a:rPr lang="en-US" sz="1200" baseline="-25000" dirty="0">
                <a:effectLst/>
                <a:latin typeface="Tahoma" panose="020B0604030504040204" pitchFamily="34" charset="0"/>
                <a:ea typeface="Tahoma" panose="020B0604030504040204" pitchFamily="34" charset="0"/>
                <a:cs typeface="Tahoma" panose="020B0604030504040204" pitchFamily="34" charset="0"/>
              </a:rPr>
              <a:t>2</a:t>
            </a:r>
            <a:r>
              <a:rPr lang="en-US" sz="1200" dirty="0">
                <a:effectLst/>
                <a:latin typeface="Tahoma" panose="020B0604030504040204" pitchFamily="34" charset="0"/>
                <a:ea typeface="Tahoma" panose="020B0604030504040204" pitchFamily="34" charset="0"/>
                <a:cs typeface="Tahoma" panose="020B0604030504040204" pitchFamily="34" charset="0"/>
              </a:rPr>
              <a:t>, B</a:t>
            </a:r>
            <a:r>
              <a:rPr lang="en-US" sz="1200" baseline="-25000" dirty="0">
                <a:effectLst/>
                <a:latin typeface="Tahoma" panose="020B0604030504040204" pitchFamily="34" charset="0"/>
                <a:ea typeface="Tahoma" panose="020B0604030504040204" pitchFamily="34" charset="0"/>
                <a:cs typeface="Tahoma" panose="020B0604030504040204" pitchFamily="34" charset="0"/>
              </a:rPr>
              <a:t>3</a:t>
            </a:r>
            <a:r>
              <a:rPr lang="en-US" sz="1200" dirty="0">
                <a:effectLst/>
                <a:latin typeface="Tahoma" panose="020B0604030504040204" pitchFamily="34" charset="0"/>
                <a:ea typeface="Tahoma" panose="020B0604030504040204" pitchFamily="34" charset="0"/>
                <a:cs typeface="Tahoma" panose="020B0604030504040204" pitchFamily="34" charset="0"/>
              </a:rPr>
              <a:t> </a:t>
            </a:r>
            <a:r>
              <a:rPr lang="en-US" sz="1200" dirty="0">
                <a:effectLst/>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r>
              <a:rPr lang="en-US" sz="1200" dirty="0">
                <a:effectLst/>
                <a:latin typeface="Tahoma" panose="020B0604030504040204" pitchFamily="34" charset="0"/>
                <a:ea typeface="Tahoma" panose="020B0604030504040204" pitchFamily="34" charset="0"/>
                <a:cs typeface="Tahoma" panose="020B0604030504040204" pitchFamily="34" charset="0"/>
              </a:rPr>
              <a:t> T</a:t>
            </a:r>
            <a:r>
              <a:rPr lang="en-US" sz="1200" baseline="-25000" dirty="0">
                <a:effectLst/>
                <a:latin typeface="Tahoma" panose="020B0604030504040204" pitchFamily="34" charset="0"/>
                <a:ea typeface="Tahoma" panose="020B0604030504040204" pitchFamily="34" charset="0"/>
                <a:cs typeface="Tahoma" panose="020B0604030504040204" pitchFamily="34" charset="0"/>
              </a:rPr>
              <a:t>1</a:t>
            </a:r>
            <a:r>
              <a:rPr lang="en-US" sz="1200" dirty="0">
                <a:effectLst/>
                <a:latin typeface="Tahoma" panose="020B0604030504040204" pitchFamily="34" charset="0"/>
                <a:ea typeface="Tahoma" panose="020B0604030504040204" pitchFamily="34" charset="0"/>
                <a:cs typeface="Tahoma" panose="020B0604030504040204" pitchFamily="34" charset="0"/>
              </a:rPr>
              <a:t>, T</a:t>
            </a:r>
            <a:r>
              <a:rPr lang="en-US" sz="1200" baseline="-25000" dirty="0">
                <a:effectLst/>
                <a:latin typeface="Tahoma" panose="020B0604030504040204" pitchFamily="34" charset="0"/>
                <a:ea typeface="Tahoma" panose="020B0604030504040204" pitchFamily="34" charset="0"/>
                <a:cs typeface="Tahoma" panose="020B0604030504040204" pitchFamily="34" charset="0"/>
              </a:rPr>
              <a:t>2</a:t>
            </a:r>
            <a:r>
              <a:rPr lang="en-US" sz="1200" dirty="0">
                <a:effectLst/>
                <a:latin typeface="Tahoma" panose="020B0604030504040204" pitchFamily="34" charset="0"/>
                <a:ea typeface="Tahoma" panose="020B0604030504040204" pitchFamily="34" charset="0"/>
                <a:cs typeface="Tahoma" panose="020B0604030504040204" pitchFamily="34" charset="0"/>
              </a:rPr>
              <a:t>, T</a:t>
            </a:r>
            <a:r>
              <a:rPr lang="en-US" sz="1200" baseline="-25000" dirty="0">
                <a:effectLst/>
                <a:latin typeface="Tahoma" panose="020B0604030504040204" pitchFamily="34" charset="0"/>
                <a:ea typeface="Tahoma" panose="020B0604030504040204" pitchFamily="34" charset="0"/>
                <a:cs typeface="Tahoma" panose="020B0604030504040204" pitchFamily="34" charset="0"/>
              </a:rPr>
              <a:t>3</a:t>
            </a:r>
            <a:endParaRPr lang="en-US" sz="1200" dirty="0">
              <a:effectLst/>
              <a:latin typeface="Tahoma" panose="020B0604030504040204" pitchFamily="34" charset="0"/>
              <a:ea typeface="Tahoma" panose="020B0604030504040204" pitchFamily="34" charset="0"/>
              <a:cs typeface="Tahoma" panose="020B0604030504040204" pitchFamily="34" charset="0"/>
            </a:endParaRPr>
          </a:p>
          <a:p>
            <a:pPr marL="228600" marR="0" lvl="0" indent="-228600" algn="just">
              <a:lnSpc>
                <a:spcPct val="150000"/>
              </a:lnSpc>
              <a:spcBef>
                <a:spcPts val="0"/>
              </a:spcBef>
              <a:spcAft>
                <a:spcPts val="0"/>
              </a:spcAft>
              <a:buFont typeface="+mj-lt"/>
              <a:buAutoNum type="arabicPeriod"/>
            </a:pPr>
            <a:r>
              <a:rPr lang="en-US" sz="1200" dirty="0" err="1">
                <a:effectLst/>
                <a:latin typeface="Tahoma" panose="020B0604030504040204" pitchFamily="34" charset="0"/>
                <a:ea typeface="Tahoma" panose="020B0604030504040204" pitchFamily="34" charset="0"/>
                <a:cs typeface="Tahoma" panose="020B0604030504040204" pitchFamily="34" charset="0"/>
              </a:rPr>
              <a:t>Goto</a:t>
            </a:r>
            <a:r>
              <a:rPr lang="en-US" sz="1200" dirty="0">
                <a:effectLst/>
                <a:latin typeface="Tahoma" panose="020B0604030504040204" pitchFamily="34" charset="0"/>
                <a:ea typeface="Tahoma" panose="020B0604030504040204" pitchFamily="34" charset="0"/>
                <a:cs typeface="Tahoma" panose="020B0604030504040204" pitchFamily="34" charset="0"/>
              </a:rPr>
              <a:t> Step 2</a:t>
            </a:r>
          </a:p>
          <a:p>
            <a:pPr marL="0" indent="0">
              <a:buNone/>
            </a:pPr>
            <a:endParaRPr lang="en-US" sz="1200" dirty="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xmlns="" val="302745056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C5C0E90-AB1C-4868-AD3F-314DA87DAF37}"/>
              </a:ext>
            </a:extLst>
          </p:cNvPr>
          <p:cNvSpPr>
            <a:spLocks noGrp="1"/>
          </p:cNvSpPr>
          <p:nvPr>
            <p:ph type="title"/>
          </p:nvPr>
        </p:nvSpPr>
        <p:spPr/>
        <p:txBody>
          <a:bodyPr/>
          <a:lstStyle/>
          <a:p>
            <a:endParaRPr lang="en-US"/>
          </a:p>
        </p:txBody>
      </p:sp>
      <mc:AlternateContent xmlns:mc="http://schemas.openxmlformats.org/markup-compatibility/2006">
        <mc:Choice xmlns:a14="http://schemas.microsoft.com/office/drawing/2010/main" xmlns="" Requires="a14">
          <p:sp>
            <p:nvSpPr>
              <p:cNvPr id="3" name="Content Placeholder 2">
                <a:extLst>
                  <a:ext uri="{FF2B5EF4-FFF2-40B4-BE49-F238E27FC236}">
                    <a16:creationId xmlns:a16="http://schemas.microsoft.com/office/drawing/2014/main" id="{32D3E93E-3128-48CE-9A5D-EBBDC35D3DBB}"/>
                  </a:ext>
                </a:extLst>
              </p:cNvPr>
              <p:cNvSpPr>
                <a:spLocks noGrp="1"/>
              </p:cNvSpPr>
              <p:nvPr>
                <p:ph idx="1"/>
              </p:nvPr>
            </p:nvSpPr>
            <p:spPr/>
            <p:txBody>
              <a:bodyPr>
                <a:noAutofit/>
              </a:bodyPr>
              <a:lstStyle/>
              <a:p>
                <a:pPr marL="0" indent="0">
                  <a:buNone/>
                </a:pPr>
                <a:r>
                  <a:rPr lang="en-US" sz="1200" b="1" dirty="0">
                    <a:latin typeface="Tahoma" panose="020B0604030504040204" pitchFamily="34" charset="0"/>
                    <a:ea typeface="Tahoma" panose="020B0604030504040204" pitchFamily="34" charset="0"/>
                    <a:cs typeface="Tahoma" panose="020B0604030504040204" pitchFamily="34" charset="0"/>
                  </a:rPr>
                  <a:t>#Problem 2: Find the multiplicative inverse of 826 mod 2789.</a:t>
                </a:r>
              </a:p>
              <a:p>
                <a:pPr marL="0" indent="0">
                  <a:buNone/>
                </a:pPr>
                <a:r>
                  <a:rPr lang="en-US" sz="1200" b="1" dirty="0">
                    <a:latin typeface="Tahoma" panose="020B0604030504040204" pitchFamily="34" charset="0"/>
                    <a:ea typeface="Tahoma" panose="020B0604030504040204" pitchFamily="34" charset="0"/>
                    <a:cs typeface="Tahoma" panose="020B0604030504040204" pitchFamily="34" charset="0"/>
                  </a:rPr>
                  <a:t>Solution:</a:t>
                </a:r>
              </a:p>
              <a:p>
                <a:pPr marL="0" indent="0">
                  <a:buNone/>
                </a:pPr>
                <a:r>
                  <a:rPr lang="en-US" sz="1200" dirty="0">
                    <a:latin typeface="Tahoma" panose="020B0604030504040204" pitchFamily="34" charset="0"/>
                    <a:ea typeface="Tahoma" panose="020B0604030504040204" pitchFamily="34" charset="0"/>
                    <a:cs typeface="Tahoma" panose="020B0604030504040204" pitchFamily="34" charset="0"/>
                  </a:rPr>
                  <a:t>m = 2789, b=826</a:t>
                </a:r>
              </a:p>
              <a:p>
                <a:pPr marL="0" indent="0">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buNone/>
                </a:pPr>
                <a:r>
                  <a:rPr lang="en-US" sz="1200" dirty="0">
                    <a:latin typeface="Tahoma" panose="020B0604030504040204" pitchFamily="34" charset="0"/>
                    <a:ea typeface="Tahoma" panose="020B0604030504040204" pitchFamily="34" charset="0"/>
                    <a:cs typeface="Tahoma" panose="020B0604030504040204" pitchFamily="34" charset="0"/>
                  </a:rPr>
                  <a:t>826</a:t>
                </a:r>
                <a:r>
                  <a:rPr lang="en-US" sz="1200" baseline="30000" dirty="0">
                    <a:latin typeface="Tahoma" panose="020B0604030504040204" pitchFamily="34" charset="0"/>
                    <a:ea typeface="Tahoma" panose="020B0604030504040204" pitchFamily="34" charset="0"/>
                    <a:cs typeface="Tahoma" panose="020B0604030504040204" pitchFamily="34" charset="0"/>
                  </a:rPr>
                  <a:t>-1</a:t>
                </a:r>
                <a:r>
                  <a:rPr lang="en-US" sz="1200" dirty="0">
                    <a:latin typeface="Tahoma" panose="020B0604030504040204" pitchFamily="34" charset="0"/>
                    <a:ea typeface="Tahoma" panose="020B0604030504040204" pitchFamily="34" charset="0"/>
                    <a:cs typeface="Tahoma" panose="020B0604030504040204" pitchFamily="34" charset="0"/>
                  </a:rPr>
                  <a:t> mod 2789 = 834 </a:t>
                </a:r>
              </a:p>
              <a:p>
                <a:pPr marL="0" indent="0">
                  <a:buNone/>
                </a:pPr>
                <a:endParaRPr lang="en-US" sz="1200" b="1" dirty="0">
                  <a:latin typeface="Tahoma" panose="020B0604030504040204" pitchFamily="34" charset="0"/>
                  <a:ea typeface="Tahoma" panose="020B0604030504040204" pitchFamily="34" charset="0"/>
                  <a:cs typeface="Tahoma" panose="020B0604030504040204" pitchFamily="34" charset="0"/>
                </a:endParaRPr>
              </a:p>
              <a:p>
                <a:pPr marL="0" indent="0">
                  <a:buNone/>
                </a:pPr>
                <a:r>
                  <a:rPr lang="en-US" sz="1200" b="1" dirty="0">
                    <a:latin typeface="Tahoma" panose="020B0604030504040204" pitchFamily="34" charset="0"/>
                    <a:ea typeface="Tahoma" panose="020B0604030504040204" pitchFamily="34" charset="0"/>
                    <a:cs typeface="Tahoma" panose="020B0604030504040204" pitchFamily="34" charset="0"/>
                  </a:rPr>
                  <a:t>MATRICES</a:t>
                </a:r>
              </a:p>
              <a:p>
                <a:pPr marL="0" indent="0">
                  <a:buNone/>
                </a:pPr>
                <a:r>
                  <a:rPr lang="en-US" sz="1200" dirty="0">
                    <a:effectLst/>
                    <a:latin typeface="Tahoma" panose="020B0604030504040204" pitchFamily="34" charset="0"/>
                    <a:ea typeface="Tahoma" panose="020B0604030504040204" pitchFamily="34" charset="0"/>
                    <a:cs typeface="Tahoma" panose="020B0604030504040204" pitchFamily="34" charset="0"/>
                  </a:rPr>
                  <a:t>Row vector X is represented as (x</a:t>
                </a:r>
                <a:r>
                  <a:rPr lang="en-US" sz="1200" baseline="-25000" dirty="0">
                    <a:effectLst/>
                    <a:latin typeface="Tahoma" panose="020B0604030504040204" pitchFamily="34" charset="0"/>
                    <a:ea typeface="Tahoma" panose="020B0604030504040204" pitchFamily="34" charset="0"/>
                    <a:cs typeface="Tahoma" panose="020B0604030504040204" pitchFamily="34" charset="0"/>
                  </a:rPr>
                  <a:t>1</a:t>
                </a:r>
                <a:r>
                  <a:rPr lang="en-US" sz="1200" dirty="0">
                    <a:effectLst/>
                    <a:latin typeface="Tahoma" panose="020B0604030504040204" pitchFamily="34" charset="0"/>
                    <a:ea typeface="Tahoma" panose="020B0604030504040204" pitchFamily="34" charset="0"/>
                    <a:cs typeface="Tahoma" panose="020B0604030504040204" pitchFamily="34" charset="0"/>
                  </a:rPr>
                  <a:t> x</a:t>
                </a:r>
                <a:r>
                  <a:rPr lang="en-US" sz="1200" baseline="-25000" dirty="0">
                    <a:effectLst/>
                    <a:latin typeface="Tahoma" panose="020B0604030504040204" pitchFamily="34" charset="0"/>
                    <a:ea typeface="Tahoma" panose="020B0604030504040204" pitchFamily="34" charset="0"/>
                    <a:cs typeface="Tahoma" panose="020B0604030504040204" pitchFamily="34" charset="0"/>
                  </a:rPr>
                  <a:t>2</a:t>
                </a:r>
                <a:r>
                  <a:rPr lang="en-US" sz="1200" dirty="0">
                    <a:effectLst/>
                    <a:latin typeface="Tahoma" panose="020B0604030504040204" pitchFamily="34" charset="0"/>
                    <a:ea typeface="Tahoma" panose="020B0604030504040204" pitchFamily="34" charset="0"/>
                    <a:cs typeface="Tahoma" panose="020B0604030504040204" pitchFamily="34" charset="0"/>
                  </a:rPr>
                  <a:t> ... </a:t>
                </a:r>
                <a:r>
                  <a:rPr lang="en-US" sz="1200" dirty="0" err="1">
                    <a:effectLst/>
                    <a:latin typeface="Tahoma" panose="020B0604030504040204" pitchFamily="34" charset="0"/>
                    <a:ea typeface="Tahoma" panose="020B0604030504040204" pitchFamily="34" charset="0"/>
                    <a:cs typeface="Tahoma" panose="020B0604030504040204" pitchFamily="34" charset="0"/>
                  </a:rPr>
                  <a:t>x</a:t>
                </a:r>
                <a:r>
                  <a:rPr lang="en-US" sz="1200" baseline="-25000" dirty="0" err="1">
                    <a:effectLst/>
                    <a:latin typeface="Tahoma" panose="020B0604030504040204" pitchFamily="34" charset="0"/>
                    <a:ea typeface="Tahoma" panose="020B0604030504040204" pitchFamily="34" charset="0"/>
                    <a:cs typeface="Tahoma" panose="020B0604030504040204" pitchFamily="34" charset="0"/>
                  </a:rPr>
                  <a:t>m</a:t>
                </a:r>
                <a:r>
                  <a:rPr lang="en-US" sz="1200" dirty="0">
                    <a:effectLst/>
                    <a:latin typeface="Tahoma" panose="020B0604030504040204" pitchFamily="34" charset="0"/>
                    <a:ea typeface="Tahoma" panose="020B0604030504040204" pitchFamily="34" charset="0"/>
                    <a:cs typeface="Tahoma" panose="020B0604030504040204" pitchFamily="34" charset="0"/>
                  </a:rPr>
                  <a:t>)</a:t>
                </a:r>
              </a:p>
              <a:p>
                <a:pPr marL="0" indent="0">
                  <a:buNone/>
                </a:pPr>
                <a:r>
                  <a:rPr lang="en-US" sz="1200" dirty="0">
                    <a:effectLst/>
                    <a:latin typeface="Tahoma" panose="020B0604030504040204" pitchFamily="34" charset="0"/>
                    <a:ea typeface="Tahoma" panose="020B0604030504040204" pitchFamily="34" charset="0"/>
                    <a:cs typeface="Tahoma" panose="020B0604030504040204" pitchFamily="34" charset="0"/>
                  </a:rPr>
                  <a:t>Column vector is represented as </a:t>
                </a:r>
                <a14:m>
                  <m:oMath xmlns:m="http://schemas.openxmlformats.org/officeDocument/2006/math">
                    <m:d>
                      <m:dPr>
                        <m:ctrlPr>
                          <a:rPr lang="en-US" sz="1200" i="1">
                            <a:effectLst/>
                            <a:latin typeface="Cambria Math" panose="02040503050406030204" pitchFamily="18" charset="0"/>
                            <a:ea typeface="Calibri" panose="020F0502020204030204" pitchFamily="34" charset="0"/>
                          </a:rPr>
                        </m:ctrlPr>
                      </m:dPr>
                      <m:e>
                        <m:eqArr>
                          <m:eqArrPr>
                            <m:ctrlPr>
                              <a:rPr lang="en-US" sz="1200" i="1">
                                <a:effectLst/>
                                <a:latin typeface="Cambria Math" panose="02040503050406030204" pitchFamily="18" charset="0"/>
                                <a:ea typeface="Calibri" panose="020F0502020204030204" pitchFamily="34" charset="0"/>
                              </a:rPr>
                            </m:ctrlPr>
                          </m:eqArrPr>
                          <m:e>
                            <m:sSub>
                              <m:sSubPr>
                                <m:ctrlPr>
                                  <a:rPr lang="en-US" sz="1200" i="1">
                                    <a:effectLst/>
                                    <a:latin typeface="Cambria Math" panose="02040503050406030204" pitchFamily="18" charset="0"/>
                                    <a:ea typeface="Calibri" panose="020F0502020204030204" pitchFamily="34" charset="0"/>
                                  </a:rPr>
                                </m:ctrlPr>
                              </m:sSubPr>
                              <m:e>
                                <m:r>
                                  <a:rPr lang="en-US" sz="1200" i="1">
                                    <a:effectLst/>
                                    <a:latin typeface="Cambria Math" panose="02040503050406030204" pitchFamily="18" charset="0"/>
                                    <a:ea typeface="Calibri" panose="020F0502020204030204" pitchFamily="34" charset="0"/>
                                  </a:rPr>
                                  <m:t>𝑦</m:t>
                                </m:r>
                              </m:e>
                              <m:sub>
                                <m:r>
                                  <a:rPr lang="en-US" sz="1200" i="1">
                                    <a:effectLst/>
                                    <a:latin typeface="Cambria Math" panose="02040503050406030204" pitchFamily="18" charset="0"/>
                                    <a:ea typeface="Calibri" panose="020F0502020204030204" pitchFamily="34" charset="0"/>
                                  </a:rPr>
                                  <m:t>1</m:t>
                                </m:r>
                              </m:sub>
                            </m:sSub>
                          </m:e>
                          <m:e>
                            <m:sSub>
                              <m:sSubPr>
                                <m:ctrlPr>
                                  <a:rPr lang="en-US" sz="1200" i="1">
                                    <a:effectLst/>
                                    <a:latin typeface="Cambria Math" panose="02040503050406030204" pitchFamily="18" charset="0"/>
                                    <a:ea typeface="Calibri" panose="020F0502020204030204" pitchFamily="34" charset="0"/>
                                  </a:rPr>
                                </m:ctrlPr>
                              </m:sSubPr>
                              <m:e>
                                <m:r>
                                  <a:rPr lang="en-US" sz="1200" i="1">
                                    <a:effectLst/>
                                    <a:latin typeface="Cambria Math" panose="02040503050406030204" pitchFamily="18" charset="0"/>
                                    <a:ea typeface="Calibri" panose="020F0502020204030204" pitchFamily="34" charset="0"/>
                                  </a:rPr>
                                  <m:t>𝑦</m:t>
                                </m:r>
                              </m:e>
                              <m:sub>
                                <m:r>
                                  <a:rPr lang="en-US" sz="1200" i="1">
                                    <a:effectLst/>
                                    <a:latin typeface="Cambria Math" panose="02040503050406030204" pitchFamily="18" charset="0"/>
                                    <a:ea typeface="Calibri" panose="020F0502020204030204" pitchFamily="34" charset="0"/>
                                  </a:rPr>
                                  <m:t>2</m:t>
                                </m:r>
                              </m:sub>
                            </m:sSub>
                          </m:e>
                          <m:e>
                            <m:r>
                              <a:rPr lang="en-US" sz="1200" i="1">
                                <a:effectLst/>
                                <a:latin typeface="Cambria Math" panose="02040503050406030204" pitchFamily="18" charset="0"/>
                                <a:ea typeface="Cambria Math" panose="02040503050406030204" pitchFamily="18" charset="0"/>
                              </a:rPr>
                              <m:t>.</m:t>
                            </m:r>
                          </m:e>
                          <m:e>
                            <m:r>
                              <a:rPr lang="en-US" sz="1200" i="1">
                                <a:effectLst/>
                                <a:latin typeface="Cambria Math" panose="02040503050406030204" pitchFamily="18" charset="0"/>
                                <a:ea typeface="Cambria Math" panose="02040503050406030204" pitchFamily="18" charset="0"/>
                              </a:rPr>
                              <m:t>.</m:t>
                            </m:r>
                          </m:e>
                          <m:e>
                            <m:r>
                              <a:rPr lang="en-US" sz="1200" i="1">
                                <a:effectLst/>
                                <a:latin typeface="Cambria Math" panose="02040503050406030204" pitchFamily="18" charset="0"/>
                                <a:ea typeface="Cambria Math" panose="02040503050406030204" pitchFamily="18" charset="0"/>
                              </a:rPr>
                              <m:t>.</m:t>
                            </m:r>
                          </m:e>
                          <m:e>
                            <m:sSub>
                              <m:sSubPr>
                                <m:ctrlPr>
                                  <a:rPr lang="en-US" sz="1200" i="1">
                                    <a:effectLst/>
                                    <a:latin typeface="Cambria Math" panose="02040503050406030204" pitchFamily="18" charset="0"/>
                                    <a:ea typeface="Cambria Math" panose="02040503050406030204" pitchFamily="18" charset="0"/>
                                  </a:rPr>
                                </m:ctrlPr>
                              </m:sSubPr>
                              <m:e>
                                <m:r>
                                  <a:rPr lang="en-US" sz="1200" i="1">
                                    <a:effectLst/>
                                    <a:latin typeface="Cambria Math" panose="02040503050406030204" pitchFamily="18" charset="0"/>
                                    <a:ea typeface="Cambria Math" panose="02040503050406030204" pitchFamily="18" charset="0"/>
                                  </a:rPr>
                                  <m:t>𝑦</m:t>
                                </m:r>
                              </m:e>
                              <m:sub>
                                <m:r>
                                  <a:rPr lang="en-US" sz="1200" i="1">
                                    <a:effectLst/>
                                    <a:latin typeface="Cambria Math" panose="02040503050406030204" pitchFamily="18" charset="0"/>
                                    <a:ea typeface="Cambria Math" panose="02040503050406030204" pitchFamily="18" charset="0"/>
                                  </a:rPr>
                                  <m:t>𝑛</m:t>
                                </m:r>
                              </m:sub>
                            </m:sSub>
                          </m:e>
                        </m:eqArr>
                      </m:e>
                    </m:d>
                  </m:oMath>
                </a14:m>
                <a:endParaRPr lang="en-US" sz="1200" dirty="0">
                  <a:effectLst/>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200" dirty="0">
                  <a:effectLst/>
                  <a:latin typeface="Tahoma" panose="020B0604030504040204" pitchFamily="34" charset="0"/>
                  <a:ea typeface="Tahoma" panose="020B0604030504040204" pitchFamily="34" charset="0"/>
                  <a:cs typeface="Tahoma" panose="020B0604030504040204" pitchFamily="34" charset="0"/>
                </a:endParaRPr>
              </a:p>
              <a:p>
                <a:pPr marL="0" indent="0">
                  <a:buNone/>
                </a:pPr>
                <a:r>
                  <a:rPr lang="en-US" sz="1200" dirty="0">
                    <a:effectLst/>
                    <a:latin typeface="Tahoma" panose="020B0604030504040204" pitchFamily="34" charset="0"/>
                    <a:ea typeface="Tahoma" panose="020B0604030504040204" pitchFamily="34" charset="0"/>
                    <a:cs typeface="Tahoma" panose="020B0604030504040204" pitchFamily="34" charset="0"/>
                  </a:rPr>
                  <a:t>Matrix is represented as    </a:t>
                </a:r>
                <a14:m>
                  <m:oMath xmlns:m="http://schemas.openxmlformats.org/officeDocument/2006/math">
                    <m:m>
                      <m:mPr>
                        <m:mcs>
                          <m:mc>
                            <m:mcPr>
                              <m:count m:val="4"/>
                              <m:mcJc m:val="center"/>
                            </m:mcPr>
                          </m:mc>
                        </m:mcs>
                        <m:ctrlPr>
                          <a:rPr lang="en-US" sz="1200" i="1">
                            <a:effectLst/>
                            <a:latin typeface="Cambria Math" panose="02040503050406030204" pitchFamily="18" charset="0"/>
                            <a:ea typeface="Times New Roman" panose="02020603050405020304" pitchFamily="18" charset="0"/>
                          </a:rPr>
                        </m:ctrlPr>
                      </m:mPr>
                      <m:mr>
                        <m:e>
                          <m:sSub>
                            <m:sSubPr>
                              <m:ctrlPr>
                                <a:rPr lang="en-US" sz="1200" i="1" smtClean="0">
                                  <a:effectLst/>
                                  <a:latin typeface="Cambria Math" panose="02040503050406030204" pitchFamily="18" charset="0"/>
                                  <a:ea typeface="Times New Roman" panose="02020603050405020304" pitchFamily="18" charset="0"/>
                                </a:rPr>
                              </m:ctrlPr>
                            </m:sSubPr>
                            <m:e>
                              <m:r>
                                <a:rPr lang="en-US" sz="1200" i="1">
                                  <a:effectLst/>
                                  <a:latin typeface="Cambria Math" panose="02040503050406030204" pitchFamily="18" charset="0"/>
                                  <a:ea typeface="Times New Roman" panose="02020603050405020304" pitchFamily="18" charset="0"/>
                                </a:rPr>
                                <m:t>𝑎</m:t>
                              </m:r>
                            </m:e>
                            <m:sub>
                              <m:r>
                                <a:rPr lang="en-US" sz="1200" i="1">
                                  <a:effectLst/>
                                  <a:latin typeface="Cambria Math" panose="02040503050406030204" pitchFamily="18" charset="0"/>
                                  <a:ea typeface="Times New Roman" panose="02020603050405020304" pitchFamily="18" charset="0"/>
                                </a:rPr>
                                <m:t>11</m:t>
                              </m:r>
                            </m:sub>
                          </m:sSub>
                        </m:e>
                        <m:e>
                          <m:sSub>
                            <m:sSubPr>
                              <m:ctrlPr>
                                <a:rPr lang="en-US" sz="1200" i="1">
                                  <a:effectLst/>
                                  <a:latin typeface="Cambria Math" panose="02040503050406030204" pitchFamily="18" charset="0"/>
                                  <a:ea typeface="Times New Roman" panose="02020603050405020304" pitchFamily="18" charset="0"/>
                                </a:rPr>
                              </m:ctrlPr>
                            </m:sSubPr>
                            <m:e>
                              <m:r>
                                <a:rPr lang="en-US" sz="1200" i="1">
                                  <a:effectLst/>
                                  <a:latin typeface="Cambria Math" panose="02040503050406030204" pitchFamily="18" charset="0"/>
                                  <a:ea typeface="Times New Roman" panose="02020603050405020304" pitchFamily="18" charset="0"/>
                                </a:rPr>
                                <m:t>𝑎</m:t>
                              </m:r>
                            </m:e>
                            <m:sub>
                              <m:r>
                                <a:rPr lang="en-US" sz="1200" i="1">
                                  <a:effectLst/>
                                  <a:latin typeface="Cambria Math" panose="02040503050406030204" pitchFamily="18" charset="0"/>
                                  <a:ea typeface="Times New Roman" panose="02020603050405020304" pitchFamily="18" charset="0"/>
                                </a:rPr>
                                <m:t>12</m:t>
                              </m:r>
                            </m:sub>
                          </m:sSub>
                        </m:e>
                        <m:e>
                          <m:r>
                            <a:rPr lang="en-US" sz="1200" i="1">
                              <a:effectLst/>
                              <a:latin typeface="Cambria Math" panose="02040503050406030204" pitchFamily="18" charset="0"/>
                              <a:ea typeface="Times New Roman" panose="02020603050405020304" pitchFamily="18" charset="0"/>
                            </a:rPr>
                            <m:t>…</m:t>
                          </m:r>
                        </m:e>
                        <m:e>
                          <m:sSub>
                            <m:sSubPr>
                              <m:ctrlPr>
                                <a:rPr lang="en-US" sz="1200" i="1">
                                  <a:effectLst/>
                                  <a:latin typeface="Cambria Math" panose="02040503050406030204" pitchFamily="18" charset="0"/>
                                  <a:ea typeface="Cambria Math" panose="02040503050406030204" pitchFamily="18" charset="0"/>
                                </a:rPr>
                              </m:ctrlPr>
                            </m:sSubPr>
                            <m:e>
                              <m:r>
                                <a:rPr lang="en-US" sz="1200" i="1">
                                  <a:effectLst/>
                                  <a:latin typeface="Cambria Math" panose="02040503050406030204" pitchFamily="18" charset="0"/>
                                  <a:ea typeface="Cambria Math" panose="02040503050406030204" pitchFamily="18" charset="0"/>
                                </a:rPr>
                                <m:t>𝑎</m:t>
                              </m:r>
                            </m:e>
                            <m:sub>
                              <m:r>
                                <a:rPr lang="en-US" sz="1200" i="1">
                                  <a:effectLst/>
                                  <a:latin typeface="Cambria Math" panose="02040503050406030204" pitchFamily="18" charset="0"/>
                                  <a:ea typeface="Cambria Math" panose="02040503050406030204" pitchFamily="18" charset="0"/>
                                </a:rPr>
                                <m:t>1</m:t>
                              </m:r>
                              <m:r>
                                <a:rPr lang="en-US" sz="1200" i="1">
                                  <a:effectLst/>
                                  <a:latin typeface="Cambria Math" panose="02040503050406030204" pitchFamily="18" charset="0"/>
                                  <a:ea typeface="Cambria Math" panose="02040503050406030204" pitchFamily="18" charset="0"/>
                                </a:rPr>
                                <m:t>𝑛</m:t>
                              </m:r>
                            </m:sub>
                          </m:sSub>
                        </m:e>
                      </m:mr>
                      <m:mr>
                        <m:e>
                          <m:sSub>
                            <m:sSubPr>
                              <m:ctrlPr>
                                <a:rPr lang="en-US" sz="1200" i="1">
                                  <a:effectLst/>
                                  <a:latin typeface="Cambria Math" panose="02040503050406030204" pitchFamily="18" charset="0"/>
                                  <a:ea typeface="Times New Roman" panose="02020603050405020304" pitchFamily="18" charset="0"/>
                                </a:rPr>
                              </m:ctrlPr>
                            </m:sSubPr>
                            <m:e>
                              <m:r>
                                <a:rPr lang="en-US" sz="1200" i="1">
                                  <a:effectLst/>
                                  <a:latin typeface="Cambria Math" panose="02040503050406030204" pitchFamily="18" charset="0"/>
                                  <a:ea typeface="Times New Roman" panose="02020603050405020304" pitchFamily="18" charset="0"/>
                                </a:rPr>
                                <m:t>𝑎</m:t>
                              </m:r>
                            </m:e>
                            <m:sub>
                              <m:r>
                                <a:rPr lang="en-US" sz="1200" i="1">
                                  <a:effectLst/>
                                  <a:latin typeface="Cambria Math" panose="02040503050406030204" pitchFamily="18" charset="0"/>
                                  <a:ea typeface="Times New Roman" panose="02020603050405020304" pitchFamily="18" charset="0"/>
                                </a:rPr>
                                <m:t>21</m:t>
                              </m:r>
                            </m:sub>
                          </m:sSub>
                        </m:e>
                        <m:e>
                          <m:sSub>
                            <m:sSubPr>
                              <m:ctrlPr>
                                <a:rPr lang="en-US" sz="1200" i="1">
                                  <a:effectLst/>
                                  <a:latin typeface="Cambria Math" panose="02040503050406030204" pitchFamily="18" charset="0"/>
                                  <a:ea typeface="Times New Roman" panose="02020603050405020304" pitchFamily="18" charset="0"/>
                                </a:rPr>
                              </m:ctrlPr>
                            </m:sSubPr>
                            <m:e>
                              <m:r>
                                <a:rPr lang="en-US" sz="1200" i="1">
                                  <a:effectLst/>
                                  <a:latin typeface="Cambria Math" panose="02040503050406030204" pitchFamily="18" charset="0"/>
                                  <a:ea typeface="Times New Roman" panose="02020603050405020304" pitchFamily="18" charset="0"/>
                                </a:rPr>
                                <m:t>𝑎</m:t>
                              </m:r>
                            </m:e>
                            <m:sub>
                              <m:r>
                                <a:rPr lang="en-US" sz="1200" i="1">
                                  <a:effectLst/>
                                  <a:latin typeface="Cambria Math" panose="02040503050406030204" pitchFamily="18" charset="0"/>
                                  <a:ea typeface="Times New Roman" panose="02020603050405020304" pitchFamily="18" charset="0"/>
                                </a:rPr>
                                <m:t>22</m:t>
                              </m:r>
                            </m:sub>
                          </m:sSub>
                        </m:e>
                        <m:e>
                          <m:r>
                            <a:rPr lang="en-US" sz="1200" i="1">
                              <a:effectLst/>
                              <a:latin typeface="Cambria Math" panose="02040503050406030204" pitchFamily="18" charset="0"/>
                              <a:ea typeface="Times New Roman" panose="02020603050405020304" pitchFamily="18" charset="0"/>
                            </a:rPr>
                            <m:t>…</m:t>
                          </m:r>
                        </m:e>
                        <m:e>
                          <m:sSub>
                            <m:sSubPr>
                              <m:ctrlPr>
                                <a:rPr lang="en-US" sz="1200" i="1">
                                  <a:effectLst/>
                                  <a:latin typeface="Cambria Math" panose="02040503050406030204" pitchFamily="18" charset="0"/>
                                  <a:ea typeface="Cambria Math" panose="02040503050406030204" pitchFamily="18" charset="0"/>
                                </a:rPr>
                              </m:ctrlPr>
                            </m:sSubPr>
                            <m:e>
                              <m:r>
                                <a:rPr lang="en-US" sz="1200" i="1">
                                  <a:effectLst/>
                                  <a:latin typeface="Cambria Math" panose="02040503050406030204" pitchFamily="18" charset="0"/>
                                  <a:ea typeface="Cambria Math" panose="02040503050406030204" pitchFamily="18" charset="0"/>
                                </a:rPr>
                                <m:t>𝑎</m:t>
                              </m:r>
                            </m:e>
                            <m:sub>
                              <m:r>
                                <a:rPr lang="en-US" sz="1200" i="1">
                                  <a:effectLst/>
                                  <a:latin typeface="Cambria Math" panose="02040503050406030204" pitchFamily="18" charset="0"/>
                                  <a:ea typeface="Cambria Math" panose="02040503050406030204" pitchFamily="18" charset="0"/>
                                </a:rPr>
                                <m:t>2</m:t>
                              </m:r>
                              <m:r>
                                <a:rPr lang="en-US" sz="1200" i="1">
                                  <a:effectLst/>
                                  <a:latin typeface="Cambria Math" panose="02040503050406030204" pitchFamily="18" charset="0"/>
                                  <a:ea typeface="Cambria Math" panose="02040503050406030204" pitchFamily="18" charset="0"/>
                                </a:rPr>
                                <m:t>𝑛</m:t>
                              </m:r>
                            </m:sub>
                          </m:sSub>
                        </m:e>
                      </m:mr>
                      <m:mr>
                        <m:e>
                          <m:r>
                            <a:rPr lang="en-US" sz="1200" i="1">
                              <a:effectLst/>
                              <a:latin typeface="Cambria Math" panose="02040503050406030204" pitchFamily="18" charset="0"/>
                              <a:ea typeface="Times New Roman" panose="02020603050405020304" pitchFamily="18" charset="0"/>
                            </a:rPr>
                            <m:t>.</m:t>
                          </m:r>
                        </m:e>
                        <m:e>
                          <m:r>
                            <a:rPr lang="en-US" sz="1200" i="1">
                              <a:effectLst/>
                              <a:latin typeface="Cambria Math" panose="02040503050406030204" pitchFamily="18" charset="0"/>
                              <a:ea typeface="Cambria Math" panose="02040503050406030204" pitchFamily="18" charset="0"/>
                            </a:rPr>
                            <m:t>.</m:t>
                          </m:r>
                        </m:e>
                        <m:e>
                          <m:r>
                            <a:rPr lang="en-US" sz="1200" i="1">
                              <a:effectLst/>
                              <a:latin typeface="Cambria Math" panose="02040503050406030204" pitchFamily="18" charset="0"/>
                              <a:ea typeface="Cambria Math" panose="02040503050406030204" pitchFamily="18" charset="0"/>
                            </a:rPr>
                            <m:t>…</m:t>
                          </m:r>
                        </m:e>
                        <m:e>
                          <m:r>
                            <a:rPr lang="en-US" sz="1200" i="1">
                              <a:effectLst/>
                              <a:latin typeface="Cambria Math" panose="02040503050406030204" pitchFamily="18" charset="0"/>
                              <a:ea typeface="Cambria Math" panose="02040503050406030204" pitchFamily="18" charset="0"/>
                            </a:rPr>
                            <m:t>.</m:t>
                          </m:r>
                        </m:e>
                      </m:mr>
                      <m:mr>
                        <m:e>
                          <m:r>
                            <a:rPr lang="en-US" sz="1200" i="1">
                              <a:effectLst/>
                              <a:latin typeface="Cambria Math" panose="02040503050406030204" pitchFamily="18" charset="0"/>
                              <a:ea typeface="Cambria Math" panose="02040503050406030204" pitchFamily="18" charset="0"/>
                            </a:rPr>
                            <m:t>.</m:t>
                          </m:r>
                        </m:e>
                        <m:e>
                          <m:r>
                            <a:rPr lang="en-US" sz="1200" i="1">
                              <a:effectLst/>
                              <a:latin typeface="Cambria Math" panose="02040503050406030204" pitchFamily="18" charset="0"/>
                              <a:ea typeface="Times New Roman" panose="02020603050405020304" pitchFamily="18" charset="0"/>
                            </a:rPr>
                            <m:t>.</m:t>
                          </m:r>
                        </m:e>
                        <m:e>
                          <m:r>
                            <a:rPr lang="en-US" sz="1200" i="1">
                              <a:effectLst/>
                              <a:latin typeface="Cambria Math" panose="02040503050406030204" pitchFamily="18" charset="0"/>
                              <a:ea typeface="Times New Roman" panose="02020603050405020304" pitchFamily="18" charset="0"/>
                            </a:rPr>
                            <m:t>…</m:t>
                          </m:r>
                        </m:e>
                        <m:e>
                          <m:r>
                            <a:rPr lang="en-US" sz="1200" i="1">
                              <a:effectLst/>
                              <a:latin typeface="Cambria Math" panose="02040503050406030204" pitchFamily="18" charset="0"/>
                              <a:ea typeface="Cambria Math" panose="02040503050406030204" pitchFamily="18" charset="0"/>
                            </a:rPr>
                            <m:t>.</m:t>
                          </m:r>
                        </m:e>
                      </m:mr>
                      <m:mr>
                        <m:e>
                          <m:r>
                            <a:rPr lang="en-US" sz="1200" i="1">
                              <a:effectLst/>
                              <a:latin typeface="Cambria Math" panose="02040503050406030204" pitchFamily="18" charset="0"/>
                              <a:ea typeface="Cambria Math" panose="02040503050406030204" pitchFamily="18" charset="0"/>
                            </a:rPr>
                            <m:t>.</m:t>
                          </m:r>
                        </m:e>
                        <m:e>
                          <m:r>
                            <a:rPr lang="en-US" sz="1200" i="1">
                              <a:effectLst/>
                              <a:latin typeface="Cambria Math" panose="02040503050406030204" pitchFamily="18" charset="0"/>
                              <a:ea typeface="Cambria Math" panose="02040503050406030204" pitchFamily="18" charset="0"/>
                            </a:rPr>
                            <m:t>.</m:t>
                          </m:r>
                        </m:e>
                        <m:e>
                          <m:r>
                            <a:rPr lang="en-US" sz="1200" i="1">
                              <a:effectLst/>
                              <a:latin typeface="Cambria Math" panose="02040503050406030204" pitchFamily="18" charset="0"/>
                              <a:ea typeface="Cambria Math" panose="02040503050406030204" pitchFamily="18" charset="0"/>
                            </a:rPr>
                            <m:t>…</m:t>
                          </m:r>
                        </m:e>
                        <m:e>
                          <m:r>
                            <a:rPr lang="en-US" sz="1200" i="1">
                              <a:effectLst/>
                              <a:latin typeface="Cambria Math" panose="02040503050406030204" pitchFamily="18" charset="0"/>
                              <a:ea typeface="Cambria Math" panose="02040503050406030204" pitchFamily="18" charset="0"/>
                            </a:rPr>
                            <m:t>.</m:t>
                          </m:r>
                        </m:e>
                      </m:mr>
                      <m:mr>
                        <m:e>
                          <m:sSub>
                            <m:sSubPr>
                              <m:ctrlPr>
                                <a:rPr lang="en-US" sz="1200" i="1">
                                  <a:effectLst/>
                                  <a:latin typeface="Cambria Math" panose="02040503050406030204" pitchFamily="18" charset="0"/>
                                  <a:ea typeface="Cambria Math" panose="02040503050406030204" pitchFamily="18" charset="0"/>
                                </a:rPr>
                              </m:ctrlPr>
                            </m:sSubPr>
                            <m:e>
                              <m:r>
                                <a:rPr lang="en-US" sz="1200" i="1">
                                  <a:effectLst/>
                                  <a:latin typeface="Cambria Math" panose="02040503050406030204" pitchFamily="18" charset="0"/>
                                  <a:ea typeface="Cambria Math" panose="02040503050406030204" pitchFamily="18" charset="0"/>
                                </a:rPr>
                                <m:t>𝑎</m:t>
                              </m:r>
                            </m:e>
                            <m:sub>
                              <m:r>
                                <a:rPr lang="en-US" sz="1200" i="1">
                                  <a:effectLst/>
                                  <a:latin typeface="Cambria Math" panose="02040503050406030204" pitchFamily="18" charset="0"/>
                                  <a:ea typeface="Cambria Math" panose="02040503050406030204" pitchFamily="18" charset="0"/>
                                </a:rPr>
                                <m:t>𝑚</m:t>
                              </m:r>
                              <m:r>
                                <a:rPr lang="en-US" sz="1200" i="1">
                                  <a:effectLst/>
                                  <a:latin typeface="Cambria Math" panose="02040503050406030204" pitchFamily="18" charset="0"/>
                                  <a:ea typeface="Cambria Math" panose="02040503050406030204" pitchFamily="18" charset="0"/>
                                </a:rPr>
                                <m:t>1</m:t>
                              </m:r>
                            </m:sub>
                          </m:sSub>
                        </m:e>
                        <m:e>
                          <m:sSub>
                            <m:sSubPr>
                              <m:ctrlPr>
                                <a:rPr lang="en-US" sz="1200" i="1">
                                  <a:effectLst/>
                                  <a:latin typeface="Cambria Math" panose="02040503050406030204" pitchFamily="18" charset="0"/>
                                  <a:ea typeface="Cambria Math" panose="02040503050406030204" pitchFamily="18" charset="0"/>
                                </a:rPr>
                              </m:ctrlPr>
                            </m:sSubPr>
                            <m:e>
                              <m:r>
                                <a:rPr lang="en-US" sz="1200" i="1">
                                  <a:effectLst/>
                                  <a:latin typeface="Cambria Math" panose="02040503050406030204" pitchFamily="18" charset="0"/>
                                  <a:ea typeface="Cambria Math" panose="02040503050406030204" pitchFamily="18" charset="0"/>
                                </a:rPr>
                                <m:t>𝑎</m:t>
                              </m:r>
                            </m:e>
                            <m:sub>
                              <m:r>
                                <a:rPr lang="en-US" sz="1200" i="1">
                                  <a:effectLst/>
                                  <a:latin typeface="Cambria Math" panose="02040503050406030204" pitchFamily="18" charset="0"/>
                                  <a:ea typeface="Cambria Math" panose="02040503050406030204" pitchFamily="18" charset="0"/>
                                </a:rPr>
                                <m:t>𝑚</m:t>
                              </m:r>
                              <m:r>
                                <a:rPr lang="en-US" sz="1200" i="1">
                                  <a:effectLst/>
                                  <a:latin typeface="Cambria Math" panose="02040503050406030204" pitchFamily="18" charset="0"/>
                                  <a:ea typeface="Cambria Math" panose="02040503050406030204" pitchFamily="18" charset="0"/>
                                </a:rPr>
                                <m:t>2</m:t>
                              </m:r>
                            </m:sub>
                          </m:sSub>
                        </m:e>
                        <m:e>
                          <m:r>
                            <a:rPr lang="en-US" sz="1200" i="1">
                              <a:effectLst/>
                              <a:latin typeface="Cambria Math" panose="02040503050406030204" pitchFamily="18" charset="0"/>
                              <a:ea typeface="Cambria Math" panose="02040503050406030204" pitchFamily="18" charset="0"/>
                            </a:rPr>
                            <m:t>…</m:t>
                          </m:r>
                        </m:e>
                        <m:e>
                          <m:sSub>
                            <m:sSubPr>
                              <m:ctrlPr>
                                <a:rPr lang="en-US" sz="1200" i="1">
                                  <a:effectLst/>
                                  <a:latin typeface="Cambria Math" panose="02040503050406030204" pitchFamily="18" charset="0"/>
                                  <a:ea typeface="Cambria Math" panose="02040503050406030204" pitchFamily="18" charset="0"/>
                                </a:rPr>
                              </m:ctrlPr>
                            </m:sSubPr>
                            <m:e>
                              <m:r>
                                <a:rPr lang="en-US" sz="1200" i="1">
                                  <a:effectLst/>
                                  <a:latin typeface="Cambria Math" panose="02040503050406030204" pitchFamily="18" charset="0"/>
                                  <a:ea typeface="Cambria Math" panose="02040503050406030204" pitchFamily="18" charset="0"/>
                                </a:rPr>
                                <m:t>𝑎</m:t>
                              </m:r>
                            </m:e>
                            <m:sub>
                              <m:r>
                                <a:rPr lang="en-US" sz="1200" i="1">
                                  <a:effectLst/>
                                  <a:latin typeface="Cambria Math" panose="02040503050406030204" pitchFamily="18" charset="0"/>
                                  <a:ea typeface="Cambria Math" panose="02040503050406030204" pitchFamily="18" charset="0"/>
                                </a:rPr>
                                <m:t>𝑚𝑛</m:t>
                              </m:r>
                            </m:sub>
                          </m:sSub>
                        </m:e>
                      </m:mr>
                    </m:m>
                  </m:oMath>
                </a14:m>
                <a:endParaRPr lang="en-US" sz="1200" dirty="0">
                  <a:effectLst/>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In a matrix, the first subscript of an element refers to the row and the second subscript refers to the column.</a:t>
                </a:r>
              </a:p>
              <a:p>
                <a:pPr marL="0" indent="0">
                  <a:buNone/>
                </a:pPr>
                <a:endParaRPr lang="en-US" sz="1200" dirty="0">
                  <a:latin typeface="Tahoma" panose="020B0604030504040204" pitchFamily="34" charset="0"/>
                  <a:ea typeface="Tahoma" panose="020B0604030504040204" pitchFamily="34" charset="0"/>
                  <a:cs typeface="Tahoma" panose="020B0604030504040204" pitchFamily="34" charset="0"/>
                </a:endParaRPr>
              </a:p>
            </p:txBody>
          </p:sp>
        </mc:Choice>
        <mc:Fallback>
          <p:sp>
            <p:nvSpPr>
              <p:cNvPr id="3" name="Content Placeholder 2">
                <a:extLst>
                  <a:ext uri="{FF2B5EF4-FFF2-40B4-BE49-F238E27FC236}">
                    <a16:creationId xmlns:a14="http://schemas.microsoft.com/office/drawing/2010/main" xmlns="" xmlns:a16="http://schemas.microsoft.com/office/drawing/2014/main" id="{32D3E93E-3128-48CE-9A5D-EBBDC35D3DBB}"/>
                  </a:ext>
                </a:extLst>
              </p:cNvPr>
              <p:cNvSpPr>
                <a:spLocks noGrp="1" noRot="1" noChangeAspect="1" noMove="1" noResize="1" noEditPoints="1" noAdjustHandles="1" noChangeArrowheads="1" noChangeShapeType="1" noTextEdit="1"/>
              </p:cNvSpPr>
              <p:nvPr>
                <p:ph idx="1"/>
              </p:nvPr>
            </p:nvSpPr>
            <p:spPr>
              <a:blipFill>
                <a:blip r:embed="rId2"/>
                <a:stretch>
                  <a:fillRect t="-232" b="-232"/>
                </a:stretch>
              </a:blipFill>
            </p:spPr>
            <p:txBody>
              <a:bodyPr/>
              <a:lstStyle/>
              <a:p>
                <a:r>
                  <a:rPr lang="en-US">
                    <a:noFill/>
                  </a:rPr>
                  <a:t> </a:t>
                </a:r>
              </a:p>
            </p:txBody>
          </p:sp>
        </mc:Fallback>
      </mc:AlternateContent>
      <p:graphicFrame>
        <p:nvGraphicFramePr>
          <p:cNvPr id="4" name="Table 3">
            <a:extLst>
              <a:ext uri="{FF2B5EF4-FFF2-40B4-BE49-F238E27FC236}">
                <a16:creationId xmlns:a16="http://schemas.microsoft.com/office/drawing/2014/main" xmlns="" id="{87DEC8AE-D77B-45B4-8935-621B5386384C}"/>
              </a:ext>
            </a:extLst>
          </p:cNvPr>
          <p:cNvGraphicFramePr>
            <a:graphicFrameLocks noGrp="1"/>
          </p:cNvGraphicFramePr>
          <p:nvPr>
            <p:extLst>
              <p:ext uri="{D42A27DB-BD31-4B8C-83A1-F6EECF244321}">
                <p14:modId xmlns:p14="http://schemas.microsoft.com/office/powerpoint/2010/main" xmlns="" val="1840268030"/>
              </p:ext>
            </p:extLst>
          </p:nvPr>
        </p:nvGraphicFramePr>
        <p:xfrm>
          <a:off x="647700" y="1784950"/>
          <a:ext cx="5408612" cy="3101375"/>
        </p:xfrm>
        <a:graphic>
          <a:graphicData uri="http://schemas.openxmlformats.org/drawingml/2006/table">
            <a:tbl>
              <a:tblPr firstRow="1" firstCol="1" bandRow="1">
                <a:tableStyleId>{5C22544A-7EE6-4342-B048-85BDC9FD1C3A}</a:tableStyleId>
              </a:tblPr>
              <a:tblGrid>
                <a:gridCol w="680428">
                  <a:extLst>
                    <a:ext uri="{9D8B030D-6E8A-4147-A177-3AD203B41FA5}">
                      <a16:colId xmlns:a16="http://schemas.microsoft.com/office/drawing/2014/main" xmlns="" val="909193408"/>
                    </a:ext>
                  </a:extLst>
                </a:gridCol>
                <a:gridCol w="740559">
                  <a:extLst>
                    <a:ext uri="{9D8B030D-6E8A-4147-A177-3AD203B41FA5}">
                      <a16:colId xmlns:a16="http://schemas.microsoft.com/office/drawing/2014/main" xmlns="" val="289219081"/>
                    </a:ext>
                  </a:extLst>
                </a:gridCol>
                <a:gridCol w="740559">
                  <a:extLst>
                    <a:ext uri="{9D8B030D-6E8A-4147-A177-3AD203B41FA5}">
                      <a16:colId xmlns:a16="http://schemas.microsoft.com/office/drawing/2014/main" xmlns="" val="1543283200"/>
                    </a:ext>
                  </a:extLst>
                </a:gridCol>
                <a:gridCol w="683593">
                  <a:extLst>
                    <a:ext uri="{9D8B030D-6E8A-4147-A177-3AD203B41FA5}">
                      <a16:colId xmlns:a16="http://schemas.microsoft.com/office/drawing/2014/main" xmlns="" val="1734606027"/>
                    </a:ext>
                  </a:extLst>
                </a:gridCol>
                <a:gridCol w="797525">
                  <a:extLst>
                    <a:ext uri="{9D8B030D-6E8A-4147-A177-3AD203B41FA5}">
                      <a16:colId xmlns:a16="http://schemas.microsoft.com/office/drawing/2014/main" xmlns="" val="1580907663"/>
                    </a:ext>
                  </a:extLst>
                </a:gridCol>
                <a:gridCol w="740559">
                  <a:extLst>
                    <a:ext uri="{9D8B030D-6E8A-4147-A177-3AD203B41FA5}">
                      <a16:colId xmlns:a16="http://schemas.microsoft.com/office/drawing/2014/main" xmlns="" val="2932064918"/>
                    </a:ext>
                  </a:extLst>
                </a:gridCol>
                <a:gridCol w="1025389">
                  <a:extLst>
                    <a:ext uri="{9D8B030D-6E8A-4147-A177-3AD203B41FA5}">
                      <a16:colId xmlns:a16="http://schemas.microsoft.com/office/drawing/2014/main" xmlns="" val="3773711624"/>
                    </a:ext>
                  </a:extLst>
                </a:gridCol>
              </a:tblGrid>
              <a:tr h="358175">
                <a:tc>
                  <a:txBody>
                    <a:bodyPr/>
                    <a:lstStyle/>
                    <a:p>
                      <a:pPr marL="0" marR="0" algn="ctr">
                        <a:lnSpc>
                          <a:spcPct val="150000"/>
                        </a:lnSpc>
                        <a:spcBef>
                          <a:spcPts val="0"/>
                        </a:spcBef>
                        <a:spcAft>
                          <a:spcPts val="0"/>
                        </a:spcAft>
                      </a:pPr>
                      <a:r>
                        <a:rPr lang="en-US" sz="1200" dirty="0">
                          <a:effectLst/>
                          <a:latin typeface="Tahoma" panose="020B0604030504040204" pitchFamily="34" charset="0"/>
                          <a:ea typeface="Tahoma" panose="020B0604030504040204" pitchFamily="34" charset="0"/>
                          <a:cs typeface="Tahoma" panose="020B0604030504040204" pitchFamily="34" charset="0"/>
                        </a:rPr>
                        <a:t>A</a:t>
                      </a:r>
                      <a:r>
                        <a:rPr lang="en-US" sz="1200" baseline="-25000" dirty="0">
                          <a:effectLst/>
                          <a:latin typeface="Tahoma" panose="020B0604030504040204" pitchFamily="34" charset="0"/>
                          <a:ea typeface="Tahoma" panose="020B0604030504040204" pitchFamily="34" charset="0"/>
                          <a:cs typeface="Tahoma" panose="020B0604030504040204" pitchFamily="34" charset="0"/>
                        </a:rPr>
                        <a:t>1</a:t>
                      </a:r>
                      <a:endParaRPr lang="en-US" sz="12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Tahoma" panose="020B0604030504040204" pitchFamily="34" charset="0"/>
                          <a:ea typeface="Tahoma" panose="020B0604030504040204" pitchFamily="34" charset="0"/>
                          <a:cs typeface="Tahoma" panose="020B0604030504040204" pitchFamily="34" charset="0"/>
                        </a:rPr>
                        <a:t>A</a:t>
                      </a:r>
                      <a:r>
                        <a:rPr lang="en-US" sz="1200" baseline="-25000" dirty="0">
                          <a:effectLst/>
                          <a:latin typeface="Tahoma" panose="020B0604030504040204" pitchFamily="34" charset="0"/>
                          <a:ea typeface="Tahoma" panose="020B0604030504040204" pitchFamily="34" charset="0"/>
                          <a:cs typeface="Tahoma" panose="020B0604030504040204" pitchFamily="34" charset="0"/>
                        </a:rPr>
                        <a:t>2</a:t>
                      </a:r>
                      <a:endParaRPr lang="en-US" sz="12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pPr marL="0" marR="0" algn="ctr">
                        <a:lnSpc>
                          <a:spcPct val="150000"/>
                        </a:lnSpc>
                        <a:spcBef>
                          <a:spcPts val="0"/>
                        </a:spcBef>
                        <a:spcAft>
                          <a:spcPts val="0"/>
                        </a:spcAft>
                      </a:pPr>
                      <a:r>
                        <a:rPr lang="en-US" sz="1200">
                          <a:effectLst/>
                          <a:latin typeface="Tahoma" panose="020B0604030504040204" pitchFamily="34" charset="0"/>
                          <a:ea typeface="Tahoma" panose="020B0604030504040204" pitchFamily="34" charset="0"/>
                          <a:cs typeface="Tahoma" panose="020B0604030504040204" pitchFamily="34" charset="0"/>
                        </a:rPr>
                        <a:t>A</a:t>
                      </a:r>
                      <a:r>
                        <a:rPr lang="en-US" sz="1200" baseline="-25000">
                          <a:effectLst/>
                          <a:latin typeface="Tahoma" panose="020B0604030504040204" pitchFamily="34" charset="0"/>
                          <a:ea typeface="Tahoma" panose="020B0604030504040204" pitchFamily="34" charset="0"/>
                          <a:cs typeface="Tahoma" panose="020B0604030504040204" pitchFamily="34" charset="0"/>
                        </a:rPr>
                        <a:t>3</a:t>
                      </a:r>
                      <a:endParaRPr lang="en-US" sz="120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pPr marL="0" marR="0" algn="ctr">
                        <a:lnSpc>
                          <a:spcPct val="150000"/>
                        </a:lnSpc>
                        <a:spcBef>
                          <a:spcPts val="0"/>
                        </a:spcBef>
                        <a:spcAft>
                          <a:spcPts val="0"/>
                        </a:spcAft>
                      </a:pPr>
                      <a:r>
                        <a:rPr lang="en-US" sz="1200">
                          <a:effectLst/>
                          <a:latin typeface="Tahoma" panose="020B0604030504040204" pitchFamily="34" charset="0"/>
                          <a:ea typeface="Tahoma" panose="020B0604030504040204" pitchFamily="34" charset="0"/>
                          <a:cs typeface="Tahoma" panose="020B0604030504040204" pitchFamily="34" charset="0"/>
                        </a:rPr>
                        <a:t>B</a:t>
                      </a:r>
                      <a:r>
                        <a:rPr lang="en-US" sz="1200" baseline="-25000">
                          <a:effectLst/>
                          <a:latin typeface="Tahoma" panose="020B0604030504040204" pitchFamily="34" charset="0"/>
                          <a:ea typeface="Tahoma" panose="020B0604030504040204" pitchFamily="34" charset="0"/>
                          <a:cs typeface="Tahoma" panose="020B0604030504040204" pitchFamily="34" charset="0"/>
                        </a:rPr>
                        <a:t>1</a:t>
                      </a:r>
                      <a:endParaRPr lang="en-US" sz="120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pPr marL="0" marR="0" algn="ctr">
                        <a:lnSpc>
                          <a:spcPct val="150000"/>
                        </a:lnSpc>
                        <a:spcBef>
                          <a:spcPts val="0"/>
                        </a:spcBef>
                        <a:spcAft>
                          <a:spcPts val="0"/>
                        </a:spcAft>
                      </a:pPr>
                      <a:r>
                        <a:rPr lang="en-US" sz="1200" dirty="0">
                          <a:effectLst/>
                          <a:latin typeface="Tahoma" panose="020B0604030504040204" pitchFamily="34" charset="0"/>
                          <a:ea typeface="Tahoma" panose="020B0604030504040204" pitchFamily="34" charset="0"/>
                          <a:cs typeface="Tahoma" panose="020B0604030504040204" pitchFamily="34" charset="0"/>
                        </a:rPr>
                        <a:t>B</a:t>
                      </a:r>
                      <a:r>
                        <a:rPr lang="en-US" sz="1200" baseline="-25000" dirty="0">
                          <a:effectLst/>
                          <a:latin typeface="Tahoma" panose="020B0604030504040204" pitchFamily="34" charset="0"/>
                          <a:ea typeface="Tahoma" panose="020B0604030504040204" pitchFamily="34" charset="0"/>
                          <a:cs typeface="Tahoma" panose="020B0604030504040204" pitchFamily="34" charset="0"/>
                        </a:rPr>
                        <a:t>2</a:t>
                      </a:r>
                      <a:endParaRPr lang="en-US" sz="1200" dirty="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pPr marL="0" marR="0" algn="ctr">
                        <a:lnSpc>
                          <a:spcPct val="150000"/>
                        </a:lnSpc>
                        <a:spcBef>
                          <a:spcPts val="0"/>
                        </a:spcBef>
                        <a:spcAft>
                          <a:spcPts val="0"/>
                        </a:spcAft>
                      </a:pPr>
                      <a:r>
                        <a:rPr lang="en-US" sz="1200">
                          <a:effectLst/>
                          <a:latin typeface="Tahoma" panose="020B0604030504040204" pitchFamily="34" charset="0"/>
                          <a:ea typeface="Tahoma" panose="020B0604030504040204" pitchFamily="34" charset="0"/>
                          <a:cs typeface="Tahoma" panose="020B0604030504040204" pitchFamily="34" charset="0"/>
                        </a:rPr>
                        <a:t>B</a:t>
                      </a:r>
                      <a:r>
                        <a:rPr lang="en-US" sz="1200" baseline="-25000">
                          <a:effectLst/>
                          <a:latin typeface="Tahoma" panose="020B0604030504040204" pitchFamily="34" charset="0"/>
                          <a:ea typeface="Tahoma" panose="020B0604030504040204" pitchFamily="34" charset="0"/>
                          <a:cs typeface="Tahoma" panose="020B0604030504040204" pitchFamily="34" charset="0"/>
                        </a:rPr>
                        <a:t>3</a:t>
                      </a:r>
                      <a:endParaRPr lang="en-US" sz="1200">
                        <a:effectLst/>
                        <a:latin typeface="Tahoma" panose="020B0604030504040204" pitchFamily="34" charset="0"/>
                        <a:ea typeface="Tahoma" panose="020B0604030504040204" pitchFamily="34" charset="0"/>
                        <a:cs typeface="Tahoma" panose="020B0604030504040204" pitchFamily="34" charset="0"/>
                      </a:endParaRPr>
                    </a:p>
                  </a:txBody>
                  <a:tcPr marL="68580" marR="68580" marT="0" marB="0"/>
                </a:tc>
                <a:tc>
                  <a:txBody>
                    <a:bodyPr/>
                    <a:lstStyle/>
                    <a:p>
                      <a:pPr marL="0" marR="0" algn="ctr">
                        <a:lnSpc>
                          <a:spcPct val="150000"/>
                        </a:lnSpc>
                        <a:spcBef>
                          <a:spcPts val="0"/>
                        </a:spcBef>
                        <a:spcAft>
                          <a:spcPts val="0"/>
                        </a:spcAft>
                      </a:pPr>
                      <a:r>
                        <a:rPr lang="en-US" sz="1200">
                          <a:effectLst/>
                          <a:latin typeface="Tahoma" panose="020B0604030504040204" pitchFamily="34" charset="0"/>
                          <a:ea typeface="Tahoma" panose="020B0604030504040204" pitchFamily="34" charset="0"/>
                          <a:cs typeface="Tahoma" panose="020B0604030504040204" pitchFamily="34" charset="0"/>
                        </a:rPr>
                        <a:t>Q= ⌊A</a:t>
                      </a:r>
                      <a:r>
                        <a:rPr lang="en-US" sz="1200" baseline="-25000">
                          <a:effectLst/>
                          <a:latin typeface="Tahoma" panose="020B0604030504040204" pitchFamily="34" charset="0"/>
                          <a:ea typeface="Tahoma" panose="020B0604030504040204" pitchFamily="34" charset="0"/>
                          <a:cs typeface="Tahoma" panose="020B0604030504040204" pitchFamily="34" charset="0"/>
                        </a:rPr>
                        <a:t>3</a:t>
                      </a:r>
                      <a:r>
                        <a:rPr lang="en-US" sz="1200">
                          <a:effectLst/>
                          <a:latin typeface="Tahoma" panose="020B0604030504040204" pitchFamily="34" charset="0"/>
                          <a:ea typeface="Tahoma" panose="020B0604030504040204" pitchFamily="34" charset="0"/>
                          <a:cs typeface="Tahoma" panose="020B0604030504040204" pitchFamily="34" charset="0"/>
                        </a:rPr>
                        <a:t>/B</a:t>
                      </a:r>
                      <a:r>
                        <a:rPr lang="en-US" sz="1200" baseline="-25000">
                          <a:effectLst/>
                          <a:latin typeface="Tahoma" panose="020B0604030504040204" pitchFamily="34" charset="0"/>
                          <a:ea typeface="Tahoma" panose="020B0604030504040204" pitchFamily="34" charset="0"/>
                          <a:cs typeface="Tahoma" panose="020B0604030504040204" pitchFamily="34" charset="0"/>
                        </a:rPr>
                        <a:t>3</a:t>
                      </a:r>
                      <a:r>
                        <a:rPr lang="en-US" sz="1200">
                          <a:effectLst/>
                          <a:latin typeface="Tahoma" panose="020B0604030504040204" pitchFamily="34" charset="0"/>
                          <a:ea typeface="Tahoma" panose="020B0604030504040204" pitchFamily="34" charset="0"/>
                          <a:cs typeface="Tahoma" panose="020B0604030504040204" pitchFamily="34" charset="0"/>
                        </a:rPr>
                        <a:t>⌋</a:t>
                      </a:r>
                    </a:p>
                  </a:txBody>
                  <a:tcPr marL="68580" marR="68580" marT="0" marB="0"/>
                </a:tc>
                <a:extLst>
                  <a:ext uri="{0D108BD9-81ED-4DB2-BD59-A6C34878D82A}">
                    <a16:rowId xmlns:a16="http://schemas.microsoft.com/office/drawing/2014/main" xmlns="" val="2360937463"/>
                  </a:ext>
                </a:extLst>
              </a:tr>
              <a:tr h="240108">
                <a:tc>
                  <a:txBody>
                    <a:bodyPr/>
                    <a:lstStyle/>
                    <a:p>
                      <a:pPr marL="0" marR="0" algn="ctr">
                        <a:lnSpc>
                          <a:spcPct val="150000"/>
                        </a:lnSpc>
                        <a:spcBef>
                          <a:spcPts val="0"/>
                        </a:spcBef>
                        <a:spcAft>
                          <a:spcPts val="0"/>
                        </a:spcAft>
                      </a:pPr>
                      <a:r>
                        <a:rPr lang="en-US" sz="1200" b="1" dirty="0">
                          <a:solidFill>
                            <a:schemeClr val="tx1"/>
                          </a:solidFill>
                          <a:effectLst/>
                          <a:latin typeface="Tahoma" panose="020B0604030504040204" pitchFamily="34" charset="0"/>
                          <a:ea typeface="Tahoma" panose="020B0604030504040204" pitchFamily="34" charset="0"/>
                          <a:cs typeface="Tahoma" panose="020B0604030504040204" pitchFamily="34" charset="0"/>
                        </a:rPr>
                        <a:t>1</a:t>
                      </a:r>
                    </a:p>
                  </a:txBody>
                  <a:tcPr marL="68580" marR="68580" marT="0" marB="0">
                    <a:solidFill>
                      <a:schemeClr val="bg2"/>
                    </a:solidFill>
                  </a:tcPr>
                </a:tc>
                <a:tc>
                  <a:txBody>
                    <a:bodyPr/>
                    <a:lstStyle/>
                    <a:p>
                      <a:pPr marL="0" marR="0" algn="ctr">
                        <a:lnSpc>
                          <a:spcPct val="150000"/>
                        </a:lnSpc>
                        <a:spcBef>
                          <a:spcPts val="0"/>
                        </a:spcBef>
                        <a:spcAft>
                          <a:spcPts val="0"/>
                        </a:spcAft>
                      </a:pPr>
                      <a:r>
                        <a:rPr lang="en-US" sz="1200" b="1" dirty="0">
                          <a:solidFill>
                            <a:schemeClr val="tx1"/>
                          </a:solidFill>
                          <a:effectLst/>
                          <a:latin typeface="Tahoma" panose="020B0604030504040204" pitchFamily="34" charset="0"/>
                          <a:ea typeface="Tahoma" panose="020B0604030504040204" pitchFamily="34" charset="0"/>
                          <a:cs typeface="Tahoma" panose="020B0604030504040204" pitchFamily="34" charset="0"/>
                        </a:rPr>
                        <a:t>0</a:t>
                      </a:r>
                    </a:p>
                  </a:txBody>
                  <a:tcPr marL="68580" marR="68580" marT="0" marB="0">
                    <a:solidFill>
                      <a:schemeClr val="bg2"/>
                    </a:solidFill>
                  </a:tcPr>
                </a:tc>
                <a:tc>
                  <a:txBody>
                    <a:bodyPr/>
                    <a:lstStyle/>
                    <a:p>
                      <a:pPr marL="0" marR="0" algn="ctr">
                        <a:lnSpc>
                          <a:spcPct val="150000"/>
                        </a:lnSpc>
                        <a:spcBef>
                          <a:spcPts val="0"/>
                        </a:spcBef>
                        <a:spcAft>
                          <a:spcPts val="0"/>
                        </a:spcAft>
                      </a:pPr>
                      <a:r>
                        <a:rPr lang="en-US" sz="1200" b="1" dirty="0">
                          <a:solidFill>
                            <a:schemeClr val="tx1"/>
                          </a:solidFill>
                          <a:effectLst/>
                          <a:latin typeface="Tahoma" panose="020B0604030504040204" pitchFamily="34" charset="0"/>
                          <a:ea typeface="Tahoma" panose="020B0604030504040204" pitchFamily="34" charset="0"/>
                          <a:cs typeface="Tahoma" panose="020B0604030504040204" pitchFamily="34" charset="0"/>
                        </a:rPr>
                        <a:t>m</a:t>
                      </a:r>
                    </a:p>
                  </a:txBody>
                  <a:tcPr marL="68580" marR="68580" marT="0" marB="0">
                    <a:solidFill>
                      <a:schemeClr val="bg2"/>
                    </a:solidFill>
                  </a:tcPr>
                </a:tc>
                <a:tc>
                  <a:txBody>
                    <a:bodyPr/>
                    <a:lstStyle/>
                    <a:p>
                      <a:pPr marL="0" marR="0" algn="ctr">
                        <a:lnSpc>
                          <a:spcPct val="150000"/>
                        </a:lnSpc>
                        <a:spcBef>
                          <a:spcPts val="0"/>
                        </a:spcBef>
                        <a:spcAft>
                          <a:spcPts val="0"/>
                        </a:spcAft>
                      </a:pPr>
                      <a:r>
                        <a:rPr lang="en-US" sz="1200" b="1">
                          <a:solidFill>
                            <a:schemeClr val="tx1"/>
                          </a:solidFill>
                          <a:effectLst/>
                          <a:latin typeface="Tahoma" panose="020B0604030504040204" pitchFamily="34" charset="0"/>
                          <a:ea typeface="Tahoma" panose="020B0604030504040204" pitchFamily="34" charset="0"/>
                          <a:cs typeface="Tahoma" panose="020B0604030504040204" pitchFamily="34" charset="0"/>
                        </a:rPr>
                        <a:t>0</a:t>
                      </a:r>
                    </a:p>
                  </a:txBody>
                  <a:tcPr marL="68580" marR="68580" marT="0" marB="0">
                    <a:solidFill>
                      <a:schemeClr val="bg2"/>
                    </a:solidFill>
                  </a:tcPr>
                </a:tc>
                <a:tc>
                  <a:txBody>
                    <a:bodyPr/>
                    <a:lstStyle/>
                    <a:p>
                      <a:pPr marL="0" marR="0" algn="ctr">
                        <a:lnSpc>
                          <a:spcPct val="150000"/>
                        </a:lnSpc>
                        <a:spcBef>
                          <a:spcPts val="0"/>
                        </a:spcBef>
                        <a:spcAft>
                          <a:spcPts val="0"/>
                        </a:spcAft>
                      </a:pPr>
                      <a:r>
                        <a:rPr lang="en-US" sz="1200" b="1">
                          <a:solidFill>
                            <a:schemeClr val="tx1"/>
                          </a:solidFill>
                          <a:effectLst/>
                          <a:latin typeface="Tahoma" panose="020B0604030504040204" pitchFamily="34" charset="0"/>
                          <a:ea typeface="Tahoma" panose="020B0604030504040204" pitchFamily="34" charset="0"/>
                          <a:cs typeface="Tahoma" panose="020B0604030504040204" pitchFamily="34" charset="0"/>
                        </a:rPr>
                        <a:t>1</a:t>
                      </a:r>
                    </a:p>
                  </a:txBody>
                  <a:tcPr marL="68580" marR="68580" marT="0" marB="0">
                    <a:solidFill>
                      <a:schemeClr val="bg2"/>
                    </a:solidFill>
                  </a:tcPr>
                </a:tc>
                <a:tc>
                  <a:txBody>
                    <a:bodyPr/>
                    <a:lstStyle/>
                    <a:p>
                      <a:pPr marL="0" marR="0" algn="ctr">
                        <a:lnSpc>
                          <a:spcPct val="150000"/>
                        </a:lnSpc>
                        <a:spcBef>
                          <a:spcPts val="0"/>
                        </a:spcBef>
                        <a:spcAft>
                          <a:spcPts val="0"/>
                        </a:spcAft>
                      </a:pPr>
                      <a:r>
                        <a:rPr lang="en-US" sz="1200" b="1" dirty="0">
                          <a:solidFill>
                            <a:schemeClr val="tx1"/>
                          </a:solidFill>
                          <a:effectLst/>
                          <a:latin typeface="Tahoma" panose="020B0604030504040204" pitchFamily="34" charset="0"/>
                          <a:ea typeface="Tahoma" panose="020B0604030504040204" pitchFamily="34" charset="0"/>
                          <a:cs typeface="Tahoma" panose="020B0604030504040204" pitchFamily="34" charset="0"/>
                        </a:rPr>
                        <a:t>b</a:t>
                      </a:r>
                    </a:p>
                  </a:txBody>
                  <a:tcPr marL="68580" marR="68580" marT="0" marB="0">
                    <a:solidFill>
                      <a:schemeClr val="bg2"/>
                    </a:solidFill>
                  </a:tcPr>
                </a:tc>
                <a:tc>
                  <a:txBody>
                    <a:bodyPr/>
                    <a:lstStyle/>
                    <a:p>
                      <a:pPr marL="0" marR="0" algn="ctr">
                        <a:lnSpc>
                          <a:spcPct val="150000"/>
                        </a:lnSpc>
                        <a:spcBef>
                          <a:spcPts val="0"/>
                        </a:spcBef>
                        <a:spcAft>
                          <a:spcPts val="0"/>
                        </a:spcAft>
                      </a:pPr>
                      <a:r>
                        <a:rPr lang="en-US" sz="1200" b="0">
                          <a:solidFill>
                            <a:schemeClr val="tx1"/>
                          </a:solidFill>
                          <a:effectLst/>
                          <a:latin typeface="Tahoma" panose="020B0604030504040204" pitchFamily="34" charset="0"/>
                          <a:ea typeface="Tahoma" panose="020B0604030504040204" pitchFamily="34" charset="0"/>
                          <a:cs typeface="Tahoma" panose="020B0604030504040204" pitchFamily="34" charset="0"/>
                        </a:rPr>
                        <a:t> </a:t>
                      </a:r>
                    </a:p>
                  </a:txBody>
                  <a:tcPr marL="68580" marR="68580" marT="0" marB="0">
                    <a:solidFill>
                      <a:schemeClr val="bg2"/>
                    </a:solidFill>
                  </a:tcPr>
                </a:tc>
                <a:extLst>
                  <a:ext uri="{0D108BD9-81ED-4DB2-BD59-A6C34878D82A}">
                    <a16:rowId xmlns:a16="http://schemas.microsoft.com/office/drawing/2014/main" xmlns="" val="893299761"/>
                  </a:ext>
                </a:extLst>
              </a:tr>
              <a:tr h="240108">
                <a:tc>
                  <a:txBody>
                    <a:bodyPr/>
                    <a:lstStyle/>
                    <a:p>
                      <a:pPr marL="0" marR="0" algn="ctr">
                        <a:lnSpc>
                          <a:spcPct val="150000"/>
                        </a:lnSpc>
                        <a:spcBef>
                          <a:spcPts val="0"/>
                        </a:spcBef>
                        <a:spcAft>
                          <a:spcPts val="0"/>
                        </a:spcAft>
                      </a:pPr>
                      <a:r>
                        <a:rPr lang="en-US" sz="1200" b="0">
                          <a:solidFill>
                            <a:schemeClr val="tx1"/>
                          </a:solidFill>
                          <a:effectLst/>
                          <a:latin typeface="Tahoma" panose="020B0604030504040204" pitchFamily="34" charset="0"/>
                          <a:ea typeface="Tahoma" panose="020B0604030504040204" pitchFamily="34" charset="0"/>
                          <a:cs typeface="Tahoma" panose="020B0604030504040204" pitchFamily="34" charset="0"/>
                        </a:rPr>
                        <a:t>1</a:t>
                      </a:r>
                    </a:p>
                  </a:txBody>
                  <a:tcPr marL="68580" marR="68580" marT="0" marB="0">
                    <a:solidFill>
                      <a:schemeClr val="bg2"/>
                    </a:solidFill>
                  </a:tcPr>
                </a:tc>
                <a:tc>
                  <a:txBody>
                    <a:bodyPr/>
                    <a:lstStyle/>
                    <a:p>
                      <a:pPr marL="0" marR="0" algn="ctr">
                        <a:lnSpc>
                          <a:spcPct val="150000"/>
                        </a:lnSpc>
                        <a:spcBef>
                          <a:spcPts val="0"/>
                        </a:spcBef>
                        <a:spcAft>
                          <a:spcPts val="0"/>
                        </a:spcAft>
                      </a:pPr>
                      <a:r>
                        <a:rPr lang="en-US" sz="1200" b="0" dirty="0">
                          <a:solidFill>
                            <a:schemeClr val="tx1"/>
                          </a:solidFill>
                          <a:effectLst/>
                          <a:latin typeface="Tahoma" panose="020B0604030504040204" pitchFamily="34" charset="0"/>
                          <a:ea typeface="Tahoma" panose="020B0604030504040204" pitchFamily="34" charset="0"/>
                          <a:cs typeface="Tahoma" panose="020B0604030504040204" pitchFamily="34" charset="0"/>
                        </a:rPr>
                        <a:t>0</a:t>
                      </a:r>
                    </a:p>
                  </a:txBody>
                  <a:tcPr marL="68580" marR="68580" marT="0" marB="0">
                    <a:solidFill>
                      <a:schemeClr val="bg2"/>
                    </a:solidFill>
                  </a:tcPr>
                </a:tc>
                <a:tc>
                  <a:txBody>
                    <a:bodyPr/>
                    <a:lstStyle/>
                    <a:p>
                      <a:pPr marL="0" marR="0" algn="ctr">
                        <a:lnSpc>
                          <a:spcPct val="150000"/>
                        </a:lnSpc>
                        <a:spcBef>
                          <a:spcPts val="0"/>
                        </a:spcBef>
                        <a:spcAft>
                          <a:spcPts val="0"/>
                        </a:spcAft>
                      </a:pPr>
                      <a:r>
                        <a:rPr lang="en-US" sz="1200" b="0" dirty="0">
                          <a:solidFill>
                            <a:schemeClr val="tx1"/>
                          </a:solidFill>
                          <a:effectLst/>
                          <a:latin typeface="Tahoma" panose="020B0604030504040204" pitchFamily="34" charset="0"/>
                          <a:ea typeface="Tahoma" panose="020B0604030504040204" pitchFamily="34" charset="0"/>
                          <a:cs typeface="Tahoma" panose="020B0604030504040204" pitchFamily="34" charset="0"/>
                        </a:rPr>
                        <a:t>2789</a:t>
                      </a:r>
                    </a:p>
                  </a:txBody>
                  <a:tcPr marL="68580" marR="68580" marT="0" marB="0">
                    <a:solidFill>
                      <a:schemeClr val="bg2"/>
                    </a:solidFill>
                  </a:tcPr>
                </a:tc>
                <a:tc>
                  <a:txBody>
                    <a:bodyPr/>
                    <a:lstStyle/>
                    <a:p>
                      <a:pPr marL="0" marR="0" algn="ctr">
                        <a:lnSpc>
                          <a:spcPct val="150000"/>
                        </a:lnSpc>
                        <a:spcBef>
                          <a:spcPts val="0"/>
                        </a:spcBef>
                        <a:spcAft>
                          <a:spcPts val="0"/>
                        </a:spcAft>
                      </a:pPr>
                      <a:r>
                        <a:rPr lang="en-US" sz="1200" b="0" dirty="0">
                          <a:solidFill>
                            <a:schemeClr val="tx1"/>
                          </a:solidFill>
                          <a:effectLst/>
                          <a:latin typeface="Tahoma" panose="020B0604030504040204" pitchFamily="34" charset="0"/>
                          <a:ea typeface="Tahoma" panose="020B0604030504040204" pitchFamily="34" charset="0"/>
                          <a:cs typeface="Tahoma" panose="020B0604030504040204" pitchFamily="34" charset="0"/>
                        </a:rPr>
                        <a:t>0</a:t>
                      </a:r>
                    </a:p>
                  </a:txBody>
                  <a:tcPr marL="68580" marR="68580" marT="0" marB="0">
                    <a:solidFill>
                      <a:schemeClr val="bg2"/>
                    </a:solidFill>
                  </a:tcPr>
                </a:tc>
                <a:tc>
                  <a:txBody>
                    <a:bodyPr/>
                    <a:lstStyle/>
                    <a:p>
                      <a:pPr marL="0" marR="0" algn="ctr">
                        <a:lnSpc>
                          <a:spcPct val="150000"/>
                        </a:lnSpc>
                        <a:spcBef>
                          <a:spcPts val="0"/>
                        </a:spcBef>
                        <a:spcAft>
                          <a:spcPts val="0"/>
                        </a:spcAft>
                      </a:pPr>
                      <a:r>
                        <a:rPr lang="en-US" sz="1200" b="0">
                          <a:solidFill>
                            <a:schemeClr val="tx1"/>
                          </a:solidFill>
                          <a:effectLst/>
                          <a:latin typeface="Tahoma" panose="020B0604030504040204" pitchFamily="34" charset="0"/>
                          <a:ea typeface="Tahoma" panose="020B0604030504040204" pitchFamily="34" charset="0"/>
                          <a:cs typeface="Tahoma" panose="020B0604030504040204" pitchFamily="34" charset="0"/>
                        </a:rPr>
                        <a:t>1</a:t>
                      </a:r>
                    </a:p>
                  </a:txBody>
                  <a:tcPr marL="68580" marR="68580" marT="0" marB="0">
                    <a:solidFill>
                      <a:schemeClr val="bg2"/>
                    </a:solidFill>
                  </a:tcPr>
                </a:tc>
                <a:tc>
                  <a:txBody>
                    <a:bodyPr/>
                    <a:lstStyle/>
                    <a:p>
                      <a:pPr marL="0" marR="0" algn="ctr">
                        <a:lnSpc>
                          <a:spcPct val="150000"/>
                        </a:lnSpc>
                        <a:spcBef>
                          <a:spcPts val="0"/>
                        </a:spcBef>
                        <a:spcAft>
                          <a:spcPts val="0"/>
                        </a:spcAft>
                      </a:pPr>
                      <a:r>
                        <a:rPr lang="en-US" sz="1200" b="0" dirty="0">
                          <a:solidFill>
                            <a:schemeClr val="tx1"/>
                          </a:solidFill>
                          <a:effectLst/>
                          <a:latin typeface="Tahoma" panose="020B0604030504040204" pitchFamily="34" charset="0"/>
                          <a:ea typeface="Tahoma" panose="020B0604030504040204" pitchFamily="34" charset="0"/>
                          <a:cs typeface="Tahoma" panose="020B0604030504040204" pitchFamily="34" charset="0"/>
                        </a:rPr>
                        <a:t>826</a:t>
                      </a:r>
                    </a:p>
                  </a:txBody>
                  <a:tcPr marL="68580" marR="68580" marT="0" marB="0">
                    <a:solidFill>
                      <a:schemeClr val="bg2"/>
                    </a:solidFill>
                  </a:tcPr>
                </a:tc>
                <a:tc>
                  <a:txBody>
                    <a:bodyPr/>
                    <a:lstStyle/>
                    <a:p>
                      <a:pPr marL="0" marR="0" algn="ctr">
                        <a:lnSpc>
                          <a:spcPct val="150000"/>
                        </a:lnSpc>
                        <a:spcBef>
                          <a:spcPts val="0"/>
                        </a:spcBef>
                        <a:spcAft>
                          <a:spcPts val="0"/>
                        </a:spcAft>
                      </a:pPr>
                      <a:r>
                        <a:rPr lang="en-US" sz="1200" b="0">
                          <a:solidFill>
                            <a:schemeClr val="tx1"/>
                          </a:solidFill>
                          <a:effectLst/>
                          <a:latin typeface="Tahoma" panose="020B0604030504040204" pitchFamily="34" charset="0"/>
                          <a:ea typeface="Tahoma" panose="020B0604030504040204" pitchFamily="34" charset="0"/>
                          <a:cs typeface="Tahoma" panose="020B0604030504040204" pitchFamily="34" charset="0"/>
                        </a:rPr>
                        <a:t>3</a:t>
                      </a:r>
                    </a:p>
                  </a:txBody>
                  <a:tcPr marL="68580" marR="68580" marT="0" marB="0">
                    <a:solidFill>
                      <a:schemeClr val="bg2"/>
                    </a:solidFill>
                  </a:tcPr>
                </a:tc>
                <a:extLst>
                  <a:ext uri="{0D108BD9-81ED-4DB2-BD59-A6C34878D82A}">
                    <a16:rowId xmlns:a16="http://schemas.microsoft.com/office/drawing/2014/main" xmlns="" val="3840416339"/>
                  </a:ext>
                </a:extLst>
              </a:tr>
              <a:tr h="240108">
                <a:tc>
                  <a:txBody>
                    <a:bodyPr/>
                    <a:lstStyle/>
                    <a:p>
                      <a:pPr marL="0" marR="0" algn="ctr">
                        <a:lnSpc>
                          <a:spcPct val="150000"/>
                        </a:lnSpc>
                        <a:spcBef>
                          <a:spcPts val="0"/>
                        </a:spcBef>
                        <a:spcAft>
                          <a:spcPts val="0"/>
                        </a:spcAft>
                      </a:pPr>
                      <a:r>
                        <a:rPr lang="en-US" sz="1200" b="0">
                          <a:solidFill>
                            <a:schemeClr val="tx1"/>
                          </a:solidFill>
                          <a:effectLst/>
                          <a:latin typeface="Tahoma" panose="020B0604030504040204" pitchFamily="34" charset="0"/>
                          <a:ea typeface="Tahoma" panose="020B0604030504040204" pitchFamily="34" charset="0"/>
                          <a:cs typeface="Tahoma" panose="020B0604030504040204" pitchFamily="34" charset="0"/>
                        </a:rPr>
                        <a:t>0</a:t>
                      </a:r>
                    </a:p>
                  </a:txBody>
                  <a:tcPr marL="68580" marR="68580" marT="0" marB="0">
                    <a:solidFill>
                      <a:schemeClr val="bg2"/>
                    </a:solidFill>
                  </a:tcPr>
                </a:tc>
                <a:tc>
                  <a:txBody>
                    <a:bodyPr/>
                    <a:lstStyle/>
                    <a:p>
                      <a:pPr marL="0" marR="0" algn="ctr">
                        <a:lnSpc>
                          <a:spcPct val="150000"/>
                        </a:lnSpc>
                        <a:spcBef>
                          <a:spcPts val="0"/>
                        </a:spcBef>
                        <a:spcAft>
                          <a:spcPts val="0"/>
                        </a:spcAft>
                      </a:pPr>
                      <a:r>
                        <a:rPr lang="en-US" sz="1200" b="0">
                          <a:solidFill>
                            <a:schemeClr val="tx1"/>
                          </a:solidFill>
                          <a:effectLst/>
                          <a:latin typeface="Tahoma" panose="020B0604030504040204" pitchFamily="34" charset="0"/>
                          <a:ea typeface="Tahoma" panose="020B0604030504040204" pitchFamily="34" charset="0"/>
                          <a:cs typeface="Tahoma" panose="020B0604030504040204" pitchFamily="34" charset="0"/>
                        </a:rPr>
                        <a:t>1</a:t>
                      </a:r>
                    </a:p>
                  </a:txBody>
                  <a:tcPr marL="68580" marR="68580" marT="0" marB="0">
                    <a:solidFill>
                      <a:schemeClr val="bg2"/>
                    </a:solidFill>
                  </a:tcPr>
                </a:tc>
                <a:tc>
                  <a:txBody>
                    <a:bodyPr/>
                    <a:lstStyle/>
                    <a:p>
                      <a:pPr marL="0" marR="0" algn="ctr">
                        <a:lnSpc>
                          <a:spcPct val="150000"/>
                        </a:lnSpc>
                        <a:spcBef>
                          <a:spcPts val="0"/>
                        </a:spcBef>
                        <a:spcAft>
                          <a:spcPts val="0"/>
                        </a:spcAft>
                      </a:pPr>
                      <a:r>
                        <a:rPr lang="en-US" sz="1200" b="0" dirty="0">
                          <a:solidFill>
                            <a:schemeClr val="tx1"/>
                          </a:solidFill>
                          <a:effectLst/>
                          <a:latin typeface="Tahoma" panose="020B0604030504040204" pitchFamily="34" charset="0"/>
                          <a:ea typeface="Tahoma" panose="020B0604030504040204" pitchFamily="34" charset="0"/>
                          <a:cs typeface="Tahoma" panose="020B0604030504040204" pitchFamily="34" charset="0"/>
                        </a:rPr>
                        <a:t>826</a:t>
                      </a:r>
                    </a:p>
                  </a:txBody>
                  <a:tcPr marL="68580" marR="68580" marT="0" marB="0">
                    <a:solidFill>
                      <a:schemeClr val="bg2"/>
                    </a:solidFill>
                  </a:tcPr>
                </a:tc>
                <a:tc>
                  <a:txBody>
                    <a:bodyPr/>
                    <a:lstStyle/>
                    <a:p>
                      <a:pPr marL="0" marR="0" algn="ctr">
                        <a:lnSpc>
                          <a:spcPct val="150000"/>
                        </a:lnSpc>
                        <a:spcBef>
                          <a:spcPts val="0"/>
                        </a:spcBef>
                        <a:spcAft>
                          <a:spcPts val="0"/>
                        </a:spcAft>
                      </a:pPr>
                      <a:r>
                        <a:rPr lang="en-US" sz="1200" b="0" dirty="0">
                          <a:solidFill>
                            <a:schemeClr val="tx1"/>
                          </a:solidFill>
                          <a:effectLst/>
                          <a:latin typeface="Tahoma" panose="020B0604030504040204" pitchFamily="34" charset="0"/>
                          <a:ea typeface="Tahoma" panose="020B0604030504040204" pitchFamily="34" charset="0"/>
                          <a:cs typeface="Tahoma" panose="020B0604030504040204" pitchFamily="34" charset="0"/>
                        </a:rPr>
                        <a:t>1</a:t>
                      </a:r>
                    </a:p>
                  </a:txBody>
                  <a:tcPr marL="68580" marR="68580" marT="0" marB="0">
                    <a:solidFill>
                      <a:schemeClr val="bg2"/>
                    </a:solidFill>
                  </a:tcPr>
                </a:tc>
                <a:tc>
                  <a:txBody>
                    <a:bodyPr/>
                    <a:lstStyle/>
                    <a:p>
                      <a:pPr marL="0" marR="0" algn="ctr">
                        <a:lnSpc>
                          <a:spcPct val="150000"/>
                        </a:lnSpc>
                        <a:spcBef>
                          <a:spcPts val="0"/>
                        </a:spcBef>
                        <a:spcAft>
                          <a:spcPts val="0"/>
                        </a:spcAft>
                      </a:pPr>
                      <a:r>
                        <a:rPr lang="en-US" sz="1200" b="0">
                          <a:solidFill>
                            <a:schemeClr val="tx1"/>
                          </a:solidFill>
                          <a:effectLst/>
                          <a:latin typeface="Tahoma" panose="020B0604030504040204" pitchFamily="34" charset="0"/>
                          <a:ea typeface="Tahoma" panose="020B0604030504040204" pitchFamily="34" charset="0"/>
                          <a:cs typeface="Tahoma" panose="020B0604030504040204" pitchFamily="34" charset="0"/>
                        </a:rPr>
                        <a:t>-3</a:t>
                      </a:r>
                    </a:p>
                  </a:txBody>
                  <a:tcPr marL="68580" marR="68580" marT="0" marB="0">
                    <a:solidFill>
                      <a:schemeClr val="bg2"/>
                    </a:solidFill>
                  </a:tcPr>
                </a:tc>
                <a:tc>
                  <a:txBody>
                    <a:bodyPr/>
                    <a:lstStyle/>
                    <a:p>
                      <a:pPr marL="0" marR="0" algn="ctr">
                        <a:lnSpc>
                          <a:spcPct val="150000"/>
                        </a:lnSpc>
                        <a:spcBef>
                          <a:spcPts val="0"/>
                        </a:spcBef>
                        <a:spcAft>
                          <a:spcPts val="0"/>
                        </a:spcAft>
                      </a:pPr>
                      <a:r>
                        <a:rPr lang="en-US" sz="1200" b="0">
                          <a:solidFill>
                            <a:schemeClr val="tx1"/>
                          </a:solidFill>
                          <a:effectLst/>
                          <a:latin typeface="Tahoma" panose="020B0604030504040204" pitchFamily="34" charset="0"/>
                          <a:ea typeface="Tahoma" panose="020B0604030504040204" pitchFamily="34" charset="0"/>
                          <a:cs typeface="Tahoma" panose="020B0604030504040204" pitchFamily="34" charset="0"/>
                        </a:rPr>
                        <a:t>311</a:t>
                      </a:r>
                    </a:p>
                  </a:txBody>
                  <a:tcPr marL="68580" marR="68580" marT="0" marB="0">
                    <a:solidFill>
                      <a:schemeClr val="bg2"/>
                    </a:solidFill>
                  </a:tcPr>
                </a:tc>
                <a:tc>
                  <a:txBody>
                    <a:bodyPr/>
                    <a:lstStyle/>
                    <a:p>
                      <a:pPr marL="0" marR="0" algn="ctr">
                        <a:lnSpc>
                          <a:spcPct val="150000"/>
                        </a:lnSpc>
                        <a:spcBef>
                          <a:spcPts val="0"/>
                        </a:spcBef>
                        <a:spcAft>
                          <a:spcPts val="0"/>
                        </a:spcAft>
                      </a:pPr>
                      <a:r>
                        <a:rPr lang="en-US" sz="1200" b="0">
                          <a:solidFill>
                            <a:schemeClr val="tx1"/>
                          </a:solidFill>
                          <a:effectLst/>
                          <a:latin typeface="Tahoma" panose="020B0604030504040204" pitchFamily="34" charset="0"/>
                          <a:ea typeface="Tahoma" panose="020B0604030504040204" pitchFamily="34" charset="0"/>
                          <a:cs typeface="Tahoma" panose="020B0604030504040204" pitchFamily="34" charset="0"/>
                        </a:rPr>
                        <a:t>2</a:t>
                      </a:r>
                    </a:p>
                  </a:txBody>
                  <a:tcPr marL="68580" marR="68580" marT="0" marB="0">
                    <a:solidFill>
                      <a:schemeClr val="bg2"/>
                    </a:solidFill>
                  </a:tcPr>
                </a:tc>
                <a:extLst>
                  <a:ext uri="{0D108BD9-81ED-4DB2-BD59-A6C34878D82A}">
                    <a16:rowId xmlns:a16="http://schemas.microsoft.com/office/drawing/2014/main" xmlns="" val="3271653860"/>
                  </a:ext>
                </a:extLst>
              </a:tr>
              <a:tr h="240108">
                <a:tc>
                  <a:txBody>
                    <a:bodyPr/>
                    <a:lstStyle/>
                    <a:p>
                      <a:pPr marL="0" marR="0" algn="ctr">
                        <a:lnSpc>
                          <a:spcPct val="150000"/>
                        </a:lnSpc>
                        <a:spcBef>
                          <a:spcPts val="0"/>
                        </a:spcBef>
                        <a:spcAft>
                          <a:spcPts val="0"/>
                        </a:spcAft>
                      </a:pPr>
                      <a:r>
                        <a:rPr lang="en-US" sz="1200" b="0">
                          <a:solidFill>
                            <a:schemeClr val="tx1"/>
                          </a:solidFill>
                          <a:effectLst/>
                          <a:latin typeface="Tahoma" panose="020B0604030504040204" pitchFamily="34" charset="0"/>
                          <a:ea typeface="Tahoma" panose="020B0604030504040204" pitchFamily="34" charset="0"/>
                          <a:cs typeface="Tahoma" panose="020B0604030504040204" pitchFamily="34" charset="0"/>
                        </a:rPr>
                        <a:t>1</a:t>
                      </a:r>
                    </a:p>
                  </a:txBody>
                  <a:tcPr marL="68580" marR="68580" marT="0" marB="0">
                    <a:solidFill>
                      <a:schemeClr val="bg2"/>
                    </a:solidFill>
                  </a:tcPr>
                </a:tc>
                <a:tc>
                  <a:txBody>
                    <a:bodyPr/>
                    <a:lstStyle/>
                    <a:p>
                      <a:pPr marL="0" marR="0" algn="ctr">
                        <a:lnSpc>
                          <a:spcPct val="150000"/>
                        </a:lnSpc>
                        <a:spcBef>
                          <a:spcPts val="0"/>
                        </a:spcBef>
                        <a:spcAft>
                          <a:spcPts val="0"/>
                        </a:spcAft>
                      </a:pPr>
                      <a:r>
                        <a:rPr lang="en-US" sz="1200" b="0">
                          <a:solidFill>
                            <a:schemeClr val="tx1"/>
                          </a:solidFill>
                          <a:effectLst/>
                          <a:latin typeface="Tahoma" panose="020B0604030504040204" pitchFamily="34" charset="0"/>
                          <a:ea typeface="Tahoma" panose="020B0604030504040204" pitchFamily="34" charset="0"/>
                          <a:cs typeface="Tahoma" panose="020B0604030504040204" pitchFamily="34" charset="0"/>
                        </a:rPr>
                        <a:t>-3</a:t>
                      </a:r>
                    </a:p>
                  </a:txBody>
                  <a:tcPr marL="68580" marR="68580" marT="0" marB="0">
                    <a:solidFill>
                      <a:schemeClr val="bg2"/>
                    </a:solidFill>
                  </a:tcPr>
                </a:tc>
                <a:tc>
                  <a:txBody>
                    <a:bodyPr/>
                    <a:lstStyle/>
                    <a:p>
                      <a:pPr marL="0" marR="0" algn="ctr">
                        <a:lnSpc>
                          <a:spcPct val="150000"/>
                        </a:lnSpc>
                        <a:spcBef>
                          <a:spcPts val="0"/>
                        </a:spcBef>
                        <a:spcAft>
                          <a:spcPts val="0"/>
                        </a:spcAft>
                      </a:pPr>
                      <a:r>
                        <a:rPr lang="en-US" sz="1200" b="0">
                          <a:solidFill>
                            <a:schemeClr val="tx1"/>
                          </a:solidFill>
                          <a:effectLst/>
                          <a:latin typeface="Tahoma" panose="020B0604030504040204" pitchFamily="34" charset="0"/>
                          <a:ea typeface="Tahoma" panose="020B0604030504040204" pitchFamily="34" charset="0"/>
                          <a:cs typeface="Tahoma" panose="020B0604030504040204" pitchFamily="34" charset="0"/>
                        </a:rPr>
                        <a:t>311</a:t>
                      </a:r>
                    </a:p>
                  </a:txBody>
                  <a:tcPr marL="68580" marR="68580" marT="0" marB="0">
                    <a:solidFill>
                      <a:schemeClr val="bg2"/>
                    </a:solidFill>
                  </a:tcPr>
                </a:tc>
                <a:tc>
                  <a:txBody>
                    <a:bodyPr/>
                    <a:lstStyle/>
                    <a:p>
                      <a:pPr marL="0" marR="0" algn="ctr">
                        <a:lnSpc>
                          <a:spcPct val="150000"/>
                        </a:lnSpc>
                        <a:spcBef>
                          <a:spcPts val="0"/>
                        </a:spcBef>
                        <a:spcAft>
                          <a:spcPts val="0"/>
                        </a:spcAft>
                      </a:pPr>
                      <a:r>
                        <a:rPr lang="en-US" sz="1200" b="0" dirty="0">
                          <a:solidFill>
                            <a:schemeClr val="tx1"/>
                          </a:solidFill>
                          <a:effectLst/>
                          <a:latin typeface="Tahoma" panose="020B0604030504040204" pitchFamily="34" charset="0"/>
                          <a:ea typeface="Tahoma" panose="020B0604030504040204" pitchFamily="34" charset="0"/>
                          <a:cs typeface="Tahoma" panose="020B0604030504040204" pitchFamily="34" charset="0"/>
                        </a:rPr>
                        <a:t>-2</a:t>
                      </a:r>
                    </a:p>
                  </a:txBody>
                  <a:tcPr marL="68580" marR="68580" marT="0" marB="0">
                    <a:solidFill>
                      <a:schemeClr val="bg2"/>
                    </a:solidFill>
                  </a:tcPr>
                </a:tc>
                <a:tc>
                  <a:txBody>
                    <a:bodyPr/>
                    <a:lstStyle/>
                    <a:p>
                      <a:pPr marL="0" marR="0" algn="ctr">
                        <a:lnSpc>
                          <a:spcPct val="150000"/>
                        </a:lnSpc>
                        <a:spcBef>
                          <a:spcPts val="0"/>
                        </a:spcBef>
                        <a:spcAft>
                          <a:spcPts val="0"/>
                        </a:spcAft>
                      </a:pPr>
                      <a:r>
                        <a:rPr lang="en-US" sz="1200" b="0" dirty="0">
                          <a:solidFill>
                            <a:schemeClr val="tx1"/>
                          </a:solidFill>
                          <a:effectLst/>
                          <a:latin typeface="Tahoma" panose="020B0604030504040204" pitchFamily="34" charset="0"/>
                          <a:ea typeface="Tahoma" panose="020B0604030504040204" pitchFamily="34" charset="0"/>
                          <a:cs typeface="Tahoma" panose="020B0604030504040204" pitchFamily="34" charset="0"/>
                        </a:rPr>
                        <a:t>7</a:t>
                      </a:r>
                    </a:p>
                  </a:txBody>
                  <a:tcPr marL="68580" marR="68580" marT="0" marB="0">
                    <a:solidFill>
                      <a:schemeClr val="bg2"/>
                    </a:solidFill>
                  </a:tcPr>
                </a:tc>
                <a:tc>
                  <a:txBody>
                    <a:bodyPr/>
                    <a:lstStyle/>
                    <a:p>
                      <a:pPr marL="0" marR="0" algn="ctr">
                        <a:lnSpc>
                          <a:spcPct val="150000"/>
                        </a:lnSpc>
                        <a:spcBef>
                          <a:spcPts val="0"/>
                        </a:spcBef>
                        <a:spcAft>
                          <a:spcPts val="0"/>
                        </a:spcAft>
                      </a:pPr>
                      <a:r>
                        <a:rPr lang="en-US" sz="1200" b="0">
                          <a:solidFill>
                            <a:schemeClr val="tx1"/>
                          </a:solidFill>
                          <a:effectLst/>
                          <a:latin typeface="Tahoma" panose="020B0604030504040204" pitchFamily="34" charset="0"/>
                          <a:ea typeface="Tahoma" panose="020B0604030504040204" pitchFamily="34" charset="0"/>
                          <a:cs typeface="Tahoma" panose="020B0604030504040204" pitchFamily="34" charset="0"/>
                        </a:rPr>
                        <a:t>204</a:t>
                      </a:r>
                    </a:p>
                  </a:txBody>
                  <a:tcPr marL="68580" marR="68580" marT="0" marB="0">
                    <a:solidFill>
                      <a:schemeClr val="bg2"/>
                    </a:solidFill>
                  </a:tcPr>
                </a:tc>
                <a:tc>
                  <a:txBody>
                    <a:bodyPr/>
                    <a:lstStyle/>
                    <a:p>
                      <a:pPr marL="0" marR="0" algn="ctr">
                        <a:lnSpc>
                          <a:spcPct val="150000"/>
                        </a:lnSpc>
                        <a:spcBef>
                          <a:spcPts val="0"/>
                        </a:spcBef>
                        <a:spcAft>
                          <a:spcPts val="0"/>
                        </a:spcAft>
                      </a:pPr>
                      <a:r>
                        <a:rPr lang="en-US" sz="1200" b="0">
                          <a:solidFill>
                            <a:schemeClr val="tx1"/>
                          </a:solidFill>
                          <a:effectLst/>
                          <a:latin typeface="Tahoma" panose="020B0604030504040204" pitchFamily="34" charset="0"/>
                          <a:ea typeface="Tahoma" panose="020B0604030504040204" pitchFamily="34" charset="0"/>
                          <a:cs typeface="Tahoma" panose="020B0604030504040204" pitchFamily="34" charset="0"/>
                        </a:rPr>
                        <a:t>1</a:t>
                      </a:r>
                    </a:p>
                  </a:txBody>
                  <a:tcPr marL="68580" marR="68580" marT="0" marB="0">
                    <a:solidFill>
                      <a:schemeClr val="bg2"/>
                    </a:solidFill>
                  </a:tcPr>
                </a:tc>
                <a:extLst>
                  <a:ext uri="{0D108BD9-81ED-4DB2-BD59-A6C34878D82A}">
                    <a16:rowId xmlns:a16="http://schemas.microsoft.com/office/drawing/2014/main" xmlns="" val="905723795"/>
                  </a:ext>
                </a:extLst>
              </a:tr>
              <a:tr h="240108">
                <a:tc>
                  <a:txBody>
                    <a:bodyPr/>
                    <a:lstStyle/>
                    <a:p>
                      <a:pPr marL="0" marR="0" algn="ctr">
                        <a:lnSpc>
                          <a:spcPct val="150000"/>
                        </a:lnSpc>
                        <a:spcBef>
                          <a:spcPts val="0"/>
                        </a:spcBef>
                        <a:spcAft>
                          <a:spcPts val="0"/>
                        </a:spcAft>
                      </a:pPr>
                      <a:r>
                        <a:rPr lang="en-US" sz="1200" b="0">
                          <a:solidFill>
                            <a:schemeClr val="tx1"/>
                          </a:solidFill>
                          <a:effectLst/>
                          <a:latin typeface="Tahoma" panose="020B0604030504040204" pitchFamily="34" charset="0"/>
                          <a:ea typeface="Tahoma" panose="020B0604030504040204" pitchFamily="34" charset="0"/>
                          <a:cs typeface="Tahoma" panose="020B0604030504040204" pitchFamily="34" charset="0"/>
                        </a:rPr>
                        <a:t>-2</a:t>
                      </a:r>
                    </a:p>
                  </a:txBody>
                  <a:tcPr marL="68580" marR="68580" marT="0" marB="0">
                    <a:solidFill>
                      <a:schemeClr val="bg2"/>
                    </a:solidFill>
                  </a:tcPr>
                </a:tc>
                <a:tc>
                  <a:txBody>
                    <a:bodyPr/>
                    <a:lstStyle/>
                    <a:p>
                      <a:pPr marL="0" marR="0" algn="ctr">
                        <a:lnSpc>
                          <a:spcPct val="150000"/>
                        </a:lnSpc>
                        <a:spcBef>
                          <a:spcPts val="0"/>
                        </a:spcBef>
                        <a:spcAft>
                          <a:spcPts val="0"/>
                        </a:spcAft>
                      </a:pPr>
                      <a:r>
                        <a:rPr lang="en-US" sz="1200" b="0">
                          <a:solidFill>
                            <a:schemeClr val="tx1"/>
                          </a:solidFill>
                          <a:effectLst/>
                          <a:latin typeface="Tahoma" panose="020B0604030504040204" pitchFamily="34" charset="0"/>
                          <a:ea typeface="Tahoma" panose="020B0604030504040204" pitchFamily="34" charset="0"/>
                          <a:cs typeface="Tahoma" panose="020B0604030504040204" pitchFamily="34" charset="0"/>
                        </a:rPr>
                        <a:t>7</a:t>
                      </a:r>
                    </a:p>
                  </a:txBody>
                  <a:tcPr marL="68580" marR="68580" marT="0" marB="0">
                    <a:solidFill>
                      <a:schemeClr val="bg2"/>
                    </a:solidFill>
                  </a:tcPr>
                </a:tc>
                <a:tc>
                  <a:txBody>
                    <a:bodyPr/>
                    <a:lstStyle/>
                    <a:p>
                      <a:pPr marL="0" marR="0" algn="ctr">
                        <a:lnSpc>
                          <a:spcPct val="150000"/>
                        </a:lnSpc>
                        <a:spcBef>
                          <a:spcPts val="0"/>
                        </a:spcBef>
                        <a:spcAft>
                          <a:spcPts val="0"/>
                        </a:spcAft>
                      </a:pPr>
                      <a:r>
                        <a:rPr lang="en-US" sz="1200" b="0">
                          <a:solidFill>
                            <a:schemeClr val="tx1"/>
                          </a:solidFill>
                          <a:effectLst/>
                          <a:latin typeface="Tahoma" panose="020B0604030504040204" pitchFamily="34" charset="0"/>
                          <a:ea typeface="Tahoma" panose="020B0604030504040204" pitchFamily="34" charset="0"/>
                          <a:cs typeface="Tahoma" panose="020B0604030504040204" pitchFamily="34" charset="0"/>
                        </a:rPr>
                        <a:t>204</a:t>
                      </a:r>
                    </a:p>
                  </a:txBody>
                  <a:tcPr marL="68580" marR="68580" marT="0" marB="0">
                    <a:solidFill>
                      <a:schemeClr val="bg2"/>
                    </a:solidFill>
                  </a:tcPr>
                </a:tc>
                <a:tc>
                  <a:txBody>
                    <a:bodyPr/>
                    <a:lstStyle/>
                    <a:p>
                      <a:pPr marL="0" marR="0" algn="ctr">
                        <a:lnSpc>
                          <a:spcPct val="150000"/>
                        </a:lnSpc>
                        <a:spcBef>
                          <a:spcPts val="0"/>
                        </a:spcBef>
                        <a:spcAft>
                          <a:spcPts val="0"/>
                        </a:spcAft>
                      </a:pPr>
                      <a:r>
                        <a:rPr lang="en-US" sz="1200" b="0">
                          <a:solidFill>
                            <a:schemeClr val="tx1"/>
                          </a:solidFill>
                          <a:effectLst/>
                          <a:latin typeface="Tahoma" panose="020B0604030504040204" pitchFamily="34" charset="0"/>
                          <a:ea typeface="Tahoma" panose="020B0604030504040204" pitchFamily="34" charset="0"/>
                          <a:cs typeface="Tahoma" panose="020B0604030504040204" pitchFamily="34" charset="0"/>
                        </a:rPr>
                        <a:t>3</a:t>
                      </a:r>
                    </a:p>
                  </a:txBody>
                  <a:tcPr marL="68580" marR="68580" marT="0" marB="0">
                    <a:solidFill>
                      <a:schemeClr val="bg2"/>
                    </a:solidFill>
                  </a:tcPr>
                </a:tc>
                <a:tc>
                  <a:txBody>
                    <a:bodyPr/>
                    <a:lstStyle/>
                    <a:p>
                      <a:pPr marL="0" marR="0" algn="ctr">
                        <a:lnSpc>
                          <a:spcPct val="150000"/>
                        </a:lnSpc>
                        <a:spcBef>
                          <a:spcPts val="0"/>
                        </a:spcBef>
                        <a:spcAft>
                          <a:spcPts val="0"/>
                        </a:spcAft>
                      </a:pPr>
                      <a:r>
                        <a:rPr lang="en-US" sz="1200" b="0" dirty="0">
                          <a:solidFill>
                            <a:schemeClr val="tx1"/>
                          </a:solidFill>
                          <a:effectLst/>
                          <a:latin typeface="Tahoma" panose="020B0604030504040204" pitchFamily="34" charset="0"/>
                          <a:ea typeface="Tahoma" panose="020B0604030504040204" pitchFamily="34" charset="0"/>
                          <a:cs typeface="Tahoma" panose="020B0604030504040204" pitchFamily="34" charset="0"/>
                        </a:rPr>
                        <a:t>-10</a:t>
                      </a:r>
                    </a:p>
                  </a:txBody>
                  <a:tcPr marL="68580" marR="68580" marT="0" marB="0">
                    <a:solidFill>
                      <a:schemeClr val="bg2"/>
                    </a:solidFill>
                  </a:tcPr>
                </a:tc>
                <a:tc>
                  <a:txBody>
                    <a:bodyPr/>
                    <a:lstStyle/>
                    <a:p>
                      <a:pPr marL="0" marR="0" algn="ctr">
                        <a:lnSpc>
                          <a:spcPct val="150000"/>
                        </a:lnSpc>
                        <a:spcBef>
                          <a:spcPts val="0"/>
                        </a:spcBef>
                        <a:spcAft>
                          <a:spcPts val="0"/>
                        </a:spcAft>
                      </a:pPr>
                      <a:r>
                        <a:rPr lang="en-US" sz="1200" b="0">
                          <a:solidFill>
                            <a:schemeClr val="tx1"/>
                          </a:solidFill>
                          <a:effectLst/>
                          <a:latin typeface="Tahoma" panose="020B0604030504040204" pitchFamily="34" charset="0"/>
                          <a:ea typeface="Tahoma" panose="020B0604030504040204" pitchFamily="34" charset="0"/>
                          <a:cs typeface="Tahoma" panose="020B0604030504040204" pitchFamily="34" charset="0"/>
                        </a:rPr>
                        <a:t>107</a:t>
                      </a:r>
                    </a:p>
                  </a:txBody>
                  <a:tcPr marL="68580" marR="68580" marT="0" marB="0">
                    <a:solidFill>
                      <a:schemeClr val="bg2"/>
                    </a:solidFill>
                  </a:tcPr>
                </a:tc>
                <a:tc>
                  <a:txBody>
                    <a:bodyPr/>
                    <a:lstStyle/>
                    <a:p>
                      <a:pPr marL="0" marR="0" algn="ctr">
                        <a:lnSpc>
                          <a:spcPct val="150000"/>
                        </a:lnSpc>
                        <a:spcBef>
                          <a:spcPts val="0"/>
                        </a:spcBef>
                        <a:spcAft>
                          <a:spcPts val="0"/>
                        </a:spcAft>
                      </a:pPr>
                      <a:r>
                        <a:rPr lang="en-US" sz="1200" b="0">
                          <a:solidFill>
                            <a:schemeClr val="tx1"/>
                          </a:solidFill>
                          <a:effectLst/>
                          <a:latin typeface="Tahoma" panose="020B0604030504040204" pitchFamily="34" charset="0"/>
                          <a:ea typeface="Tahoma" panose="020B0604030504040204" pitchFamily="34" charset="0"/>
                          <a:cs typeface="Tahoma" panose="020B0604030504040204" pitchFamily="34" charset="0"/>
                        </a:rPr>
                        <a:t>1</a:t>
                      </a:r>
                    </a:p>
                  </a:txBody>
                  <a:tcPr marL="68580" marR="68580" marT="0" marB="0">
                    <a:solidFill>
                      <a:schemeClr val="bg2"/>
                    </a:solidFill>
                  </a:tcPr>
                </a:tc>
                <a:extLst>
                  <a:ext uri="{0D108BD9-81ED-4DB2-BD59-A6C34878D82A}">
                    <a16:rowId xmlns:a16="http://schemas.microsoft.com/office/drawing/2014/main" xmlns="" val="639006675"/>
                  </a:ext>
                </a:extLst>
              </a:tr>
              <a:tr h="240108">
                <a:tc>
                  <a:txBody>
                    <a:bodyPr/>
                    <a:lstStyle/>
                    <a:p>
                      <a:pPr marL="0" marR="0" algn="ctr">
                        <a:lnSpc>
                          <a:spcPct val="150000"/>
                        </a:lnSpc>
                        <a:spcBef>
                          <a:spcPts val="0"/>
                        </a:spcBef>
                        <a:spcAft>
                          <a:spcPts val="0"/>
                        </a:spcAft>
                      </a:pPr>
                      <a:r>
                        <a:rPr lang="en-US" sz="1200" b="0">
                          <a:solidFill>
                            <a:schemeClr val="tx1"/>
                          </a:solidFill>
                          <a:effectLst/>
                          <a:latin typeface="Tahoma" panose="020B0604030504040204" pitchFamily="34" charset="0"/>
                          <a:ea typeface="Tahoma" panose="020B0604030504040204" pitchFamily="34" charset="0"/>
                          <a:cs typeface="Tahoma" panose="020B0604030504040204" pitchFamily="34" charset="0"/>
                        </a:rPr>
                        <a:t>3</a:t>
                      </a:r>
                    </a:p>
                  </a:txBody>
                  <a:tcPr marL="68580" marR="68580" marT="0" marB="0">
                    <a:solidFill>
                      <a:schemeClr val="bg2"/>
                    </a:solidFill>
                  </a:tcPr>
                </a:tc>
                <a:tc>
                  <a:txBody>
                    <a:bodyPr/>
                    <a:lstStyle/>
                    <a:p>
                      <a:pPr marL="0" marR="0" algn="ctr">
                        <a:lnSpc>
                          <a:spcPct val="150000"/>
                        </a:lnSpc>
                        <a:spcBef>
                          <a:spcPts val="0"/>
                        </a:spcBef>
                        <a:spcAft>
                          <a:spcPts val="0"/>
                        </a:spcAft>
                      </a:pPr>
                      <a:r>
                        <a:rPr lang="en-US" sz="1200" b="0">
                          <a:solidFill>
                            <a:schemeClr val="tx1"/>
                          </a:solidFill>
                          <a:effectLst/>
                          <a:latin typeface="Tahoma" panose="020B0604030504040204" pitchFamily="34" charset="0"/>
                          <a:ea typeface="Tahoma" panose="020B0604030504040204" pitchFamily="34" charset="0"/>
                          <a:cs typeface="Tahoma" panose="020B0604030504040204" pitchFamily="34" charset="0"/>
                        </a:rPr>
                        <a:t>-10</a:t>
                      </a:r>
                    </a:p>
                  </a:txBody>
                  <a:tcPr marL="68580" marR="68580" marT="0" marB="0">
                    <a:solidFill>
                      <a:schemeClr val="bg2"/>
                    </a:solidFill>
                  </a:tcPr>
                </a:tc>
                <a:tc>
                  <a:txBody>
                    <a:bodyPr/>
                    <a:lstStyle/>
                    <a:p>
                      <a:pPr marL="0" marR="0" algn="ctr">
                        <a:lnSpc>
                          <a:spcPct val="150000"/>
                        </a:lnSpc>
                        <a:spcBef>
                          <a:spcPts val="0"/>
                        </a:spcBef>
                        <a:spcAft>
                          <a:spcPts val="0"/>
                        </a:spcAft>
                      </a:pPr>
                      <a:r>
                        <a:rPr lang="en-US" sz="1200" b="0">
                          <a:solidFill>
                            <a:schemeClr val="tx1"/>
                          </a:solidFill>
                          <a:effectLst/>
                          <a:latin typeface="Tahoma" panose="020B0604030504040204" pitchFamily="34" charset="0"/>
                          <a:ea typeface="Tahoma" panose="020B0604030504040204" pitchFamily="34" charset="0"/>
                          <a:cs typeface="Tahoma" panose="020B0604030504040204" pitchFamily="34" charset="0"/>
                        </a:rPr>
                        <a:t>107</a:t>
                      </a:r>
                    </a:p>
                  </a:txBody>
                  <a:tcPr marL="68580" marR="68580" marT="0" marB="0">
                    <a:solidFill>
                      <a:schemeClr val="bg2"/>
                    </a:solidFill>
                  </a:tcPr>
                </a:tc>
                <a:tc>
                  <a:txBody>
                    <a:bodyPr/>
                    <a:lstStyle/>
                    <a:p>
                      <a:pPr marL="0" marR="0" algn="ctr">
                        <a:lnSpc>
                          <a:spcPct val="150000"/>
                        </a:lnSpc>
                        <a:spcBef>
                          <a:spcPts val="0"/>
                        </a:spcBef>
                        <a:spcAft>
                          <a:spcPts val="0"/>
                        </a:spcAft>
                      </a:pPr>
                      <a:r>
                        <a:rPr lang="en-US" sz="1200" b="0">
                          <a:solidFill>
                            <a:schemeClr val="tx1"/>
                          </a:solidFill>
                          <a:effectLst/>
                          <a:latin typeface="Tahoma" panose="020B0604030504040204" pitchFamily="34" charset="0"/>
                          <a:ea typeface="Tahoma" panose="020B0604030504040204" pitchFamily="34" charset="0"/>
                          <a:cs typeface="Tahoma" panose="020B0604030504040204" pitchFamily="34" charset="0"/>
                        </a:rPr>
                        <a:t>-5</a:t>
                      </a:r>
                    </a:p>
                  </a:txBody>
                  <a:tcPr marL="68580" marR="68580" marT="0" marB="0">
                    <a:solidFill>
                      <a:schemeClr val="bg2"/>
                    </a:solidFill>
                  </a:tcPr>
                </a:tc>
                <a:tc>
                  <a:txBody>
                    <a:bodyPr/>
                    <a:lstStyle/>
                    <a:p>
                      <a:pPr marL="0" marR="0" algn="ctr">
                        <a:lnSpc>
                          <a:spcPct val="150000"/>
                        </a:lnSpc>
                        <a:spcBef>
                          <a:spcPts val="0"/>
                        </a:spcBef>
                        <a:spcAft>
                          <a:spcPts val="0"/>
                        </a:spcAft>
                      </a:pPr>
                      <a:r>
                        <a:rPr lang="en-US" sz="1200" b="0" dirty="0">
                          <a:solidFill>
                            <a:schemeClr val="tx1"/>
                          </a:solidFill>
                          <a:effectLst/>
                          <a:latin typeface="Tahoma" panose="020B0604030504040204" pitchFamily="34" charset="0"/>
                          <a:ea typeface="Tahoma" panose="020B0604030504040204" pitchFamily="34" charset="0"/>
                          <a:cs typeface="Tahoma" panose="020B0604030504040204" pitchFamily="34" charset="0"/>
                        </a:rPr>
                        <a:t>17</a:t>
                      </a:r>
                    </a:p>
                  </a:txBody>
                  <a:tcPr marL="68580" marR="68580" marT="0" marB="0">
                    <a:solidFill>
                      <a:schemeClr val="bg2"/>
                    </a:solidFill>
                  </a:tcPr>
                </a:tc>
                <a:tc>
                  <a:txBody>
                    <a:bodyPr/>
                    <a:lstStyle/>
                    <a:p>
                      <a:pPr marL="0" marR="0" algn="ctr">
                        <a:lnSpc>
                          <a:spcPct val="150000"/>
                        </a:lnSpc>
                        <a:spcBef>
                          <a:spcPts val="0"/>
                        </a:spcBef>
                        <a:spcAft>
                          <a:spcPts val="0"/>
                        </a:spcAft>
                      </a:pPr>
                      <a:r>
                        <a:rPr lang="en-US" sz="1200" b="0" dirty="0">
                          <a:solidFill>
                            <a:schemeClr val="tx1"/>
                          </a:solidFill>
                          <a:effectLst/>
                          <a:latin typeface="Tahoma" panose="020B0604030504040204" pitchFamily="34" charset="0"/>
                          <a:ea typeface="Tahoma" panose="020B0604030504040204" pitchFamily="34" charset="0"/>
                          <a:cs typeface="Tahoma" panose="020B0604030504040204" pitchFamily="34" charset="0"/>
                        </a:rPr>
                        <a:t>97</a:t>
                      </a:r>
                    </a:p>
                  </a:txBody>
                  <a:tcPr marL="68580" marR="68580" marT="0" marB="0">
                    <a:solidFill>
                      <a:schemeClr val="bg2"/>
                    </a:solidFill>
                  </a:tcPr>
                </a:tc>
                <a:tc>
                  <a:txBody>
                    <a:bodyPr/>
                    <a:lstStyle/>
                    <a:p>
                      <a:pPr marL="0" marR="0" algn="ctr">
                        <a:lnSpc>
                          <a:spcPct val="150000"/>
                        </a:lnSpc>
                        <a:spcBef>
                          <a:spcPts val="0"/>
                        </a:spcBef>
                        <a:spcAft>
                          <a:spcPts val="0"/>
                        </a:spcAft>
                      </a:pPr>
                      <a:r>
                        <a:rPr lang="en-US" sz="1200" b="0">
                          <a:solidFill>
                            <a:schemeClr val="tx1"/>
                          </a:solidFill>
                          <a:effectLst/>
                          <a:latin typeface="Tahoma" panose="020B0604030504040204" pitchFamily="34" charset="0"/>
                          <a:ea typeface="Tahoma" panose="020B0604030504040204" pitchFamily="34" charset="0"/>
                          <a:cs typeface="Tahoma" panose="020B0604030504040204" pitchFamily="34" charset="0"/>
                        </a:rPr>
                        <a:t>1</a:t>
                      </a:r>
                    </a:p>
                  </a:txBody>
                  <a:tcPr marL="68580" marR="68580" marT="0" marB="0">
                    <a:solidFill>
                      <a:schemeClr val="bg2"/>
                    </a:solidFill>
                  </a:tcPr>
                </a:tc>
                <a:extLst>
                  <a:ext uri="{0D108BD9-81ED-4DB2-BD59-A6C34878D82A}">
                    <a16:rowId xmlns:a16="http://schemas.microsoft.com/office/drawing/2014/main" xmlns="" val="3965156525"/>
                  </a:ext>
                </a:extLst>
              </a:tr>
              <a:tr h="240108">
                <a:tc>
                  <a:txBody>
                    <a:bodyPr/>
                    <a:lstStyle/>
                    <a:p>
                      <a:pPr marL="0" marR="0" algn="ctr">
                        <a:lnSpc>
                          <a:spcPct val="150000"/>
                        </a:lnSpc>
                        <a:spcBef>
                          <a:spcPts val="0"/>
                        </a:spcBef>
                        <a:spcAft>
                          <a:spcPts val="0"/>
                        </a:spcAft>
                      </a:pPr>
                      <a:r>
                        <a:rPr lang="en-US" sz="1200" b="0">
                          <a:solidFill>
                            <a:schemeClr val="tx1"/>
                          </a:solidFill>
                          <a:effectLst/>
                          <a:latin typeface="Tahoma" panose="020B0604030504040204" pitchFamily="34" charset="0"/>
                          <a:ea typeface="Tahoma" panose="020B0604030504040204" pitchFamily="34" charset="0"/>
                          <a:cs typeface="Tahoma" panose="020B0604030504040204" pitchFamily="34" charset="0"/>
                        </a:rPr>
                        <a:t>-5</a:t>
                      </a:r>
                    </a:p>
                  </a:txBody>
                  <a:tcPr marL="68580" marR="68580" marT="0" marB="0">
                    <a:solidFill>
                      <a:schemeClr val="bg2"/>
                    </a:solidFill>
                  </a:tcPr>
                </a:tc>
                <a:tc>
                  <a:txBody>
                    <a:bodyPr/>
                    <a:lstStyle/>
                    <a:p>
                      <a:pPr marL="0" marR="0" algn="ctr">
                        <a:lnSpc>
                          <a:spcPct val="150000"/>
                        </a:lnSpc>
                        <a:spcBef>
                          <a:spcPts val="0"/>
                        </a:spcBef>
                        <a:spcAft>
                          <a:spcPts val="0"/>
                        </a:spcAft>
                      </a:pPr>
                      <a:r>
                        <a:rPr lang="en-US" sz="1200" b="0">
                          <a:solidFill>
                            <a:schemeClr val="tx1"/>
                          </a:solidFill>
                          <a:effectLst/>
                          <a:latin typeface="Tahoma" panose="020B0604030504040204" pitchFamily="34" charset="0"/>
                          <a:ea typeface="Tahoma" panose="020B0604030504040204" pitchFamily="34" charset="0"/>
                          <a:cs typeface="Tahoma" panose="020B0604030504040204" pitchFamily="34" charset="0"/>
                        </a:rPr>
                        <a:t>17</a:t>
                      </a:r>
                    </a:p>
                  </a:txBody>
                  <a:tcPr marL="68580" marR="68580" marT="0" marB="0">
                    <a:solidFill>
                      <a:schemeClr val="bg2"/>
                    </a:solidFill>
                  </a:tcPr>
                </a:tc>
                <a:tc>
                  <a:txBody>
                    <a:bodyPr/>
                    <a:lstStyle/>
                    <a:p>
                      <a:pPr marL="0" marR="0" algn="ctr">
                        <a:lnSpc>
                          <a:spcPct val="150000"/>
                        </a:lnSpc>
                        <a:spcBef>
                          <a:spcPts val="0"/>
                        </a:spcBef>
                        <a:spcAft>
                          <a:spcPts val="0"/>
                        </a:spcAft>
                      </a:pPr>
                      <a:r>
                        <a:rPr lang="en-US" sz="1200" b="0" dirty="0">
                          <a:solidFill>
                            <a:schemeClr val="tx1"/>
                          </a:solidFill>
                          <a:effectLst/>
                          <a:latin typeface="Tahoma" panose="020B0604030504040204" pitchFamily="34" charset="0"/>
                          <a:ea typeface="Tahoma" panose="020B0604030504040204" pitchFamily="34" charset="0"/>
                          <a:cs typeface="Tahoma" panose="020B0604030504040204" pitchFamily="34" charset="0"/>
                        </a:rPr>
                        <a:t>97</a:t>
                      </a:r>
                    </a:p>
                  </a:txBody>
                  <a:tcPr marL="68580" marR="68580" marT="0" marB="0">
                    <a:solidFill>
                      <a:schemeClr val="bg2"/>
                    </a:solidFill>
                  </a:tcPr>
                </a:tc>
                <a:tc>
                  <a:txBody>
                    <a:bodyPr/>
                    <a:lstStyle/>
                    <a:p>
                      <a:pPr marL="0" marR="0" algn="ctr">
                        <a:lnSpc>
                          <a:spcPct val="150000"/>
                        </a:lnSpc>
                        <a:spcBef>
                          <a:spcPts val="0"/>
                        </a:spcBef>
                        <a:spcAft>
                          <a:spcPts val="0"/>
                        </a:spcAft>
                      </a:pPr>
                      <a:r>
                        <a:rPr lang="en-US" sz="1200" b="0">
                          <a:solidFill>
                            <a:schemeClr val="tx1"/>
                          </a:solidFill>
                          <a:effectLst/>
                          <a:latin typeface="Tahoma" panose="020B0604030504040204" pitchFamily="34" charset="0"/>
                          <a:ea typeface="Tahoma" panose="020B0604030504040204" pitchFamily="34" charset="0"/>
                          <a:cs typeface="Tahoma" panose="020B0604030504040204" pitchFamily="34" charset="0"/>
                        </a:rPr>
                        <a:t>8</a:t>
                      </a:r>
                    </a:p>
                  </a:txBody>
                  <a:tcPr marL="68580" marR="68580" marT="0" marB="0">
                    <a:solidFill>
                      <a:schemeClr val="bg2"/>
                    </a:solidFill>
                  </a:tcPr>
                </a:tc>
                <a:tc>
                  <a:txBody>
                    <a:bodyPr/>
                    <a:lstStyle/>
                    <a:p>
                      <a:pPr marL="0" marR="0" algn="ctr">
                        <a:lnSpc>
                          <a:spcPct val="150000"/>
                        </a:lnSpc>
                        <a:spcBef>
                          <a:spcPts val="0"/>
                        </a:spcBef>
                        <a:spcAft>
                          <a:spcPts val="0"/>
                        </a:spcAft>
                      </a:pPr>
                      <a:r>
                        <a:rPr lang="en-US" sz="1200" b="0">
                          <a:solidFill>
                            <a:schemeClr val="tx1"/>
                          </a:solidFill>
                          <a:effectLst/>
                          <a:latin typeface="Tahoma" panose="020B0604030504040204" pitchFamily="34" charset="0"/>
                          <a:ea typeface="Tahoma" panose="020B0604030504040204" pitchFamily="34" charset="0"/>
                          <a:cs typeface="Tahoma" panose="020B0604030504040204" pitchFamily="34" charset="0"/>
                        </a:rPr>
                        <a:t>-27</a:t>
                      </a:r>
                    </a:p>
                  </a:txBody>
                  <a:tcPr marL="68580" marR="68580" marT="0" marB="0">
                    <a:solidFill>
                      <a:schemeClr val="bg2"/>
                    </a:solidFill>
                  </a:tcPr>
                </a:tc>
                <a:tc>
                  <a:txBody>
                    <a:bodyPr/>
                    <a:lstStyle/>
                    <a:p>
                      <a:pPr marL="0" marR="0" algn="ctr">
                        <a:lnSpc>
                          <a:spcPct val="150000"/>
                        </a:lnSpc>
                        <a:spcBef>
                          <a:spcPts val="0"/>
                        </a:spcBef>
                        <a:spcAft>
                          <a:spcPts val="0"/>
                        </a:spcAft>
                      </a:pPr>
                      <a:r>
                        <a:rPr lang="en-US" sz="1200" b="0" dirty="0">
                          <a:solidFill>
                            <a:schemeClr val="tx1"/>
                          </a:solidFill>
                          <a:effectLst/>
                          <a:latin typeface="Tahoma" panose="020B0604030504040204" pitchFamily="34" charset="0"/>
                          <a:ea typeface="Tahoma" panose="020B0604030504040204" pitchFamily="34" charset="0"/>
                          <a:cs typeface="Tahoma" panose="020B0604030504040204" pitchFamily="34" charset="0"/>
                        </a:rPr>
                        <a:t>10</a:t>
                      </a:r>
                    </a:p>
                  </a:txBody>
                  <a:tcPr marL="68580" marR="68580" marT="0" marB="0">
                    <a:solidFill>
                      <a:schemeClr val="bg2"/>
                    </a:solidFill>
                  </a:tcPr>
                </a:tc>
                <a:tc>
                  <a:txBody>
                    <a:bodyPr/>
                    <a:lstStyle/>
                    <a:p>
                      <a:pPr marL="0" marR="0" algn="ctr">
                        <a:lnSpc>
                          <a:spcPct val="150000"/>
                        </a:lnSpc>
                        <a:spcBef>
                          <a:spcPts val="0"/>
                        </a:spcBef>
                        <a:spcAft>
                          <a:spcPts val="0"/>
                        </a:spcAft>
                      </a:pPr>
                      <a:r>
                        <a:rPr lang="en-US" sz="1200" b="0" dirty="0">
                          <a:solidFill>
                            <a:schemeClr val="tx1"/>
                          </a:solidFill>
                          <a:effectLst/>
                          <a:latin typeface="Tahoma" panose="020B0604030504040204" pitchFamily="34" charset="0"/>
                          <a:ea typeface="Tahoma" panose="020B0604030504040204" pitchFamily="34" charset="0"/>
                          <a:cs typeface="Tahoma" panose="020B0604030504040204" pitchFamily="34" charset="0"/>
                        </a:rPr>
                        <a:t>9</a:t>
                      </a:r>
                    </a:p>
                  </a:txBody>
                  <a:tcPr marL="68580" marR="68580" marT="0" marB="0">
                    <a:solidFill>
                      <a:schemeClr val="bg2"/>
                    </a:solidFill>
                  </a:tcPr>
                </a:tc>
                <a:extLst>
                  <a:ext uri="{0D108BD9-81ED-4DB2-BD59-A6C34878D82A}">
                    <a16:rowId xmlns:a16="http://schemas.microsoft.com/office/drawing/2014/main" xmlns="" val="2788272124"/>
                  </a:ext>
                </a:extLst>
              </a:tr>
              <a:tr h="240108">
                <a:tc>
                  <a:txBody>
                    <a:bodyPr/>
                    <a:lstStyle/>
                    <a:p>
                      <a:pPr marL="0" marR="0" algn="ctr">
                        <a:lnSpc>
                          <a:spcPct val="150000"/>
                        </a:lnSpc>
                        <a:spcBef>
                          <a:spcPts val="0"/>
                        </a:spcBef>
                        <a:spcAft>
                          <a:spcPts val="0"/>
                        </a:spcAft>
                      </a:pPr>
                      <a:r>
                        <a:rPr lang="en-US" sz="1200" b="0">
                          <a:solidFill>
                            <a:schemeClr val="tx1"/>
                          </a:solidFill>
                          <a:effectLst/>
                          <a:latin typeface="Tahoma" panose="020B0604030504040204" pitchFamily="34" charset="0"/>
                          <a:ea typeface="Tahoma" panose="020B0604030504040204" pitchFamily="34" charset="0"/>
                          <a:cs typeface="Tahoma" panose="020B0604030504040204" pitchFamily="34" charset="0"/>
                        </a:rPr>
                        <a:t>8</a:t>
                      </a:r>
                    </a:p>
                  </a:txBody>
                  <a:tcPr marL="68580" marR="68580" marT="0" marB="0">
                    <a:solidFill>
                      <a:schemeClr val="bg2"/>
                    </a:solidFill>
                  </a:tcPr>
                </a:tc>
                <a:tc>
                  <a:txBody>
                    <a:bodyPr/>
                    <a:lstStyle/>
                    <a:p>
                      <a:pPr marL="0" marR="0" algn="ctr">
                        <a:lnSpc>
                          <a:spcPct val="150000"/>
                        </a:lnSpc>
                        <a:spcBef>
                          <a:spcPts val="0"/>
                        </a:spcBef>
                        <a:spcAft>
                          <a:spcPts val="0"/>
                        </a:spcAft>
                      </a:pPr>
                      <a:r>
                        <a:rPr lang="en-US" sz="1200" b="0">
                          <a:solidFill>
                            <a:schemeClr val="tx1"/>
                          </a:solidFill>
                          <a:effectLst/>
                          <a:latin typeface="Tahoma" panose="020B0604030504040204" pitchFamily="34" charset="0"/>
                          <a:ea typeface="Tahoma" panose="020B0604030504040204" pitchFamily="34" charset="0"/>
                          <a:cs typeface="Tahoma" panose="020B0604030504040204" pitchFamily="34" charset="0"/>
                        </a:rPr>
                        <a:t>-27</a:t>
                      </a:r>
                    </a:p>
                  </a:txBody>
                  <a:tcPr marL="68580" marR="68580" marT="0" marB="0">
                    <a:solidFill>
                      <a:schemeClr val="bg2"/>
                    </a:solidFill>
                  </a:tcPr>
                </a:tc>
                <a:tc>
                  <a:txBody>
                    <a:bodyPr/>
                    <a:lstStyle/>
                    <a:p>
                      <a:pPr marL="0" marR="0" algn="ctr">
                        <a:lnSpc>
                          <a:spcPct val="150000"/>
                        </a:lnSpc>
                        <a:spcBef>
                          <a:spcPts val="0"/>
                        </a:spcBef>
                        <a:spcAft>
                          <a:spcPts val="0"/>
                        </a:spcAft>
                      </a:pPr>
                      <a:r>
                        <a:rPr lang="en-US" sz="1200" b="0">
                          <a:solidFill>
                            <a:schemeClr val="tx1"/>
                          </a:solidFill>
                          <a:effectLst/>
                          <a:latin typeface="Tahoma" panose="020B0604030504040204" pitchFamily="34" charset="0"/>
                          <a:ea typeface="Tahoma" panose="020B0604030504040204" pitchFamily="34" charset="0"/>
                          <a:cs typeface="Tahoma" panose="020B0604030504040204" pitchFamily="34" charset="0"/>
                        </a:rPr>
                        <a:t>10</a:t>
                      </a:r>
                    </a:p>
                  </a:txBody>
                  <a:tcPr marL="68580" marR="68580" marT="0" marB="0">
                    <a:solidFill>
                      <a:schemeClr val="bg2"/>
                    </a:solidFill>
                  </a:tcPr>
                </a:tc>
                <a:tc>
                  <a:txBody>
                    <a:bodyPr/>
                    <a:lstStyle/>
                    <a:p>
                      <a:pPr marL="0" marR="0" algn="ctr">
                        <a:lnSpc>
                          <a:spcPct val="150000"/>
                        </a:lnSpc>
                        <a:spcBef>
                          <a:spcPts val="0"/>
                        </a:spcBef>
                        <a:spcAft>
                          <a:spcPts val="0"/>
                        </a:spcAft>
                      </a:pPr>
                      <a:r>
                        <a:rPr lang="en-US" sz="1200" b="0">
                          <a:solidFill>
                            <a:schemeClr val="tx1"/>
                          </a:solidFill>
                          <a:effectLst/>
                          <a:latin typeface="Tahoma" panose="020B0604030504040204" pitchFamily="34" charset="0"/>
                          <a:ea typeface="Tahoma" panose="020B0604030504040204" pitchFamily="34" charset="0"/>
                          <a:cs typeface="Tahoma" panose="020B0604030504040204" pitchFamily="34" charset="0"/>
                        </a:rPr>
                        <a:t>-77</a:t>
                      </a:r>
                    </a:p>
                  </a:txBody>
                  <a:tcPr marL="68580" marR="68580" marT="0" marB="0">
                    <a:solidFill>
                      <a:schemeClr val="bg2"/>
                    </a:solidFill>
                  </a:tcPr>
                </a:tc>
                <a:tc>
                  <a:txBody>
                    <a:bodyPr/>
                    <a:lstStyle/>
                    <a:p>
                      <a:pPr marL="0" marR="0" algn="ctr">
                        <a:lnSpc>
                          <a:spcPct val="150000"/>
                        </a:lnSpc>
                        <a:spcBef>
                          <a:spcPts val="0"/>
                        </a:spcBef>
                        <a:spcAft>
                          <a:spcPts val="0"/>
                        </a:spcAft>
                      </a:pPr>
                      <a:r>
                        <a:rPr lang="en-US" sz="1200" b="0">
                          <a:solidFill>
                            <a:schemeClr val="tx1"/>
                          </a:solidFill>
                          <a:effectLst/>
                          <a:latin typeface="Tahoma" panose="020B0604030504040204" pitchFamily="34" charset="0"/>
                          <a:ea typeface="Tahoma" panose="020B0604030504040204" pitchFamily="34" charset="0"/>
                          <a:cs typeface="Tahoma" panose="020B0604030504040204" pitchFamily="34" charset="0"/>
                        </a:rPr>
                        <a:t>260</a:t>
                      </a:r>
                    </a:p>
                  </a:txBody>
                  <a:tcPr marL="68580" marR="68580" marT="0" marB="0">
                    <a:solidFill>
                      <a:schemeClr val="bg2"/>
                    </a:solidFill>
                  </a:tcPr>
                </a:tc>
                <a:tc>
                  <a:txBody>
                    <a:bodyPr/>
                    <a:lstStyle/>
                    <a:p>
                      <a:pPr marL="0" marR="0" algn="ctr">
                        <a:lnSpc>
                          <a:spcPct val="150000"/>
                        </a:lnSpc>
                        <a:spcBef>
                          <a:spcPts val="0"/>
                        </a:spcBef>
                        <a:spcAft>
                          <a:spcPts val="0"/>
                        </a:spcAft>
                      </a:pPr>
                      <a:r>
                        <a:rPr lang="en-US" sz="1200" b="0" dirty="0">
                          <a:solidFill>
                            <a:schemeClr val="tx1"/>
                          </a:solidFill>
                          <a:effectLst/>
                          <a:latin typeface="Tahoma" panose="020B0604030504040204" pitchFamily="34" charset="0"/>
                          <a:ea typeface="Tahoma" panose="020B0604030504040204" pitchFamily="34" charset="0"/>
                          <a:cs typeface="Tahoma" panose="020B0604030504040204" pitchFamily="34" charset="0"/>
                        </a:rPr>
                        <a:t>7</a:t>
                      </a:r>
                    </a:p>
                  </a:txBody>
                  <a:tcPr marL="68580" marR="68580" marT="0" marB="0">
                    <a:solidFill>
                      <a:schemeClr val="bg2"/>
                    </a:solidFill>
                  </a:tcPr>
                </a:tc>
                <a:tc>
                  <a:txBody>
                    <a:bodyPr/>
                    <a:lstStyle/>
                    <a:p>
                      <a:pPr marL="0" marR="0" algn="ctr">
                        <a:lnSpc>
                          <a:spcPct val="150000"/>
                        </a:lnSpc>
                        <a:spcBef>
                          <a:spcPts val="0"/>
                        </a:spcBef>
                        <a:spcAft>
                          <a:spcPts val="0"/>
                        </a:spcAft>
                      </a:pPr>
                      <a:r>
                        <a:rPr lang="en-US" sz="1200" b="0" dirty="0">
                          <a:solidFill>
                            <a:schemeClr val="tx1"/>
                          </a:solidFill>
                          <a:effectLst/>
                          <a:latin typeface="Tahoma" panose="020B0604030504040204" pitchFamily="34" charset="0"/>
                          <a:ea typeface="Tahoma" panose="020B0604030504040204" pitchFamily="34" charset="0"/>
                          <a:cs typeface="Tahoma" panose="020B0604030504040204" pitchFamily="34" charset="0"/>
                        </a:rPr>
                        <a:t>1</a:t>
                      </a:r>
                    </a:p>
                  </a:txBody>
                  <a:tcPr marL="68580" marR="68580" marT="0" marB="0">
                    <a:solidFill>
                      <a:schemeClr val="bg2"/>
                    </a:solidFill>
                  </a:tcPr>
                </a:tc>
                <a:extLst>
                  <a:ext uri="{0D108BD9-81ED-4DB2-BD59-A6C34878D82A}">
                    <a16:rowId xmlns:a16="http://schemas.microsoft.com/office/drawing/2014/main" xmlns="" val="665130018"/>
                  </a:ext>
                </a:extLst>
              </a:tr>
              <a:tr h="240108">
                <a:tc>
                  <a:txBody>
                    <a:bodyPr/>
                    <a:lstStyle/>
                    <a:p>
                      <a:pPr marL="0" marR="0" algn="ctr">
                        <a:lnSpc>
                          <a:spcPct val="150000"/>
                        </a:lnSpc>
                        <a:spcBef>
                          <a:spcPts val="0"/>
                        </a:spcBef>
                        <a:spcAft>
                          <a:spcPts val="0"/>
                        </a:spcAft>
                      </a:pPr>
                      <a:r>
                        <a:rPr lang="en-US" sz="1200" b="0">
                          <a:solidFill>
                            <a:schemeClr val="tx1"/>
                          </a:solidFill>
                          <a:effectLst/>
                          <a:latin typeface="Tahoma" panose="020B0604030504040204" pitchFamily="34" charset="0"/>
                          <a:ea typeface="Tahoma" panose="020B0604030504040204" pitchFamily="34" charset="0"/>
                          <a:cs typeface="Tahoma" panose="020B0604030504040204" pitchFamily="34" charset="0"/>
                        </a:rPr>
                        <a:t>-77</a:t>
                      </a:r>
                    </a:p>
                  </a:txBody>
                  <a:tcPr marL="68580" marR="68580" marT="0" marB="0">
                    <a:solidFill>
                      <a:schemeClr val="bg2"/>
                    </a:solidFill>
                  </a:tcPr>
                </a:tc>
                <a:tc>
                  <a:txBody>
                    <a:bodyPr/>
                    <a:lstStyle/>
                    <a:p>
                      <a:pPr marL="0" marR="0" algn="ctr">
                        <a:lnSpc>
                          <a:spcPct val="150000"/>
                        </a:lnSpc>
                        <a:spcBef>
                          <a:spcPts val="0"/>
                        </a:spcBef>
                        <a:spcAft>
                          <a:spcPts val="0"/>
                        </a:spcAft>
                      </a:pPr>
                      <a:r>
                        <a:rPr lang="en-US" sz="1200" b="0">
                          <a:solidFill>
                            <a:schemeClr val="tx1"/>
                          </a:solidFill>
                          <a:effectLst/>
                          <a:latin typeface="Tahoma" panose="020B0604030504040204" pitchFamily="34" charset="0"/>
                          <a:ea typeface="Tahoma" panose="020B0604030504040204" pitchFamily="34" charset="0"/>
                          <a:cs typeface="Tahoma" panose="020B0604030504040204" pitchFamily="34" charset="0"/>
                        </a:rPr>
                        <a:t>260</a:t>
                      </a:r>
                    </a:p>
                  </a:txBody>
                  <a:tcPr marL="68580" marR="68580" marT="0" marB="0">
                    <a:solidFill>
                      <a:schemeClr val="bg2"/>
                    </a:solidFill>
                  </a:tcPr>
                </a:tc>
                <a:tc>
                  <a:txBody>
                    <a:bodyPr/>
                    <a:lstStyle/>
                    <a:p>
                      <a:pPr marL="0" marR="0" algn="ctr">
                        <a:lnSpc>
                          <a:spcPct val="150000"/>
                        </a:lnSpc>
                        <a:spcBef>
                          <a:spcPts val="0"/>
                        </a:spcBef>
                        <a:spcAft>
                          <a:spcPts val="0"/>
                        </a:spcAft>
                      </a:pPr>
                      <a:r>
                        <a:rPr lang="en-US" sz="1200" b="0">
                          <a:solidFill>
                            <a:schemeClr val="tx1"/>
                          </a:solidFill>
                          <a:effectLst/>
                          <a:latin typeface="Tahoma" panose="020B0604030504040204" pitchFamily="34" charset="0"/>
                          <a:ea typeface="Tahoma" panose="020B0604030504040204" pitchFamily="34" charset="0"/>
                          <a:cs typeface="Tahoma" panose="020B0604030504040204" pitchFamily="34" charset="0"/>
                        </a:rPr>
                        <a:t>7</a:t>
                      </a:r>
                    </a:p>
                  </a:txBody>
                  <a:tcPr marL="68580" marR="68580" marT="0" marB="0">
                    <a:solidFill>
                      <a:schemeClr val="bg2"/>
                    </a:solidFill>
                  </a:tcPr>
                </a:tc>
                <a:tc>
                  <a:txBody>
                    <a:bodyPr/>
                    <a:lstStyle/>
                    <a:p>
                      <a:pPr marL="0" marR="0" algn="ctr">
                        <a:lnSpc>
                          <a:spcPct val="150000"/>
                        </a:lnSpc>
                        <a:spcBef>
                          <a:spcPts val="0"/>
                        </a:spcBef>
                        <a:spcAft>
                          <a:spcPts val="0"/>
                        </a:spcAft>
                      </a:pPr>
                      <a:r>
                        <a:rPr lang="en-US" sz="1200" b="0">
                          <a:solidFill>
                            <a:schemeClr val="tx1"/>
                          </a:solidFill>
                          <a:effectLst/>
                          <a:latin typeface="Tahoma" panose="020B0604030504040204" pitchFamily="34" charset="0"/>
                          <a:ea typeface="Tahoma" panose="020B0604030504040204" pitchFamily="34" charset="0"/>
                          <a:cs typeface="Tahoma" panose="020B0604030504040204" pitchFamily="34" charset="0"/>
                        </a:rPr>
                        <a:t>85</a:t>
                      </a:r>
                    </a:p>
                  </a:txBody>
                  <a:tcPr marL="68580" marR="68580" marT="0" marB="0">
                    <a:solidFill>
                      <a:schemeClr val="bg2"/>
                    </a:solidFill>
                  </a:tcPr>
                </a:tc>
                <a:tc>
                  <a:txBody>
                    <a:bodyPr/>
                    <a:lstStyle/>
                    <a:p>
                      <a:pPr marL="0" marR="0" algn="ctr">
                        <a:lnSpc>
                          <a:spcPct val="150000"/>
                        </a:lnSpc>
                        <a:spcBef>
                          <a:spcPts val="0"/>
                        </a:spcBef>
                        <a:spcAft>
                          <a:spcPts val="0"/>
                        </a:spcAft>
                      </a:pPr>
                      <a:r>
                        <a:rPr lang="en-US" sz="1200" b="0">
                          <a:solidFill>
                            <a:schemeClr val="tx1"/>
                          </a:solidFill>
                          <a:effectLst/>
                          <a:latin typeface="Tahoma" panose="020B0604030504040204" pitchFamily="34" charset="0"/>
                          <a:ea typeface="Tahoma" panose="020B0604030504040204" pitchFamily="34" charset="0"/>
                          <a:cs typeface="Tahoma" panose="020B0604030504040204" pitchFamily="34" charset="0"/>
                        </a:rPr>
                        <a:t>-287</a:t>
                      </a:r>
                    </a:p>
                  </a:txBody>
                  <a:tcPr marL="68580" marR="68580" marT="0" marB="0">
                    <a:solidFill>
                      <a:schemeClr val="bg2"/>
                    </a:solidFill>
                  </a:tcPr>
                </a:tc>
                <a:tc>
                  <a:txBody>
                    <a:bodyPr/>
                    <a:lstStyle/>
                    <a:p>
                      <a:pPr marL="0" marR="0" algn="ctr">
                        <a:lnSpc>
                          <a:spcPct val="150000"/>
                        </a:lnSpc>
                        <a:spcBef>
                          <a:spcPts val="0"/>
                        </a:spcBef>
                        <a:spcAft>
                          <a:spcPts val="0"/>
                        </a:spcAft>
                      </a:pPr>
                      <a:r>
                        <a:rPr lang="en-US" sz="1200" b="0" dirty="0">
                          <a:solidFill>
                            <a:schemeClr val="tx1"/>
                          </a:solidFill>
                          <a:effectLst/>
                          <a:latin typeface="Tahoma" panose="020B0604030504040204" pitchFamily="34" charset="0"/>
                          <a:ea typeface="Tahoma" panose="020B0604030504040204" pitchFamily="34" charset="0"/>
                          <a:cs typeface="Tahoma" panose="020B0604030504040204" pitchFamily="34" charset="0"/>
                        </a:rPr>
                        <a:t>3</a:t>
                      </a:r>
                    </a:p>
                  </a:txBody>
                  <a:tcPr marL="68580" marR="68580" marT="0" marB="0">
                    <a:solidFill>
                      <a:schemeClr val="bg2"/>
                    </a:solidFill>
                  </a:tcPr>
                </a:tc>
                <a:tc>
                  <a:txBody>
                    <a:bodyPr/>
                    <a:lstStyle/>
                    <a:p>
                      <a:pPr marL="0" marR="0" algn="ctr">
                        <a:lnSpc>
                          <a:spcPct val="150000"/>
                        </a:lnSpc>
                        <a:spcBef>
                          <a:spcPts val="0"/>
                        </a:spcBef>
                        <a:spcAft>
                          <a:spcPts val="0"/>
                        </a:spcAft>
                      </a:pPr>
                      <a:r>
                        <a:rPr lang="en-US" sz="1200" b="0" dirty="0">
                          <a:solidFill>
                            <a:schemeClr val="tx1"/>
                          </a:solidFill>
                          <a:effectLst/>
                          <a:latin typeface="Tahoma" panose="020B0604030504040204" pitchFamily="34" charset="0"/>
                          <a:ea typeface="Tahoma" panose="020B0604030504040204" pitchFamily="34" charset="0"/>
                          <a:cs typeface="Tahoma" panose="020B0604030504040204" pitchFamily="34" charset="0"/>
                        </a:rPr>
                        <a:t>2</a:t>
                      </a:r>
                    </a:p>
                  </a:txBody>
                  <a:tcPr marL="68580" marR="68580" marT="0" marB="0">
                    <a:solidFill>
                      <a:schemeClr val="bg2"/>
                    </a:solidFill>
                  </a:tcPr>
                </a:tc>
                <a:extLst>
                  <a:ext uri="{0D108BD9-81ED-4DB2-BD59-A6C34878D82A}">
                    <a16:rowId xmlns:a16="http://schemas.microsoft.com/office/drawing/2014/main" xmlns="" val="4018889375"/>
                  </a:ext>
                </a:extLst>
              </a:tr>
              <a:tr h="240108">
                <a:tc>
                  <a:txBody>
                    <a:bodyPr/>
                    <a:lstStyle/>
                    <a:p>
                      <a:pPr marL="0" marR="0" algn="ctr">
                        <a:lnSpc>
                          <a:spcPct val="150000"/>
                        </a:lnSpc>
                        <a:spcBef>
                          <a:spcPts val="0"/>
                        </a:spcBef>
                        <a:spcAft>
                          <a:spcPts val="0"/>
                        </a:spcAft>
                      </a:pPr>
                      <a:r>
                        <a:rPr lang="en-US" sz="1200" b="0">
                          <a:solidFill>
                            <a:schemeClr val="tx1"/>
                          </a:solidFill>
                          <a:effectLst/>
                          <a:latin typeface="Tahoma" panose="020B0604030504040204" pitchFamily="34" charset="0"/>
                          <a:ea typeface="Tahoma" panose="020B0604030504040204" pitchFamily="34" charset="0"/>
                          <a:cs typeface="Tahoma" panose="020B0604030504040204" pitchFamily="34" charset="0"/>
                        </a:rPr>
                        <a:t>85</a:t>
                      </a:r>
                    </a:p>
                  </a:txBody>
                  <a:tcPr marL="68580" marR="68580" marT="0" marB="0">
                    <a:solidFill>
                      <a:schemeClr val="bg2"/>
                    </a:solidFill>
                  </a:tcPr>
                </a:tc>
                <a:tc>
                  <a:txBody>
                    <a:bodyPr/>
                    <a:lstStyle/>
                    <a:p>
                      <a:pPr marL="0" marR="0" algn="ctr">
                        <a:lnSpc>
                          <a:spcPct val="150000"/>
                        </a:lnSpc>
                        <a:spcBef>
                          <a:spcPts val="0"/>
                        </a:spcBef>
                        <a:spcAft>
                          <a:spcPts val="0"/>
                        </a:spcAft>
                      </a:pPr>
                      <a:r>
                        <a:rPr lang="en-US" sz="1200" b="0" dirty="0">
                          <a:solidFill>
                            <a:schemeClr val="tx1"/>
                          </a:solidFill>
                          <a:effectLst/>
                          <a:latin typeface="Tahoma" panose="020B0604030504040204" pitchFamily="34" charset="0"/>
                          <a:ea typeface="Tahoma" panose="020B0604030504040204" pitchFamily="34" charset="0"/>
                          <a:cs typeface="Tahoma" panose="020B0604030504040204" pitchFamily="34" charset="0"/>
                        </a:rPr>
                        <a:t>-287</a:t>
                      </a:r>
                    </a:p>
                  </a:txBody>
                  <a:tcPr marL="68580" marR="68580" marT="0" marB="0">
                    <a:solidFill>
                      <a:schemeClr val="bg2"/>
                    </a:solidFill>
                  </a:tcPr>
                </a:tc>
                <a:tc>
                  <a:txBody>
                    <a:bodyPr/>
                    <a:lstStyle/>
                    <a:p>
                      <a:pPr marL="0" marR="0" algn="ctr">
                        <a:lnSpc>
                          <a:spcPct val="150000"/>
                        </a:lnSpc>
                        <a:spcBef>
                          <a:spcPts val="0"/>
                        </a:spcBef>
                        <a:spcAft>
                          <a:spcPts val="0"/>
                        </a:spcAft>
                      </a:pPr>
                      <a:r>
                        <a:rPr lang="en-US" sz="1200" b="0" dirty="0">
                          <a:solidFill>
                            <a:schemeClr val="tx1"/>
                          </a:solidFill>
                          <a:effectLst/>
                          <a:latin typeface="Tahoma" panose="020B0604030504040204" pitchFamily="34" charset="0"/>
                          <a:ea typeface="Tahoma" panose="020B0604030504040204" pitchFamily="34" charset="0"/>
                          <a:cs typeface="Tahoma" panose="020B0604030504040204" pitchFamily="34" charset="0"/>
                        </a:rPr>
                        <a:t>3</a:t>
                      </a:r>
                    </a:p>
                  </a:txBody>
                  <a:tcPr marL="68580" marR="68580" marT="0" marB="0">
                    <a:solidFill>
                      <a:schemeClr val="bg2"/>
                    </a:solidFill>
                  </a:tcPr>
                </a:tc>
                <a:tc>
                  <a:txBody>
                    <a:bodyPr/>
                    <a:lstStyle/>
                    <a:p>
                      <a:pPr marL="0" marR="0" algn="ctr">
                        <a:lnSpc>
                          <a:spcPct val="150000"/>
                        </a:lnSpc>
                        <a:spcBef>
                          <a:spcPts val="0"/>
                        </a:spcBef>
                        <a:spcAft>
                          <a:spcPts val="0"/>
                        </a:spcAft>
                      </a:pPr>
                      <a:r>
                        <a:rPr lang="en-US" sz="1200" b="0">
                          <a:solidFill>
                            <a:schemeClr val="tx1"/>
                          </a:solidFill>
                          <a:effectLst/>
                          <a:latin typeface="Tahoma" panose="020B0604030504040204" pitchFamily="34" charset="0"/>
                          <a:ea typeface="Tahoma" panose="020B0604030504040204" pitchFamily="34" charset="0"/>
                          <a:cs typeface="Tahoma" panose="020B0604030504040204" pitchFamily="34" charset="0"/>
                        </a:rPr>
                        <a:t>-247</a:t>
                      </a:r>
                    </a:p>
                  </a:txBody>
                  <a:tcPr marL="68580" marR="68580" marT="0" marB="0">
                    <a:solidFill>
                      <a:schemeClr val="bg2"/>
                    </a:solidFill>
                  </a:tcPr>
                </a:tc>
                <a:tc>
                  <a:txBody>
                    <a:bodyPr/>
                    <a:lstStyle/>
                    <a:p>
                      <a:pPr marL="0" marR="0" algn="ctr">
                        <a:lnSpc>
                          <a:spcPct val="150000"/>
                        </a:lnSpc>
                        <a:spcBef>
                          <a:spcPts val="0"/>
                        </a:spcBef>
                        <a:spcAft>
                          <a:spcPts val="0"/>
                        </a:spcAft>
                      </a:pPr>
                      <a:r>
                        <a:rPr lang="en-US" sz="1200" b="1" dirty="0">
                          <a:solidFill>
                            <a:schemeClr val="tx1"/>
                          </a:solidFill>
                          <a:effectLst/>
                          <a:latin typeface="Tahoma" panose="020B0604030504040204" pitchFamily="34" charset="0"/>
                          <a:ea typeface="Tahoma" panose="020B0604030504040204" pitchFamily="34" charset="0"/>
                          <a:cs typeface="Tahoma" panose="020B0604030504040204" pitchFamily="34" charset="0"/>
                        </a:rPr>
                        <a:t>834</a:t>
                      </a:r>
                    </a:p>
                  </a:txBody>
                  <a:tcPr marL="68580" marR="68580" marT="0" marB="0">
                    <a:solidFill>
                      <a:schemeClr val="bg2"/>
                    </a:solidFill>
                  </a:tcPr>
                </a:tc>
                <a:tc>
                  <a:txBody>
                    <a:bodyPr/>
                    <a:lstStyle/>
                    <a:p>
                      <a:pPr marL="0" marR="0" algn="ctr">
                        <a:lnSpc>
                          <a:spcPct val="150000"/>
                        </a:lnSpc>
                        <a:spcBef>
                          <a:spcPts val="0"/>
                        </a:spcBef>
                        <a:spcAft>
                          <a:spcPts val="0"/>
                        </a:spcAft>
                      </a:pPr>
                      <a:r>
                        <a:rPr lang="en-US" sz="1200" b="0">
                          <a:solidFill>
                            <a:schemeClr val="tx1"/>
                          </a:solidFill>
                          <a:effectLst/>
                          <a:latin typeface="Tahoma" panose="020B0604030504040204" pitchFamily="34" charset="0"/>
                          <a:ea typeface="Tahoma" panose="020B0604030504040204" pitchFamily="34" charset="0"/>
                          <a:cs typeface="Tahoma" panose="020B0604030504040204" pitchFamily="34" charset="0"/>
                        </a:rPr>
                        <a:t>1</a:t>
                      </a:r>
                    </a:p>
                  </a:txBody>
                  <a:tcPr marL="68580" marR="68580" marT="0" marB="0">
                    <a:solidFill>
                      <a:schemeClr val="bg2"/>
                    </a:solidFill>
                  </a:tcPr>
                </a:tc>
                <a:tc>
                  <a:txBody>
                    <a:bodyPr/>
                    <a:lstStyle/>
                    <a:p>
                      <a:pPr marL="0" marR="0" algn="ctr">
                        <a:lnSpc>
                          <a:spcPct val="150000"/>
                        </a:lnSpc>
                        <a:spcBef>
                          <a:spcPts val="0"/>
                        </a:spcBef>
                        <a:spcAft>
                          <a:spcPts val="0"/>
                        </a:spcAft>
                      </a:pPr>
                      <a:r>
                        <a:rPr lang="en-US" sz="1200" b="0" dirty="0">
                          <a:solidFill>
                            <a:schemeClr val="tx1"/>
                          </a:solidFill>
                          <a:effectLst/>
                          <a:latin typeface="Tahoma" panose="020B0604030504040204" pitchFamily="34" charset="0"/>
                          <a:ea typeface="Tahoma" panose="020B0604030504040204" pitchFamily="34" charset="0"/>
                          <a:cs typeface="Tahoma" panose="020B0604030504040204" pitchFamily="34" charset="0"/>
                        </a:rPr>
                        <a:t> </a:t>
                      </a:r>
                    </a:p>
                  </a:txBody>
                  <a:tcPr marL="68580" marR="68580" marT="0" marB="0">
                    <a:solidFill>
                      <a:schemeClr val="bg2"/>
                    </a:solidFill>
                  </a:tcPr>
                </a:tc>
                <a:extLst>
                  <a:ext uri="{0D108BD9-81ED-4DB2-BD59-A6C34878D82A}">
                    <a16:rowId xmlns:a16="http://schemas.microsoft.com/office/drawing/2014/main" xmlns="" val="3100742108"/>
                  </a:ext>
                </a:extLst>
              </a:tr>
            </a:tbl>
          </a:graphicData>
        </a:graphic>
      </p:graphicFrame>
      <p:sp>
        <p:nvSpPr>
          <p:cNvPr id="5" name="Double Bracket 4">
            <a:extLst>
              <a:ext uri="{FF2B5EF4-FFF2-40B4-BE49-F238E27FC236}">
                <a16:creationId xmlns:a16="http://schemas.microsoft.com/office/drawing/2014/main" xmlns="" id="{E2CD2027-831E-4AA0-9171-43D4D13F80A1}"/>
              </a:ext>
            </a:extLst>
          </p:cNvPr>
          <p:cNvSpPr/>
          <p:nvPr/>
        </p:nvSpPr>
        <p:spPr>
          <a:xfrm>
            <a:off x="2260600" y="7028850"/>
            <a:ext cx="1582058" cy="109220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xmlns="" val="40009157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4BF680-9F11-4C86-AB6C-EB5F307895B2}"/>
              </a:ext>
            </a:extLst>
          </p:cNvPr>
          <p:cNvSpPr>
            <a:spLocks noGrp="1"/>
          </p:cNvSpPr>
          <p:nvPr>
            <p:ph type="title"/>
          </p:nvPr>
        </p:nvSpPr>
        <p:spPr/>
        <p:txBody>
          <a:bodyPr/>
          <a:lstStyle/>
          <a:p>
            <a:endParaRPr lang="en-US" dirty="0"/>
          </a:p>
        </p:txBody>
      </p:sp>
      <mc:AlternateContent xmlns:mc="http://schemas.openxmlformats.org/markup-compatibility/2006">
        <mc:Choice xmlns:a14="http://schemas.microsoft.com/office/drawing/2010/main" xmlns="" Requires="a14">
          <p:sp>
            <p:nvSpPr>
              <p:cNvPr id="3" name="Content Placeholder 2">
                <a:extLst>
                  <a:ext uri="{FF2B5EF4-FFF2-40B4-BE49-F238E27FC236}">
                    <a16:creationId xmlns:a16="http://schemas.microsoft.com/office/drawing/2014/main" id="{C0E71D6C-A9C3-4DF6-9205-C50BA0F2B9CF}"/>
                  </a:ext>
                </a:extLst>
              </p:cNvPr>
              <p:cNvSpPr>
                <a:spLocks noGrp="1"/>
              </p:cNvSpPr>
              <p:nvPr>
                <p:ph idx="1"/>
              </p:nvPr>
            </p:nvSpPr>
            <p:spPr/>
            <p:txBody>
              <a:bodyPr>
                <a:normAutofit/>
              </a:bodyPr>
              <a:lstStyle/>
              <a:p>
                <a:pPr marL="0" marR="0" algn="just">
                  <a:lnSpc>
                    <a:spcPct val="150000"/>
                  </a:lnSpc>
                  <a:spcBef>
                    <a:spcPts val="0"/>
                  </a:spcBef>
                  <a:tabLst>
                    <a:tab pos="1036320" algn="l"/>
                  </a:tabLst>
                </a:pPr>
                <a:r>
                  <a:rPr lang="en-US" sz="1200" b="1" dirty="0">
                    <a:effectLst/>
                    <a:latin typeface="Tahoma" panose="020B0604030504040204" pitchFamily="34" charset="0"/>
                    <a:ea typeface="Tahoma" panose="020B0604030504040204" pitchFamily="34" charset="0"/>
                  </a:rPr>
                  <a:t>Operations</a:t>
                </a:r>
              </a:p>
              <a:p>
                <a:pPr marR="0" algn="just">
                  <a:lnSpc>
                    <a:spcPct val="150000"/>
                  </a:lnSpc>
                  <a:spcBef>
                    <a:spcPts val="0"/>
                  </a:spcBef>
                  <a:buFont typeface="Wingdings" panose="05000000000000000000" pitchFamily="2" charset="2"/>
                  <a:buChar char="Ø"/>
                  <a:tabLst>
                    <a:tab pos="1036320" algn="l"/>
                  </a:tabLst>
                </a:pPr>
                <a:r>
                  <a:rPr lang="en-US" sz="1200" b="1" dirty="0">
                    <a:effectLst/>
                    <a:latin typeface="Tahoma" panose="020B0604030504040204" pitchFamily="34" charset="0"/>
                    <a:ea typeface="Tahoma" panose="020B0604030504040204" pitchFamily="34" charset="0"/>
                  </a:rPr>
                  <a:t>Addition</a:t>
                </a:r>
                <a:r>
                  <a:rPr lang="en-US" sz="1200" b="1" dirty="0">
                    <a:latin typeface="Tahoma" panose="020B0604030504040204" pitchFamily="34" charset="0"/>
                    <a:ea typeface="Tahoma" panose="020B0604030504040204" pitchFamily="34" charset="0"/>
                  </a:rPr>
                  <a:t>: </a:t>
                </a:r>
                <a:r>
                  <a:rPr lang="en-US" sz="1200" dirty="0">
                    <a:effectLst/>
                    <a:latin typeface="Tahoma" panose="020B0604030504040204" pitchFamily="34" charset="0"/>
                    <a:ea typeface="Tahoma" panose="020B0604030504040204" pitchFamily="34" charset="0"/>
                  </a:rPr>
                  <a:t>Two matrices of the same dimensions can be added or subtracted element by element. Thus, for C = A + B, the elements of C are </a:t>
                </a:r>
                <a:r>
                  <a:rPr lang="en-US" sz="1200" dirty="0" err="1">
                    <a:effectLst/>
                    <a:latin typeface="Tahoma" panose="020B0604030504040204" pitchFamily="34" charset="0"/>
                    <a:ea typeface="Tahoma" panose="020B0604030504040204" pitchFamily="34" charset="0"/>
                  </a:rPr>
                  <a:t>c</a:t>
                </a:r>
                <a:r>
                  <a:rPr lang="en-US" sz="1200" baseline="-25000" dirty="0" err="1">
                    <a:effectLst/>
                    <a:latin typeface="Tahoma" panose="020B0604030504040204" pitchFamily="34" charset="0"/>
                    <a:ea typeface="Tahoma" panose="020B0604030504040204" pitchFamily="34" charset="0"/>
                  </a:rPr>
                  <a:t>ij</a:t>
                </a:r>
                <a:r>
                  <a:rPr lang="en-US" sz="1200" dirty="0">
                    <a:effectLst/>
                    <a:latin typeface="Tahoma" panose="020B0604030504040204" pitchFamily="34" charset="0"/>
                    <a:ea typeface="Tahoma" panose="020B0604030504040204" pitchFamily="34" charset="0"/>
                  </a:rPr>
                  <a:t> = </a:t>
                </a:r>
                <a:r>
                  <a:rPr lang="en-US" sz="1200" dirty="0" err="1">
                    <a:effectLst/>
                    <a:latin typeface="Tahoma" panose="020B0604030504040204" pitchFamily="34" charset="0"/>
                    <a:ea typeface="Tahoma" panose="020B0604030504040204" pitchFamily="34" charset="0"/>
                  </a:rPr>
                  <a:t>a</a:t>
                </a:r>
                <a:r>
                  <a:rPr lang="en-US" sz="1200" baseline="-25000" dirty="0" err="1">
                    <a:effectLst/>
                    <a:latin typeface="Tahoma" panose="020B0604030504040204" pitchFamily="34" charset="0"/>
                    <a:ea typeface="Tahoma" panose="020B0604030504040204" pitchFamily="34" charset="0"/>
                  </a:rPr>
                  <a:t>ij</a:t>
                </a:r>
                <a:r>
                  <a:rPr lang="en-US" sz="1200" dirty="0">
                    <a:effectLst/>
                    <a:latin typeface="Tahoma" panose="020B0604030504040204" pitchFamily="34" charset="0"/>
                    <a:ea typeface="Tahoma" panose="020B0604030504040204" pitchFamily="34" charset="0"/>
                  </a:rPr>
                  <a:t> + </a:t>
                </a:r>
                <a:r>
                  <a:rPr lang="en-US" sz="1200" dirty="0" err="1">
                    <a:effectLst/>
                    <a:latin typeface="Tahoma" panose="020B0604030504040204" pitchFamily="34" charset="0"/>
                    <a:ea typeface="Tahoma" panose="020B0604030504040204" pitchFamily="34" charset="0"/>
                  </a:rPr>
                  <a:t>b</a:t>
                </a:r>
                <a:r>
                  <a:rPr lang="en-US" sz="1200" baseline="-25000" dirty="0" err="1">
                    <a:effectLst/>
                    <a:latin typeface="Tahoma" panose="020B0604030504040204" pitchFamily="34" charset="0"/>
                    <a:ea typeface="Tahoma" panose="020B0604030504040204" pitchFamily="34" charset="0"/>
                  </a:rPr>
                  <a:t>ij</a:t>
                </a:r>
                <a:r>
                  <a:rPr lang="en-US" sz="1200" dirty="0">
                    <a:effectLst/>
                    <a:latin typeface="Tahoma" panose="020B0604030504040204" pitchFamily="34" charset="0"/>
                    <a:ea typeface="Tahoma" panose="020B0604030504040204" pitchFamily="34" charset="0"/>
                  </a:rPr>
                  <a:t>.</a:t>
                </a:r>
              </a:p>
              <a:p>
                <a:pPr marL="0" indent="0">
                  <a:lnSpc>
                    <a:spcPct val="150000"/>
                  </a:lnSpc>
                  <a:spcBef>
                    <a:spcPts val="0"/>
                  </a:spcBef>
                  <a:buNone/>
                </a:pPr>
                <a:r>
                  <a:rPr lang="en-US" sz="1200" dirty="0">
                    <a:effectLst/>
                    <a:latin typeface="Tahoma" panose="020B0604030504040204" pitchFamily="34" charset="0"/>
                    <a:ea typeface="Tahoma" panose="020B0604030504040204" pitchFamily="34" charset="0"/>
                  </a:rPr>
                  <a:t>Example:</a:t>
                </a:r>
              </a:p>
              <a:p>
                <a:pPr marL="0" indent="0">
                  <a:lnSpc>
                    <a:spcPct val="150000"/>
                  </a:lnSpc>
                  <a:spcBef>
                    <a:spcPts val="0"/>
                  </a:spcBef>
                  <a:buNone/>
                </a:pPr>
                <a14:m>
                  <m:oMath xmlns:m="http://schemas.openxmlformats.org/officeDocument/2006/math">
                    <m:m>
                      <m:mPr>
                        <m:mcs>
                          <m:mc>
                            <m:mcPr>
                              <m:count m:val="3"/>
                              <m:mcJc m:val="center"/>
                            </m:mcPr>
                          </m:mc>
                        </m:mcs>
                        <m:ctrlPr>
                          <a:rPr lang="en-US" sz="1200" i="1" smtClean="0">
                            <a:effectLst/>
                            <a:latin typeface="Cambria Math" panose="02040503050406030204" pitchFamily="18" charset="0"/>
                            <a:ea typeface="Times New Roman" panose="02020603050405020304" pitchFamily="18" charset="0"/>
                          </a:rPr>
                        </m:ctrlPr>
                      </m:mPr>
                      <m:mr>
                        <m:e>
                          <m:r>
                            <a:rPr lang="en-US" sz="1200" i="1">
                              <a:effectLst/>
                              <a:latin typeface="Cambria Math" panose="02040503050406030204" pitchFamily="18" charset="0"/>
                              <a:ea typeface="Times New Roman" panose="02020603050405020304" pitchFamily="18" charset="0"/>
                            </a:rPr>
                            <m:t>1</m:t>
                          </m:r>
                        </m:e>
                        <m:e>
                          <m:r>
                            <a:rPr lang="en-US" sz="1200" i="1">
                              <a:effectLst/>
                              <a:latin typeface="Cambria Math" panose="02040503050406030204" pitchFamily="18" charset="0"/>
                              <a:ea typeface="Times New Roman" panose="02020603050405020304" pitchFamily="18" charset="0"/>
                            </a:rPr>
                            <m:t>−2</m:t>
                          </m:r>
                        </m:e>
                        <m:e>
                          <m:r>
                            <a:rPr lang="en-US" sz="1200" i="1">
                              <a:effectLst/>
                              <a:latin typeface="Cambria Math" panose="02040503050406030204" pitchFamily="18" charset="0"/>
                              <a:ea typeface="Times New Roman" panose="02020603050405020304" pitchFamily="18" charset="0"/>
                            </a:rPr>
                            <m:t>3</m:t>
                          </m:r>
                        </m:e>
                      </m:mr>
                      <m:mr>
                        <m:e>
                          <m:r>
                            <a:rPr lang="en-US" sz="1200" i="1">
                              <a:effectLst/>
                              <a:latin typeface="Cambria Math" panose="02040503050406030204" pitchFamily="18" charset="0"/>
                              <a:ea typeface="Times New Roman" panose="02020603050405020304" pitchFamily="18" charset="0"/>
                            </a:rPr>
                            <m:t>−4</m:t>
                          </m:r>
                        </m:e>
                        <m:e>
                          <m:r>
                            <a:rPr lang="en-US" sz="1200" i="1">
                              <a:effectLst/>
                              <a:latin typeface="Cambria Math" panose="02040503050406030204" pitchFamily="18" charset="0"/>
                              <a:ea typeface="Times New Roman" panose="02020603050405020304" pitchFamily="18" charset="0"/>
                            </a:rPr>
                            <m:t>  5</m:t>
                          </m:r>
                        </m:e>
                        <m:e>
                          <m:r>
                            <a:rPr lang="en-US" sz="1200" i="1">
                              <a:effectLst/>
                              <a:latin typeface="Cambria Math" panose="02040503050406030204" pitchFamily="18" charset="0"/>
                              <a:ea typeface="Times New Roman" panose="02020603050405020304" pitchFamily="18" charset="0"/>
                            </a:rPr>
                            <m:t>−6</m:t>
                          </m:r>
                        </m:e>
                      </m:mr>
                      <m:mr>
                        <m:e>
                          <m:r>
                            <a:rPr lang="en-US" sz="1200" i="1">
                              <a:effectLst/>
                              <a:latin typeface="Cambria Math" panose="02040503050406030204" pitchFamily="18" charset="0"/>
                              <a:ea typeface="Times New Roman" panose="02020603050405020304" pitchFamily="18" charset="0"/>
                            </a:rPr>
                            <m:t>7</m:t>
                          </m:r>
                        </m:e>
                        <m:e>
                          <m:r>
                            <a:rPr lang="en-US" sz="1200" i="1">
                              <a:effectLst/>
                              <a:latin typeface="Cambria Math" panose="02040503050406030204" pitchFamily="18" charset="0"/>
                              <a:ea typeface="Times New Roman" panose="02020603050405020304" pitchFamily="18" charset="0"/>
                            </a:rPr>
                            <m:t>−8</m:t>
                          </m:r>
                        </m:e>
                        <m:e>
                          <m:r>
                            <a:rPr lang="en-US" sz="1200" i="1">
                              <a:effectLst/>
                              <a:latin typeface="Cambria Math" panose="02040503050406030204" pitchFamily="18" charset="0"/>
                              <a:ea typeface="Times New Roman" panose="02020603050405020304" pitchFamily="18" charset="0"/>
                            </a:rPr>
                            <m:t>9</m:t>
                          </m:r>
                        </m:e>
                      </m:mr>
                    </m:m>
                  </m:oMath>
                </a14:m>
                <a:r>
                  <a:rPr lang="en-US" sz="1200" dirty="0">
                    <a:effectLst/>
                    <a:latin typeface="Tahoma" panose="020B0604030504040204" pitchFamily="34" charset="0"/>
                    <a:ea typeface="Tahoma" panose="020B0604030504040204" pitchFamily="34" charset="0"/>
                    <a:cs typeface="Tahoma" panose="020B0604030504040204" pitchFamily="34" charset="0"/>
                  </a:rPr>
                  <a:t>   +   </a:t>
                </a:r>
                <a14:m>
                  <m:oMath xmlns:m="http://schemas.openxmlformats.org/officeDocument/2006/math">
                    <m:m>
                      <m:mPr>
                        <m:mcs>
                          <m:mc>
                            <m:mcPr>
                              <m:count m:val="3"/>
                              <m:mcJc m:val="center"/>
                            </m:mcPr>
                          </m:mc>
                        </m:mcs>
                        <m:ctrlPr>
                          <a:rPr lang="en-US" sz="1200" i="1">
                            <a:effectLst/>
                            <a:latin typeface="Cambria Math" panose="02040503050406030204" pitchFamily="18" charset="0"/>
                            <a:ea typeface="Times New Roman" panose="02020603050405020304" pitchFamily="18" charset="0"/>
                          </a:rPr>
                        </m:ctrlPr>
                      </m:mPr>
                      <m:mr>
                        <m:e>
                          <m:r>
                            <a:rPr lang="en-US" sz="1200" i="1">
                              <a:effectLst/>
                              <a:latin typeface="Cambria Math" panose="02040503050406030204" pitchFamily="18" charset="0"/>
                              <a:ea typeface="Times New Roman" panose="02020603050405020304" pitchFamily="18" charset="0"/>
                            </a:rPr>
                            <m:t>3</m:t>
                          </m:r>
                        </m:e>
                        <m:e>
                          <m:r>
                            <a:rPr lang="en-US" sz="1200" i="1">
                              <a:effectLst/>
                              <a:latin typeface="Cambria Math" panose="02040503050406030204" pitchFamily="18" charset="0"/>
                              <a:ea typeface="Times New Roman" panose="02020603050405020304" pitchFamily="18" charset="0"/>
                            </a:rPr>
                            <m:t>5</m:t>
                          </m:r>
                        </m:e>
                        <m:e>
                          <m:r>
                            <a:rPr lang="en-US" sz="1200" i="1">
                              <a:effectLst/>
                              <a:latin typeface="Cambria Math" panose="02040503050406030204" pitchFamily="18" charset="0"/>
                              <a:ea typeface="Times New Roman" panose="02020603050405020304" pitchFamily="18" charset="0"/>
                            </a:rPr>
                            <m:t>7</m:t>
                          </m:r>
                        </m:e>
                      </m:mr>
                      <m:mr>
                        <m:e>
                          <m:r>
                            <a:rPr lang="en-US" sz="1200" i="1">
                              <a:effectLst/>
                              <a:latin typeface="Cambria Math" panose="02040503050406030204" pitchFamily="18" charset="0"/>
                              <a:ea typeface="Times New Roman" panose="02020603050405020304" pitchFamily="18" charset="0"/>
                            </a:rPr>
                            <m:t>6</m:t>
                          </m:r>
                        </m:e>
                        <m:e>
                          <m:r>
                            <a:rPr lang="en-US" sz="1200" i="1">
                              <a:effectLst/>
                              <a:latin typeface="Cambria Math" panose="02040503050406030204" pitchFamily="18" charset="0"/>
                              <a:ea typeface="Times New Roman" panose="02020603050405020304" pitchFamily="18" charset="0"/>
                            </a:rPr>
                            <m:t>8</m:t>
                          </m:r>
                        </m:e>
                        <m:e>
                          <m:r>
                            <a:rPr lang="en-US" sz="1200" i="1">
                              <a:effectLst/>
                              <a:latin typeface="Cambria Math" panose="02040503050406030204" pitchFamily="18" charset="0"/>
                              <a:ea typeface="Times New Roman" panose="02020603050405020304" pitchFamily="18" charset="0"/>
                            </a:rPr>
                            <m:t>9</m:t>
                          </m:r>
                        </m:e>
                      </m:mr>
                      <m:mr>
                        <m:e>
                          <m:r>
                            <a:rPr lang="en-US" sz="1200" i="1">
                              <a:effectLst/>
                              <a:latin typeface="Cambria Math" panose="02040503050406030204" pitchFamily="18" charset="0"/>
                              <a:ea typeface="Times New Roman" panose="02020603050405020304" pitchFamily="18" charset="0"/>
                            </a:rPr>
                            <m:t>4</m:t>
                          </m:r>
                        </m:e>
                        <m:e>
                          <m:r>
                            <a:rPr lang="en-US" sz="1200" i="1">
                              <a:effectLst/>
                              <a:latin typeface="Cambria Math" panose="02040503050406030204" pitchFamily="18" charset="0"/>
                              <a:ea typeface="Times New Roman" panose="02020603050405020304" pitchFamily="18" charset="0"/>
                            </a:rPr>
                            <m:t>2</m:t>
                          </m:r>
                        </m:e>
                        <m:e>
                          <m:r>
                            <a:rPr lang="en-US" sz="1200" i="1">
                              <a:effectLst/>
                              <a:latin typeface="Cambria Math" panose="02040503050406030204" pitchFamily="18" charset="0"/>
                              <a:ea typeface="Times New Roman" panose="02020603050405020304" pitchFamily="18" charset="0"/>
                            </a:rPr>
                            <m:t>1</m:t>
                          </m:r>
                        </m:e>
                      </m:mr>
                    </m:m>
                  </m:oMath>
                </a14:m>
                <a:r>
                  <a:rPr lang="en-US" sz="1200" dirty="0">
                    <a:effectLst/>
                    <a:latin typeface="Tahoma" panose="020B0604030504040204" pitchFamily="34" charset="0"/>
                    <a:ea typeface="Tahoma" panose="020B0604030504040204" pitchFamily="34" charset="0"/>
                    <a:cs typeface="Tahoma" panose="020B0604030504040204" pitchFamily="34" charset="0"/>
                  </a:rPr>
                  <a:t>     =     </a:t>
                </a:r>
                <a14:m>
                  <m:oMath xmlns:m="http://schemas.openxmlformats.org/officeDocument/2006/math">
                    <m:m>
                      <m:mPr>
                        <m:mcs>
                          <m:mc>
                            <m:mcPr>
                              <m:count m:val="3"/>
                              <m:mcJc m:val="center"/>
                            </m:mcPr>
                          </m:mc>
                        </m:mcs>
                        <m:ctrlPr>
                          <a:rPr lang="en-US" sz="1200" i="1">
                            <a:effectLst/>
                            <a:latin typeface="Cambria Math" panose="02040503050406030204" pitchFamily="18" charset="0"/>
                            <a:ea typeface="Times New Roman" panose="02020603050405020304" pitchFamily="18" charset="0"/>
                          </a:rPr>
                        </m:ctrlPr>
                      </m:mPr>
                      <m:mr>
                        <m:e>
                          <m:r>
                            <a:rPr lang="en-US" sz="1200" i="1">
                              <a:effectLst/>
                              <a:latin typeface="Cambria Math" panose="02040503050406030204" pitchFamily="18" charset="0"/>
                              <a:ea typeface="Times New Roman" panose="02020603050405020304" pitchFamily="18" charset="0"/>
                            </a:rPr>
                            <m:t>4</m:t>
                          </m:r>
                        </m:e>
                        <m:e>
                          <m:r>
                            <a:rPr lang="en-US" sz="1200" i="1">
                              <a:effectLst/>
                              <a:latin typeface="Cambria Math" panose="02040503050406030204" pitchFamily="18" charset="0"/>
                              <a:ea typeface="Times New Roman" panose="02020603050405020304" pitchFamily="18" charset="0"/>
                            </a:rPr>
                            <m:t>3</m:t>
                          </m:r>
                        </m:e>
                        <m:e>
                          <m:r>
                            <a:rPr lang="en-US" sz="1200" i="1">
                              <a:effectLst/>
                              <a:latin typeface="Cambria Math" panose="02040503050406030204" pitchFamily="18" charset="0"/>
                              <a:ea typeface="Times New Roman" panose="02020603050405020304" pitchFamily="18" charset="0"/>
                            </a:rPr>
                            <m:t>10</m:t>
                          </m:r>
                        </m:e>
                      </m:mr>
                      <m:mr>
                        <m:e>
                          <m:r>
                            <a:rPr lang="en-US" sz="1200" i="1">
                              <a:effectLst/>
                              <a:latin typeface="Cambria Math" panose="02040503050406030204" pitchFamily="18" charset="0"/>
                              <a:ea typeface="Times New Roman" panose="02020603050405020304" pitchFamily="18" charset="0"/>
                            </a:rPr>
                            <m:t>2</m:t>
                          </m:r>
                        </m:e>
                        <m:e>
                          <m:r>
                            <a:rPr lang="en-US" sz="1200" i="1">
                              <a:effectLst/>
                              <a:latin typeface="Cambria Math" panose="02040503050406030204" pitchFamily="18" charset="0"/>
                              <a:ea typeface="Times New Roman" panose="02020603050405020304" pitchFamily="18" charset="0"/>
                            </a:rPr>
                            <m:t>13</m:t>
                          </m:r>
                        </m:e>
                        <m:e>
                          <m:r>
                            <a:rPr lang="en-US" sz="1200" i="1">
                              <a:effectLst/>
                              <a:latin typeface="Cambria Math" panose="02040503050406030204" pitchFamily="18" charset="0"/>
                              <a:ea typeface="Times New Roman" panose="02020603050405020304" pitchFamily="18" charset="0"/>
                            </a:rPr>
                            <m:t>3</m:t>
                          </m:r>
                        </m:e>
                      </m:mr>
                      <m:mr>
                        <m:e>
                          <m:r>
                            <a:rPr lang="en-US" sz="1200" i="1">
                              <a:effectLst/>
                              <a:latin typeface="Cambria Math" panose="02040503050406030204" pitchFamily="18" charset="0"/>
                              <a:ea typeface="Times New Roman" panose="02020603050405020304" pitchFamily="18" charset="0"/>
                            </a:rPr>
                            <m:t>11</m:t>
                          </m:r>
                        </m:e>
                        <m:e>
                          <m:r>
                            <a:rPr lang="en-US" sz="1200" i="1">
                              <a:effectLst/>
                              <a:latin typeface="Cambria Math" panose="02040503050406030204" pitchFamily="18" charset="0"/>
                              <a:ea typeface="Times New Roman" panose="02020603050405020304" pitchFamily="18" charset="0"/>
                            </a:rPr>
                            <m:t>−6</m:t>
                          </m:r>
                        </m:e>
                        <m:e>
                          <m:r>
                            <a:rPr lang="en-US" sz="1200" i="1">
                              <a:effectLst/>
                              <a:latin typeface="Cambria Math" panose="02040503050406030204" pitchFamily="18" charset="0"/>
                              <a:ea typeface="Times New Roman" panose="02020603050405020304" pitchFamily="18" charset="0"/>
                            </a:rPr>
                            <m:t>10</m:t>
                          </m:r>
                        </m:e>
                      </m:mr>
                    </m:m>
                  </m:oMath>
                </a14:m>
                <a:endParaRPr lang="en-US" sz="1200" dirty="0">
                  <a:effectLst/>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spcBef>
                    <a:spcPts val="0"/>
                  </a:spcBef>
                  <a:buNone/>
                </a:pPr>
                <a:endParaRPr lang="en-US" sz="1200" dirty="0"/>
              </a:p>
              <a:p>
                <a:pPr algn="just">
                  <a:lnSpc>
                    <a:spcPct val="150000"/>
                  </a:lnSpc>
                  <a:spcBef>
                    <a:spcPts val="0"/>
                  </a:spcBef>
                  <a:buFont typeface="Wingdings" panose="05000000000000000000" pitchFamily="2" charset="2"/>
                  <a:buChar char="Ø"/>
                </a:pPr>
                <a:r>
                  <a:rPr lang="en-US" sz="1200" b="1" dirty="0">
                    <a:effectLst/>
                    <a:latin typeface="Tahoma" panose="020B0604030504040204" pitchFamily="34" charset="0"/>
                    <a:ea typeface="Tahoma" panose="020B0604030504040204" pitchFamily="34" charset="0"/>
                  </a:rPr>
                  <a:t>Multiplication: </a:t>
                </a:r>
                <a:r>
                  <a:rPr lang="en-US" sz="1200" dirty="0">
                    <a:effectLst/>
                    <a:latin typeface="Tahoma" panose="020B0604030504040204" pitchFamily="34" charset="0"/>
                    <a:ea typeface="Tahoma" panose="020B0604030504040204" pitchFamily="34" charset="0"/>
                  </a:rPr>
                  <a:t>To multiply a matrix by a scalar, every element of the matrix is multiplied by the scalar. Thus, for C = kA, we have </a:t>
                </a:r>
                <a:r>
                  <a:rPr lang="en-US" sz="1200" dirty="0" err="1">
                    <a:effectLst/>
                    <a:latin typeface="Tahoma" panose="020B0604030504040204" pitchFamily="34" charset="0"/>
                    <a:ea typeface="Tahoma" panose="020B0604030504040204" pitchFamily="34" charset="0"/>
                  </a:rPr>
                  <a:t>c</a:t>
                </a:r>
                <a:r>
                  <a:rPr lang="en-US" sz="1200" baseline="-25000" dirty="0" err="1">
                    <a:effectLst/>
                    <a:latin typeface="Tahoma" panose="020B0604030504040204" pitchFamily="34" charset="0"/>
                    <a:ea typeface="Tahoma" panose="020B0604030504040204" pitchFamily="34" charset="0"/>
                  </a:rPr>
                  <a:t>ij</a:t>
                </a:r>
                <a:r>
                  <a:rPr lang="en-US" sz="1200" dirty="0">
                    <a:effectLst/>
                    <a:latin typeface="Tahoma" panose="020B0604030504040204" pitchFamily="34" charset="0"/>
                    <a:ea typeface="Tahoma" panose="020B0604030504040204" pitchFamily="34" charset="0"/>
                  </a:rPr>
                  <a:t>= k × </a:t>
                </a:r>
                <a:r>
                  <a:rPr lang="en-US" sz="1200" dirty="0" err="1">
                    <a:effectLst/>
                    <a:latin typeface="Tahoma" panose="020B0604030504040204" pitchFamily="34" charset="0"/>
                    <a:ea typeface="Tahoma" panose="020B0604030504040204" pitchFamily="34" charset="0"/>
                  </a:rPr>
                  <a:t>a</a:t>
                </a:r>
                <a:r>
                  <a:rPr lang="en-US" sz="1200" baseline="-25000" dirty="0" err="1">
                    <a:effectLst/>
                    <a:latin typeface="Tahoma" panose="020B0604030504040204" pitchFamily="34" charset="0"/>
                    <a:ea typeface="Tahoma" panose="020B0604030504040204" pitchFamily="34" charset="0"/>
                  </a:rPr>
                  <a:t>ij</a:t>
                </a:r>
                <a:endParaRPr lang="en-US" sz="1200" dirty="0">
                  <a:effectLst/>
                  <a:latin typeface="Tahoma" panose="020B0604030504040204" pitchFamily="34" charset="0"/>
                  <a:ea typeface="Tahoma" panose="020B0604030504040204" pitchFamily="34" charset="0"/>
                </a:endParaRPr>
              </a:p>
              <a:p>
                <a:pPr marL="228600" indent="-228600">
                  <a:lnSpc>
                    <a:spcPct val="150000"/>
                  </a:lnSpc>
                  <a:spcBef>
                    <a:spcPts val="0"/>
                  </a:spcBef>
                  <a:buAutoNum type="arabicPlain" startAt="6"/>
                </a:pPr>
                <a14:m>
                  <m:oMath xmlns:m="http://schemas.openxmlformats.org/officeDocument/2006/math">
                    <m:m>
                      <m:mPr>
                        <m:mcs>
                          <m:mc>
                            <m:mcPr>
                              <m:count m:val="3"/>
                              <m:mcJc m:val="center"/>
                            </m:mcPr>
                          </m:mc>
                        </m:mcs>
                        <m:ctrlPr>
                          <a:rPr lang="en-US" sz="1200" i="1" smtClean="0">
                            <a:effectLst/>
                            <a:latin typeface="Cambria Math" panose="02040503050406030204" pitchFamily="18" charset="0"/>
                            <a:ea typeface="Times New Roman" panose="02020603050405020304" pitchFamily="18" charset="0"/>
                          </a:rPr>
                        </m:ctrlPr>
                      </m:mPr>
                      <m:mr>
                        <m:e>
                          <m:r>
                            <a:rPr lang="en-US" sz="1200" i="1">
                              <a:effectLst/>
                              <a:latin typeface="Cambria Math" panose="02040503050406030204" pitchFamily="18" charset="0"/>
                              <a:ea typeface="Times New Roman" panose="02020603050405020304" pitchFamily="18" charset="0"/>
                              <a:cs typeface="Tahoma" panose="020B0604030504040204" pitchFamily="34" charset="0"/>
                            </a:rPr>
                            <m:t>1</m:t>
                          </m:r>
                        </m:e>
                        <m:e>
                          <m:r>
                            <a:rPr lang="en-US" sz="1200" i="1">
                              <a:effectLst/>
                              <a:latin typeface="Cambria Math" panose="02040503050406030204" pitchFamily="18" charset="0"/>
                              <a:ea typeface="Times New Roman" panose="02020603050405020304" pitchFamily="18" charset="0"/>
                              <a:cs typeface="Tahoma" panose="020B0604030504040204" pitchFamily="34" charset="0"/>
                            </a:rPr>
                            <m:t>−2</m:t>
                          </m:r>
                        </m:e>
                        <m:e>
                          <m:r>
                            <a:rPr lang="en-US" sz="1200" i="1">
                              <a:effectLst/>
                              <a:latin typeface="Cambria Math" panose="02040503050406030204" pitchFamily="18" charset="0"/>
                              <a:ea typeface="Times New Roman" panose="02020603050405020304" pitchFamily="18" charset="0"/>
                              <a:cs typeface="Tahoma" panose="020B0604030504040204" pitchFamily="34" charset="0"/>
                            </a:rPr>
                            <m:t>3</m:t>
                          </m:r>
                        </m:e>
                      </m:mr>
                      <m:mr>
                        <m:e>
                          <m:r>
                            <a:rPr lang="en-US" sz="1200" i="1">
                              <a:effectLst/>
                              <a:latin typeface="Cambria Math" panose="02040503050406030204" pitchFamily="18" charset="0"/>
                              <a:ea typeface="Times New Roman" panose="02020603050405020304" pitchFamily="18" charset="0"/>
                              <a:cs typeface="Tahoma" panose="020B0604030504040204" pitchFamily="34" charset="0"/>
                            </a:rPr>
                            <m:t>−4</m:t>
                          </m:r>
                        </m:e>
                        <m:e>
                          <m:r>
                            <a:rPr lang="en-US" sz="1200" i="1">
                              <a:effectLst/>
                              <a:latin typeface="Cambria Math" panose="02040503050406030204" pitchFamily="18" charset="0"/>
                              <a:ea typeface="Times New Roman" panose="02020603050405020304" pitchFamily="18" charset="0"/>
                              <a:cs typeface="Tahoma" panose="020B0604030504040204" pitchFamily="34" charset="0"/>
                            </a:rPr>
                            <m:t>  5</m:t>
                          </m:r>
                        </m:e>
                        <m:e>
                          <m:r>
                            <a:rPr lang="en-US" sz="1200" i="1">
                              <a:effectLst/>
                              <a:latin typeface="Cambria Math" panose="02040503050406030204" pitchFamily="18" charset="0"/>
                              <a:ea typeface="Times New Roman" panose="02020603050405020304" pitchFamily="18" charset="0"/>
                              <a:cs typeface="Tahoma" panose="020B0604030504040204" pitchFamily="34" charset="0"/>
                            </a:rPr>
                            <m:t>−6</m:t>
                          </m:r>
                        </m:e>
                      </m:mr>
                      <m:mr>
                        <m:e>
                          <m:r>
                            <a:rPr lang="en-US" sz="1200" i="1">
                              <a:effectLst/>
                              <a:latin typeface="Cambria Math" panose="02040503050406030204" pitchFamily="18" charset="0"/>
                              <a:ea typeface="Times New Roman" panose="02020603050405020304" pitchFamily="18" charset="0"/>
                              <a:cs typeface="Tahoma" panose="020B0604030504040204" pitchFamily="34" charset="0"/>
                            </a:rPr>
                            <m:t>7</m:t>
                          </m:r>
                        </m:e>
                        <m:e>
                          <m:r>
                            <a:rPr lang="en-US" sz="1200" i="1">
                              <a:effectLst/>
                              <a:latin typeface="Cambria Math" panose="02040503050406030204" pitchFamily="18" charset="0"/>
                              <a:ea typeface="Times New Roman" panose="02020603050405020304" pitchFamily="18" charset="0"/>
                              <a:cs typeface="Tahoma" panose="020B0604030504040204" pitchFamily="34" charset="0"/>
                            </a:rPr>
                            <m:t>−8</m:t>
                          </m:r>
                        </m:e>
                        <m:e>
                          <m:r>
                            <a:rPr lang="en-US" sz="1200" i="1">
                              <a:effectLst/>
                              <a:latin typeface="Cambria Math" panose="02040503050406030204" pitchFamily="18" charset="0"/>
                              <a:ea typeface="Times New Roman" panose="02020603050405020304" pitchFamily="18" charset="0"/>
                              <a:cs typeface="Tahoma" panose="020B0604030504040204" pitchFamily="34" charset="0"/>
                            </a:rPr>
                            <m:t>9</m:t>
                          </m:r>
                        </m:e>
                      </m:mr>
                    </m:m>
                  </m:oMath>
                </a14:m>
                <a:r>
                  <a:rPr lang="en-US" sz="1200" dirty="0">
                    <a:latin typeface="Tahoma" panose="020B0604030504040204" pitchFamily="34" charset="0"/>
                    <a:ea typeface="Tahoma" panose="020B0604030504040204" pitchFamily="34" charset="0"/>
                    <a:cs typeface="Tahoma" panose="020B0604030504040204" pitchFamily="34" charset="0"/>
                  </a:rPr>
                  <a:t>	=  </a:t>
                </a:r>
                <a14:m>
                  <m:oMath xmlns:m="http://schemas.openxmlformats.org/officeDocument/2006/math">
                    <m:m>
                      <m:mPr>
                        <m:mcs>
                          <m:mc>
                            <m:mcPr>
                              <m:count m:val="3"/>
                              <m:mcJc m:val="center"/>
                            </m:mcPr>
                          </m:mc>
                        </m:mcs>
                        <m:ctrlPr>
                          <a:rPr lang="en-US" sz="1200" i="1">
                            <a:latin typeface="Cambria Math" panose="02040503050406030204" pitchFamily="18" charset="0"/>
                          </a:rPr>
                        </m:ctrlPr>
                      </m:mPr>
                      <m:mr>
                        <m:e>
                          <m:r>
                            <a:rPr lang="en-US" sz="1200" i="1">
                              <a:latin typeface="Cambria Math" panose="02040503050406030204" pitchFamily="18" charset="0"/>
                            </a:rPr>
                            <m:t>6</m:t>
                          </m:r>
                        </m:e>
                        <m:e>
                          <m:r>
                            <a:rPr lang="en-US" sz="1200" i="1">
                              <a:latin typeface="Cambria Math" panose="02040503050406030204" pitchFamily="18" charset="0"/>
                            </a:rPr>
                            <m:t>−12</m:t>
                          </m:r>
                        </m:e>
                        <m:e>
                          <m:r>
                            <a:rPr lang="en-US" sz="1200" i="1">
                              <a:latin typeface="Cambria Math" panose="02040503050406030204" pitchFamily="18" charset="0"/>
                            </a:rPr>
                            <m:t>18</m:t>
                          </m:r>
                        </m:e>
                      </m:mr>
                      <m:mr>
                        <m:e>
                          <m:r>
                            <a:rPr lang="en-US" sz="1200" i="1">
                              <a:latin typeface="Cambria Math" panose="02040503050406030204" pitchFamily="18" charset="0"/>
                            </a:rPr>
                            <m:t>−24</m:t>
                          </m:r>
                        </m:e>
                        <m:e>
                          <m:r>
                            <a:rPr lang="en-US" sz="1200" i="1">
                              <a:latin typeface="Cambria Math" panose="02040503050406030204" pitchFamily="18" charset="0"/>
                            </a:rPr>
                            <m:t>  30</m:t>
                          </m:r>
                        </m:e>
                        <m:e>
                          <m:r>
                            <a:rPr lang="en-US" sz="1200" i="1">
                              <a:latin typeface="Cambria Math" panose="02040503050406030204" pitchFamily="18" charset="0"/>
                            </a:rPr>
                            <m:t>−36</m:t>
                          </m:r>
                        </m:e>
                      </m:mr>
                      <m:mr>
                        <m:e>
                          <m:r>
                            <a:rPr lang="en-US" sz="1200" i="1">
                              <a:latin typeface="Cambria Math" panose="02040503050406030204" pitchFamily="18" charset="0"/>
                            </a:rPr>
                            <m:t>42</m:t>
                          </m:r>
                        </m:e>
                        <m:e>
                          <m:r>
                            <a:rPr lang="en-US" sz="1200" i="1">
                              <a:latin typeface="Cambria Math" panose="02040503050406030204" pitchFamily="18" charset="0"/>
                            </a:rPr>
                            <m:t>−48</m:t>
                          </m:r>
                        </m:e>
                        <m:e>
                          <m:r>
                            <a:rPr lang="en-US" sz="1200" i="1">
                              <a:latin typeface="Cambria Math" panose="02040503050406030204" pitchFamily="18" charset="0"/>
                            </a:rPr>
                            <m:t>54</m:t>
                          </m:r>
                        </m:e>
                      </m:mr>
                    </m:m>
                  </m:oMath>
                </a14:m>
                <a:endParaRPr lang="en-US" sz="1200" dirty="0">
                  <a:latin typeface="Tahoma" panose="020B0604030504040204" pitchFamily="34" charset="0"/>
                  <a:ea typeface="Tahoma" panose="020B0604030504040204" pitchFamily="34" charset="0"/>
                  <a:cs typeface="Tahoma" panose="020B0604030504040204" pitchFamily="34" charset="0"/>
                </a:endParaRPr>
              </a:p>
              <a:p>
                <a:pPr marL="228600" indent="-228600">
                  <a:lnSpc>
                    <a:spcPct val="150000"/>
                  </a:lnSpc>
                  <a:spcBef>
                    <a:spcPts val="0"/>
                  </a:spcBef>
                  <a:buAutoNum type="arabicPlain" startAt="6"/>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The product of a row vector of dimension m and a column vector of dimension m is a scalar:</a:t>
                </a:r>
              </a:p>
              <a:p>
                <a:pPr marL="0" indent="0">
                  <a:lnSpc>
                    <a:spcPct val="150000"/>
                  </a:lnSpc>
                  <a:spcBef>
                    <a:spcPts val="0"/>
                  </a:spcBef>
                  <a:buNone/>
                </a:pPr>
                <a:r>
                  <a:rPr lang="en-US" sz="1300" dirty="0">
                    <a:effectLst/>
                    <a:latin typeface="Tahoma" panose="020B0604030504040204" pitchFamily="34" charset="0"/>
                    <a:ea typeface="Tahoma" panose="020B0604030504040204" pitchFamily="34" charset="0"/>
                    <a:cs typeface="Tahoma" panose="020B0604030504040204" pitchFamily="34" charset="0"/>
                  </a:rPr>
                  <a:t>(x</a:t>
                </a:r>
                <a:r>
                  <a:rPr lang="en-US" sz="1300" baseline="-25000" dirty="0">
                    <a:effectLst/>
                    <a:latin typeface="Tahoma" panose="020B0604030504040204" pitchFamily="34" charset="0"/>
                    <a:ea typeface="Tahoma" panose="020B0604030504040204" pitchFamily="34" charset="0"/>
                    <a:cs typeface="Tahoma" panose="020B0604030504040204" pitchFamily="34" charset="0"/>
                  </a:rPr>
                  <a:t>1</a:t>
                </a:r>
                <a:r>
                  <a:rPr lang="en-US" sz="1300" dirty="0">
                    <a:effectLst/>
                    <a:latin typeface="Tahoma" panose="020B0604030504040204" pitchFamily="34" charset="0"/>
                    <a:ea typeface="Tahoma" panose="020B0604030504040204" pitchFamily="34" charset="0"/>
                    <a:cs typeface="Tahoma" panose="020B0604030504040204" pitchFamily="34" charset="0"/>
                  </a:rPr>
                  <a:t>  x</a:t>
                </a:r>
                <a:r>
                  <a:rPr lang="en-US" sz="1300" baseline="-25000" dirty="0">
                    <a:effectLst/>
                    <a:latin typeface="Tahoma" panose="020B0604030504040204" pitchFamily="34" charset="0"/>
                    <a:ea typeface="Tahoma" panose="020B0604030504040204" pitchFamily="34" charset="0"/>
                    <a:cs typeface="Tahoma" panose="020B0604030504040204" pitchFamily="34" charset="0"/>
                  </a:rPr>
                  <a:t>2</a:t>
                </a:r>
                <a:r>
                  <a:rPr lang="en-US" sz="1300" dirty="0">
                    <a:effectLst/>
                    <a:latin typeface="Tahoma" panose="020B0604030504040204" pitchFamily="34" charset="0"/>
                    <a:ea typeface="Tahoma" panose="020B0604030504040204" pitchFamily="34" charset="0"/>
                    <a:cs typeface="Tahoma" panose="020B0604030504040204" pitchFamily="34" charset="0"/>
                  </a:rPr>
                  <a:t>  ...  </a:t>
                </a:r>
                <a:r>
                  <a:rPr lang="en-US" sz="1300" dirty="0" err="1">
                    <a:effectLst/>
                    <a:latin typeface="Tahoma" panose="020B0604030504040204" pitchFamily="34" charset="0"/>
                    <a:ea typeface="Tahoma" panose="020B0604030504040204" pitchFamily="34" charset="0"/>
                    <a:cs typeface="Tahoma" panose="020B0604030504040204" pitchFamily="34" charset="0"/>
                  </a:rPr>
                  <a:t>x</a:t>
                </a:r>
                <a:r>
                  <a:rPr lang="en-US" sz="1300" baseline="-25000" dirty="0" err="1">
                    <a:effectLst/>
                    <a:latin typeface="Tahoma" panose="020B0604030504040204" pitchFamily="34" charset="0"/>
                    <a:ea typeface="Tahoma" panose="020B0604030504040204" pitchFamily="34" charset="0"/>
                    <a:cs typeface="Tahoma" panose="020B0604030504040204" pitchFamily="34" charset="0"/>
                  </a:rPr>
                  <a:t>m</a:t>
                </a:r>
                <a:r>
                  <a:rPr lang="en-US" sz="1300" dirty="0">
                    <a:effectLst/>
                    <a:latin typeface="Tahoma" panose="020B0604030504040204" pitchFamily="34" charset="0"/>
                    <a:ea typeface="Tahoma" panose="020B0604030504040204" pitchFamily="34" charset="0"/>
                    <a:cs typeface="Tahoma" panose="020B0604030504040204" pitchFamily="34" charset="0"/>
                  </a:rPr>
                  <a:t>)  × </a:t>
                </a:r>
                <a14:m>
                  <m:oMath xmlns:m="http://schemas.openxmlformats.org/officeDocument/2006/math">
                    <m:d>
                      <m:dPr>
                        <m:ctrlPr>
                          <a:rPr lang="en-US" sz="1300" i="1">
                            <a:effectLst/>
                            <a:latin typeface="Cambria Math" panose="02040503050406030204" pitchFamily="18" charset="0"/>
                            <a:ea typeface="Times New Roman" panose="02020603050405020304" pitchFamily="18" charset="0"/>
                          </a:rPr>
                        </m:ctrlPr>
                      </m:dPr>
                      <m:e>
                        <m:eqArr>
                          <m:eqArrPr>
                            <m:ctrlPr>
                              <a:rPr lang="en-US" sz="1300" i="1">
                                <a:effectLst/>
                                <a:latin typeface="Cambria Math" panose="02040503050406030204" pitchFamily="18" charset="0"/>
                                <a:ea typeface="Times New Roman" panose="02020603050405020304" pitchFamily="18" charset="0"/>
                              </a:rPr>
                            </m:ctrlPr>
                          </m:eqArrPr>
                          <m:e>
                            <m:sSub>
                              <m:sSubPr>
                                <m:ctrlPr>
                                  <a:rPr lang="en-US" sz="1300" i="1">
                                    <a:effectLst/>
                                    <a:latin typeface="Cambria Math" panose="02040503050406030204" pitchFamily="18" charset="0"/>
                                    <a:ea typeface="Times New Roman" panose="02020603050405020304" pitchFamily="18" charset="0"/>
                                  </a:rPr>
                                </m:ctrlPr>
                              </m:sSubPr>
                              <m:e>
                                <m:r>
                                  <a:rPr lang="en-US" sz="1300" i="1">
                                    <a:effectLst/>
                                    <a:latin typeface="Cambria Math" panose="02040503050406030204" pitchFamily="18" charset="0"/>
                                    <a:ea typeface="Times New Roman" panose="02020603050405020304" pitchFamily="18" charset="0"/>
                                  </a:rPr>
                                  <m:t>𝑦</m:t>
                                </m:r>
                              </m:e>
                              <m:sub>
                                <m:r>
                                  <a:rPr lang="en-US" sz="1300" i="1">
                                    <a:effectLst/>
                                    <a:latin typeface="Cambria Math" panose="02040503050406030204" pitchFamily="18" charset="0"/>
                                    <a:ea typeface="Times New Roman" panose="02020603050405020304" pitchFamily="18" charset="0"/>
                                  </a:rPr>
                                  <m:t>1</m:t>
                                </m:r>
                              </m:sub>
                            </m:sSub>
                          </m:e>
                          <m:e>
                            <m:sSub>
                              <m:sSubPr>
                                <m:ctrlPr>
                                  <a:rPr lang="en-US" sz="1300" i="1">
                                    <a:effectLst/>
                                    <a:latin typeface="Cambria Math" panose="02040503050406030204" pitchFamily="18" charset="0"/>
                                    <a:ea typeface="Times New Roman" panose="02020603050405020304" pitchFamily="18" charset="0"/>
                                  </a:rPr>
                                </m:ctrlPr>
                              </m:sSubPr>
                              <m:e>
                                <m:r>
                                  <a:rPr lang="en-US" sz="1300" i="1">
                                    <a:effectLst/>
                                    <a:latin typeface="Cambria Math" panose="02040503050406030204" pitchFamily="18" charset="0"/>
                                    <a:ea typeface="Times New Roman" panose="02020603050405020304" pitchFamily="18" charset="0"/>
                                  </a:rPr>
                                  <m:t>𝑦</m:t>
                                </m:r>
                              </m:e>
                              <m:sub>
                                <m:r>
                                  <a:rPr lang="en-US" sz="1300" i="1">
                                    <a:effectLst/>
                                    <a:latin typeface="Cambria Math" panose="02040503050406030204" pitchFamily="18" charset="0"/>
                                    <a:ea typeface="Times New Roman" panose="02020603050405020304" pitchFamily="18" charset="0"/>
                                  </a:rPr>
                                  <m:t>2</m:t>
                                </m:r>
                              </m:sub>
                            </m:sSub>
                          </m:e>
                          <m:e>
                            <m:r>
                              <a:rPr lang="en-US" sz="1300" i="1">
                                <a:effectLst/>
                                <a:latin typeface="Cambria Math" panose="02040503050406030204" pitchFamily="18" charset="0"/>
                                <a:ea typeface="Cambria Math" panose="02040503050406030204" pitchFamily="18" charset="0"/>
                              </a:rPr>
                              <m:t>.</m:t>
                            </m:r>
                          </m:e>
                          <m:e>
                            <m:r>
                              <a:rPr lang="en-US" sz="1300" i="1">
                                <a:effectLst/>
                                <a:latin typeface="Cambria Math" panose="02040503050406030204" pitchFamily="18" charset="0"/>
                                <a:ea typeface="Cambria Math" panose="02040503050406030204" pitchFamily="18" charset="0"/>
                              </a:rPr>
                              <m:t>.</m:t>
                            </m:r>
                          </m:e>
                          <m:e>
                            <m:r>
                              <a:rPr lang="en-US" sz="1300" i="1">
                                <a:effectLst/>
                                <a:latin typeface="Cambria Math" panose="02040503050406030204" pitchFamily="18" charset="0"/>
                                <a:ea typeface="Cambria Math" panose="02040503050406030204" pitchFamily="18" charset="0"/>
                              </a:rPr>
                              <m:t>.</m:t>
                            </m:r>
                          </m:e>
                          <m:e>
                            <m:sSub>
                              <m:sSubPr>
                                <m:ctrlPr>
                                  <a:rPr lang="en-US" sz="1300" i="1">
                                    <a:effectLst/>
                                    <a:latin typeface="Cambria Math" panose="02040503050406030204" pitchFamily="18" charset="0"/>
                                    <a:ea typeface="Cambria Math" panose="02040503050406030204" pitchFamily="18" charset="0"/>
                                  </a:rPr>
                                </m:ctrlPr>
                              </m:sSubPr>
                              <m:e>
                                <m:r>
                                  <a:rPr lang="en-US" sz="1300" i="1">
                                    <a:effectLst/>
                                    <a:latin typeface="Cambria Math" panose="02040503050406030204" pitchFamily="18" charset="0"/>
                                    <a:ea typeface="Cambria Math" panose="02040503050406030204" pitchFamily="18" charset="0"/>
                                  </a:rPr>
                                  <m:t>𝑦</m:t>
                                </m:r>
                              </m:e>
                              <m:sub>
                                <m:r>
                                  <a:rPr lang="en-US" sz="1300" i="1">
                                    <a:effectLst/>
                                    <a:latin typeface="Cambria Math" panose="02040503050406030204" pitchFamily="18" charset="0"/>
                                    <a:ea typeface="Cambria Math" panose="02040503050406030204" pitchFamily="18" charset="0"/>
                                  </a:rPr>
                                  <m:t>𝑚</m:t>
                                </m:r>
                              </m:sub>
                            </m:sSub>
                          </m:e>
                        </m:eqArr>
                      </m:e>
                    </m:d>
                  </m:oMath>
                </a14:m>
                <a:r>
                  <a:rPr lang="en-US" sz="1300" dirty="0">
                    <a:effectLst/>
                    <a:latin typeface="Tahoma" panose="020B0604030504040204" pitchFamily="34" charset="0"/>
                    <a:ea typeface="Tahoma" panose="020B0604030504040204" pitchFamily="34" charset="0"/>
                    <a:cs typeface="Tahoma" panose="020B0604030504040204" pitchFamily="34" charset="0"/>
                  </a:rPr>
                  <a:t>  =  x</a:t>
                </a:r>
                <a:r>
                  <a:rPr lang="en-US" sz="1300" baseline="-25000" dirty="0">
                    <a:effectLst/>
                    <a:latin typeface="Tahoma" panose="020B0604030504040204" pitchFamily="34" charset="0"/>
                    <a:ea typeface="Tahoma" panose="020B0604030504040204" pitchFamily="34" charset="0"/>
                    <a:cs typeface="Tahoma" panose="020B0604030504040204" pitchFamily="34" charset="0"/>
                  </a:rPr>
                  <a:t>1</a:t>
                </a:r>
                <a:r>
                  <a:rPr lang="en-US" sz="1300" dirty="0">
                    <a:effectLst/>
                    <a:latin typeface="Tahoma" panose="020B0604030504040204" pitchFamily="34" charset="0"/>
                    <a:ea typeface="Tahoma" panose="020B0604030504040204" pitchFamily="34" charset="0"/>
                    <a:cs typeface="Tahoma" panose="020B0604030504040204" pitchFamily="34" charset="0"/>
                  </a:rPr>
                  <a:t>y</a:t>
                </a:r>
                <a:r>
                  <a:rPr lang="en-US" sz="1300" baseline="-25000" dirty="0">
                    <a:effectLst/>
                    <a:latin typeface="Tahoma" panose="020B0604030504040204" pitchFamily="34" charset="0"/>
                    <a:ea typeface="Tahoma" panose="020B0604030504040204" pitchFamily="34" charset="0"/>
                    <a:cs typeface="Tahoma" panose="020B0604030504040204" pitchFamily="34" charset="0"/>
                  </a:rPr>
                  <a:t>1</a:t>
                </a:r>
                <a:r>
                  <a:rPr lang="en-US" sz="1300" dirty="0">
                    <a:effectLst/>
                    <a:latin typeface="Tahoma" panose="020B0604030504040204" pitchFamily="34" charset="0"/>
                    <a:ea typeface="Tahoma" panose="020B0604030504040204" pitchFamily="34" charset="0"/>
                    <a:cs typeface="Tahoma" panose="020B0604030504040204" pitchFamily="34" charset="0"/>
                  </a:rPr>
                  <a:t> + x</a:t>
                </a:r>
                <a:r>
                  <a:rPr lang="en-US" sz="1300" baseline="-25000" dirty="0">
                    <a:effectLst/>
                    <a:latin typeface="Tahoma" panose="020B0604030504040204" pitchFamily="34" charset="0"/>
                    <a:ea typeface="Tahoma" panose="020B0604030504040204" pitchFamily="34" charset="0"/>
                    <a:cs typeface="Tahoma" panose="020B0604030504040204" pitchFamily="34" charset="0"/>
                  </a:rPr>
                  <a:t>2</a:t>
                </a:r>
                <a:r>
                  <a:rPr lang="en-US" sz="1300" dirty="0">
                    <a:effectLst/>
                    <a:latin typeface="Tahoma" panose="020B0604030504040204" pitchFamily="34" charset="0"/>
                    <a:ea typeface="Tahoma" panose="020B0604030504040204" pitchFamily="34" charset="0"/>
                    <a:cs typeface="Tahoma" panose="020B0604030504040204" pitchFamily="34" charset="0"/>
                  </a:rPr>
                  <a:t>y</a:t>
                </a:r>
                <a:r>
                  <a:rPr lang="en-US" sz="1300" baseline="-25000" dirty="0">
                    <a:effectLst/>
                    <a:latin typeface="Tahoma" panose="020B0604030504040204" pitchFamily="34" charset="0"/>
                    <a:ea typeface="Tahoma" panose="020B0604030504040204" pitchFamily="34" charset="0"/>
                    <a:cs typeface="Tahoma" panose="020B0604030504040204" pitchFamily="34" charset="0"/>
                  </a:rPr>
                  <a:t>2</a:t>
                </a:r>
                <a:r>
                  <a:rPr lang="en-US" sz="1300" dirty="0">
                    <a:effectLst/>
                    <a:latin typeface="Tahoma" panose="020B0604030504040204" pitchFamily="34" charset="0"/>
                    <a:ea typeface="Tahoma" panose="020B0604030504040204" pitchFamily="34" charset="0"/>
                    <a:cs typeface="Tahoma" panose="020B0604030504040204" pitchFamily="34" charset="0"/>
                  </a:rPr>
                  <a:t> + ... + </a:t>
                </a:r>
                <a:r>
                  <a:rPr lang="en-US" sz="1300" dirty="0" err="1">
                    <a:effectLst/>
                    <a:latin typeface="Tahoma" panose="020B0604030504040204" pitchFamily="34" charset="0"/>
                    <a:ea typeface="Tahoma" panose="020B0604030504040204" pitchFamily="34" charset="0"/>
                    <a:cs typeface="Tahoma" panose="020B0604030504040204" pitchFamily="34" charset="0"/>
                  </a:rPr>
                  <a:t>x</a:t>
                </a:r>
                <a:r>
                  <a:rPr lang="en-US" sz="1300" baseline="-25000" dirty="0" err="1">
                    <a:effectLst/>
                    <a:latin typeface="Tahoma" panose="020B0604030504040204" pitchFamily="34" charset="0"/>
                    <a:ea typeface="Tahoma" panose="020B0604030504040204" pitchFamily="34" charset="0"/>
                    <a:cs typeface="Tahoma" panose="020B0604030504040204" pitchFamily="34" charset="0"/>
                  </a:rPr>
                  <a:t>m</a:t>
                </a:r>
                <a:r>
                  <a:rPr lang="en-US" sz="1300" dirty="0" err="1">
                    <a:effectLst/>
                    <a:latin typeface="Tahoma" panose="020B0604030504040204" pitchFamily="34" charset="0"/>
                    <a:ea typeface="Tahoma" panose="020B0604030504040204" pitchFamily="34" charset="0"/>
                    <a:cs typeface="Tahoma" panose="020B0604030504040204" pitchFamily="34" charset="0"/>
                  </a:rPr>
                  <a:t>y</a:t>
                </a:r>
                <a:r>
                  <a:rPr lang="en-US" sz="1300" baseline="-25000" dirty="0" err="1">
                    <a:effectLst/>
                    <a:latin typeface="Tahoma" panose="020B0604030504040204" pitchFamily="34" charset="0"/>
                    <a:ea typeface="Tahoma" panose="020B0604030504040204" pitchFamily="34" charset="0"/>
                    <a:cs typeface="Tahoma" panose="020B0604030504040204" pitchFamily="34" charset="0"/>
                  </a:rPr>
                  <a:t>m</a:t>
                </a:r>
                <a:endParaRPr lang="en-US" sz="1300" dirty="0">
                  <a:effectLst/>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effectLst/>
                  <a:latin typeface="Tahoma" panose="020B0604030504040204" pitchFamily="34" charset="0"/>
                  <a:ea typeface="Times New Roman" panose="02020603050405020304" pitchFamily="18" charset="0"/>
                </a:endParaRPr>
              </a:p>
              <a:p>
                <a:pPr marL="0" indent="0" algn="just">
                  <a:lnSpc>
                    <a:spcPct val="150000"/>
                  </a:lnSpc>
                  <a:spcBef>
                    <a:spcPts val="0"/>
                  </a:spcBef>
                  <a:buNone/>
                </a:pPr>
                <a:r>
                  <a:rPr lang="en-US" sz="1200" dirty="0">
                    <a:effectLst/>
                    <a:latin typeface="Tahoma" panose="020B0604030504040204" pitchFamily="34" charset="0"/>
                    <a:ea typeface="Times New Roman" panose="02020603050405020304" pitchFamily="18" charset="0"/>
                  </a:rPr>
                  <a:t>If A is an m × n matrix and B is an n × p matrix, the matrix product </a:t>
                </a:r>
                <a:r>
                  <a:rPr lang="en-US" sz="1200" b="1" dirty="0">
                    <a:effectLst/>
                    <a:latin typeface="Tahoma" panose="020B0604030504040204" pitchFamily="34" charset="0"/>
                    <a:ea typeface="Times New Roman" panose="02020603050405020304" pitchFamily="18" charset="0"/>
                  </a:rPr>
                  <a:t>C</a:t>
                </a:r>
                <a:r>
                  <a:rPr lang="en-US" sz="1200" dirty="0">
                    <a:effectLst/>
                    <a:latin typeface="Tahoma" panose="020B0604030504040204" pitchFamily="34" charset="0"/>
                    <a:ea typeface="Times New Roman" panose="02020603050405020304" pitchFamily="18" charset="0"/>
                  </a:rPr>
                  <a:t> = </a:t>
                </a:r>
                <a:r>
                  <a:rPr lang="en-US" sz="1200" b="1" dirty="0">
                    <a:effectLst/>
                    <a:latin typeface="Tahoma" panose="020B0604030504040204" pitchFamily="34" charset="0"/>
                    <a:ea typeface="Times New Roman" panose="02020603050405020304" pitchFamily="18" charset="0"/>
                  </a:rPr>
                  <a:t>AB</a:t>
                </a:r>
                <a:r>
                  <a:rPr lang="en-US" sz="1200" dirty="0">
                    <a:effectLst/>
                    <a:latin typeface="Tahoma" panose="020B0604030504040204" pitchFamily="34" charset="0"/>
                    <a:ea typeface="Times New Roman" panose="02020603050405020304" pitchFamily="18" charset="0"/>
                  </a:rPr>
                  <a:t> is defined to be the </a:t>
                </a:r>
                <a:r>
                  <a:rPr lang="en-US" sz="1200" i="1" dirty="0">
                    <a:effectLst/>
                    <a:latin typeface="Tahoma" panose="020B0604030504040204" pitchFamily="34" charset="0"/>
                    <a:ea typeface="Times New Roman" panose="02020603050405020304" pitchFamily="18" charset="0"/>
                  </a:rPr>
                  <a:t>m</a:t>
                </a:r>
                <a:r>
                  <a:rPr lang="en-US" sz="1200" dirty="0">
                    <a:effectLst/>
                    <a:latin typeface="Tahoma" panose="020B0604030504040204" pitchFamily="34" charset="0"/>
                    <a:ea typeface="Times New Roman" panose="02020603050405020304" pitchFamily="18" charset="0"/>
                  </a:rPr>
                  <a:t> × </a:t>
                </a:r>
                <a:r>
                  <a:rPr lang="en-US" sz="1200" i="1" dirty="0">
                    <a:effectLst/>
                    <a:latin typeface="Tahoma" panose="020B0604030504040204" pitchFamily="34" charset="0"/>
                    <a:ea typeface="Times New Roman" panose="02020603050405020304" pitchFamily="18" charset="0"/>
                  </a:rPr>
                  <a:t>p</a:t>
                </a:r>
                <a:r>
                  <a:rPr lang="en-US" sz="1200" dirty="0">
                    <a:effectLst/>
                    <a:latin typeface="Tahoma" panose="020B0604030504040204" pitchFamily="34" charset="0"/>
                    <a:ea typeface="Times New Roman" panose="02020603050405020304" pitchFamily="18" charset="0"/>
                  </a:rPr>
                  <a:t> matrix.  The product </a:t>
                </a:r>
                <a:r>
                  <a:rPr lang="en-US" sz="1200" b="1" dirty="0">
                    <a:effectLst/>
                    <a:latin typeface="Tahoma" panose="020B0604030504040204" pitchFamily="34" charset="0"/>
                    <a:ea typeface="Times New Roman" panose="02020603050405020304" pitchFamily="18" charset="0"/>
                  </a:rPr>
                  <a:t>AB</a:t>
                </a:r>
                <a:r>
                  <a:rPr lang="en-US" sz="1200" dirty="0">
                    <a:effectLst/>
                    <a:latin typeface="Tahoma" panose="020B0604030504040204" pitchFamily="34" charset="0"/>
                    <a:ea typeface="Times New Roman" panose="02020603050405020304" pitchFamily="18" charset="0"/>
                  </a:rPr>
                  <a:t> is defined if and only if the number of columns in </a:t>
                </a:r>
                <a:r>
                  <a:rPr lang="en-US" sz="1200" b="1" dirty="0">
                    <a:effectLst/>
                    <a:latin typeface="Tahoma" panose="020B0604030504040204" pitchFamily="34" charset="0"/>
                    <a:ea typeface="Times New Roman" panose="02020603050405020304" pitchFamily="18" charset="0"/>
                  </a:rPr>
                  <a:t>A</a:t>
                </a:r>
                <a:r>
                  <a:rPr lang="en-US" sz="1200" dirty="0">
                    <a:effectLst/>
                    <a:latin typeface="Tahoma" panose="020B0604030504040204" pitchFamily="34" charset="0"/>
                    <a:ea typeface="Times New Roman" panose="02020603050405020304" pitchFamily="18" charset="0"/>
                  </a:rPr>
                  <a:t> equals the number of rows in </a:t>
                </a:r>
                <a:r>
                  <a:rPr lang="en-US" sz="1200" b="1" dirty="0">
                    <a:effectLst/>
                    <a:latin typeface="Tahoma" panose="020B0604030504040204" pitchFamily="34" charset="0"/>
                    <a:ea typeface="Times New Roman" panose="02020603050405020304" pitchFamily="18" charset="0"/>
                  </a:rPr>
                  <a:t>B</a:t>
                </a:r>
                <a:r>
                  <a:rPr lang="en-US" sz="1200" dirty="0">
                    <a:effectLst/>
                    <a:latin typeface="Tahoma" panose="020B0604030504040204" pitchFamily="34" charset="0"/>
                    <a:ea typeface="Times New Roman" panose="02020603050405020304" pitchFamily="18" charset="0"/>
                  </a:rPr>
                  <a:t>, in this case </a:t>
                </a:r>
                <a:r>
                  <a:rPr lang="en-US" sz="1200" i="1" dirty="0">
                    <a:effectLst/>
                    <a:latin typeface="Tahoma" panose="020B0604030504040204" pitchFamily="34" charset="0"/>
                    <a:ea typeface="Times New Roman" panose="02020603050405020304" pitchFamily="18" charset="0"/>
                  </a:rPr>
                  <a:t>n</a:t>
                </a:r>
                <a:r>
                  <a:rPr lang="en-US" sz="1200" dirty="0">
                    <a:effectLst/>
                    <a:latin typeface="Tahoma" panose="020B0604030504040204" pitchFamily="34" charset="0"/>
                    <a:ea typeface="Times New Roman" panose="02020603050405020304" pitchFamily="18" charset="0"/>
                  </a:rPr>
                  <a:t>.</a:t>
                </a:r>
                <a:endParaRPr lang="en-US" sz="1200" dirty="0">
                  <a:effectLst/>
                  <a:latin typeface="Tahoma" panose="020B0604030504040204" pitchFamily="34" charset="0"/>
                  <a:ea typeface="Calibri" panose="020F0502020204030204" pitchFamily="34" charset="0"/>
                </a:endParaRPr>
              </a:p>
              <a:p>
                <a:pPr marL="0" indent="0">
                  <a:lnSpc>
                    <a:spcPct val="150000"/>
                  </a:lnSpc>
                  <a:spcBef>
                    <a:spcPts val="0"/>
                  </a:spcBef>
                  <a:buNone/>
                </a:pPr>
                <a14:m>
                  <m:oMathPara xmlns:m="http://schemas.openxmlformats.org/officeDocument/2006/math">
                    <m:oMathParaPr>
                      <m:jc m:val="centerGroup"/>
                    </m:oMathParaPr>
                    <m:oMath xmlns:m="http://schemas.openxmlformats.org/officeDocument/2006/math">
                      <m:sSub>
                        <m:sSubPr>
                          <m:ctrlPr>
                            <a:rPr lang="en-US" sz="1200" b="1" i="1" smtClean="0">
                              <a:effectLst/>
                              <a:latin typeface="Cambria Math" panose="02040503050406030204" pitchFamily="18" charset="0"/>
                              <a:ea typeface="Times New Roman" panose="02020603050405020304" pitchFamily="18" charset="0"/>
                            </a:rPr>
                          </m:ctrlPr>
                        </m:sSubPr>
                        <m:e>
                          <m:r>
                            <a:rPr lang="en-US" sz="1200" b="1" i="1">
                              <a:effectLst/>
                              <a:latin typeface="Cambria Math" panose="02040503050406030204" pitchFamily="18" charset="0"/>
                              <a:ea typeface="Times New Roman" panose="02020603050405020304" pitchFamily="18" charset="0"/>
                              <a:cs typeface="Tahoma" panose="020B0604030504040204" pitchFamily="34" charset="0"/>
                            </a:rPr>
                            <m:t>𝑪</m:t>
                          </m:r>
                        </m:e>
                        <m:sub>
                          <m:r>
                            <a:rPr lang="en-US" sz="1200" b="1" i="1">
                              <a:effectLst/>
                              <a:latin typeface="Cambria Math" panose="02040503050406030204" pitchFamily="18" charset="0"/>
                              <a:ea typeface="Times New Roman" panose="02020603050405020304" pitchFamily="18" charset="0"/>
                              <a:cs typeface="Tahoma" panose="020B0604030504040204" pitchFamily="34" charset="0"/>
                            </a:rPr>
                            <m:t>𝒊𝒋</m:t>
                          </m:r>
                        </m:sub>
                      </m:sSub>
                      <m:r>
                        <a:rPr lang="en-US" sz="1200" b="1" i="1">
                          <a:effectLst/>
                          <a:latin typeface="Cambria Math" panose="02040503050406030204" pitchFamily="18" charset="0"/>
                          <a:ea typeface="Times New Roman" panose="02020603050405020304" pitchFamily="18" charset="0"/>
                          <a:cs typeface="Tahoma" panose="020B0604030504040204" pitchFamily="34" charset="0"/>
                        </a:rPr>
                        <m:t>=</m:t>
                      </m:r>
                      <m:nary>
                        <m:naryPr>
                          <m:chr m:val="∑"/>
                          <m:limLoc m:val="undOvr"/>
                          <m:ctrlPr>
                            <a:rPr lang="en-US" sz="1200" b="1" i="1">
                              <a:effectLst/>
                              <a:latin typeface="Cambria Math" panose="02040503050406030204" pitchFamily="18" charset="0"/>
                              <a:ea typeface="Times New Roman" panose="02020603050405020304" pitchFamily="18" charset="0"/>
                            </a:rPr>
                          </m:ctrlPr>
                        </m:naryPr>
                        <m:sub>
                          <m:r>
                            <a:rPr lang="en-US" sz="1200" b="1" i="1">
                              <a:effectLst/>
                              <a:latin typeface="Cambria Math" panose="02040503050406030204" pitchFamily="18" charset="0"/>
                              <a:ea typeface="Times New Roman" panose="02020603050405020304" pitchFamily="18" charset="0"/>
                              <a:cs typeface="Tahoma" panose="020B0604030504040204" pitchFamily="34" charset="0"/>
                            </a:rPr>
                            <m:t>𝒌</m:t>
                          </m:r>
                          <m:r>
                            <a:rPr lang="en-US" sz="1200" b="1" i="1">
                              <a:effectLst/>
                              <a:latin typeface="Cambria Math" panose="02040503050406030204" pitchFamily="18" charset="0"/>
                              <a:ea typeface="Times New Roman" panose="02020603050405020304" pitchFamily="18" charset="0"/>
                              <a:cs typeface="Tahoma" panose="020B0604030504040204" pitchFamily="34" charset="0"/>
                            </a:rPr>
                            <m:t>=</m:t>
                          </m:r>
                          <m:r>
                            <a:rPr lang="en-US" sz="1200" b="1" i="1">
                              <a:effectLst/>
                              <a:latin typeface="Cambria Math" panose="02040503050406030204" pitchFamily="18" charset="0"/>
                              <a:ea typeface="Times New Roman" panose="02020603050405020304" pitchFamily="18" charset="0"/>
                              <a:cs typeface="Tahoma" panose="020B0604030504040204" pitchFamily="34" charset="0"/>
                            </a:rPr>
                            <m:t>𝟏</m:t>
                          </m:r>
                        </m:sub>
                        <m:sup>
                          <m:r>
                            <a:rPr lang="en-US" sz="1200" b="1" i="1">
                              <a:effectLst/>
                              <a:latin typeface="Cambria Math" panose="02040503050406030204" pitchFamily="18" charset="0"/>
                              <a:ea typeface="Times New Roman" panose="02020603050405020304" pitchFamily="18" charset="0"/>
                              <a:cs typeface="Tahoma" panose="020B0604030504040204" pitchFamily="34" charset="0"/>
                            </a:rPr>
                            <m:t>𝒏</m:t>
                          </m:r>
                        </m:sup>
                        <m:e>
                          <m:sSub>
                            <m:sSubPr>
                              <m:ctrlPr>
                                <a:rPr lang="en-US" sz="1200" b="1" i="1">
                                  <a:effectLst/>
                                  <a:latin typeface="Cambria Math" panose="02040503050406030204" pitchFamily="18" charset="0"/>
                                  <a:ea typeface="Times New Roman" panose="02020603050405020304" pitchFamily="18" charset="0"/>
                                </a:rPr>
                              </m:ctrlPr>
                            </m:sSubPr>
                            <m:e>
                              <m:r>
                                <a:rPr lang="en-US" sz="1200" b="1" i="1">
                                  <a:effectLst/>
                                  <a:latin typeface="Cambria Math" panose="02040503050406030204" pitchFamily="18" charset="0"/>
                                  <a:ea typeface="Times New Roman" panose="02020603050405020304" pitchFamily="18" charset="0"/>
                                  <a:cs typeface="Tahoma" panose="020B0604030504040204" pitchFamily="34" charset="0"/>
                                </a:rPr>
                                <m:t>𝒂</m:t>
                              </m:r>
                            </m:e>
                            <m:sub>
                              <m:r>
                                <a:rPr lang="en-US" sz="1200" b="1" i="1">
                                  <a:effectLst/>
                                  <a:latin typeface="Cambria Math" panose="02040503050406030204" pitchFamily="18" charset="0"/>
                                  <a:ea typeface="Times New Roman" panose="02020603050405020304" pitchFamily="18" charset="0"/>
                                  <a:cs typeface="Tahoma" panose="020B0604030504040204" pitchFamily="34" charset="0"/>
                                </a:rPr>
                                <m:t>𝒊𝒌</m:t>
                              </m:r>
                            </m:sub>
                          </m:sSub>
                          <m:sSub>
                            <m:sSubPr>
                              <m:ctrlPr>
                                <a:rPr lang="en-US" sz="1200" b="1" i="1">
                                  <a:effectLst/>
                                  <a:latin typeface="Cambria Math" panose="02040503050406030204" pitchFamily="18" charset="0"/>
                                  <a:ea typeface="Times New Roman" panose="02020603050405020304" pitchFamily="18" charset="0"/>
                                </a:rPr>
                              </m:ctrlPr>
                            </m:sSubPr>
                            <m:e>
                              <m:r>
                                <a:rPr lang="en-US" sz="1200" b="1" i="1">
                                  <a:effectLst/>
                                  <a:latin typeface="Cambria Math" panose="02040503050406030204" pitchFamily="18" charset="0"/>
                                  <a:ea typeface="Times New Roman" panose="02020603050405020304" pitchFamily="18" charset="0"/>
                                  <a:cs typeface="Tahoma" panose="020B0604030504040204" pitchFamily="34" charset="0"/>
                                </a:rPr>
                                <m:t>𝒃</m:t>
                              </m:r>
                            </m:e>
                            <m:sub>
                              <m:r>
                                <a:rPr lang="en-US" sz="1200" b="1" i="1">
                                  <a:effectLst/>
                                  <a:latin typeface="Cambria Math" panose="02040503050406030204" pitchFamily="18" charset="0"/>
                                  <a:ea typeface="Times New Roman" panose="02020603050405020304" pitchFamily="18" charset="0"/>
                                  <a:cs typeface="Tahoma" panose="020B0604030504040204" pitchFamily="34" charset="0"/>
                                </a:rPr>
                                <m:t>𝒌𝒋</m:t>
                              </m:r>
                            </m:sub>
                          </m:sSub>
                        </m:e>
                      </m:nary>
                    </m:oMath>
                  </m:oMathPara>
                </a14:m>
                <a:endParaRPr lang="en-US" sz="1200" dirty="0">
                  <a:latin typeface="Tahoma" panose="020B0604030504040204" pitchFamily="34" charset="0"/>
                  <a:ea typeface="Tahoma" panose="020B0604030504040204" pitchFamily="34" charset="0"/>
                  <a:cs typeface="Tahoma" panose="020B0604030504040204" pitchFamily="34" charset="0"/>
                </a:endParaRPr>
              </a:p>
            </p:txBody>
          </p:sp>
        </mc:Choice>
        <mc:Fallback>
          <p:sp>
            <p:nvSpPr>
              <p:cNvPr id="3" name="Content Placeholder 2">
                <a:extLst>
                  <a:ext uri="{FF2B5EF4-FFF2-40B4-BE49-F238E27FC236}">
                    <a16:creationId xmlns:a14="http://schemas.microsoft.com/office/drawing/2010/main" xmlns="" xmlns:a16="http://schemas.microsoft.com/office/drawing/2014/main" id="{C0E71D6C-A9C3-4DF6-9205-C50BA0F2B9CF}"/>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14" name="Double Bracket 13">
            <a:extLst>
              <a:ext uri="{FF2B5EF4-FFF2-40B4-BE49-F238E27FC236}">
                <a16:creationId xmlns:a16="http://schemas.microsoft.com/office/drawing/2014/main" xmlns="" id="{0EE379D5-E278-4B59-A1FB-3A78899EA21F}"/>
              </a:ext>
            </a:extLst>
          </p:cNvPr>
          <p:cNvSpPr/>
          <p:nvPr/>
        </p:nvSpPr>
        <p:spPr>
          <a:xfrm>
            <a:off x="541020" y="2351205"/>
            <a:ext cx="952500" cy="56116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Double Bracket 14">
            <a:extLst>
              <a:ext uri="{FF2B5EF4-FFF2-40B4-BE49-F238E27FC236}">
                <a16:creationId xmlns:a16="http://schemas.microsoft.com/office/drawing/2014/main" xmlns="" id="{C7A9A83C-0F69-453F-933C-97BA3FA9D4B4}"/>
              </a:ext>
            </a:extLst>
          </p:cNvPr>
          <p:cNvSpPr/>
          <p:nvPr/>
        </p:nvSpPr>
        <p:spPr>
          <a:xfrm>
            <a:off x="1798320" y="2351205"/>
            <a:ext cx="685800" cy="56116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Double Bracket 15">
            <a:extLst>
              <a:ext uri="{FF2B5EF4-FFF2-40B4-BE49-F238E27FC236}">
                <a16:creationId xmlns:a16="http://schemas.microsoft.com/office/drawing/2014/main" xmlns="" id="{89BCA899-F72F-4BFD-B15A-5EEDF04064F1}"/>
              </a:ext>
            </a:extLst>
          </p:cNvPr>
          <p:cNvSpPr/>
          <p:nvPr/>
        </p:nvSpPr>
        <p:spPr>
          <a:xfrm>
            <a:off x="2979420" y="2399813"/>
            <a:ext cx="899160" cy="561166"/>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Double Bracket 19">
            <a:extLst>
              <a:ext uri="{FF2B5EF4-FFF2-40B4-BE49-F238E27FC236}">
                <a16:creationId xmlns:a16="http://schemas.microsoft.com/office/drawing/2014/main" xmlns="" id="{9E63D865-2BB6-4CC7-87F5-5AE14EAEC319}"/>
              </a:ext>
            </a:extLst>
          </p:cNvPr>
          <p:cNvSpPr/>
          <p:nvPr/>
        </p:nvSpPr>
        <p:spPr>
          <a:xfrm>
            <a:off x="772478" y="3916832"/>
            <a:ext cx="998220" cy="63246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Double Bracket 24">
            <a:extLst>
              <a:ext uri="{FF2B5EF4-FFF2-40B4-BE49-F238E27FC236}">
                <a16:creationId xmlns:a16="http://schemas.microsoft.com/office/drawing/2014/main" xmlns="" id="{7C1F924F-ED7F-4D98-A001-C7496F92868A}"/>
              </a:ext>
            </a:extLst>
          </p:cNvPr>
          <p:cNvSpPr/>
          <p:nvPr/>
        </p:nvSpPr>
        <p:spPr>
          <a:xfrm>
            <a:off x="2133600" y="3916832"/>
            <a:ext cx="1257300" cy="63246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xmlns="" val="39250681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4FBD3E-F043-4CC4-BA1D-CBA73B218BA1}"/>
              </a:ext>
            </a:extLst>
          </p:cNvPr>
          <p:cNvSpPr>
            <a:spLocks noGrp="1"/>
          </p:cNvSpPr>
          <p:nvPr>
            <p:ph type="title"/>
          </p:nvPr>
        </p:nvSpPr>
        <p:spPr/>
        <p:txBody>
          <a:bodyPr/>
          <a:lstStyle/>
          <a:p>
            <a:endParaRPr lang="en-US"/>
          </a:p>
        </p:txBody>
      </p:sp>
      <mc:AlternateContent xmlns:mc="http://schemas.openxmlformats.org/markup-compatibility/2006">
        <mc:Choice xmlns:a14="http://schemas.microsoft.com/office/drawing/2010/main" xmlns="" Requires="a14">
          <p:sp>
            <p:nvSpPr>
              <p:cNvPr id="3" name="Content Placeholder 2">
                <a:extLst>
                  <a:ext uri="{FF2B5EF4-FFF2-40B4-BE49-F238E27FC236}">
                    <a16:creationId xmlns:a16="http://schemas.microsoft.com/office/drawing/2014/main" id="{EBF7F933-0931-4241-A26E-4668EB21F0AC}"/>
                  </a:ext>
                </a:extLst>
              </p:cNvPr>
              <p:cNvSpPr>
                <a:spLocks noGrp="1"/>
              </p:cNvSpPr>
              <p:nvPr>
                <p:ph idx="1"/>
              </p:nvPr>
            </p:nvSpPr>
            <p:spPr/>
            <p:txBody>
              <a:bodyPr/>
              <a:lstStyle/>
              <a:p>
                <a:pPr marL="0" indent="0">
                  <a:lnSpc>
                    <a:spcPct val="150000"/>
                  </a:lnSpc>
                  <a:spcBef>
                    <a:spcPts val="0"/>
                  </a:spcBef>
                  <a:buNone/>
                </a:pPr>
                <a:r>
                  <a:rPr lang="en-US" sz="1200" dirty="0">
                    <a:effectLst/>
                    <a:latin typeface="Tahoma" panose="020B0604030504040204" pitchFamily="34" charset="0"/>
                    <a:ea typeface="Times New Roman" panose="02020603050405020304" pitchFamily="18" charset="0"/>
                  </a:rPr>
                  <a:t>Row Vector Matrix Multiplication Example:</a:t>
                </a:r>
              </a:p>
              <a:p>
                <a:pPr marL="0" indent="0">
                  <a:lnSpc>
                    <a:spcPct val="150000"/>
                  </a:lnSpc>
                  <a:spcBef>
                    <a:spcPts val="0"/>
                  </a:spcBef>
                  <a:buNone/>
                </a:pPr>
                <a:r>
                  <a:rPr lang="en-US" sz="1200" dirty="0">
                    <a:effectLst/>
                    <a:latin typeface="Tahoma" panose="020B0604030504040204" pitchFamily="34" charset="0"/>
                    <a:ea typeface="Tahoma" panose="020B0604030504040204" pitchFamily="34" charset="0"/>
                    <a:cs typeface="Tahoma" panose="020B0604030504040204" pitchFamily="34" charset="0"/>
                  </a:rPr>
                  <a:t>(6 14 3)   </a:t>
                </a:r>
                <a14:m>
                  <m:oMath xmlns:m="http://schemas.openxmlformats.org/officeDocument/2006/math">
                    <m:m>
                      <m:mPr>
                        <m:mcs>
                          <m:mc>
                            <m:mcPr>
                              <m:count m:val="3"/>
                              <m:mcJc m:val="center"/>
                            </m:mcPr>
                          </m:mc>
                        </m:mcs>
                        <m:ctrlPr>
                          <a:rPr lang="en-US" sz="1200" i="1">
                            <a:effectLst/>
                            <a:latin typeface="Cambria Math" panose="02040503050406030204" pitchFamily="18" charset="0"/>
                            <a:ea typeface="Times New Roman" panose="02020603050405020304" pitchFamily="18" charset="0"/>
                          </a:rPr>
                        </m:ctrlPr>
                      </m:mPr>
                      <m:mr>
                        <m:e>
                          <m:r>
                            <a:rPr lang="en-US" sz="1200" i="1">
                              <a:effectLst/>
                              <a:latin typeface="Cambria Math" panose="02040503050406030204" pitchFamily="18" charset="0"/>
                              <a:ea typeface="Times New Roman" panose="02020603050405020304" pitchFamily="18" charset="0"/>
                            </a:rPr>
                            <m:t>17</m:t>
                          </m:r>
                        </m:e>
                        <m:e>
                          <m:r>
                            <a:rPr lang="en-US" sz="1200" i="1">
                              <a:effectLst/>
                              <a:latin typeface="Cambria Math" panose="02040503050406030204" pitchFamily="18" charset="0"/>
                              <a:ea typeface="Times New Roman" panose="02020603050405020304" pitchFamily="18" charset="0"/>
                            </a:rPr>
                            <m:t>11</m:t>
                          </m:r>
                        </m:e>
                        <m:e>
                          <m:r>
                            <a:rPr lang="en-US" sz="1200" i="1">
                              <a:effectLst/>
                              <a:latin typeface="Cambria Math" panose="02040503050406030204" pitchFamily="18" charset="0"/>
                              <a:ea typeface="Times New Roman" panose="02020603050405020304" pitchFamily="18" charset="0"/>
                            </a:rPr>
                            <m:t>5</m:t>
                          </m:r>
                        </m:e>
                      </m:mr>
                      <m:mr>
                        <m:e>
                          <m:r>
                            <a:rPr lang="en-US" sz="1200" i="1">
                              <a:effectLst/>
                              <a:latin typeface="Cambria Math" panose="02040503050406030204" pitchFamily="18" charset="0"/>
                              <a:ea typeface="Times New Roman" panose="02020603050405020304" pitchFamily="18" charset="0"/>
                            </a:rPr>
                            <m:t>21</m:t>
                          </m:r>
                        </m:e>
                        <m:e>
                          <m:r>
                            <a:rPr lang="en-US" sz="1200" i="1">
                              <a:effectLst/>
                              <a:latin typeface="Cambria Math" panose="02040503050406030204" pitchFamily="18" charset="0"/>
                              <a:ea typeface="Times New Roman" panose="02020603050405020304" pitchFamily="18" charset="0"/>
                            </a:rPr>
                            <m:t>18</m:t>
                          </m:r>
                        </m:e>
                        <m:e>
                          <m:r>
                            <a:rPr lang="en-US" sz="1200" i="1">
                              <a:effectLst/>
                              <a:latin typeface="Cambria Math" panose="02040503050406030204" pitchFamily="18" charset="0"/>
                              <a:ea typeface="Times New Roman" panose="02020603050405020304" pitchFamily="18" charset="0"/>
                            </a:rPr>
                            <m:t>12</m:t>
                          </m:r>
                        </m:e>
                      </m:mr>
                      <m:mr>
                        <m:e>
                          <m:r>
                            <a:rPr lang="en-US" sz="1200" i="1">
                              <a:effectLst/>
                              <a:latin typeface="Cambria Math" panose="02040503050406030204" pitchFamily="18" charset="0"/>
                              <a:ea typeface="Times New Roman" panose="02020603050405020304" pitchFamily="18" charset="0"/>
                            </a:rPr>
                            <m:t>2</m:t>
                          </m:r>
                        </m:e>
                        <m:e>
                          <m:r>
                            <a:rPr lang="en-US" sz="1200" i="1">
                              <a:effectLst/>
                              <a:latin typeface="Cambria Math" panose="02040503050406030204" pitchFamily="18" charset="0"/>
                              <a:ea typeface="Times New Roman" panose="02020603050405020304" pitchFamily="18" charset="0"/>
                            </a:rPr>
                            <m:t>3</m:t>
                          </m:r>
                        </m:e>
                        <m:e>
                          <m:r>
                            <a:rPr lang="en-US" sz="1200" i="1">
                              <a:effectLst/>
                              <a:latin typeface="Cambria Math" panose="02040503050406030204" pitchFamily="18" charset="0"/>
                              <a:ea typeface="Times New Roman" panose="02020603050405020304" pitchFamily="18" charset="0"/>
                            </a:rPr>
                            <m:t>19</m:t>
                          </m:r>
                        </m:e>
                      </m:mr>
                    </m:m>
                  </m:oMath>
                </a14:m>
                <a:r>
                  <a:rPr lang="en-US" sz="1200" dirty="0">
                    <a:effectLst/>
                    <a:latin typeface="Tahoma" panose="020B0604030504040204" pitchFamily="34" charset="0"/>
                    <a:ea typeface="Tahoma" panose="020B0604030504040204" pitchFamily="34" charset="0"/>
                    <a:cs typeface="Tahoma" panose="020B0604030504040204" pitchFamily="34" charset="0"/>
                  </a:rPr>
                  <a:t>   = (6*17+14*21+3*2  6*11+14*18+3*3 6*5+14*12+3*19)</a:t>
                </a:r>
              </a:p>
              <a:p>
                <a:pPr marL="0" indent="0">
                  <a:lnSpc>
                    <a:spcPct val="150000"/>
                  </a:lnSpc>
                  <a:spcBef>
                    <a:spcPts val="0"/>
                  </a:spcBef>
                  <a:buNone/>
                </a:pPr>
                <a:r>
                  <a:rPr lang="en-US" sz="1200" dirty="0">
                    <a:effectLst/>
                    <a:latin typeface="Tahoma" panose="020B0604030504040204" pitchFamily="34" charset="0"/>
                    <a:ea typeface="Calibri" panose="020F0502020204030204" pitchFamily="34" charset="0"/>
                  </a:rPr>
                  <a:t>		      = </a:t>
                </a:r>
                <a:r>
                  <a:rPr lang="en-US" sz="1200" dirty="0">
                    <a:effectLst/>
                    <a:latin typeface="Tahoma" panose="020B0604030504040204" pitchFamily="34" charset="0"/>
                    <a:ea typeface="Times New Roman" panose="02020603050405020304" pitchFamily="18" charset="0"/>
                  </a:rPr>
                  <a:t>(402  327 255)</a:t>
                </a:r>
                <a:endParaRPr lang="en-US" sz="1200" dirty="0">
                  <a:effectLst/>
                  <a:latin typeface="Tahoma" panose="020B0604030504040204" pitchFamily="34" charset="0"/>
                  <a:ea typeface="Calibri" panose="020F0502020204030204" pitchFamily="34" charset="0"/>
                </a:endParaRPr>
              </a:p>
              <a:p>
                <a:pPr marL="0" indent="0">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Column Vector Matrix Multiplication Example:</a:t>
                </a:r>
              </a:p>
              <a:p>
                <a:pPr marL="0" indent="0">
                  <a:lnSpc>
                    <a:spcPct val="150000"/>
                  </a:lnSpc>
                  <a:spcBef>
                    <a:spcPts val="0"/>
                  </a:spcBef>
                  <a:buNone/>
                </a:pPr>
                <a14:m>
                  <m:oMath xmlns:m="http://schemas.openxmlformats.org/officeDocument/2006/math">
                    <m:m>
                      <m:mPr>
                        <m:mcs>
                          <m:mc>
                            <m:mcPr>
                              <m:count m:val="3"/>
                              <m:mcJc m:val="center"/>
                            </m:mcPr>
                          </m:mc>
                        </m:mcs>
                        <m:ctrlPr>
                          <a:rPr lang="en-US" sz="1200" i="1" smtClean="0">
                            <a:effectLst/>
                            <a:latin typeface="Cambria Math" panose="02040503050406030204" pitchFamily="18" charset="0"/>
                            <a:ea typeface="Times New Roman" panose="02020603050405020304" pitchFamily="18" charset="0"/>
                          </a:rPr>
                        </m:ctrlPr>
                      </m:mPr>
                      <m:mr>
                        <m:e>
                          <m:r>
                            <a:rPr lang="en-US" sz="1200" i="1">
                              <a:effectLst/>
                              <a:latin typeface="Cambria Math" panose="02040503050406030204" pitchFamily="18" charset="0"/>
                              <a:ea typeface="Times New Roman" panose="02020603050405020304" pitchFamily="18" charset="0"/>
                            </a:rPr>
                            <m:t>17</m:t>
                          </m:r>
                        </m:e>
                        <m:e>
                          <m:r>
                            <a:rPr lang="en-US" sz="1200" i="1">
                              <a:effectLst/>
                              <a:latin typeface="Cambria Math" panose="02040503050406030204" pitchFamily="18" charset="0"/>
                              <a:ea typeface="Times New Roman" panose="02020603050405020304" pitchFamily="18" charset="0"/>
                            </a:rPr>
                            <m:t>11</m:t>
                          </m:r>
                        </m:e>
                        <m:e>
                          <m:r>
                            <a:rPr lang="en-US" sz="1200" i="1">
                              <a:effectLst/>
                              <a:latin typeface="Cambria Math" panose="02040503050406030204" pitchFamily="18" charset="0"/>
                              <a:ea typeface="Times New Roman" panose="02020603050405020304" pitchFamily="18" charset="0"/>
                            </a:rPr>
                            <m:t>5</m:t>
                          </m:r>
                        </m:e>
                      </m:mr>
                      <m:mr>
                        <m:e>
                          <m:r>
                            <a:rPr lang="en-US" sz="1200" i="1">
                              <a:effectLst/>
                              <a:latin typeface="Cambria Math" panose="02040503050406030204" pitchFamily="18" charset="0"/>
                              <a:ea typeface="Times New Roman" panose="02020603050405020304" pitchFamily="18" charset="0"/>
                            </a:rPr>
                            <m:t>21</m:t>
                          </m:r>
                        </m:e>
                        <m:e>
                          <m:r>
                            <a:rPr lang="en-US" sz="1200" i="1">
                              <a:effectLst/>
                              <a:latin typeface="Cambria Math" panose="02040503050406030204" pitchFamily="18" charset="0"/>
                              <a:ea typeface="Times New Roman" panose="02020603050405020304" pitchFamily="18" charset="0"/>
                            </a:rPr>
                            <m:t>18</m:t>
                          </m:r>
                        </m:e>
                        <m:e>
                          <m:r>
                            <a:rPr lang="en-US" sz="1200" i="1">
                              <a:effectLst/>
                              <a:latin typeface="Cambria Math" panose="02040503050406030204" pitchFamily="18" charset="0"/>
                              <a:ea typeface="Times New Roman" panose="02020603050405020304" pitchFamily="18" charset="0"/>
                            </a:rPr>
                            <m:t>12</m:t>
                          </m:r>
                        </m:e>
                      </m:mr>
                      <m:mr>
                        <m:e>
                          <m:r>
                            <a:rPr lang="en-US" sz="1200" i="1">
                              <a:effectLst/>
                              <a:latin typeface="Cambria Math" panose="02040503050406030204" pitchFamily="18" charset="0"/>
                              <a:ea typeface="Times New Roman" panose="02020603050405020304" pitchFamily="18" charset="0"/>
                            </a:rPr>
                            <m:t>2</m:t>
                          </m:r>
                        </m:e>
                        <m:e>
                          <m:r>
                            <a:rPr lang="en-US" sz="1200" i="1">
                              <a:effectLst/>
                              <a:latin typeface="Cambria Math" panose="02040503050406030204" pitchFamily="18" charset="0"/>
                              <a:ea typeface="Times New Roman" panose="02020603050405020304" pitchFamily="18" charset="0"/>
                            </a:rPr>
                            <m:t>3</m:t>
                          </m:r>
                        </m:e>
                        <m:e>
                          <m:r>
                            <a:rPr lang="en-US" sz="1200" i="1">
                              <a:effectLst/>
                              <a:latin typeface="Cambria Math" panose="02040503050406030204" pitchFamily="18" charset="0"/>
                              <a:ea typeface="Times New Roman" panose="02020603050405020304" pitchFamily="18" charset="0"/>
                            </a:rPr>
                            <m:t>19</m:t>
                          </m:r>
                        </m:e>
                      </m:mr>
                    </m:m>
                    <m:d>
                      <m:dPr>
                        <m:ctrlPr>
                          <a:rPr lang="en-US" sz="1200" i="1">
                            <a:effectLst/>
                            <a:latin typeface="Cambria Math" panose="02040503050406030204" pitchFamily="18" charset="0"/>
                            <a:ea typeface="Times New Roman" panose="02020603050405020304" pitchFamily="18" charset="0"/>
                          </a:rPr>
                        </m:ctrlPr>
                      </m:dPr>
                      <m:e>
                        <m:eqArr>
                          <m:eqArrPr>
                            <m:ctrlPr>
                              <a:rPr lang="en-US" sz="1200" i="1">
                                <a:effectLst/>
                                <a:latin typeface="Cambria Math" panose="02040503050406030204" pitchFamily="18" charset="0"/>
                                <a:ea typeface="Times New Roman" panose="02020603050405020304" pitchFamily="18" charset="0"/>
                              </a:rPr>
                            </m:ctrlPr>
                          </m:eqArrPr>
                          <m:e>
                            <m:r>
                              <a:rPr lang="en-US" sz="1200" i="1">
                                <a:effectLst/>
                                <a:latin typeface="Cambria Math" panose="02040503050406030204" pitchFamily="18" charset="0"/>
                                <a:ea typeface="Times New Roman" panose="02020603050405020304" pitchFamily="18" charset="0"/>
                              </a:rPr>
                              <m:t>6</m:t>
                            </m:r>
                          </m:e>
                          <m:e>
                            <m:r>
                              <a:rPr lang="en-US" sz="1200" i="1">
                                <a:effectLst/>
                                <a:latin typeface="Cambria Math" panose="02040503050406030204" pitchFamily="18" charset="0"/>
                                <a:ea typeface="Times New Roman" panose="02020603050405020304" pitchFamily="18" charset="0"/>
                              </a:rPr>
                              <m:t>14</m:t>
                            </m:r>
                          </m:e>
                          <m:e>
                            <m:r>
                              <a:rPr lang="en-US" sz="1200" i="1">
                                <a:effectLst/>
                                <a:latin typeface="Cambria Math" panose="02040503050406030204" pitchFamily="18" charset="0"/>
                                <a:ea typeface="Cambria Math" panose="02040503050406030204" pitchFamily="18" charset="0"/>
                              </a:rPr>
                              <m:t>3</m:t>
                            </m:r>
                          </m:e>
                        </m:eqArr>
                      </m:e>
                    </m:d>
                  </m:oMath>
                </a14:m>
                <a:r>
                  <a:rPr lang="en-US" sz="1200" dirty="0">
                    <a:effectLst/>
                    <a:latin typeface="Tahoma" panose="020B0604030504040204" pitchFamily="34" charset="0"/>
                    <a:ea typeface="Tahoma" panose="020B0604030504040204" pitchFamily="34" charset="0"/>
                    <a:cs typeface="Tahoma" panose="020B0604030504040204" pitchFamily="34" charset="0"/>
                  </a:rPr>
                  <a:t> = </a:t>
                </a:r>
                <a14:m>
                  <m:oMath xmlns:m="http://schemas.openxmlformats.org/officeDocument/2006/math">
                    <m:d>
                      <m:dPr>
                        <m:ctrlPr>
                          <a:rPr lang="en-US" sz="1200" i="1">
                            <a:effectLst/>
                            <a:latin typeface="Cambria Math" panose="02040503050406030204" pitchFamily="18" charset="0"/>
                            <a:ea typeface="Times New Roman" panose="02020603050405020304" pitchFamily="18" charset="0"/>
                          </a:rPr>
                        </m:ctrlPr>
                      </m:dPr>
                      <m:e>
                        <m:eqArr>
                          <m:eqArrPr>
                            <m:ctrlPr>
                              <a:rPr lang="en-US" sz="1200" i="1">
                                <a:effectLst/>
                                <a:latin typeface="Cambria Math" panose="02040503050406030204" pitchFamily="18" charset="0"/>
                                <a:ea typeface="Times New Roman" panose="02020603050405020304" pitchFamily="18" charset="0"/>
                              </a:rPr>
                            </m:ctrlPr>
                          </m:eqArrPr>
                          <m:e>
                            <m:r>
                              <a:rPr lang="en-US" sz="1200" i="1">
                                <a:effectLst/>
                                <a:latin typeface="Cambria Math" panose="02040503050406030204" pitchFamily="18" charset="0"/>
                                <a:ea typeface="Times New Roman" panose="02020603050405020304" pitchFamily="18" charset="0"/>
                              </a:rPr>
                              <m:t>17∗6+11∗14+5∗3</m:t>
                            </m:r>
                          </m:e>
                          <m:e>
                            <m:r>
                              <a:rPr lang="en-US" sz="1200" i="1">
                                <a:effectLst/>
                                <a:latin typeface="Cambria Math" panose="02040503050406030204" pitchFamily="18" charset="0"/>
                                <a:ea typeface="Times New Roman" panose="02020603050405020304" pitchFamily="18" charset="0"/>
                              </a:rPr>
                              <m:t>21∗6+18∗14+12∗3</m:t>
                            </m:r>
                          </m:e>
                          <m:e>
                            <m:r>
                              <a:rPr lang="en-US" sz="1200" i="1">
                                <a:effectLst/>
                                <a:latin typeface="Cambria Math" panose="02040503050406030204" pitchFamily="18" charset="0"/>
                                <a:ea typeface="Cambria Math" panose="02040503050406030204" pitchFamily="18" charset="0"/>
                              </a:rPr>
                              <m:t>2∗6+3∗14+19∗3</m:t>
                            </m:r>
                          </m:e>
                        </m:eqArr>
                      </m:e>
                    </m:d>
                  </m:oMath>
                </a14:m>
                <a:r>
                  <a:rPr lang="en-US" sz="1200" dirty="0">
                    <a:effectLst/>
                    <a:latin typeface="Tahoma" panose="020B0604030504040204" pitchFamily="34" charset="0"/>
                    <a:ea typeface="Tahoma" panose="020B0604030504040204" pitchFamily="34" charset="0"/>
                    <a:cs typeface="Tahoma" panose="020B0604030504040204" pitchFamily="34" charset="0"/>
                  </a:rPr>
                  <a:t> = </a:t>
                </a:r>
                <a14:m>
                  <m:oMath xmlns:m="http://schemas.openxmlformats.org/officeDocument/2006/math">
                    <m:d>
                      <m:dPr>
                        <m:ctrlPr>
                          <a:rPr lang="en-US" sz="1200" i="1">
                            <a:effectLst/>
                            <a:latin typeface="Cambria Math" panose="02040503050406030204" pitchFamily="18" charset="0"/>
                            <a:ea typeface="Times New Roman" panose="02020603050405020304" pitchFamily="18" charset="0"/>
                          </a:rPr>
                        </m:ctrlPr>
                      </m:dPr>
                      <m:e>
                        <m:eqArr>
                          <m:eqArrPr>
                            <m:ctrlPr>
                              <a:rPr lang="en-US" sz="1200" i="1">
                                <a:effectLst/>
                                <a:latin typeface="Cambria Math" panose="02040503050406030204" pitchFamily="18" charset="0"/>
                                <a:ea typeface="Times New Roman" panose="02020603050405020304" pitchFamily="18" charset="0"/>
                              </a:rPr>
                            </m:ctrlPr>
                          </m:eqArrPr>
                          <m:e>
                            <m:r>
                              <a:rPr lang="en-US" sz="1200" i="1">
                                <a:effectLst/>
                                <a:latin typeface="Cambria Math" panose="02040503050406030204" pitchFamily="18" charset="0"/>
                                <a:ea typeface="Times New Roman" panose="02020603050405020304" pitchFamily="18" charset="0"/>
                              </a:rPr>
                              <m:t>271</m:t>
                            </m:r>
                          </m:e>
                          <m:e>
                            <m:r>
                              <a:rPr lang="en-US" sz="1200" i="1">
                                <a:effectLst/>
                                <a:latin typeface="Cambria Math" panose="02040503050406030204" pitchFamily="18" charset="0"/>
                                <a:ea typeface="Times New Roman" panose="02020603050405020304" pitchFamily="18" charset="0"/>
                              </a:rPr>
                              <m:t>414</m:t>
                            </m:r>
                          </m:e>
                          <m:e>
                            <m:r>
                              <a:rPr lang="en-US" sz="1200" i="1">
                                <a:effectLst/>
                                <a:latin typeface="Cambria Math" panose="02040503050406030204" pitchFamily="18" charset="0"/>
                                <a:ea typeface="Cambria Math" panose="02040503050406030204" pitchFamily="18" charset="0"/>
                              </a:rPr>
                              <m:t>111</m:t>
                            </m:r>
                          </m:e>
                        </m:eqArr>
                      </m:e>
                    </m:d>
                  </m:oMath>
                </a14:m>
                <a:endParaRPr lang="en-US" sz="1200" dirty="0">
                  <a:effectLst/>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algn="just">
                  <a:lnSpc>
                    <a:spcPct val="150000"/>
                  </a:lnSpc>
                  <a:spcBef>
                    <a:spcPts val="0"/>
                  </a:spcBef>
                  <a:buFont typeface="Wingdings" panose="05000000000000000000" pitchFamily="2" charset="2"/>
                  <a:buChar char="Ø"/>
                </a:pPr>
                <a:r>
                  <a:rPr lang="en-US" sz="1200" b="1" dirty="0">
                    <a:latin typeface="Tahoma" panose="020B0604030504040204" pitchFamily="34" charset="0"/>
                    <a:ea typeface="Tahoma" panose="020B0604030504040204" pitchFamily="34" charset="0"/>
                    <a:cs typeface="Tahoma" panose="020B0604030504040204" pitchFamily="34" charset="0"/>
                  </a:rPr>
                  <a:t>Determinants</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Determinant can be calculated only for a square matrix (matrix with equal number of rows and columns).</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For a 2 × 2 Matrix A, det (A) = a</a:t>
                </a:r>
                <a:r>
                  <a:rPr lang="en-US" sz="1200" baseline="-25000" dirty="0">
                    <a:latin typeface="Tahoma" panose="020B0604030504040204" pitchFamily="34" charset="0"/>
                    <a:ea typeface="Tahoma" panose="020B0604030504040204" pitchFamily="34" charset="0"/>
                    <a:cs typeface="Tahoma" panose="020B0604030504040204" pitchFamily="34" charset="0"/>
                  </a:rPr>
                  <a:t>11</a:t>
                </a:r>
                <a:r>
                  <a:rPr lang="en-US" sz="1200" dirty="0">
                    <a:latin typeface="Tahoma" panose="020B0604030504040204" pitchFamily="34" charset="0"/>
                    <a:ea typeface="Tahoma" panose="020B0604030504040204" pitchFamily="34" charset="0"/>
                    <a:cs typeface="Tahoma" panose="020B0604030504040204" pitchFamily="34" charset="0"/>
                  </a:rPr>
                  <a:t>a</a:t>
                </a:r>
                <a:r>
                  <a:rPr lang="en-US" sz="1200" baseline="-25000" dirty="0">
                    <a:latin typeface="Tahoma" panose="020B0604030504040204" pitchFamily="34" charset="0"/>
                    <a:ea typeface="Tahoma" panose="020B0604030504040204" pitchFamily="34" charset="0"/>
                    <a:cs typeface="Tahoma" panose="020B0604030504040204" pitchFamily="34" charset="0"/>
                  </a:rPr>
                  <a:t>22</a:t>
                </a:r>
                <a:r>
                  <a:rPr lang="en-US" sz="1200" dirty="0">
                    <a:latin typeface="Tahoma" panose="020B0604030504040204" pitchFamily="34" charset="0"/>
                    <a:ea typeface="Tahoma" panose="020B0604030504040204" pitchFamily="34" charset="0"/>
                    <a:cs typeface="Tahoma" panose="020B0604030504040204" pitchFamily="34" charset="0"/>
                  </a:rPr>
                  <a:t> – a</a:t>
                </a:r>
                <a:r>
                  <a:rPr lang="en-US" sz="1200" baseline="-25000" dirty="0">
                    <a:latin typeface="Tahoma" panose="020B0604030504040204" pitchFamily="34" charset="0"/>
                    <a:ea typeface="Tahoma" panose="020B0604030504040204" pitchFamily="34" charset="0"/>
                    <a:cs typeface="Tahoma" panose="020B0604030504040204" pitchFamily="34" charset="0"/>
                  </a:rPr>
                  <a:t>21</a:t>
                </a:r>
                <a:r>
                  <a:rPr lang="en-US" sz="1200" dirty="0">
                    <a:latin typeface="Tahoma" panose="020B0604030504040204" pitchFamily="34" charset="0"/>
                    <a:ea typeface="Tahoma" panose="020B0604030504040204" pitchFamily="34" charset="0"/>
                    <a:cs typeface="Tahoma" panose="020B0604030504040204" pitchFamily="34" charset="0"/>
                  </a:rPr>
                  <a:t>a</a:t>
                </a:r>
                <a:r>
                  <a:rPr lang="en-US" sz="1200" baseline="-25000" dirty="0">
                    <a:latin typeface="Tahoma" panose="020B0604030504040204" pitchFamily="34" charset="0"/>
                    <a:ea typeface="Tahoma" panose="020B0604030504040204" pitchFamily="34" charset="0"/>
                    <a:cs typeface="Tahoma" panose="020B0604030504040204" pitchFamily="34" charset="0"/>
                  </a:rPr>
                  <a:t>12</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For a 3 × 3 Matrix A, det (A) = a</a:t>
                </a:r>
                <a:r>
                  <a:rPr lang="en-US" sz="1200" baseline="-25000" dirty="0">
                    <a:latin typeface="Tahoma" panose="020B0604030504040204" pitchFamily="34" charset="0"/>
                    <a:ea typeface="Tahoma" panose="020B0604030504040204" pitchFamily="34" charset="0"/>
                    <a:cs typeface="Tahoma" panose="020B0604030504040204" pitchFamily="34" charset="0"/>
                  </a:rPr>
                  <a:t>11</a:t>
                </a:r>
                <a:r>
                  <a:rPr lang="en-US" sz="1200" dirty="0">
                    <a:latin typeface="Tahoma" panose="020B0604030504040204" pitchFamily="34" charset="0"/>
                    <a:ea typeface="Tahoma" panose="020B0604030504040204" pitchFamily="34" charset="0"/>
                    <a:cs typeface="Tahoma" panose="020B0604030504040204" pitchFamily="34" charset="0"/>
                  </a:rPr>
                  <a:t>a</a:t>
                </a:r>
                <a:r>
                  <a:rPr lang="en-US" sz="1200" baseline="-25000" dirty="0">
                    <a:latin typeface="Tahoma" panose="020B0604030504040204" pitchFamily="34" charset="0"/>
                    <a:ea typeface="Tahoma" panose="020B0604030504040204" pitchFamily="34" charset="0"/>
                    <a:cs typeface="Tahoma" panose="020B0604030504040204" pitchFamily="34" charset="0"/>
                  </a:rPr>
                  <a:t>22</a:t>
                </a:r>
                <a:r>
                  <a:rPr lang="en-US" sz="1200" dirty="0">
                    <a:latin typeface="Tahoma" panose="020B0604030504040204" pitchFamily="34" charset="0"/>
                    <a:ea typeface="Tahoma" panose="020B0604030504040204" pitchFamily="34" charset="0"/>
                    <a:cs typeface="Tahoma" panose="020B0604030504040204" pitchFamily="34" charset="0"/>
                  </a:rPr>
                  <a:t>a</a:t>
                </a:r>
                <a:r>
                  <a:rPr lang="en-US" sz="1200" baseline="-25000" dirty="0">
                    <a:latin typeface="Tahoma" panose="020B0604030504040204" pitchFamily="34" charset="0"/>
                    <a:ea typeface="Tahoma" panose="020B0604030504040204" pitchFamily="34" charset="0"/>
                    <a:cs typeface="Tahoma" panose="020B0604030504040204" pitchFamily="34" charset="0"/>
                  </a:rPr>
                  <a:t>33</a:t>
                </a:r>
                <a:r>
                  <a:rPr lang="en-US" sz="1200" dirty="0">
                    <a:latin typeface="Tahoma" panose="020B0604030504040204" pitchFamily="34" charset="0"/>
                    <a:ea typeface="Tahoma" panose="020B0604030504040204" pitchFamily="34" charset="0"/>
                    <a:cs typeface="Tahoma" panose="020B0604030504040204" pitchFamily="34" charset="0"/>
                  </a:rPr>
                  <a:t> + a</a:t>
                </a:r>
                <a:r>
                  <a:rPr lang="en-US" sz="1200" baseline="-25000" dirty="0">
                    <a:latin typeface="Tahoma" panose="020B0604030504040204" pitchFamily="34" charset="0"/>
                    <a:ea typeface="Tahoma" panose="020B0604030504040204" pitchFamily="34" charset="0"/>
                    <a:cs typeface="Tahoma" panose="020B0604030504040204" pitchFamily="34" charset="0"/>
                  </a:rPr>
                  <a:t>12</a:t>
                </a:r>
                <a:r>
                  <a:rPr lang="en-US" sz="1200" dirty="0">
                    <a:latin typeface="Tahoma" panose="020B0604030504040204" pitchFamily="34" charset="0"/>
                    <a:ea typeface="Tahoma" panose="020B0604030504040204" pitchFamily="34" charset="0"/>
                    <a:cs typeface="Tahoma" panose="020B0604030504040204" pitchFamily="34" charset="0"/>
                  </a:rPr>
                  <a:t>a</a:t>
                </a:r>
                <a:r>
                  <a:rPr lang="en-US" sz="1200" baseline="-25000" dirty="0">
                    <a:latin typeface="Tahoma" panose="020B0604030504040204" pitchFamily="34" charset="0"/>
                    <a:ea typeface="Tahoma" panose="020B0604030504040204" pitchFamily="34" charset="0"/>
                    <a:cs typeface="Tahoma" panose="020B0604030504040204" pitchFamily="34" charset="0"/>
                  </a:rPr>
                  <a:t>23</a:t>
                </a:r>
                <a:r>
                  <a:rPr lang="en-US" sz="1200" dirty="0">
                    <a:latin typeface="Tahoma" panose="020B0604030504040204" pitchFamily="34" charset="0"/>
                    <a:ea typeface="Tahoma" panose="020B0604030504040204" pitchFamily="34" charset="0"/>
                    <a:cs typeface="Tahoma" panose="020B0604030504040204" pitchFamily="34" charset="0"/>
                  </a:rPr>
                  <a:t>a</a:t>
                </a:r>
                <a:r>
                  <a:rPr lang="en-US" sz="1200" baseline="-25000" dirty="0">
                    <a:latin typeface="Tahoma" panose="020B0604030504040204" pitchFamily="34" charset="0"/>
                    <a:ea typeface="Tahoma" panose="020B0604030504040204" pitchFamily="34" charset="0"/>
                    <a:cs typeface="Tahoma" panose="020B0604030504040204" pitchFamily="34" charset="0"/>
                  </a:rPr>
                  <a:t>31</a:t>
                </a:r>
                <a:r>
                  <a:rPr lang="en-US" sz="1200" dirty="0">
                    <a:latin typeface="Tahoma" panose="020B0604030504040204" pitchFamily="34" charset="0"/>
                    <a:ea typeface="Tahoma" panose="020B0604030504040204" pitchFamily="34" charset="0"/>
                    <a:cs typeface="Tahoma" panose="020B0604030504040204" pitchFamily="34" charset="0"/>
                  </a:rPr>
                  <a:t> + a</a:t>
                </a:r>
                <a:r>
                  <a:rPr lang="en-US" sz="1200" baseline="-25000" dirty="0">
                    <a:latin typeface="Tahoma" panose="020B0604030504040204" pitchFamily="34" charset="0"/>
                    <a:ea typeface="Tahoma" panose="020B0604030504040204" pitchFamily="34" charset="0"/>
                    <a:cs typeface="Tahoma" panose="020B0604030504040204" pitchFamily="34" charset="0"/>
                  </a:rPr>
                  <a:t>13</a:t>
                </a:r>
                <a:r>
                  <a:rPr lang="en-US" sz="1200" dirty="0">
                    <a:latin typeface="Tahoma" panose="020B0604030504040204" pitchFamily="34" charset="0"/>
                    <a:ea typeface="Tahoma" panose="020B0604030504040204" pitchFamily="34" charset="0"/>
                    <a:cs typeface="Tahoma" panose="020B0604030504040204" pitchFamily="34" charset="0"/>
                  </a:rPr>
                  <a:t>a</a:t>
                </a:r>
                <a:r>
                  <a:rPr lang="en-US" sz="1200" baseline="-25000" dirty="0">
                    <a:latin typeface="Tahoma" panose="020B0604030504040204" pitchFamily="34" charset="0"/>
                    <a:ea typeface="Tahoma" panose="020B0604030504040204" pitchFamily="34" charset="0"/>
                    <a:cs typeface="Tahoma" panose="020B0604030504040204" pitchFamily="34" charset="0"/>
                  </a:rPr>
                  <a:t>21</a:t>
                </a:r>
                <a:r>
                  <a:rPr lang="en-US" sz="1200" dirty="0">
                    <a:latin typeface="Tahoma" panose="020B0604030504040204" pitchFamily="34" charset="0"/>
                    <a:ea typeface="Tahoma" panose="020B0604030504040204" pitchFamily="34" charset="0"/>
                    <a:cs typeface="Tahoma" panose="020B0604030504040204" pitchFamily="34" charset="0"/>
                  </a:rPr>
                  <a:t>a</a:t>
                </a:r>
                <a:r>
                  <a:rPr lang="en-US" sz="1200" baseline="-25000" dirty="0">
                    <a:latin typeface="Tahoma" panose="020B0604030504040204" pitchFamily="34" charset="0"/>
                    <a:ea typeface="Tahoma" panose="020B0604030504040204" pitchFamily="34" charset="0"/>
                    <a:cs typeface="Tahoma" panose="020B0604030504040204" pitchFamily="34" charset="0"/>
                  </a:rPr>
                  <a:t>32</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 a</a:t>
                </a:r>
                <a:r>
                  <a:rPr lang="en-US" sz="1200" baseline="-25000" dirty="0">
                    <a:latin typeface="Tahoma" panose="020B0604030504040204" pitchFamily="34" charset="0"/>
                    <a:ea typeface="Tahoma" panose="020B0604030504040204" pitchFamily="34" charset="0"/>
                    <a:cs typeface="Tahoma" panose="020B0604030504040204" pitchFamily="34" charset="0"/>
                  </a:rPr>
                  <a:t>31</a:t>
                </a:r>
                <a:r>
                  <a:rPr lang="en-US" sz="1200" dirty="0">
                    <a:latin typeface="Tahoma" panose="020B0604030504040204" pitchFamily="34" charset="0"/>
                    <a:ea typeface="Tahoma" panose="020B0604030504040204" pitchFamily="34" charset="0"/>
                    <a:cs typeface="Tahoma" panose="020B0604030504040204" pitchFamily="34" charset="0"/>
                  </a:rPr>
                  <a:t>a</a:t>
                </a:r>
                <a:r>
                  <a:rPr lang="en-US" sz="1200" baseline="-25000" dirty="0">
                    <a:latin typeface="Tahoma" panose="020B0604030504040204" pitchFamily="34" charset="0"/>
                    <a:ea typeface="Tahoma" panose="020B0604030504040204" pitchFamily="34" charset="0"/>
                    <a:cs typeface="Tahoma" panose="020B0604030504040204" pitchFamily="34" charset="0"/>
                  </a:rPr>
                  <a:t>22</a:t>
                </a:r>
                <a:r>
                  <a:rPr lang="en-US" sz="1200" dirty="0">
                    <a:latin typeface="Tahoma" panose="020B0604030504040204" pitchFamily="34" charset="0"/>
                    <a:ea typeface="Tahoma" panose="020B0604030504040204" pitchFamily="34" charset="0"/>
                    <a:cs typeface="Tahoma" panose="020B0604030504040204" pitchFamily="34" charset="0"/>
                  </a:rPr>
                  <a:t>a</a:t>
                </a:r>
                <a:r>
                  <a:rPr lang="en-US" sz="1200" baseline="-25000" dirty="0">
                    <a:latin typeface="Tahoma" panose="020B0604030504040204" pitchFamily="34" charset="0"/>
                    <a:ea typeface="Tahoma" panose="020B0604030504040204" pitchFamily="34" charset="0"/>
                    <a:cs typeface="Tahoma" panose="020B0604030504040204" pitchFamily="34" charset="0"/>
                  </a:rPr>
                  <a:t>13</a:t>
                </a:r>
                <a:r>
                  <a:rPr lang="en-US" sz="1200" dirty="0">
                    <a:latin typeface="Tahoma" panose="020B0604030504040204" pitchFamily="34" charset="0"/>
                    <a:ea typeface="Tahoma" panose="020B0604030504040204" pitchFamily="34" charset="0"/>
                    <a:cs typeface="Tahoma" panose="020B0604030504040204" pitchFamily="34" charset="0"/>
                  </a:rPr>
                  <a:t> – a</a:t>
                </a:r>
                <a:r>
                  <a:rPr lang="en-US" sz="1200" baseline="-25000" dirty="0">
                    <a:latin typeface="Tahoma" panose="020B0604030504040204" pitchFamily="34" charset="0"/>
                    <a:ea typeface="Tahoma" panose="020B0604030504040204" pitchFamily="34" charset="0"/>
                    <a:cs typeface="Tahoma" panose="020B0604030504040204" pitchFamily="34" charset="0"/>
                  </a:rPr>
                  <a:t>32</a:t>
                </a:r>
                <a:r>
                  <a:rPr lang="en-US" sz="1200" dirty="0">
                    <a:latin typeface="Tahoma" panose="020B0604030504040204" pitchFamily="34" charset="0"/>
                    <a:ea typeface="Tahoma" panose="020B0604030504040204" pitchFamily="34" charset="0"/>
                    <a:cs typeface="Tahoma" panose="020B0604030504040204" pitchFamily="34" charset="0"/>
                  </a:rPr>
                  <a:t>a</a:t>
                </a:r>
                <a:r>
                  <a:rPr lang="en-US" sz="1200" baseline="-25000" dirty="0">
                    <a:latin typeface="Tahoma" panose="020B0604030504040204" pitchFamily="34" charset="0"/>
                    <a:ea typeface="Tahoma" panose="020B0604030504040204" pitchFamily="34" charset="0"/>
                    <a:cs typeface="Tahoma" panose="020B0604030504040204" pitchFamily="34" charset="0"/>
                  </a:rPr>
                  <a:t>23</a:t>
                </a:r>
                <a:r>
                  <a:rPr lang="en-US" sz="1200" dirty="0">
                    <a:latin typeface="Tahoma" panose="020B0604030504040204" pitchFamily="34" charset="0"/>
                    <a:ea typeface="Tahoma" panose="020B0604030504040204" pitchFamily="34" charset="0"/>
                    <a:cs typeface="Tahoma" panose="020B0604030504040204" pitchFamily="34" charset="0"/>
                  </a:rPr>
                  <a:t>a</a:t>
                </a:r>
                <a:r>
                  <a:rPr lang="en-US" sz="1200" baseline="-25000" dirty="0">
                    <a:latin typeface="Tahoma" panose="020B0604030504040204" pitchFamily="34" charset="0"/>
                    <a:ea typeface="Tahoma" panose="020B0604030504040204" pitchFamily="34" charset="0"/>
                    <a:cs typeface="Tahoma" panose="020B0604030504040204" pitchFamily="34" charset="0"/>
                  </a:rPr>
                  <a:t>11</a:t>
                </a:r>
                <a:r>
                  <a:rPr lang="en-US" sz="1200" dirty="0">
                    <a:latin typeface="Tahoma" panose="020B0604030504040204" pitchFamily="34" charset="0"/>
                    <a:ea typeface="Tahoma" panose="020B0604030504040204" pitchFamily="34" charset="0"/>
                    <a:cs typeface="Tahoma" panose="020B0604030504040204" pitchFamily="34" charset="0"/>
                  </a:rPr>
                  <a:t> – a</a:t>
                </a:r>
                <a:r>
                  <a:rPr lang="en-US" sz="1200" baseline="-25000" dirty="0">
                    <a:latin typeface="Tahoma" panose="020B0604030504040204" pitchFamily="34" charset="0"/>
                    <a:ea typeface="Tahoma" panose="020B0604030504040204" pitchFamily="34" charset="0"/>
                    <a:cs typeface="Tahoma" panose="020B0604030504040204" pitchFamily="34" charset="0"/>
                  </a:rPr>
                  <a:t>33</a:t>
                </a:r>
                <a:r>
                  <a:rPr lang="en-US" sz="1200" dirty="0">
                    <a:latin typeface="Tahoma" panose="020B0604030504040204" pitchFamily="34" charset="0"/>
                    <a:ea typeface="Tahoma" panose="020B0604030504040204" pitchFamily="34" charset="0"/>
                    <a:cs typeface="Tahoma" panose="020B0604030504040204" pitchFamily="34" charset="0"/>
                  </a:rPr>
                  <a:t>a</a:t>
                </a:r>
                <a:r>
                  <a:rPr lang="en-US" sz="1200" baseline="-25000" dirty="0">
                    <a:latin typeface="Tahoma" panose="020B0604030504040204" pitchFamily="34" charset="0"/>
                    <a:ea typeface="Tahoma" panose="020B0604030504040204" pitchFamily="34" charset="0"/>
                    <a:cs typeface="Tahoma" panose="020B0604030504040204" pitchFamily="34" charset="0"/>
                  </a:rPr>
                  <a:t>21</a:t>
                </a:r>
                <a:r>
                  <a:rPr lang="en-US" sz="1200" dirty="0">
                    <a:latin typeface="Tahoma" panose="020B0604030504040204" pitchFamily="34" charset="0"/>
                    <a:ea typeface="Tahoma" panose="020B0604030504040204" pitchFamily="34" charset="0"/>
                    <a:cs typeface="Tahoma" panose="020B0604030504040204" pitchFamily="34" charset="0"/>
                  </a:rPr>
                  <a:t>a</a:t>
                </a:r>
                <a:r>
                  <a:rPr lang="en-US" sz="1200" baseline="-25000" dirty="0">
                    <a:latin typeface="Tahoma" panose="020B0604030504040204" pitchFamily="34" charset="0"/>
                    <a:ea typeface="Tahoma" panose="020B0604030504040204" pitchFamily="34" charset="0"/>
                    <a:cs typeface="Tahoma" panose="020B0604030504040204" pitchFamily="34" charset="0"/>
                  </a:rPr>
                  <a:t>12</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Example: A = </a:t>
                </a:r>
                <a14:m>
                  <m:oMath xmlns:m="http://schemas.openxmlformats.org/officeDocument/2006/math">
                    <m:m>
                      <m:mPr>
                        <m:mcs>
                          <m:mc>
                            <m:mcPr>
                              <m:count m:val="3"/>
                              <m:mcJc m:val="center"/>
                            </m:mcPr>
                          </m:mc>
                        </m:mcs>
                        <m:ctrlPr>
                          <a:rPr lang="en-US" sz="1200" i="1" smtClean="0">
                            <a:effectLst/>
                            <a:latin typeface="Cambria Math" panose="02040503050406030204" pitchFamily="18" charset="0"/>
                            <a:ea typeface="Times New Roman" panose="02020603050405020304" pitchFamily="18" charset="0"/>
                          </a:rPr>
                        </m:ctrlPr>
                      </m:mPr>
                      <m:mr>
                        <m:e>
                          <m:r>
                            <a:rPr lang="en-US" sz="1200" i="1">
                              <a:effectLst/>
                              <a:latin typeface="Cambria Math" panose="02040503050406030204" pitchFamily="18" charset="0"/>
                              <a:ea typeface="Times New Roman" panose="02020603050405020304" pitchFamily="18" charset="0"/>
                            </a:rPr>
                            <m:t>17</m:t>
                          </m:r>
                        </m:e>
                        <m:e>
                          <m:r>
                            <a:rPr lang="en-US" sz="1200" i="1">
                              <a:effectLst/>
                              <a:latin typeface="Cambria Math" panose="02040503050406030204" pitchFamily="18" charset="0"/>
                              <a:ea typeface="Times New Roman" panose="02020603050405020304" pitchFamily="18" charset="0"/>
                            </a:rPr>
                            <m:t>11</m:t>
                          </m:r>
                        </m:e>
                        <m:e>
                          <m:r>
                            <a:rPr lang="en-US" sz="1200" i="1">
                              <a:effectLst/>
                              <a:latin typeface="Cambria Math" panose="02040503050406030204" pitchFamily="18" charset="0"/>
                              <a:ea typeface="Times New Roman" panose="02020603050405020304" pitchFamily="18" charset="0"/>
                            </a:rPr>
                            <m:t>5</m:t>
                          </m:r>
                        </m:e>
                      </m:mr>
                      <m:mr>
                        <m:e>
                          <m:r>
                            <a:rPr lang="en-US" sz="1200" i="1">
                              <a:effectLst/>
                              <a:latin typeface="Cambria Math" panose="02040503050406030204" pitchFamily="18" charset="0"/>
                              <a:ea typeface="Times New Roman" panose="02020603050405020304" pitchFamily="18" charset="0"/>
                            </a:rPr>
                            <m:t>21</m:t>
                          </m:r>
                        </m:e>
                        <m:e>
                          <m:r>
                            <a:rPr lang="en-US" sz="1200" i="1">
                              <a:effectLst/>
                              <a:latin typeface="Cambria Math" panose="02040503050406030204" pitchFamily="18" charset="0"/>
                              <a:ea typeface="Times New Roman" panose="02020603050405020304" pitchFamily="18" charset="0"/>
                            </a:rPr>
                            <m:t>18</m:t>
                          </m:r>
                        </m:e>
                        <m:e>
                          <m:r>
                            <a:rPr lang="en-US" sz="1200" i="1">
                              <a:effectLst/>
                              <a:latin typeface="Cambria Math" panose="02040503050406030204" pitchFamily="18" charset="0"/>
                              <a:ea typeface="Times New Roman" panose="02020603050405020304" pitchFamily="18" charset="0"/>
                            </a:rPr>
                            <m:t>12</m:t>
                          </m:r>
                        </m:e>
                      </m:mr>
                      <m:mr>
                        <m:e>
                          <m:r>
                            <a:rPr lang="en-US" sz="1200" i="1">
                              <a:effectLst/>
                              <a:latin typeface="Cambria Math" panose="02040503050406030204" pitchFamily="18" charset="0"/>
                              <a:ea typeface="Times New Roman" panose="02020603050405020304" pitchFamily="18" charset="0"/>
                            </a:rPr>
                            <m:t>2</m:t>
                          </m:r>
                        </m:e>
                        <m:e>
                          <m:r>
                            <a:rPr lang="en-US" sz="1200" i="1">
                              <a:effectLst/>
                              <a:latin typeface="Cambria Math" panose="02040503050406030204" pitchFamily="18" charset="0"/>
                              <a:ea typeface="Times New Roman" panose="02020603050405020304" pitchFamily="18" charset="0"/>
                            </a:rPr>
                            <m:t>3</m:t>
                          </m:r>
                        </m:e>
                        <m:e>
                          <m:r>
                            <a:rPr lang="en-US" sz="1200" i="1">
                              <a:effectLst/>
                              <a:latin typeface="Cambria Math" panose="02040503050406030204" pitchFamily="18" charset="0"/>
                              <a:ea typeface="Times New Roman" panose="02020603050405020304" pitchFamily="18" charset="0"/>
                            </a:rPr>
                            <m:t>19</m:t>
                          </m:r>
                        </m:e>
                      </m:mr>
                    </m:m>
                  </m:oMath>
                </a14:m>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det (A) = |A| = 17 (18.19 – 12.3) – 11 (21.19 – 12.2) + 5 (21.3 – 18.2) </a:t>
                </a:r>
              </a:p>
              <a:p>
                <a:pPr marL="0" indent="0" algn="just">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	     =  17(306) – 11 (375) + 5(27) = 5202 – 4125 + 135 = 1212</a:t>
                </a:r>
              </a:p>
              <a:p>
                <a:pPr algn="just">
                  <a:lnSpc>
                    <a:spcPct val="150000"/>
                  </a:lnSpc>
                  <a:spcBef>
                    <a:spcPts val="0"/>
                  </a:spcBef>
                  <a:buFont typeface="Wingdings" panose="05000000000000000000" pitchFamily="2" charset="2"/>
                  <a:buChar char="Ø"/>
                </a:pPr>
                <a:r>
                  <a:rPr lang="en-US" sz="1200" b="1" dirty="0">
                    <a:latin typeface="Tahoma" panose="020B0604030504040204" pitchFamily="34" charset="0"/>
                    <a:ea typeface="Tahoma" panose="020B0604030504040204" pitchFamily="34" charset="0"/>
                    <a:cs typeface="Tahoma" panose="020B0604030504040204" pitchFamily="34" charset="0"/>
                  </a:rPr>
                  <a:t>Inverse of a Matrix </a:t>
                </a: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lnSpc>
                    <a:spcPct val="150000"/>
                  </a:lnSpc>
                  <a:spcBef>
                    <a:spcPts val="0"/>
                  </a:spcBef>
                  <a:buNone/>
                </a:pPr>
                <a:r>
                  <a:rPr lang="en-US" sz="1200" b="0" i="0" u="none" strike="noStrike" baseline="0" dirty="0">
                    <a:latin typeface="Tahoma" panose="020B0604030504040204" pitchFamily="34" charset="0"/>
                    <a:ea typeface="Tahoma" panose="020B0604030504040204" pitchFamily="34" charset="0"/>
                    <a:cs typeface="Tahoma" panose="020B0604030504040204" pitchFamily="34" charset="0"/>
                  </a:rPr>
                  <a:t>If a matrix </a:t>
                </a:r>
                <a:r>
                  <a:rPr lang="en-US" sz="1200" b="1" i="0" u="none" strike="noStrike" baseline="0" dirty="0">
                    <a:latin typeface="Tahoma" panose="020B0604030504040204" pitchFamily="34" charset="0"/>
                    <a:ea typeface="Tahoma" panose="020B0604030504040204" pitchFamily="34" charset="0"/>
                    <a:cs typeface="Tahoma" panose="020B0604030504040204" pitchFamily="34" charset="0"/>
                  </a:rPr>
                  <a:t>A </a:t>
                </a:r>
                <a:r>
                  <a:rPr lang="en-US" sz="1200" b="0" i="0" u="none" strike="noStrike" baseline="0" dirty="0">
                    <a:latin typeface="Tahoma" panose="020B0604030504040204" pitchFamily="34" charset="0"/>
                    <a:ea typeface="Tahoma" panose="020B0604030504040204" pitchFamily="34" charset="0"/>
                    <a:cs typeface="Tahoma" panose="020B0604030504040204" pitchFamily="34" charset="0"/>
                  </a:rPr>
                  <a:t>has a nonzero determinant, then it has an inverse, denoted as </a:t>
                </a:r>
                <a:r>
                  <a:rPr lang="en-US" sz="1200" b="1" i="0" u="none" strike="noStrike" baseline="0" dirty="0">
                    <a:latin typeface="Tahoma" panose="020B0604030504040204" pitchFamily="34" charset="0"/>
                    <a:ea typeface="Tahoma" panose="020B0604030504040204" pitchFamily="34" charset="0"/>
                    <a:cs typeface="Tahoma" panose="020B0604030504040204" pitchFamily="34" charset="0"/>
                  </a:rPr>
                  <a:t>A</a:t>
                </a:r>
                <a:r>
                  <a:rPr lang="en-US" sz="1200" b="0" i="0" u="none" strike="noStrike" baseline="30000" dirty="0">
                    <a:latin typeface="Tahoma" panose="020B0604030504040204" pitchFamily="34" charset="0"/>
                    <a:ea typeface="Tahoma" panose="020B0604030504040204" pitchFamily="34" charset="0"/>
                    <a:cs typeface="Tahoma" panose="020B0604030504040204" pitchFamily="34" charset="0"/>
                  </a:rPr>
                  <a:t>–1</a:t>
                </a:r>
                <a:r>
                  <a:rPr lang="en-US" sz="1200" b="0" i="0" u="none" strike="noStrike" baseline="0" dirty="0">
                    <a:latin typeface="Tahoma" panose="020B0604030504040204" pitchFamily="34" charset="0"/>
                    <a:ea typeface="Tahoma" panose="020B0604030504040204" pitchFamily="34" charset="0"/>
                    <a:cs typeface="Tahoma" panose="020B0604030504040204" pitchFamily="34" charset="0"/>
                  </a:rPr>
                  <a:t>. </a:t>
                </a:r>
              </a:p>
              <a:p>
                <a:pPr marL="0" indent="0">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A</a:t>
                </a:r>
                <a:r>
                  <a:rPr lang="en-US" sz="1200" baseline="30000" dirty="0">
                    <a:latin typeface="Tahoma" panose="020B0604030504040204" pitchFamily="34" charset="0"/>
                    <a:ea typeface="Tahoma" panose="020B0604030504040204" pitchFamily="34" charset="0"/>
                    <a:cs typeface="Tahoma" panose="020B0604030504040204" pitchFamily="34" charset="0"/>
                  </a:rPr>
                  <a:t>-1</a:t>
                </a:r>
                <a:r>
                  <a:rPr lang="en-US" sz="1200" dirty="0">
                    <a:latin typeface="Tahoma" panose="020B0604030504040204" pitchFamily="34" charset="0"/>
                    <a:ea typeface="Tahoma" panose="020B0604030504040204" pitchFamily="34" charset="0"/>
                    <a:cs typeface="Tahoma" panose="020B0604030504040204" pitchFamily="34" charset="0"/>
                  </a:rPr>
                  <a:t> = </a:t>
                </a:r>
                <a14:m>
                  <m:oMath xmlns:m="http://schemas.openxmlformats.org/officeDocument/2006/math">
                    <m:f>
                      <m:fPr>
                        <m:ctrlPr>
                          <a:rPr lang="en-US" sz="1400" i="1" smtClean="0">
                            <a:latin typeface="Cambria Math" panose="02040503050406030204" pitchFamily="18" charset="0"/>
                            <a:ea typeface="Tahoma" panose="020B0604030504040204" pitchFamily="34" charset="0"/>
                            <a:cs typeface="Tahoma" panose="020B0604030504040204" pitchFamily="34" charset="0"/>
                          </a:rPr>
                        </m:ctrlPr>
                      </m:fPr>
                      <m:num>
                        <m:r>
                          <a:rPr lang="en-US" sz="1400" b="0" i="1" smtClean="0">
                            <a:latin typeface="Cambria Math" panose="02040503050406030204" pitchFamily="18" charset="0"/>
                            <a:ea typeface="Tahoma" panose="020B0604030504040204" pitchFamily="34" charset="0"/>
                            <a:cs typeface="Tahoma" panose="020B0604030504040204" pitchFamily="34" charset="0"/>
                          </a:rPr>
                          <m:t>1</m:t>
                        </m:r>
                      </m:num>
                      <m:den>
                        <m:r>
                          <m:rPr>
                            <m:sty m:val="p"/>
                          </m:rPr>
                          <a:rPr lang="en-US" sz="1400" b="0" i="0" smtClean="0">
                            <a:latin typeface="Cambria Math" panose="02040503050406030204" pitchFamily="18" charset="0"/>
                            <a:ea typeface="Tahoma" panose="020B0604030504040204" pitchFamily="34" charset="0"/>
                            <a:cs typeface="Tahoma" panose="020B0604030504040204" pitchFamily="34" charset="0"/>
                          </a:rPr>
                          <m:t>det</m:t>
                        </m:r>
                        <m:r>
                          <a:rPr lang="en-US" sz="1400" b="0" i="1" smtClean="0">
                            <a:latin typeface="Cambria Math" panose="02040503050406030204" pitchFamily="18" charset="0"/>
                            <a:ea typeface="Tahoma" panose="020B0604030504040204" pitchFamily="34" charset="0"/>
                            <a:cs typeface="Tahoma" panose="020B0604030504040204" pitchFamily="34" charset="0"/>
                          </a:rPr>
                          <m:t>⁡(</m:t>
                        </m:r>
                        <m:r>
                          <a:rPr lang="en-US" sz="1400" b="0" i="1" smtClean="0">
                            <a:latin typeface="Cambria Math" panose="02040503050406030204" pitchFamily="18" charset="0"/>
                            <a:ea typeface="Tahoma" panose="020B0604030504040204" pitchFamily="34" charset="0"/>
                            <a:cs typeface="Tahoma" panose="020B0604030504040204" pitchFamily="34" charset="0"/>
                          </a:rPr>
                          <m:t>𝐴</m:t>
                        </m:r>
                        <m:r>
                          <a:rPr lang="en-US" sz="1400" b="0" i="1" smtClean="0">
                            <a:latin typeface="Cambria Math" panose="02040503050406030204" pitchFamily="18" charset="0"/>
                            <a:ea typeface="Tahoma" panose="020B0604030504040204" pitchFamily="34" charset="0"/>
                            <a:cs typeface="Tahoma" panose="020B0604030504040204" pitchFamily="34" charset="0"/>
                          </a:rPr>
                          <m:t>)</m:t>
                        </m:r>
                      </m:den>
                    </m:f>
                  </m:oMath>
                </a14:m>
                <a:r>
                  <a:rPr lang="en-US" sz="1200" dirty="0">
                    <a:latin typeface="Tahoma" panose="020B0604030504040204" pitchFamily="34" charset="0"/>
                    <a:ea typeface="Tahoma" panose="020B0604030504040204" pitchFamily="34" charset="0"/>
                    <a:cs typeface="Tahoma" panose="020B0604030504040204" pitchFamily="34" charset="0"/>
                  </a:rPr>
                  <a:t> . adj (A)</a:t>
                </a:r>
              </a:p>
              <a:p>
                <a:pPr marL="0" indent="0">
                  <a:lnSpc>
                    <a:spcPct val="150000"/>
                  </a:lnSpc>
                  <a:spcBef>
                    <a:spcPts val="0"/>
                  </a:spcBef>
                  <a:buNone/>
                </a:pPr>
                <a:r>
                  <a:rPr lang="en-US" sz="1200" dirty="0" err="1">
                    <a:latin typeface="Tahoma" panose="020B0604030504040204" pitchFamily="34" charset="0"/>
                    <a:ea typeface="Tahoma" panose="020B0604030504040204" pitchFamily="34" charset="0"/>
                    <a:cs typeface="Tahoma" panose="020B0604030504040204" pitchFamily="34" charset="0"/>
                  </a:rPr>
                  <a:t>Adjugate</a:t>
                </a:r>
                <a:r>
                  <a:rPr lang="en-US" sz="1200" dirty="0">
                    <a:latin typeface="Tahoma" panose="020B0604030504040204" pitchFamily="34" charset="0"/>
                    <a:ea typeface="Tahoma" panose="020B0604030504040204" pitchFamily="34" charset="0"/>
                    <a:cs typeface="Tahoma" panose="020B0604030504040204" pitchFamily="34" charset="0"/>
                  </a:rPr>
                  <a:t> of A is the transpose of the cofactor matrix C of A</a:t>
                </a:r>
              </a:p>
              <a:p>
                <a:pPr marL="0" indent="0">
                  <a:lnSpc>
                    <a:spcPct val="150000"/>
                  </a:lnSpc>
                  <a:spcBef>
                    <a:spcPts val="0"/>
                  </a:spcBef>
                  <a:buNone/>
                </a:pPr>
                <a:r>
                  <a:rPr lang="en-US" sz="1200" dirty="0">
                    <a:latin typeface="Tahoma" panose="020B0604030504040204" pitchFamily="34" charset="0"/>
                    <a:ea typeface="Tahoma" panose="020B0604030504040204" pitchFamily="34" charset="0"/>
                    <a:cs typeface="Tahoma" panose="020B0604030504040204" pitchFamily="34" charset="0"/>
                  </a:rPr>
                  <a:t>adj (A) = C</a:t>
                </a:r>
                <a:r>
                  <a:rPr lang="en-US" sz="1200" baseline="30000" dirty="0">
                    <a:latin typeface="Tahoma" panose="020B0604030504040204" pitchFamily="34" charset="0"/>
                    <a:ea typeface="Tahoma" panose="020B0604030504040204" pitchFamily="34" charset="0"/>
                    <a:cs typeface="Tahoma" panose="020B0604030504040204" pitchFamily="34" charset="0"/>
                  </a:rPr>
                  <a:t>T</a:t>
                </a:r>
              </a:p>
            </p:txBody>
          </p:sp>
        </mc:Choice>
        <mc:Fallback>
          <p:sp>
            <p:nvSpPr>
              <p:cNvPr id="3" name="Content Placeholder 2">
                <a:extLst>
                  <a:ext uri="{FF2B5EF4-FFF2-40B4-BE49-F238E27FC236}">
                    <a16:creationId xmlns:a14="http://schemas.microsoft.com/office/drawing/2010/main" xmlns="" xmlns:a16="http://schemas.microsoft.com/office/drawing/2014/main" id="{EBF7F933-0931-4241-A26E-4668EB21F0AC}"/>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4" name="Double Bracket 3">
            <a:extLst>
              <a:ext uri="{FF2B5EF4-FFF2-40B4-BE49-F238E27FC236}">
                <a16:creationId xmlns:a16="http://schemas.microsoft.com/office/drawing/2014/main" xmlns="" id="{14F781E5-DC43-485A-86B9-7B4638E5D059}"/>
              </a:ext>
            </a:extLst>
          </p:cNvPr>
          <p:cNvSpPr/>
          <p:nvPr/>
        </p:nvSpPr>
        <p:spPr>
          <a:xfrm>
            <a:off x="1219200" y="1584960"/>
            <a:ext cx="952500" cy="54102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Double Bracket 4">
            <a:extLst>
              <a:ext uri="{FF2B5EF4-FFF2-40B4-BE49-F238E27FC236}">
                <a16:creationId xmlns:a16="http://schemas.microsoft.com/office/drawing/2014/main" xmlns="" id="{C50CBA8A-BAB8-4FB5-A87D-DAA8DB69C5C0}"/>
              </a:ext>
            </a:extLst>
          </p:cNvPr>
          <p:cNvSpPr/>
          <p:nvPr/>
        </p:nvSpPr>
        <p:spPr>
          <a:xfrm>
            <a:off x="525780" y="3154680"/>
            <a:ext cx="876300" cy="54102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Double Bracket 20">
            <a:extLst>
              <a:ext uri="{FF2B5EF4-FFF2-40B4-BE49-F238E27FC236}">
                <a16:creationId xmlns:a16="http://schemas.microsoft.com/office/drawing/2014/main" xmlns="" id="{4BBCCB2A-F529-4496-B7D5-9D5E7F51A189}"/>
              </a:ext>
            </a:extLst>
          </p:cNvPr>
          <p:cNvSpPr/>
          <p:nvPr/>
        </p:nvSpPr>
        <p:spPr>
          <a:xfrm>
            <a:off x="1501140" y="5806440"/>
            <a:ext cx="899160" cy="54102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xmlns="" val="3610410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graphicFrame>
        <p:nvGraphicFramePr>
          <p:cNvPr id="4" name="Content Placeholder 3"/>
          <p:cNvGraphicFramePr>
            <a:graphicFrameLocks noGrp="1"/>
          </p:cNvGraphicFramePr>
          <p:nvPr>
            <p:ph idx="1"/>
          </p:nvPr>
        </p:nvGraphicFramePr>
        <p:xfrm>
          <a:off x="409516" y="2315761"/>
          <a:ext cx="4897371" cy="5052060"/>
        </p:xfrm>
        <a:graphic>
          <a:graphicData uri="http://schemas.openxmlformats.org/drawingml/2006/table">
            <a:tbl>
              <a:tblPr firstRow="1" bandRow="1">
                <a:tableStyleId>{5C22544A-7EE6-4342-B048-85BDC9FD1C3A}</a:tableStyleId>
              </a:tblPr>
              <a:tblGrid>
                <a:gridCol w="2038026"/>
                <a:gridCol w="2859345"/>
              </a:tblGrid>
              <a:tr h="0">
                <a:tc>
                  <a:txBody>
                    <a:bodyPr/>
                    <a:lstStyle/>
                    <a:p>
                      <a:endParaRPr lang="en-US" sz="800" dirty="0"/>
                    </a:p>
                  </a:txBody>
                  <a:tcPr/>
                </a:tc>
                <a:tc>
                  <a:txBody>
                    <a:bodyPr/>
                    <a:lstStyle/>
                    <a:p>
                      <a:endParaRPr lang="en-US"/>
                    </a:p>
                  </a:txBody>
                  <a:tcPr/>
                </a:tc>
              </a:tr>
              <a:tr h="370840">
                <a:tc>
                  <a:txBody>
                    <a:bodyPr/>
                    <a:lstStyle/>
                    <a:p>
                      <a:pPr marL="0" algn="l" defTabSz="685800" rtl="0" eaLnBrk="1" latinLnBrk="0" hangingPunct="1"/>
                      <a:r>
                        <a:rPr lang="en-US" sz="1200" kern="1200" dirty="0" smtClean="0">
                          <a:solidFill>
                            <a:schemeClr val="accent6">
                              <a:lumMod val="75000"/>
                            </a:schemeClr>
                          </a:solidFill>
                          <a:latin typeface="Tahoma" pitchFamily="34" charset="0"/>
                          <a:ea typeface="Tahoma" pitchFamily="34" charset="0"/>
                          <a:cs typeface="Tahoma" pitchFamily="34" charset="0"/>
                        </a:rPr>
                        <a:t>Technology Intrusion</a:t>
                      </a:r>
                    </a:p>
                  </a:txBody>
                  <a:tcPr/>
                </a:tc>
                <a:tc>
                  <a:txBody>
                    <a:bodyPr/>
                    <a:lstStyle/>
                    <a:p>
                      <a:pPr marL="0" algn="l" defTabSz="685800" rtl="0" eaLnBrk="1" latinLnBrk="0" hangingPunct="1"/>
                      <a:r>
                        <a:rPr lang="en-US" sz="1200" kern="1200" dirty="0" smtClean="0">
                          <a:solidFill>
                            <a:schemeClr val="accent6">
                              <a:lumMod val="75000"/>
                            </a:schemeClr>
                          </a:solidFill>
                          <a:latin typeface="Tahoma" pitchFamily="34" charset="0"/>
                          <a:ea typeface="Tahoma" pitchFamily="34" charset="0"/>
                          <a:cs typeface="Tahoma" pitchFamily="34" charset="0"/>
                        </a:rPr>
                        <a:t>Privacy internal to the firm</a:t>
                      </a:r>
                    </a:p>
                    <a:p>
                      <a:pPr marL="0" algn="l" defTabSz="685800" rtl="0" eaLnBrk="1" latinLnBrk="0" hangingPunct="1"/>
                      <a:r>
                        <a:rPr lang="en-US" sz="1200" kern="1200" dirty="0" smtClean="0">
                          <a:solidFill>
                            <a:schemeClr val="accent6">
                              <a:lumMod val="75000"/>
                            </a:schemeClr>
                          </a:solidFill>
                          <a:latin typeface="Tahoma" pitchFamily="34" charset="0"/>
                          <a:ea typeface="Tahoma" pitchFamily="34" charset="0"/>
                          <a:cs typeface="Tahoma" pitchFamily="34" charset="0"/>
                        </a:rPr>
                        <a:t>Privacy external to the firm</a:t>
                      </a:r>
                    </a:p>
                    <a:p>
                      <a:pPr marL="0" algn="l" defTabSz="685800" rtl="0" eaLnBrk="1" latinLnBrk="0" hangingPunct="1"/>
                      <a:r>
                        <a:rPr lang="en-US" sz="1200" kern="1200" dirty="0" smtClean="0">
                          <a:solidFill>
                            <a:schemeClr val="accent6">
                              <a:lumMod val="75000"/>
                            </a:schemeClr>
                          </a:solidFill>
                          <a:latin typeface="Tahoma" pitchFamily="34" charset="0"/>
                          <a:ea typeface="Tahoma" pitchFamily="34" charset="0"/>
                          <a:cs typeface="Tahoma" pitchFamily="34" charset="0"/>
                        </a:rPr>
                        <a:t>Computer surveillance</a:t>
                      </a:r>
                    </a:p>
                    <a:p>
                      <a:pPr marL="0" algn="l" defTabSz="685800" rtl="0" eaLnBrk="1" latinLnBrk="0" hangingPunct="1"/>
                      <a:r>
                        <a:rPr lang="en-US" sz="1200" kern="1200" dirty="0" smtClean="0">
                          <a:solidFill>
                            <a:schemeClr val="accent6">
                              <a:lumMod val="75000"/>
                            </a:schemeClr>
                          </a:solidFill>
                          <a:latin typeface="Tahoma" pitchFamily="34" charset="0"/>
                          <a:ea typeface="Tahoma" pitchFamily="34" charset="0"/>
                          <a:cs typeface="Tahoma" pitchFamily="34" charset="0"/>
                        </a:rPr>
                        <a:t>Employee monitoring</a:t>
                      </a:r>
                    </a:p>
                    <a:p>
                      <a:pPr marL="0" algn="l" defTabSz="685800" rtl="0" eaLnBrk="1" latinLnBrk="0" hangingPunct="1"/>
                      <a:r>
                        <a:rPr lang="en-US" sz="1200" kern="1200" dirty="0" smtClean="0">
                          <a:solidFill>
                            <a:schemeClr val="accent6">
                              <a:lumMod val="75000"/>
                            </a:schemeClr>
                          </a:solidFill>
                          <a:latin typeface="Tahoma" pitchFamily="34" charset="0"/>
                          <a:ea typeface="Tahoma" pitchFamily="34" charset="0"/>
                          <a:cs typeface="Tahoma" pitchFamily="34" charset="0"/>
                        </a:rPr>
                        <a:t>Hacking</a:t>
                      </a:r>
                    </a:p>
                    <a:p>
                      <a:pPr marL="0" algn="l" defTabSz="685800" rtl="0" eaLnBrk="1" latinLnBrk="0" hangingPunct="1"/>
                      <a:endParaRPr lang="en-US" sz="1200" kern="1200" dirty="0" smtClean="0">
                        <a:solidFill>
                          <a:schemeClr val="accent6">
                            <a:lumMod val="75000"/>
                          </a:schemeClr>
                        </a:solidFill>
                        <a:latin typeface="Tahoma" pitchFamily="34" charset="0"/>
                        <a:ea typeface="Tahoma" pitchFamily="34" charset="0"/>
                        <a:cs typeface="Tahoma" pitchFamily="34" charset="0"/>
                      </a:endParaRPr>
                    </a:p>
                  </a:txBody>
                  <a:tcPr/>
                </a:tc>
              </a:tr>
              <a:tr h="370840">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200" kern="1200" dirty="0" smtClean="0">
                          <a:solidFill>
                            <a:schemeClr val="accent6">
                              <a:lumMod val="75000"/>
                            </a:schemeClr>
                          </a:solidFill>
                          <a:latin typeface="Tahoma" pitchFamily="34" charset="0"/>
                          <a:ea typeface="Tahoma" pitchFamily="34" charset="0"/>
                          <a:cs typeface="Tahoma" pitchFamily="34" charset="0"/>
                        </a:rPr>
                        <a:t>Ownership Issues</a:t>
                      </a:r>
                    </a:p>
                    <a:p>
                      <a:pPr marL="0" algn="l" defTabSz="685800" rtl="0" eaLnBrk="1" latinLnBrk="0" hangingPunct="1"/>
                      <a:endParaRPr lang="en-US" sz="1200" kern="1200" dirty="0" smtClean="0">
                        <a:solidFill>
                          <a:schemeClr val="accent6">
                            <a:lumMod val="75000"/>
                          </a:schemeClr>
                        </a:solidFill>
                        <a:latin typeface="Tahoma" pitchFamily="34" charset="0"/>
                        <a:ea typeface="Tahoma" pitchFamily="34" charset="0"/>
                        <a:cs typeface="Tahoma" pitchFamily="34" charset="0"/>
                      </a:endParaRPr>
                    </a:p>
                  </a:txBody>
                  <a:tcPr/>
                </a:tc>
                <a:tc>
                  <a:txBody>
                    <a:bodyPr/>
                    <a:lstStyle/>
                    <a:p>
                      <a:pPr marL="0" algn="l" defTabSz="685800" rtl="0" eaLnBrk="1" latinLnBrk="0" hangingPunct="1"/>
                      <a:r>
                        <a:rPr lang="en-US" sz="1200" kern="1200" dirty="0" smtClean="0">
                          <a:solidFill>
                            <a:schemeClr val="accent6">
                              <a:lumMod val="75000"/>
                            </a:schemeClr>
                          </a:solidFill>
                          <a:latin typeface="Tahoma" pitchFamily="34" charset="0"/>
                          <a:ea typeface="Tahoma" pitchFamily="34" charset="0"/>
                          <a:cs typeface="Tahoma" pitchFamily="34" charset="0"/>
                        </a:rPr>
                        <a:t>Moonlighting</a:t>
                      </a:r>
                    </a:p>
                    <a:p>
                      <a:pPr marL="0" algn="l" defTabSz="685800" rtl="0" eaLnBrk="1" latinLnBrk="0" hangingPunct="1"/>
                      <a:r>
                        <a:rPr lang="en-US" sz="1200" kern="1200" dirty="0" smtClean="0">
                          <a:solidFill>
                            <a:schemeClr val="accent6">
                              <a:lumMod val="75000"/>
                            </a:schemeClr>
                          </a:solidFill>
                          <a:latin typeface="Tahoma" pitchFamily="34" charset="0"/>
                          <a:ea typeface="Tahoma" pitchFamily="34" charset="0"/>
                          <a:cs typeface="Tahoma" pitchFamily="34" charset="0"/>
                        </a:rPr>
                        <a:t>Proprietary rights</a:t>
                      </a:r>
                    </a:p>
                    <a:p>
                      <a:pPr marL="0" algn="l" defTabSz="685800" rtl="0" eaLnBrk="1" latinLnBrk="0" hangingPunct="1"/>
                      <a:r>
                        <a:rPr lang="en-US" sz="1200" kern="1200" dirty="0" smtClean="0">
                          <a:solidFill>
                            <a:schemeClr val="accent6">
                              <a:lumMod val="75000"/>
                            </a:schemeClr>
                          </a:solidFill>
                          <a:latin typeface="Tahoma" pitchFamily="34" charset="0"/>
                          <a:ea typeface="Tahoma" pitchFamily="34" charset="0"/>
                          <a:cs typeface="Tahoma" pitchFamily="34" charset="0"/>
                        </a:rPr>
                        <a:t>Conflicts of interest</a:t>
                      </a:r>
                    </a:p>
                    <a:p>
                      <a:pPr marL="0" algn="l" defTabSz="685800" rtl="0" eaLnBrk="1" latinLnBrk="0" hangingPunct="1"/>
                      <a:r>
                        <a:rPr lang="en-US" sz="1200" kern="1200" dirty="0" smtClean="0">
                          <a:solidFill>
                            <a:schemeClr val="accent6">
                              <a:lumMod val="75000"/>
                            </a:schemeClr>
                          </a:solidFill>
                          <a:latin typeface="Tahoma" pitchFamily="34" charset="0"/>
                          <a:ea typeface="Tahoma" pitchFamily="34" charset="0"/>
                          <a:cs typeface="Tahoma" pitchFamily="34" charset="0"/>
                        </a:rPr>
                        <a:t>Software copyrights</a:t>
                      </a:r>
                    </a:p>
                    <a:p>
                      <a:pPr marL="0" algn="l" defTabSz="685800" rtl="0" eaLnBrk="1" latinLnBrk="0" hangingPunct="1"/>
                      <a:r>
                        <a:rPr lang="en-US" sz="1200" kern="1200" dirty="0" smtClean="0">
                          <a:solidFill>
                            <a:schemeClr val="accent6">
                              <a:lumMod val="75000"/>
                            </a:schemeClr>
                          </a:solidFill>
                          <a:latin typeface="Tahoma" pitchFamily="34" charset="0"/>
                          <a:ea typeface="Tahoma" pitchFamily="34" charset="0"/>
                          <a:cs typeface="Tahoma" pitchFamily="34" charset="0"/>
                        </a:rPr>
                        <a:t>Use of company assets for personal benefit</a:t>
                      </a:r>
                    </a:p>
                    <a:p>
                      <a:pPr marL="0" algn="l" defTabSz="685800" rtl="0" eaLnBrk="1" latinLnBrk="0" hangingPunct="1"/>
                      <a:r>
                        <a:rPr lang="en-US" sz="1200" kern="1200" dirty="0" smtClean="0">
                          <a:solidFill>
                            <a:schemeClr val="accent6">
                              <a:lumMod val="75000"/>
                            </a:schemeClr>
                          </a:solidFill>
                          <a:latin typeface="Tahoma" pitchFamily="34" charset="0"/>
                          <a:ea typeface="Tahoma" pitchFamily="34" charset="0"/>
                          <a:cs typeface="Tahoma" pitchFamily="34" charset="0"/>
                        </a:rPr>
                        <a:t>Theft of data, software, or hardware</a:t>
                      </a:r>
                    </a:p>
                    <a:p>
                      <a:pPr marL="0" algn="l" defTabSz="685800" rtl="0" eaLnBrk="1" latinLnBrk="0" hangingPunct="1"/>
                      <a:endParaRPr lang="en-US" sz="1200" kern="1200" dirty="0" smtClean="0">
                        <a:solidFill>
                          <a:schemeClr val="accent6">
                            <a:lumMod val="75000"/>
                          </a:schemeClr>
                        </a:solidFill>
                        <a:latin typeface="Tahoma" pitchFamily="34" charset="0"/>
                        <a:ea typeface="Tahoma" pitchFamily="34" charset="0"/>
                        <a:cs typeface="Tahoma" pitchFamily="34" charset="0"/>
                      </a:endParaRPr>
                    </a:p>
                  </a:txBody>
                  <a:tcPr/>
                </a:tc>
              </a:tr>
              <a:tr h="370840">
                <a:tc>
                  <a:txBody>
                    <a:bodyPr/>
                    <a:lstStyle/>
                    <a:p>
                      <a:r>
                        <a:rPr lang="en-US" sz="1200" kern="1200" dirty="0" smtClean="0">
                          <a:solidFill>
                            <a:schemeClr val="accent6">
                              <a:lumMod val="75000"/>
                            </a:schemeClr>
                          </a:solidFill>
                          <a:latin typeface="Tahoma" pitchFamily="34" charset="0"/>
                          <a:ea typeface="Tahoma" pitchFamily="34" charset="0"/>
                          <a:cs typeface="Tahoma" pitchFamily="34" charset="0"/>
                        </a:rPr>
                        <a:t>Legal Issues and Social Responsibilities</a:t>
                      </a:r>
                    </a:p>
                  </a:txBody>
                  <a:tcPr/>
                </a:tc>
                <a:tc>
                  <a:txBody>
                    <a:bodyPr/>
                    <a:lstStyle/>
                    <a:p>
                      <a:r>
                        <a:rPr lang="en-US" sz="1200" kern="1200" dirty="0" smtClean="0">
                          <a:solidFill>
                            <a:schemeClr val="accent6">
                              <a:lumMod val="75000"/>
                            </a:schemeClr>
                          </a:solidFill>
                          <a:latin typeface="Tahoma" pitchFamily="34" charset="0"/>
                          <a:ea typeface="Tahoma" pitchFamily="34" charset="0"/>
                          <a:cs typeface="Tahoma" pitchFamily="34" charset="0"/>
                        </a:rPr>
                        <a:t>Embezzlement, fraud and abuse, such as through EFTs or ATMs</a:t>
                      </a:r>
                    </a:p>
                    <a:p>
                      <a:r>
                        <a:rPr lang="en-US" sz="1200" kern="1200" dirty="0" smtClean="0">
                          <a:solidFill>
                            <a:schemeClr val="accent6">
                              <a:lumMod val="75000"/>
                            </a:schemeClr>
                          </a:solidFill>
                          <a:latin typeface="Tahoma" pitchFamily="34" charset="0"/>
                          <a:ea typeface="Tahoma" pitchFamily="34" charset="0"/>
                          <a:cs typeface="Tahoma" pitchFamily="34" charset="0"/>
                        </a:rPr>
                        <a:t>Accuracy and timeliness of data</a:t>
                      </a:r>
                    </a:p>
                    <a:p>
                      <a:r>
                        <a:rPr lang="en-US" sz="1200" kern="1200" dirty="0" smtClean="0">
                          <a:solidFill>
                            <a:schemeClr val="accent6">
                              <a:lumMod val="75000"/>
                            </a:schemeClr>
                          </a:solidFill>
                          <a:latin typeface="Tahoma" pitchFamily="34" charset="0"/>
                          <a:ea typeface="Tahoma" pitchFamily="34" charset="0"/>
                          <a:cs typeface="Tahoma" pitchFamily="34" charset="0"/>
                        </a:rPr>
                        <a:t>Over-rated system capabilities and “smart” computers</a:t>
                      </a:r>
                    </a:p>
                    <a:p>
                      <a:r>
                        <a:rPr lang="en-US" sz="1200" kern="1200" dirty="0" smtClean="0">
                          <a:solidFill>
                            <a:schemeClr val="accent6">
                              <a:lumMod val="75000"/>
                            </a:schemeClr>
                          </a:solidFill>
                          <a:latin typeface="Tahoma" pitchFamily="34" charset="0"/>
                          <a:ea typeface="Tahoma" pitchFamily="34" charset="0"/>
                          <a:cs typeface="Tahoma" pitchFamily="34" charset="0"/>
                        </a:rPr>
                        <a:t>Monopoly of data</a:t>
                      </a:r>
                    </a:p>
                    <a:p>
                      <a:endParaRPr lang="en-US" sz="1200" kern="1200" dirty="0" smtClean="0">
                        <a:solidFill>
                          <a:schemeClr val="accent6">
                            <a:lumMod val="75000"/>
                          </a:schemeClr>
                        </a:solidFill>
                        <a:latin typeface="Tahoma" pitchFamily="34" charset="0"/>
                        <a:ea typeface="Tahoma" pitchFamily="34" charset="0"/>
                        <a:cs typeface="Tahoma" pitchFamily="34" charset="0"/>
                      </a:endParaRPr>
                    </a:p>
                  </a:txBody>
                  <a:tcPr/>
                </a:tc>
              </a:tr>
              <a:tr h="370840">
                <a:tc>
                  <a:txBody>
                    <a:bodyPr/>
                    <a:lstStyle/>
                    <a:p>
                      <a:r>
                        <a:rPr lang="en-US" sz="1200" kern="1200" dirty="0" smtClean="0">
                          <a:solidFill>
                            <a:schemeClr val="accent6">
                              <a:lumMod val="75000"/>
                            </a:schemeClr>
                          </a:solidFill>
                          <a:latin typeface="Tahoma" pitchFamily="34" charset="0"/>
                          <a:ea typeface="Tahoma" pitchFamily="34" charset="0"/>
                          <a:cs typeface="Tahoma" pitchFamily="34" charset="0"/>
                        </a:rPr>
                        <a:t>Personnel Issues</a:t>
                      </a:r>
                    </a:p>
                  </a:txBody>
                  <a:tcPr/>
                </a:tc>
                <a:tc>
                  <a:txBody>
                    <a:bodyPr/>
                    <a:lstStyle/>
                    <a:p>
                      <a:r>
                        <a:rPr lang="en-US" sz="1200" kern="1200" dirty="0" smtClean="0">
                          <a:solidFill>
                            <a:schemeClr val="accent6">
                              <a:lumMod val="75000"/>
                            </a:schemeClr>
                          </a:solidFill>
                          <a:latin typeface="Tahoma" pitchFamily="34" charset="0"/>
                          <a:ea typeface="Tahoma" pitchFamily="34" charset="0"/>
                          <a:cs typeface="Tahoma" pitchFamily="34" charset="0"/>
                        </a:rPr>
                        <a:t>Employee sabotage</a:t>
                      </a:r>
                    </a:p>
                    <a:p>
                      <a:r>
                        <a:rPr lang="en-US" sz="1200" kern="1200" dirty="0" smtClean="0">
                          <a:solidFill>
                            <a:schemeClr val="accent6">
                              <a:lumMod val="75000"/>
                            </a:schemeClr>
                          </a:solidFill>
                          <a:latin typeface="Tahoma" pitchFamily="34" charset="0"/>
                          <a:ea typeface="Tahoma" pitchFamily="34" charset="0"/>
                          <a:cs typeface="Tahoma" pitchFamily="34" charset="0"/>
                        </a:rPr>
                        <a:t>Ergonomics and human factors</a:t>
                      </a:r>
                    </a:p>
                    <a:p>
                      <a:r>
                        <a:rPr lang="en-US" sz="1200" kern="1200" dirty="0" smtClean="0">
                          <a:solidFill>
                            <a:schemeClr val="accent6">
                              <a:lumMod val="75000"/>
                            </a:schemeClr>
                          </a:solidFill>
                          <a:latin typeface="Tahoma" pitchFamily="34" charset="0"/>
                          <a:ea typeface="Tahoma" pitchFamily="34" charset="0"/>
                          <a:cs typeface="Tahoma" pitchFamily="34" charset="0"/>
                        </a:rPr>
                        <a:t>Training to avoid job obsolescence</a:t>
                      </a:r>
                    </a:p>
                  </a:txBody>
                  <a:tcPr/>
                </a:tc>
              </a:tr>
            </a:tbl>
          </a:graphicData>
        </a:graphic>
      </p:graphicFrame>
      <p:sp>
        <p:nvSpPr>
          <p:cNvPr id="5" name="Rectangle 4"/>
          <p:cNvSpPr/>
          <p:nvPr/>
        </p:nvSpPr>
        <p:spPr>
          <a:xfrm>
            <a:off x="493663" y="1173072"/>
            <a:ext cx="5424692" cy="969496"/>
          </a:xfrm>
          <a:prstGeom prst="rect">
            <a:avLst/>
          </a:prstGeom>
        </p:spPr>
        <p:txBody>
          <a:bodyPr wrap="square">
            <a:spAutoFit/>
          </a:bodyPr>
          <a:lstStyle/>
          <a:p>
            <a:pPr algn="just">
              <a:lnSpc>
                <a:spcPct val="150000"/>
              </a:lnSpc>
              <a:spcBef>
                <a:spcPts val="0"/>
              </a:spcBef>
              <a:buNone/>
            </a:pPr>
            <a:r>
              <a:rPr lang="en-US" sz="1400" b="1" dirty="0" smtClean="0">
                <a:solidFill>
                  <a:schemeClr val="accent6">
                    <a:lumMod val="75000"/>
                  </a:schemeClr>
                </a:solidFill>
                <a:latin typeface="Tahoma" pitchFamily="34" charset="0"/>
                <a:ea typeface="Tahoma" pitchFamily="34" charset="0"/>
                <a:cs typeface="Tahoma" pitchFamily="34" charset="0"/>
              </a:rPr>
              <a:t>Potential Ethical Dilemmas for Information Systems</a:t>
            </a:r>
          </a:p>
          <a:p>
            <a:pPr algn="just">
              <a:lnSpc>
                <a:spcPct val="150000"/>
              </a:lnSpc>
              <a:spcBef>
                <a:spcPts val="0"/>
              </a:spcBef>
              <a:buNone/>
            </a:pPr>
            <a:r>
              <a:rPr lang="en-US" sz="1200" dirty="0" smtClean="0">
                <a:solidFill>
                  <a:schemeClr val="accent6">
                    <a:lumMod val="75000"/>
                  </a:schemeClr>
                </a:solidFill>
                <a:latin typeface="Tahoma" pitchFamily="34" charset="0"/>
                <a:ea typeface="Tahoma" pitchFamily="34" charset="0"/>
                <a:cs typeface="Tahoma" pitchFamily="34" charset="0"/>
              </a:rPr>
              <a:t>Balancing professional responsibilities with ethical or moral responsibilities come under the following issues:</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11F1C3F-EAD6-422A-8590-D09864DE802B}"/>
              </a:ext>
            </a:extLst>
          </p:cNvPr>
          <p:cNvSpPr>
            <a:spLocks noGrp="1"/>
          </p:cNvSpPr>
          <p:nvPr>
            <p:ph type="title"/>
          </p:nvPr>
        </p:nvSpPr>
        <p:spPr/>
        <p:txBody>
          <a:bodyPr/>
          <a:lstStyle/>
          <a:p>
            <a:endParaRPr lang="en-US" dirty="0"/>
          </a:p>
        </p:txBody>
      </p:sp>
      <mc:AlternateContent xmlns:mc="http://schemas.openxmlformats.org/markup-compatibility/2006">
        <mc:Choice xmlns:a14="http://schemas.microsoft.com/office/drawing/2010/main" xmlns="" Requires="a14">
          <p:sp>
            <p:nvSpPr>
              <p:cNvPr id="3" name="Content Placeholder 2">
                <a:extLst>
                  <a:ext uri="{FF2B5EF4-FFF2-40B4-BE49-F238E27FC236}">
                    <a16:creationId xmlns:a16="http://schemas.microsoft.com/office/drawing/2014/main" id="{BA5B7551-C54E-4E87-912A-EB83ED509ADD}"/>
                  </a:ext>
                </a:extLst>
              </p:cNvPr>
              <p:cNvSpPr>
                <a:spLocks noGrp="1"/>
              </p:cNvSpPr>
              <p:nvPr>
                <p:ph idx="1"/>
              </p:nvPr>
            </p:nvSpPr>
            <p:spPr/>
            <p:txBody>
              <a:bodyPr>
                <a:normAutofit/>
              </a:bodyPr>
              <a:lstStyle/>
              <a:p>
                <a:pPr marL="0" indent="0">
                  <a:buNone/>
                </a:pPr>
                <a:r>
                  <a:rPr lang="en-US" sz="1200" dirty="0">
                    <a:latin typeface="Tahoma" panose="020B0604030504040204" pitchFamily="34" charset="0"/>
                    <a:ea typeface="Tahoma" panose="020B0604030504040204" pitchFamily="34" charset="0"/>
                    <a:cs typeface="Tahoma" panose="020B0604030504040204" pitchFamily="34" charset="0"/>
                  </a:rPr>
                  <a:t>For 2 × 2 matrix, Inverse is calculated as</a:t>
                </a:r>
              </a:p>
              <a:p>
                <a:pPr marL="0" indent="0">
                  <a:buNone/>
                </a:pPr>
                <a:r>
                  <a:rPr lang="en-US" sz="1200" dirty="0">
                    <a:latin typeface="Tahoma" panose="020B0604030504040204" pitchFamily="34" charset="0"/>
                    <a:ea typeface="Tahoma" panose="020B0604030504040204" pitchFamily="34" charset="0"/>
                    <a:cs typeface="Tahoma" panose="020B0604030504040204" pitchFamily="34" charset="0"/>
                  </a:rPr>
                  <a:t>A</a:t>
                </a:r>
                <a:r>
                  <a:rPr lang="en-US" sz="1200" baseline="30000" dirty="0">
                    <a:latin typeface="Tahoma" panose="020B0604030504040204" pitchFamily="34" charset="0"/>
                    <a:ea typeface="Tahoma" panose="020B0604030504040204" pitchFamily="34" charset="0"/>
                    <a:cs typeface="Tahoma" panose="020B0604030504040204" pitchFamily="34" charset="0"/>
                  </a:rPr>
                  <a:t>-1</a:t>
                </a:r>
                <a:r>
                  <a:rPr lang="en-US" sz="1200" dirty="0">
                    <a:latin typeface="Tahoma" panose="020B0604030504040204" pitchFamily="34" charset="0"/>
                    <a:ea typeface="Tahoma" panose="020B0604030504040204" pitchFamily="34" charset="0"/>
                    <a:cs typeface="Tahoma" panose="020B0604030504040204" pitchFamily="34" charset="0"/>
                  </a:rPr>
                  <a:t> = </a:t>
                </a:r>
                <a14:m>
                  <m:oMath xmlns:m="http://schemas.openxmlformats.org/officeDocument/2006/math">
                    <m:sSup>
                      <m:sSupPr>
                        <m:ctrlPr>
                          <a:rPr lang="en-US" sz="1200" b="0" i="1" smtClean="0">
                            <a:latin typeface="Cambria Math" panose="02040503050406030204" pitchFamily="18" charset="0"/>
                            <a:ea typeface="Tahoma" panose="020B0604030504040204" pitchFamily="34" charset="0"/>
                            <a:cs typeface="Tahoma" panose="020B0604030504040204" pitchFamily="34" charset="0"/>
                          </a:rPr>
                        </m:ctrlPr>
                      </m:sSupPr>
                      <m:e>
                        <m:d>
                          <m:dPr>
                            <m:begChr m:val="["/>
                            <m:endChr m:val="]"/>
                            <m:ctrlPr>
                              <a:rPr lang="en-US" sz="1200" i="1" smtClean="0">
                                <a:latin typeface="Cambria Math" panose="02040503050406030204" pitchFamily="18" charset="0"/>
                                <a:ea typeface="Tahoma" panose="020B0604030504040204" pitchFamily="34" charset="0"/>
                                <a:cs typeface="Tahoma" panose="020B0604030504040204" pitchFamily="34" charset="0"/>
                              </a:rPr>
                            </m:ctrlPr>
                          </m:dPr>
                          <m:e>
                            <m:m>
                              <m:mPr>
                                <m:mcs>
                                  <m:mc>
                                    <m:mcPr>
                                      <m:count m:val="2"/>
                                      <m:mcJc m:val="center"/>
                                    </m:mcPr>
                                  </m:mc>
                                </m:mcs>
                                <m:ctrlPr>
                                  <a:rPr lang="en-US" sz="1200" i="1" smtClean="0">
                                    <a:latin typeface="Cambria Math" panose="02040503050406030204" pitchFamily="18" charset="0"/>
                                    <a:ea typeface="Tahoma" panose="020B0604030504040204" pitchFamily="34" charset="0"/>
                                    <a:cs typeface="Tahoma" panose="020B0604030504040204" pitchFamily="34" charset="0"/>
                                  </a:rPr>
                                </m:ctrlPr>
                              </m:mPr>
                              <m:mr>
                                <m:e>
                                  <m:r>
                                    <m:rPr>
                                      <m:brk m:alnAt="7"/>
                                    </m:rPr>
                                    <a:rPr lang="en-US" sz="1200" b="0" i="1" smtClean="0">
                                      <a:latin typeface="Cambria Math" panose="02040503050406030204" pitchFamily="18" charset="0"/>
                                      <a:ea typeface="Tahoma" panose="020B0604030504040204" pitchFamily="34" charset="0"/>
                                      <a:cs typeface="Tahoma" panose="020B0604030504040204" pitchFamily="34" charset="0"/>
                                    </a:rPr>
                                    <m:t>𝑎</m:t>
                                  </m:r>
                                </m:e>
                                <m:e>
                                  <m:r>
                                    <a:rPr lang="en-US" sz="1200" b="0" i="1" smtClean="0">
                                      <a:latin typeface="Cambria Math" panose="02040503050406030204" pitchFamily="18" charset="0"/>
                                      <a:ea typeface="Tahoma" panose="020B0604030504040204" pitchFamily="34" charset="0"/>
                                      <a:cs typeface="Tahoma" panose="020B0604030504040204" pitchFamily="34" charset="0"/>
                                    </a:rPr>
                                    <m:t>𝑏</m:t>
                                  </m:r>
                                </m:e>
                              </m:mr>
                              <m:mr>
                                <m:e>
                                  <m:r>
                                    <a:rPr lang="en-US" sz="1200" b="0" i="1" smtClean="0">
                                      <a:latin typeface="Cambria Math" panose="02040503050406030204" pitchFamily="18" charset="0"/>
                                      <a:ea typeface="Tahoma" panose="020B0604030504040204" pitchFamily="34" charset="0"/>
                                      <a:cs typeface="Tahoma" panose="020B0604030504040204" pitchFamily="34" charset="0"/>
                                    </a:rPr>
                                    <m:t>𝑐</m:t>
                                  </m:r>
                                </m:e>
                                <m:e>
                                  <m:r>
                                    <a:rPr lang="en-US" sz="1200" b="0" i="1" smtClean="0">
                                      <a:latin typeface="Cambria Math" panose="02040503050406030204" pitchFamily="18" charset="0"/>
                                      <a:ea typeface="Tahoma" panose="020B0604030504040204" pitchFamily="34" charset="0"/>
                                      <a:cs typeface="Tahoma" panose="020B0604030504040204" pitchFamily="34" charset="0"/>
                                    </a:rPr>
                                    <m:t>𝑑</m:t>
                                  </m:r>
                                </m:e>
                              </m:mr>
                            </m:m>
                          </m:e>
                        </m:d>
                      </m:e>
                      <m:sup>
                        <m:r>
                          <a:rPr lang="en-US" sz="1200" b="0" i="1" smtClean="0">
                            <a:latin typeface="Cambria Math" panose="02040503050406030204" pitchFamily="18" charset="0"/>
                            <a:ea typeface="Tahoma" panose="020B0604030504040204" pitchFamily="34" charset="0"/>
                            <a:cs typeface="Tahoma" panose="020B0604030504040204" pitchFamily="34" charset="0"/>
                          </a:rPr>
                          <m:t>−1</m:t>
                        </m:r>
                      </m:sup>
                    </m:sSup>
                    <m:r>
                      <a:rPr lang="en-US" sz="1200" b="0" i="1" smtClean="0">
                        <a:latin typeface="Cambria Math" panose="02040503050406030204" pitchFamily="18" charset="0"/>
                        <a:ea typeface="Tahoma" panose="020B0604030504040204" pitchFamily="34" charset="0"/>
                        <a:cs typeface="Tahoma" panose="020B0604030504040204" pitchFamily="34" charset="0"/>
                      </a:rPr>
                      <m:t>=  </m:t>
                    </m:r>
                    <m:f>
                      <m:fPr>
                        <m:ctrlPr>
                          <a:rPr lang="en-US" sz="1200" b="0" i="1" smtClean="0">
                            <a:latin typeface="Cambria Math" panose="02040503050406030204" pitchFamily="18" charset="0"/>
                            <a:ea typeface="Tahoma" panose="020B0604030504040204" pitchFamily="34" charset="0"/>
                            <a:cs typeface="Tahoma" panose="020B0604030504040204" pitchFamily="34" charset="0"/>
                          </a:rPr>
                        </m:ctrlPr>
                      </m:fPr>
                      <m:num>
                        <m:r>
                          <a:rPr lang="en-US" sz="1200" b="0" i="1" smtClean="0">
                            <a:latin typeface="Cambria Math" panose="02040503050406030204" pitchFamily="18" charset="0"/>
                            <a:ea typeface="Tahoma" panose="020B0604030504040204" pitchFamily="34" charset="0"/>
                            <a:cs typeface="Tahoma" panose="020B0604030504040204" pitchFamily="34" charset="0"/>
                          </a:rPr>
                          <m:t>1</m:t>
                        </m:r>
                      </m:num>
                      <m:den>
                        <m:r>
                          <a:rPr lang="en-US" sz="1200" b="0" i="1" smtClean="0">
                            <a:latin typeface="Cambria Math" panose="02040503050406030204" pitchFamily="18" charset="0"/>
                            <a:ea typeface="Tahoma" panose="020B0604030504040204" pitchFamily="34" charset="0"/>
                            <a:cs typeface="Tahoma" panose="020B0604030504040204" pitchFamily="34" charset="0"/>
                          </a:rPr>
                          <m:t>|</m:t>
                        </m:r>
                        <m:r>
                          <a:rPr lang="en-US" sz="1200" b="0" i="1" smtClean="0">
                            <a:latin typeface="Cambria Math" panose="02040503050406030204" pitchFamily="18" charset="0"/>
                            <a:ea typeface="Tahoma" panose="020B0604030504040204" pitchFamily="34" charset="0"/>
                            <a:cs typeface="Tahoma" panose="020B0604030504040204" pitchFamily="34" charset="0"/>
                          </a:rPr>
                          <m:t>𝐴</m:t>
                        </m:r>
                        <m:r>
                          <a:rPr lang="en-US" sz="1200" b="0" i="1" smtClean="0">
                            <a:latin typeface="Cambria Math" panose="02040503050406030204" pitchFamily="18" charset="0"/>
                            <a:ea typeface="Tahoma" panose="020B0604030504040204" pitchFamily="34" charset="0"/>
                            <a:cs typeface="Tahoma" panose="020B0604030504040204" pitchFamily="34" charset="0"/>
                          </a:rPr>
                          <m:t>|</m:t>
                        </m:r>
                      </m:den>
                    </m:f>
                    <m:d>
                      <m:dPr>
                        <m:begChr m:val="["/>
                        <m:endChr m:val="]"/>
                        <m:ctrlPr>
                          <a:rPr lang="en-US" sz="1200" i="1" dirty="0" smtClean="0">
                            <a:latin typeface="Cambria Math" panose="02040503050406030204" pitchFamily="18" charset="0"/>
                            <a:ea typeface="Tahoma" panose="020B0604030504040204" pitchFamily="34" charset="0"/>
                            <a:cs typeface="Tahoma" panose="020B0604030504040204" pitchFamily="34" charset="0"/>
                          </a:rPr>
                        </m:ctrlPr>
                      </m:dPr>
                      <m:e>
                        <m:m>
                          <m:mPr>
                            <m:mcs>
                              <m:mc>
                                <m:mcPr>
                                  <m:count m:val="2"/>
                                  <m:mcJc m:val="center"/>
                                </m:mcPr>
                              </m:mc>
                            </m:mcs>
                            <m:ctrlPr>
                              <a:rPr lang="en-US" sz="1200" i="1" dirty="0" smtClean="0">
                                <a:latin typeface="Cambria Math" panose="02040503050406030204" pitchFamily="18" charset="0"/>
                                <a:ea typeface="Tahoma" panose="020B0604030504040204" pitchFamily="34" charset="0"/>
                                <a:cs typeface="Tahoma" panose="020B0604030504040204" pitchFamily="34" charset="0"/>
                              </a:rPr>
                            </m:ctrlPr>
                          </m:mPr>
                          <m:mr>
                            <m:e>
                              <m:r>
                                <m:rPr>
                                  <m:brk m:alnAt="7"/>
                                </m:rPr>
                                <a:rPr lang="en-US" sz="1200" b="0" i="1" dirty="0" smtClean="0">
                                  <a:latin typeface="Cambria Math" panose="02040503050406030204" pitchFamily="18" charset="0"/>
                                  <a:ea typeface="Tahoma" panose="020B0604030504040204" pitchFamily="34" charset="0"/>
                                  <a:cs typeface="Tahoma" panose="020B0604030504040204" pitchFamily="34" charset="0"/>
                                </a:rPr>
                                <m:t>𝑑</m:t>
                              </m:r>
                            </m:e>
                            <m:e>
                              <m:r>
                                <a:rPr lang="en-US" sz="1200" b="0" i="1" dirty="0" smtClean="0">
                                  <a:latin typeface="Cambria Math" panose="02040503050406030204" pitchFamily="18" charset="0"/>
                                  <a:ea typeface="Tahoma" panose="020B0604030504040204" pitchFamily="34" charset="0"/>
                                  <a:cs typeface="Tahoma" panose="020B0604030504040204" pitchFamily="34" charset="0"/>
                                </a:rPr>
                                <m:t>−</m:t>
                              </m:r>
                              <m:r>
                                <a:rPr lang="en-US" sz="1200" b="0" i="1" dirty="0" smtClean="0">
                                  <a:latin typeface="Cambria Math" panose="02040503050406030204" pitchFamily="18" charset="0"/>
                                  <a:ea typeface="Tahoma" panose="020B0604030504040204" pitchFamily="34" charset="0"/>
                                  <a:cs typeface="Tahoma" panose="020B0604030504040204" pitchFamily="34" charset="0"/>
                                </a:rPr>
                                <m:t>𝑏</m:t>
                              </m:r>
                            </m:e>
                          </m:mr>
                          <m:mr>
                            <m:e>
                              <m:r>
                                <a:rPr lang="en-US" sz="1200" b="0" i="1" dirty="0" smtClean="0">
                                  <a:latin typeface="Cambria Math" panose="02040503050406030204" pitchFamily="18" charset="0"/>
                                  <a:ea typeface="Tahoma" panose="020B0604030504040204" pitchFamily="34" charset="0"/>
                                  <a:cs typeface="Tahoma" panose="020B0604030504040204" pitchFamily="34" charset="0"/>
                                </a:rPr>
                                <m:t>−</m:t>
                              </m:r>
                              <m:r>
                                <a:rPr lang="en-US" sz="1200" b="0" i="1" dirty="0" smtClean="0">
                                  <a:latin typeface="Cambria Math" panose="02040503050406030204" pitchFamily="18" charset="0"/>
                                  <a:ea typeface="Tahoma" panose="020B0604030504040204" pitchFamily="34" charset="0"/>
                                  <a:cs typeface="Tahoma" panose="020B0604030504040204" pitchFamily="34" charset="0"/>
                                </a:rPr>
                                <m:t>𝑐</m:t>
                              </m:r>
                            </m:e>
                            <m:e>
                              <m:r>
                                <a:rPr lang="en-US" sz="1200" b="0" i="1" dirty="0" smtClean="0">
                                  <a:latin typeface="Cambria Math" panose="02040503050406030204" pitchFamily="18" charset="0"/>
                                  <a:ea typeface="Tahoma" panose="020B0604030504040204" pitchFamily="34" charset="0"/>
                                  <a:cs typeface="Tahoma" panose="020B0604030504040204" pitchFamily="34" charset="0"/>
                                </a:rPr>
                                <m:t>𝑎</m:t>
                              </m:r>
                            </m:e>
                          </m:mr>
                        </m:m>
                      </m:e>
                    </m:d>
                    <m:r>
                      <a:rPr lang="en-US" sz="1200" b="0" i="1" dirty="0" smtClean="0">
                        <a:latin typeface="Cambria Math" panose="02040503050406030204" pitchFamily="18" charset="0"/>
                        <a:ea typeface="Tahoma" panose="020B0604030504040204" pitchFamily="34" charset="0"/>
                        <a:cs typeface="Tahoma" panose="020B0604030504040204" pitchFamily="34" charset="0"/>
                      </a:rPr>
                      <m:t> </m:t>
                    </m:r>
                  </m:oMath>
                </a14:m>
                <a:r>
                  <a:rPr lang="en-US" sz="1200" dirty="0">
                    <a:latin typeface="Tahoma" panose="020B0604030504040204" pitchFamily="34" charset="0"/>
                    <a:ea typeface="Tahoma" panose="020B0604030504040204" pitchFamily="34" charset="0"/>
                    <a:cs typeface="Tahoma" panose="020B0604030504040204" pitchFamily="34" charset="0"/>
                  </a:rPr>
                  <a:t>  =  </a:t>
                </a:r>
                <a14:m>
                  <m:oMath xmlns:m="http://schemas.openxmlformats.org/officeDocument/2006/math">
                    <m:f>
                      <m:fPr>
                        <m:ctrlPr>
                          <a:rPr lang="en-US" sz="1200" i="1" smtClean="0">
                            <a:latin typeface="Cambria Math" panose="02040503050406030204" pitchFamily="18" charset="0"/>
                            <a:ea typeface="Tahoma" panose="020B0604030504040204" pitchFamily="34" charset="0"/>
                            <a:cs typeface="Tahoma" panose="020B0604030504040204" pitchFamily="34" charset="0"/>
                          </a:rPr>
                        </m:ctrlPr>
                      </m:fPr>
                      <m:num>
                        <m:r>
                          <a:rPr lang="en-US" sz="1200" b="0" i="1" smtClean="0">
                            <a:latin typeface="Cambria Math" panose="02040503050406030204" pitchFamily="18" charset="0"/>
                            <a:ea typeface="Tahoma" panose="020B0604030504040204" pitchFamily="34" charset="0"/>
                            <a:cs typeface="Tahoma" panose="020B0604030504040204" pitchFamily="34" charset="0"/>
                          </a:rPr>
                          <m:t>1</m:t>
                        </m:r>
                      </m:num>
                      <m:den>
                        <m:r>
                          <a:rPr lang="en-US" sz="1200" b="0" i="1" smtClean="0">
                            <a:latin typeface="Cambria Math" panose="02040503050406030204" pitchFamily="18" charset="0"/>
                            <a:ea typeface="Tahoma" panose="020B0604030504040204" pitchFamily="34" charset="0"/>
                            <a:cs typeface="Tahoma" panose="020B0604030504040204" pitchFamily="34" charset="0"/>
                          </a:rPr>
                          <m:t>𝑎𝑑</m:t>
                        </m:r>
                        <m:r>
                          <a:rPr lang="en-US" sz="1200" b="0" i="1" smtClean="0">
                            <a:latin typeface="Cambria Math" panose="02040503050406030204" pitchFamily="18" charset="0"/>
                            <a:ea typeface="Tahoma" panose="020B0604030504040204" pitchFamily="34" charset="0"/>
                            <a:cs typeface="Tahoma" panose="020B0604030504040204" pitchFamily="34" charset="0"/>
                          </a:rPr>
                          <m:t> −</m:t>
                        </m:r>
                        <m:r>
                          <a:rPr lang="en-US" sz="1200" b="0" i="1" smtClean="0">
                            <a:latin typeface="Cambria Math" panose="02040503050406030204" pitchFamily="18" charset="0"/>
                            <a:ea typeface="Tahoma" panose="020B0604030504040204" pitchFamily="34" charset="0"/>
                            <a:cs typeface="Tahoma" panose="020B0604030504040204" pitchFamily="34" charset="0"/>
                          </a:rPr>
                          <m:t>𝑏𝑐</m:t>
                        </m:r>
                        <m:r>
                          <a:rPr lang="en-US" sz="1200" b="0" i="1" smtClean="0">
                            <a:latin typeface="Cambria Math" panose="02040503050406030204" pitchFamily="18" charset="0"/>
                            <a:ea typeface="Tahoma" panose="020B0604030504040204" pitchFamily="34" charset="0"/>
                            <a:cs typeface="Tahoma" panose="020B0604030504040204" pitchFamily="34" charset="0"/>
                          </a:rPr>
                          <m:t> </m:t>
                        </m:r>
                      </m:den>
                    </m:f>
                    <m:r>
                      <a:rPr lang="en-US" sz="1200" b="0" i="1" smtClean="0">
                        <a:latin typeface="Cambria Math" panose="02040503050406030204" pitchFamily="18" charset="0"/>
                        <a:ea typeface="Tahoma" panose="020B0604030504040204" pitchFamily="34" charset="0"/>
                        <a:cs typeface="Tahoma" panose="020B0604030504040204" pitchFamily="34" charset="0"/>
                      </a:rPr>
                      <m:t>  </m:t>
                    </m:r>
                    <m:d>
                      <m:dPr>
                        <m:begChr m:val="["/>
                        <m:endChr m:val="]"/>
                        <m:ctrlPr>
                          <a:rPr lang="en-US" sz="1200" b="0" i="1" smtClean="0">
                            <a:latin typeface="Cambria Math" panose="02040503050406030204" pitchFamily="18" charset="0"/>
                            <a:ea typeface="Tahoma" panose="020B0604030504040204" pitchFamily="34" charset="0"/>
                            <a:cs typeface="Tahoma" panose="020B0604030504040204" pitchFamily="34" charset="0"/>
                          </a:rPr>
                        </m:ctrlPr>
                      </m:dPr>
                      <m:e>
                        <m:m>
                          <m:mPr>
                            <m:mcs>
                              <m:mc>
                                <m:mcPr>
                                  <m:count m:val="2"/>
                                  <m:mcJc m:val="center"/>
                                </m:mcPr>
                              </m:mc>
                            </m:mcs>
                            <m:ctrlPr>
                              <a:rPr lang="en-US" sz="1200" b="0" i="1" smtClean="0">
                                <a:latin typeface="Cambria Math" panose="02040503050406030204" pitchFamily="18" charset="0"/>
                                <a:ea typeface="Tahoma" panose="020B0604030504040204" pitchFamily="34" charset="0"/>
                                <a:cs typeface="Tahoma" panose="020B0604030504040204" pitchFamily="34" charset="0"/>
                              </a:rPr>
                            </m:ctrlPr>
                          </m:mPr>
                          <m:mr>
                            <m:e>
                              <m:r>
                                <m:rPr>
                                  <m:brk m:alnAt="7"/>
                                </m:rPr>
                                <a:rPr lang="en-US" sz="1200" b="0" i="1" smtClean="0">
                                  <a:latin typeface="Cambria Math" panose="02040503050406030204" pitchFamily="18" charset="0"/>
                                  <a:ea typeface="Tahoma" panose="020B0604030504040204" pitchFamily="34" charset="0"/>
                                  <a:cs typeface="Tahoma" panose="020B0604030504040204" pitchFamily="34" charset="0"/>
                                </a:rPr>
                                <m:t>𝑑</m:t>
                              </m:r>
                            </m:e>
                            <m:e>
                              <m:r>
                                <a:rPr lang="en-US" sz="1200" b="0" i="1" smtClean="0">
                                  <a:latin typeface="Cambria Math" panose="02040503050406030204" pitchFamily="18" charset="0"/>
                                  <a:ea typeface="Tahoma" panose="020B0604030504040204" pitchFamily="34" charset="0"/>
                                  <a:cs typeface="Tahoma" panose="020B0604030504040204" pitchFamily="34" charset="0"/>
                                </a:rPr>
                                <m:t>−</m:t>
                              </m:r>
                              <m:r>
                                <a:rPr lang="en-US" sz="1200" b="0" i="1" smtClean="0">
                                  <a:latin typeface="Cambria Math" panose="02040503050406030204" pitchFamily="18" charset="0"/>
                                  <a:ea typeface="Tahoma" panose="020B0604030504040204" pitchFamily="34" charset="0"/>
                                  <a:cs typeface="Tahoma" panose="020B0604030504040204" pitchFamily="34" charset="0"/>
                                </a:rPr>
                                <m:t>𝑏</m:t>
                              </m:r>
                            </m:e>
                          </m:mr>
                          <m:mr>
                            <m:e>
                              <m:r>
                                <a:rPr lang="en-US" sz="1200" b="0" i="1" smtClean="0">
                                  <a:latin typeface="Cambria Math" panose="02040503050406030204" pitchFamily="18" charset="0"/>
                                  <a:ea typeface="Tahoma" panose="020B0604030504040204" pitchFamily="34" charset="0"/>
                                  <a:cs typeface="Tahoma" panose="020B0604030504040204" pitchFamily="34" charset="0"/>
                                </a:rPr>
                                <m:t>−</m:t>
                              </m:r>
                              <m:r>
                                <a:rPr lang="en-US" sz="1200" b="0" i="1" smtClean="0">
                                  <a:latin typeface="Cambria Math" panose="02040503050406030204" pitchFamily="18" charset="0"/>
                                  <a:ea typeface="Tahoma" panose="020B0604030504040204" pitchFamily="34" charset="0"/>
                                  <a:cs typeface="Tahoma" panose="020B0604030504040204" pitchFamily="34" charset="0"/>
                                </a:rPr>
                                <m:t>𝑐</m:t>
                              </m:r>
                            </m:e>
                            <m:e>
                              <m:r>
                                <a:rPr lang="en-US" sz="1200" b="0" i="1" smtClean="0">
                                  <a:latin typeface="Cambria Math" panose="02040503050406030204" pitchFamily="18" charset="0"/>
                                  <a:ea typeface="Tahoma" panose="020B0604030504040204" pitchFamily="34" charset="0"/>
                                  <a:cs typeface="Tahoma" panose="020B0604030504040204" pitchFamily="34" charset="0"/>
                                </a:rPr>
                                <m:t>𝑎</m:t>
                              </m:r>
                            </m:e>
                          </m:mr>
                        </m:m>
                      </m:e>
                    </m:d>
                  </m:oMath>
                </a14:m>
                <a:endParaRPr lang="en-US" sz="1200" b="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buNone/>
                </a:pPr>
                <a:r>
                  <a:rPr lang="en-US" sz="1200" dirty="0">
                    <a:latin typeface="Tahoma" panose="020B0604030504040204" pitchFamily="34" charset="0"/>
                    <a:ea typeface="Tahoma" panose="020B0604030504040204" pitchFamily="34" charset="0"/>
                    <a:cs typeface="Tahoma" panose="020B0604030504040204" pitchFamily="34" charset="0"/>
                  </a:rPr>
                  <a:t>Example: 2 × 2 matrix</a:t>
                </a:r>
              </a:p>
              <a:p>
                <a:pPr marL="0" indent="0">
                  <a:buNone/>
                </a:pPr>
                <a14:m>
                  <m:oMathPara xmlns:m="http://schemas.openxmlformats.org/officeDocument/2006/math">
                    <m:oMathParaPr>
                      <m:jc m:val="centerGroup"/>
                    </m:oMathParaPr>
                    <m:oMath xmlns:m="http://schemas.openxmlformats.org/officeDocument/2006/math">
                      <m:sSup>
                        <m:sSupPr>
                          <m:ctrlPr>
                            <a:rPr lang="en-US" sz="1200" b="0" i="1" smtClean="0">
                              <a:latin typeface="Cambria Math" panose="02040503050406030204" pitchFamily="18" charset="0"/>
                              <a:ea typeface="Tahoma" panose="020B0604030504040204" pitchFamily="34" charset="0"/>
                              <a:cs typeface="Tahoma" panose="020B0604030504040204" pitchFamily="34" charset="0"/>
                            </a:rPr>
                          </m:ctrlPr>
                        </m:sSupPr>
                        <m:e>
                          <m:d>
                            <m:dPr>
                              <m:ctrlPr>
                                <a:rPr lang="en-US" sz="1200" i="1" smtClean="0">
                                  <a:latin typeface="Cambria Math" panose="02040503050406030204" pitchFamily="18" charset="0"/>
                                  <a:ea typeface="Tahoma" panose="020B0604030504040204" pitchFamily="34" charset="0"/>
                                  <a:cs typeface="Tahoma" panose="020B0604030504040204" pitchFamily="34" charset="0"/>
                                </a:rPr>
                              </m:ctrlPr>
                            </m:dPr>
                            <m:e>
                              <m:m>
                                <m:mPr>
                                  <m:mcs>
                                    <m:mc>
                                      <m:mcPr>
                                        <m:count m:val="2"/>
                                        <m:mcJc m:val="center"/>
                                      </m:mcPr>
                                    </m:mc>
                                  </m:mcs>
                                  <m:ctrlPr>
                                    <a:rPr lang="en-US" sz="1200" i="1" smtClean="0">
                                      <a:latin typeface="Cambria Math" panose="02040503050406030204" pitchFamily="18" charset="0"/>
                                      <a:ea typeface="Tahoma" panose="020B0604030504040204" pitchFamily="34" charset="0"/>
                                      <a:cs typeface="Tahoma" panose="020B0604030504040204" pitchFamily="34" charset="0"/>
                                    </a:rPr>
                                  </m:ctrlPr>
                                </m:mPr>
                                <m:mr>
                                  <m:e>
                                    <m:r>
                                      <m:rPr>
                                        <m:brk m:alnAt="7"/>
                                      </m:rPr>
                                      <a:rPr lang="en-US" sz="1200" b="0" i="1" smtClean="0">
                                        <a:latin typeface="Cambria Math" panose="02040503050406030204" pitchFamily="18" charset="0"/>
                                        <a:ea typeface="Tahoma" panose="020B0604030504040204" pitchFamily="34" charset="0"/>
                                        <a:cs typeface="Tahoma" panose="020B0604030504040204" pitchFamily="34" charset="0"/>
                                      </a:rPr>
                                      <m:t>9</m:t>
                                    </m:r>
                                    <m:r>
                                      <a:rPr lang="en-US" sz="1200" b="0" i="1" smtClean="0">
                                        <a:latin typeface="Cambria Math" panose="02040503050406030204" pitchFamily="18" charset="0"/>
                                        <a:ea typeface="Tahoma" panose="020B0604030504040204" pitchFamily="34" charset="0"/>
                                        <a:cs typeface="Tahoma" panose="020B0604030504040204" pitchFamily="34" charset="0"/>
                                      </a:rPr>
                                      <m:t> </m:t>
                                    </m:r>
                                  </m:e>
                                  <m:e>
                                    <m:r>
                                      <a:rPr lang="en-US" sz="1200" b="0" i="1" smtClean="0">
                                        <a:latin typeface="Cambria Math" panose="02040503050406030204" pitchFamily="18" charset="0"/>
                                        <a:ea typeface="Tahoma" panose="020B0604030504040204" pitchFamily="34" charset="0"/>
                                        <a:cs typeface="Tahoma" panose="020B0604030504040204" pitchFamily="34" charset="0"/>
                                      </a:rPr>
                                      <m:t>4</m:t>
                                    </m:r>
                                  </m:e>
                                </m:mr>
                                <m:mr>
                                  <m:e>
                                    <m:r>
                                      <a:rPr lang="en-US" sz="1200" b="0" i="1" smtClean="0">
                                        <a:latin typeface="Cambria Math" panose="02040503050406030204" pitchFamily="18" charset="0"/>
                                        <a:ea typeface="Tahoma" panose="020B0604030504040204" pitchFamily="34" charset="0"/>
                                        <a:cs typeface="Tahoma" panose="020B0604030504040204" pitchFamily="34" charset="0"/>
                                      </a:rPr>
                                      <m:t>5</m:t>
                                    </m:r>
                                  </m:e>
                                  <m:e>
                                    <m:r>
                                      <a:rPr lang="en-US" sz="1200" b="0" i="1" smtClean="0">
                                        <a:latin typeface="Cambria Math" panose="02040503050406030204" pitchFamily="18" charset="0"/>
                                        <a:ea typeface="Tahoma" panose="020B0604030504040204" pitchFamily="34" charset="0"/>
                                        <a:cs typeface="Tahoma" panose="020B0604030504040204" pitchFamily="34" charset="0"/>
                                      </a:rPr>
                                      <m:t>7</m:t>
                                    </m:r>
                                  </m:e>
                                </m:mr>
                              </m:m>
                            </m:e>
                          </m:d>
                        </m:e>
                        <m:sup>
                          <m:r>
                            <a:rPr lang="en-US" sz="1200" b="0" i="0" smtClean="0">
                              <a:latin typeface="Cambria Math" panose="02040503050406030204" pitchFamily="18" charset="0"/>
                              <a:ea typeface="Tahoma" panose="020B0604030504040204" pitchFamily="34" charset="0"/>
                              <a:cs typeface="Tahoma" panose="020B0604030504040204" pitchFamily="34" charset="0"/>
                            </a:rPr>
                            <m:t>−1</m:t>
                          </m:r>
                        </m:sup>
                      </m:sSup>
                      <m:r>
                        <a:rPr lang="en-US" sz="1200" b="0" i="0" smtClean="0">
                          <a:latin typeface="Cambria Math" panose="02040503050406030204" pitchFamily="18" charset="0"/>
                          <a:ea typeface="Tahoma" panose="020B0604030504040204" pitchFamily="34" charset="0"/>
                          <a:cs typeface="Tahoma" panose="020B0604030504040204" pitchFamily="34" charset="0"/>
                        </a:rPr>
                        <m:t> = </m:t>
                      </m:r>
                      <m:f>
                        <m:fPr>
                          <m:ctrlPr>
                            <a:rPr lang="en-US" sz="1200" b="0" i="1" smtClean="0">
                              <a:latin typeface="Cambria Math" panose="02040503050406030204" pitchFamily="18" charset="0"/>
                              <a:ea typeface="Tahoma" panose="020B0604030504040204" pitchFamily="34" charset="0"/>
                              <a:cs typeface="Tahoma" panose="020B0604030504040204" pitchFamily="34" charset="0"/>
                            </a:rPr>
                          </m:ctrlPr>
                        </m:fPr>
                        <m:num>
                          <m:r>
                            <a:rPr lang="en-US" sz="1200" b="0" i="1" smtClean="0">
                              <a:latin typeface="Cambria Math" panose="02040503050406030204" pitchFamily="18" charset="0"/>
                              <a:ea typeface="Tahoma" panose="020B0604030504040204" pitchFamily="34" charset="0"/>
                              <a:cs typeface="Tahoma" panose="020B0604030504040204" pitchFamily="34" charset="0"/>
                            </a:rPr>
                            <m:t>1</m:t>
                          </m:r>
                        </m:num>
                        <m:den>
                          <m:r>
                            <a:rPr lang="en-US" sz="1200" b="0" i="1" smtClean="0">
                              <a:latin typeface="Cambria Math" panose="02040503050406030204" pitchFamily="18" charset="0"/>
                              <a:ea typeface="Tahoma" panose="020B0604030504040204" pitchFamily="34" charset="0"/>
                              <a:cs typeface="Tahoma" panose="020B0604030504040204" pitchFamily="34" charset="0"/>
                            </a:rPr>
                            <m:t>63 −20</m:t>
                          </m:r>
                        </m:den>
                      </m:f>
                      <m:r>
                        <a:rPr lang="en-US" sz="1200" b="0" i="1" smtClean="0">
                          <a:latin typeface="Cambria Math" panose="02040503050406030204" pitchFamily="18" charset="0"/>
                          <a:ea typeface="Tahoma" panose="020B0604030504040204" pitchFamily="34" charset="0"/>
                          <a:cs typeface="Tahoma" panose="020B0604030504040204" pitchFamily="34" charset="0"/>
                        </a:rPr>
                        <m:t> </m:t>
                      </m:r>
                      <m:d>
                        <m:dPr>
                          <m:begChr m:val="["/>
                          <m:endChr m:val="]"/>
                          <m:ctrlPr>
                            <a:rPr lang="en-US" sz="1200" b="0" i="1" smtClean="0">
                              <a:latin typeface="Cambria Math" panose="02040503050406030204" pitchFamily="18" charset="0"/>
                              <a:ea typeface="Tahoma" panose="020B0604030504040204" pitchFamily="34" charset="0"/>
                              <a:cs typeface="Tahoma" panose="020B0604030504040204" pitchFamily="34" charset="0"/>
                            </a:rPr>
                          </m:ctrlPr>
                        </m:dPr>
                        <m:e>
                          <m:m>
                            <m:mPr>
                              <m:mcs>
                                <m:mc>
                                  <m:mcPr>
                                    <m:count m:val="2"/>
                                    <m:mcJc m:val="center"/>
                                  </m:mcPr>
                                </m:mc>
                              </m:mcs>
                              <m:ctrlPr>
                                <a:rPr lang="en-US" sz="1200" b="0" i="1" smtClean="0">
                                  <a:latin typeface="Cambria Math" panose="02040503050406030204" pitchFamily="18" charset="0"/>
                                  <a:ea typeface="Tahoma" panose="020B0604030504040204" pitchFamily="34" charset="0"/>
                                  <a:cs typeface="Tahoma" panose="020B0604030504040204" pitchFamily="34" charset="0"/>
                                </a:rPr>
                              </m:ctrlPr>
                            </m:mPr>
                            <m:mr>
                              <m:e>
                                <m:r>
                                  <m:rPr>
                                    <m:brk m:alnAt="7"/>
                                  </m:rPr>
                                  <a:rPr lang="en-US" sz="1200" b="0" i="1" smtClean="0">
                                    <a:latin typeface="Cambria Math" panose="02040503050406030204" pitchFamily="18" charset="0"/>
                                    <a:ea typeface="Tahoma" panose="020B0604030504040204" pitchFamily="34" charset="0"/>
                                    <a:cs typeface="Tahoma" panose="020B0604030504040204" pitchFamily="34" charset="0"/>
                                  </a:rPr>
                                  <m:t>7</m:t>
                                </m:r>
                              </m:e>
                              <m:e>
                                <m:r>
                                  <a:rPr lang="en-US" sz="1200" b="0" i="1" smtClean="0">
                                    <a:latin typeface="Cambria Math" panose="02040503050406030204" pitchFamily="18" charset="0"/>
                                    <a:ea typeface="Tahoma" panose="020B0604030504040204" pitchFamily="34" charset="0"/>
                                    <a:cs typeface="Tahoma" panose="020B0604030504040204" pitchFamily="34" charset="0"/>
                                  </a:rPr>
                                  <m:t>−4</m:t>
                                </m:r>
                              </m:e>
                            </m:mr>
                            <m:mr>
                              <m:e>
                                <m:r>
                                  <a:rPr lang="en-US" sz="1200" b="0" i="1" smtClean="0">
                                    <a:latin typeface="Cambria Math" panose="02040503050406030204" pitchFamily="18" charset="0"/>
                                    <a:ea typeface="Tahoma" panose="020B0604030504040204" pitchFamily="34" charset="0"/>
                                    <a:cs typeface="Tahoma" panose="020B0604030504040204" pitchFamily="34" charset="0"/>
                                  </a:rPr>
                                  <m:t>−5</m:t>
                                </m:r>
                              </m:e>
                              <m:e>
                                <m:r>
                                  <a:rPr lang="en-US" sz="1200" b="0" i="1" smtClean="0">
                                    <a:latin typeface="Cambria Math" panose="02040503050406030204" pitchFamily="18" charset="0"/>
                                    <a:ea typeface="Tahoma" panose="020B0604030504040204" pitchFamily="34" charset="0"/>
                                    <a:cs typeface="Tahoma" panose="020B0604030504040204" pitchFamily="34" charset="0"/>
                                  </a:rPr>
                                  <m:t>9</m:t>
                                </m:r>
                              </m:e>
                            </m:mr>
                          </m:m>
                        </m:e>
                      </m:d>
                      <m:r>
                        <a:rPr lang="en-US" sz="1200" b="0" i="1" smtClean="0">
                          <a:latin typeface="Cambria Math" panose="02040503050406030204" pitchFamily="18" charset="0"/>
                          <a:ea typeface="Tahoma" panose="020B0604030504040204" pitchFamily="34" charset="0"/>
                          <a:cs typeface="Tahoma" panose="020B0604030504040204" pitchFamily="34" charset="0"/>
                        </a:rPr>
                        <m:t> =</m:t>
                      </m:r>
                      <m:sSup>
                        <m:sSupPr>
                          <m:ctrlPr>
                            <a:rPr lang="en-US" sz="1200" b="0" i="1" smtClean="0">
                              <a:latin typeface="Cambria Math" panose="02040503050406030204" pitchFamily="18" charset="0"/>
                              <a:ea typeface="Tahoma" panose="020B0604030504040204" pitchFamily="34" charset="0"/>
                              <a:cs typeface="Tahoma" panose="020B0604030504040204" pitchFamily="34" charset="0"/>
                            </a:rPr>
                          </m:ctrlPr>
                        </m:sSupPr>
                        <m:e>
                          <m:r>
                            <a:rPr lang="en-US" sz="1200" b="0" i="1" smtClean="0">
                              <a:latin typeface="Cambria Math" panose="02040503050406030204" pitchFamily="18" charset="0"/>
                              <a:ea typeface="Tahoma" panose="020B0604030504040204" pitchFamily="34" charset="0"/>
                              <a:cs typeface="Tahoma" panose="020B0604030504040204" pitchFamily="34" charset="0"/>
                            </a:rPr>
                            <m:t>43</m:t>
                          </m:r>
                        </m:e>
                        <m:sup>
                          <m:r>
                            <a:rPr lang="en-US" sz="1200" b="0" i="1" smtClean="0">
                              <a:latin typeface="Cambria Math" panose="02040503050406030204" pitchFamily="18" charset="0"/>
                              <a:ea typeface="Tahoma" panose="020B0604030504040204" pitchFamily="34" charset="0"/>
                              <a:cs typeface="Tahoma" panose="020B0604030504040204" pitchFamily="34" charset="0"/>
                            </a:rPr>
                            <m:t>−1</m:t>
                          </m:r>
                        </m:sup>
                      </m:sSup>
                      <m:d>
                        <m:dPr>
                          <m:begChr m:val="["/>
                          <m:endChr m:val="]"/>
                          <m:ctrlPr>
                            <a:rPr lang="en-US" sz="1200" i="1" smtClean="0">
                              <a:latin typeface="Cambria Math" panose="02040503050406030204" pitchFamily="18" charset="0"/>
                              <a:ea typeface="Tahoma" panose="020B0604030504040204" pitchFamily="34" charset="0"/>
                              <a:cs typeface="Tahoma" panose="020B0604030504040204" pitchFamily="34" charset="0"/>
                            </a:rPr>
                          </m:ctrlPr>
                        </m:dPr>
                        <m:e>
                          <m:m>
                            <m:mPr>
                              <m:mcs>
                                <m:mc>
                                  <m:mcPr>
                                    <m:count m:val="2"/>
                                    <m:mcJc m:val="center"/>
                                  </m:mcPr>
                                </m:mc>
                              </m:mcs>
                              <m:ctrlPr>
                                <a:rPr lang="en-US" sz="1200" i="1" smtClean="0">
                                  <a:latin typeface="Cambria Math" panose="02040503050406030204" pitchFamily="18" charset="0"/>
                                  <a:ea typeface="Tahoma" panose="020B0604030504040204" pitchFamily="34" charset="0"/>
                                  <a:cs typeface="Tahoma" panose="020B0604030504040204" pitchFamily="34" charset="0"/>
                                </a:rPr>
                              </m:ctrlPr>
                            </m:mPr>
                            <m:mr>
                              <m:e>
                                <m:r>
                                  <m:rPr>
                                    <m:brk m:alnAt="7"/>
                                  </m:rPr>
                                  <a:rPr lang="en-US" sz="1200" b="0" i="1" smtClean="0">
                                    <a:latin typeface="Cambria Math" panose="02040503050406030204" pitchFamily="18" charset="0"/>
                                    <a:ea typeface="Tahoma" panose="020B0604030504040204" pitchFamily="34" charset="0"/>
                                    <a:cs typeface="Tahoma" panose="020B0604030504040204" pitchFamily="34" charset="0"/>
                                  </a:rPr>
                                  <m:t>7</m:t>
                                </m:r>
                              </m:e>
                              <m:e>
                                <m:r>
                                  <a:rPr lang="en-US" sz="1200" b="0" i="1" smtClean="0">
                                    <a:latin typeface="Cambria Math" panose="02040503050406030204" pitchFamily="18" charset="0"/>
                                    <a:ea typeface="Tahoma" panose="020B0604030504040204" pitchFamily="34" charset="0"/>
                                    <a:cs typeface="Tahoma" panose="020B0604030504040204" pitchFamily="34" charset="0"/>
                                  </a:rPr>
                                  <m:t>−4</m:t>
                                </m:r>
                              </m:e>
                            </m:mr>
                            <m:mr>
                              <m:e>
                                <m:r>
                                  <a:rPr lang="en-US" sz="1200" b="0" i="1" smtClean="0">
                                    <a:latin typeface="Cambria Math" panose="02040503050406030204" pitchFamily="18" charset="0"/>
                                    <a:ea typeface="Tahoma" panose="020B0604030504040204" pitchFamily="34" charset="0"/>
                                    <a:cs typeface="Tahoma" panose="020B0604030504040204" pitchFamily="34" charset="0"/>
                                  </a:rPr>
                                  <m:t>−5</m:t>
                                </m:r>
                              </m:e>
                              <m:e>
                                <m:r>
                                  <a:rPr lang="en-US" sz="1200" b="0" i="1" smtClean="0">
                                    <a:latin typeface="Cambria Math" panose="02040503050406030204" pitchFamily="18" charset="0"/>
                                    <a:ea typeface="Tahoma" panose="020B0604030504040204" pitchFamily="34" charset="0"/>
                                    <a:cs typeface="Tahoma" panose="020B0604030504040204" pitchFamily="34" charset="0"/>
                                  </a:rPr>
                                  <m:t>9</m:t>
                                </m:r>
                              </m:e>
                            </m:mr>
                          </m:m>
                        </m:e>
                      </m:d>
                    </m:oMath>
                  </m:oMathPara>
                </a14:m>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buNone/>
                </a:pPr>
                <a:r>
                  <a:rPr lang="en-US" sz="1200" dirty="0">
                    <a:latin typeface="Tahoma" panose="020B0604030504040204" pitchFamily="34" charset="0"/>
                    <a:ea typeface="Tahoma" panose="020B0604030504040204" pitchFamily="34" charset="0"/>
                    <a:cs typeface="Tahoma" panose="020B0604030504040204" pitchFamily="34" charset="0"/>
                  </a:rPr>
                  <a:t>Example: 3 × 3 matrix  </a:t>
                </a:r>
                <a14:m>
                  <m:oMath xmlns:m="http://schemas.openxmlformats.org/officeDocument/2006/math">
                    <m:sSup>
                      <m:sSupPr>
                        <m:ctrlPr>
                          <a:rPr lang="en-US" sz="1200" b="0" i="1" smtClean="0">
                            <a:latin typeface="Cambria Math" panose="02040503050406030204" pitchFamily="18" charset="0"/>
                            <a:ea typeface="Tahoma" panose="020B0604030504040204" pitchFamily="34" charset="0"/>
                            <a:cs typeface="Tahoma" panose="020B0604030504040204" pitchFamily="34" charset="0"/>
                          </a:rPr>
                        </m:ctrlPr>
                      </m:sSupPr>
                      <m:e>
                        <m:d>
                          <m:dPr>
                            <m:ctrlPr>
                              <a:rPr lang="en-US" sz="1200" i="1" smtClean="0">
                                <a:latin typeface="Cambria Math" panose="02040503050406030204" pitchFamily="18" charset="0"/>
                                <a:ea typeface="Tahoma" panose="020B0604030504040204" pitchFamily="34" charset="0"/>
                                <a:cs typeface="Tahoma" panose="020B0604030504040204" pitchFamily="34" charset="0"/>
                              </a:rPr>
                            </m:ctrlPr>
                          </m:dPr>
                          <m:e>
                            <m:m>
                              <m:mPr>
                                <m:mcs>
                                  <m:mc>
                                    <m:mcPr>
                                      <m:count m:val="3"/>
                                      <m:mcJc m:val="center"/>
                                    </m:mcPr>
                                  </m:mc>
                                </m:mcs>
                                <m:ctrlPr>
                                  <a:rPr lang="en-US" sz="1200" i="1" smtClean="0">
                                    <a:latin typeface="Cambria Math" panose="02040503050406030204" pitchFamily="18" charset="0"/>
                                    <a:ea typeface="Tahoma" panose="020B0604030504040204" pitchFamily="34" charset="0"/>
                                    <a:cs typeface="Tahoma" panose="020B0604030504040204" pitchFamily="34" charset="0"/>
                                  </a:rPr>
                                </m:ctrlPr>
                              </m:mPr>
                              <m:mr>
                                <m:e>
                                  <m:r>
                                    <m:rPr>
                                      <m:brk m:alnAt="7"/>
                                    </m:rPr>
                                    <a:rPr lang="en-US" sz="1200" b="0" i="1" smtClean="0">
                                      <a:latin typeface="Cambria Math" panose="02040503050406030204" pitchFamily="18" charset="0"/>
                                      <a:ea typeface="Tahoma" panose="020B0604030504040204" pitchFamily="34" charset="0"/>
                                      <a:cs typeface="Tahoma" panose="020B0604030504040204" pitchFamily="34" charset="0"/>
                                    </a:rPr>
                                    <m:t>1</m:t>
                                  </m:r>
                                  <m:r>
                                    <a:rPr lang="en-US" sz="1200" b="0" i="1" smtClean="0">
                                      <a:latin typeface="Cambria Math" panose="02040503050406030204" pitchFamily="18" charset="0"/>
                                      <a:ea typeface="Tahoma" panose="020B0604030504040204" pitchFamily="34" charset="0"/>
                                      <a:cs typeface="Tahoma" panose="020B0604030504040204" pitchFamily="34" charset="0"/>
                                    </a:rPr>
                                    <m:t>7</m:t>
                                  </m:r>
                                </m:e>
                                <m:e>
                                  <m:r>
                                    <a:rPr lang="en-US" sz="1200" b="0" i="1" smtClean="0">
                                      <a:latin typeface="Cambria Math" panose="02040503050406030204" pitchFamily="18" charset="0"/>
                                      <a:ea typeface="Tahoma" panose="020B0604030504040204" pitchFamily="34" charset="0"/>
                                      <a:cs typeface="Tahoma" panose="020B0604030504040204" pitchFamily="34" charset="0"/>
                                    </a:rPr>
                                    <m:t>17</m:t>
                                  </m:r>
                                </m:e>
                                <m:e>
                                  <m:r>
                                    <a:rPr lang="en-US" sz="1200" b="0" i="1" smtClean="0">
                                      <a:latin typeface="Cambria Math" panose="02040503050406030204" pitchFamily="18" charset="0"/>
                                      <a:ea typeface="Tahoma" panose="020B0604030504040204" pitchFamily="34" charset="0"/>
                                      <a:cs typeface="Tahoma" panose="020B0604030504040204" pitchFamily="34" charset="0"/>
                                    </a:rPr>
                                    <m:t>5</m:t>
                                  </m:r>
                                </m:e>
                              </m:mr>
                              <m:mr>
                                <m:e>
                                  <m:r>
                                    <a:rPr lang="en-US" sz="1200" b="0" i="1" smtClean="0">
                                      <a:latin typeface="Cambria Math" panose="02040503050406030204" pitchFamily="18" charset="0"/>
                                      <a:ea typeface="Tahoma" panose="020B0604030504040204" pitchFamily="34" charset="0"/>
                                      <a:cs typeface="Tahoma" panose="020B0604030504040204" pitchFamily="34" charset="0"/>
                                    </a:rPr>
                                    <m:t>21</m:t>
                                  </m:r>
                                </m:e>
                                <m:e>
                                  <m:r>
                                    <a:rPr lang="en-US" sz="1200" b="0" i="1" smtClean="0">
                                      <a:latin typeface="Cambria Math" panose="02040503050406030204" pitchFamily="18" charset="0"/>
                                      <a:ea typeface="Tahoma" panose="020B0604030504040204" pitchFamily="34" charset="0"/>
                                      <a:cs typeface="Tahoma" panose="020B0604030504040204" pitchFamily="34" charset="0"/>
                                    </a:rPr>
                                    <m:t>18</m:t>
                                  </m:r>
                                </m:e>
                                <m:e>
                                  <m:r>
                                    <a:rPr lang="en-US" sz="1200" b="0" i="1" smtClean="0">
                                      <a:latin typeface="Cambria Math" panose="02040503050406030204" pitchFamily="18" charset="0"/>
                                      <a:ea typeface="Tahoma" panose="020B0604030504040204" pitchFamily="34" charset="0"/>
                                      <a:cs typeface="Tahoma" panose="020B0604030504040204" pitchFamily="34" charset="0"/>
                                    </a:rPr>
                                    <m:t>21</m:t>
                                  </m:r>
                                </m:e>
                              </m:mr>
                              <m:mr>
                                <m:e>
                                  <m:r>
                                    <a:rPr lang="en-US" sz="1200" b="0" i="1" smtClean="0">
                                      <a:latin typeface="Cambria Math" panose="02040503050406030204" pitchFamily="18" charset="0"/>
                                      <a:ea typeface="Tahoma" panose="020B0604030504040204" pitchFamily="34" charset="0"/>
                                      <a:cs typeface="Tahoma" panose="020B0604030504040204" pitchFamily="34" charset="0"/>
                                    </a:rPr>
                                    <m:t>2</m:t>
                                  </m:r>
                                </m:e>
                                <m:e>
                                  <m:r>
                                    <a:rPr lang="en-US" sz="1200" b="0" i="1" smtClean="0">
                                      <a:latin typeface="Cambria Math" panose="02040503050406030204" pitchFamily="18" charset="0"/>
                                      <a:ea typeface="Tahoma" panose="020B0604030504040204" pitchFamily="34" charset="0"/>
                                      <a:cs typeface="Tahoma" panose="020B0604030504040204" pitchFamily="34" charset="0"/>
                                    </a:rPr>
                                    <m:t>2</m:t>
                                  </m:r>
                                </m:e>
                                <m:e>
                                  <m:r>
                                    <a:rPr lang="en-US" sz="1200" b="0" i="1" smtClean="0">
                                      <a:latin typeface="Cambria Math" panose="02040503050406030204" pitchFamily="18" charset="0"/>
                                      <a:ea typeface="Tahoma" panose="020B0604030504040204" pitchFamily="34" charset="0"/>
                                      <a:cs typeface="Tahoma" panose="020B0604030504040204" pitchFamily="34" charset="0"/>
                                    </a:rPr>
                                    <m:t>19</m:t>
                                  </m:r>
                                </m:e>
                              </m:mr>
                            </m:m>
                          </m:e>
                        </m:d>
                      </m:e>
                      <m:sup>
                        <m:r>
                          <a:rPr lang="en-US" sz="1200" b="0" i="1" smtClean="0">
                            <a:latin typeface="Cambria Math" panose="02040503050406030204" pitchFamily="18" charset="0"/>
                            <a:ea typeface="Tahoma" panose="020B0604030504040204" pitchFamily="34" charset="0"/>
                            <a:cs typeface="Tahoma" panose="020B0604030504040204" pitchFamily="34" charset="0"/>
                          </a:rPr>
                          <m:t>−1</m:t>
                        </m:r>
                      </m:sup>
                    </m:sSup>
                    <m:r>
                      <a:rPr lang="en-US" sz="1200" b="0" i="1" smtClean="0">
                        <a:latin typeface="Cambria Math" panose="02040503050406030204" pitchFamily="18" charset="0"/>
                        <a:ea typeface="Tahoma" panose="020B0604030504040204" pitchFamily="34" charset="0"/>
                        <a:cs typeface="Tahoma" panose="020B0604030504040204" pitchFamily="34" charset="0"/>
                      </a:rPr>
                      <m:t> </m:t>
                    </m:r>
                  </m:oMath>
                </a14:m>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buNone/>
                </a:pPr>
                <a:r>
                  <a:rPr lang="en-US" sz="1200" dirty="0">
                    <a:latin typeface="Tahoma" panose="020B0604030504040204" pitchFamily="34" charset="0"/>
                    <a:ea typeface="Tahoma" panose="020B0604030504040204" pitchFamily="34" charset="0"/>
                    <a:cs typeface="Tahoma" panose="020B0604030504040204" pitchFamily="34" charset="0"/>
                  </a:rPr>
                  <a:t>Let the matrix be A. Then,</a:t>
                </a:r>
              </a:p>
              <a:p>
                <a:pPr marL="0" indent="0">
                  <a:buNone/>
                </a:pPr>
                <a:r>
                  <a:rPr lang="en-US" sz="1200" dirty="0">
                    <a:latin typeface="Tahoma" panose="020B0604030504040204" pitchFamily="34" charset="0"/>
                    <a:ea typeface="Tahoma" panose="020B0604030504040204" pitchFamily="34" charset="0"/>
                    <a:cs typeface="Tahoma" panose="020B0604030504040204" pitchFamily="34" charset="0"/>
                  </a:rPr>
                  <a:t>det (A) = |A| =17 [(18.19) - (21.2)] - 17 [(21.19) - (21.2)] + 5 [(21.2) - (18.2)]</a:t>
                </a:r>
              </a:p>
              <a:p>
                <a:pPr marL="0" indent="0">
                  <a:buNone/>
                </a:pPr>
                <a:r>
                  <a:rPr lang="en-US" sz="1200" dirty="0">
                    <a:latin typeface="Tahoma" panose="020B0604030504040204" pitchFamily="34" charset="0"/>
                    <a:ea typeface="Tahoma" panose="020B0604030504040204" pitchFamily="34" charset="0"/>
                    <a:cs typeface="Tahoma" panose="020B0604030504040204" pitchFamily="34" charset="0"/>
                  </a:rPr>
                  <a:t>                   = 17 [342-42] - 17[399-42] + 5[42-36] = 5100 - 6069 + 30 = - 939</a:t>
                </a:r>
              </a:p>
              <a:p>
                <a:pPr marL="0" indent="0">
                  <a:buNone/>
                </a:pPr>
                <a:r>
                  <a:rPr lang="en-US" sz="1200" dirty="0">
                    <a:latin typeface="Tahoma" panose="020B0604030504040204" pitchFamily="34" charset="0"/>
                    <a:ea typeface="Tahoma" panose="020B0604030504040204" pitchFamily="34" charset="0"/>
                    <a:cs typeface="Tahoma" panose="020B0604030504040204" pitchFamily="34" charset="0"/>
                  </a:rPr>
                  <a:t>|A|</a:t>
                </a:r>
                <a:r>
                  <a:rPr lang="en-US" sz="1200" baseline="30000" dirty="0">
                    <a:latin typeface="Tahoma" panose="020B0604030504040204" pitchFamily="34" charset="0"/>
                    <a:ea typeface="Tahoma" panose="020B0604030504040204" pitchFamily="34" charset="0"/>
                    <a:cs typeface="Tahoma" panose="020B0604030504040204" pitchFamily="34" charset="0"/>
                  </a:rPr>
                  <a:t>-1  </a:t>
                </a:r>
                <a:r>
                  <a:rPr lang="en-US" sz="1200" dirty="0">
                    <a:latin typeface="Tahoma" panose="020B0604030504040204" pitchFamily="34" charset="0"/>
                    <a:ea typeface="Tahoma" panose="020B0604030504040204" pitchFamily="34" charset="0"/>
                    <a:cs typeface="Tahoma" panose="020B0604030504040204" pitchFamily="34" charset="0"/>
                  </a:rPr>
                  <a:t>= -939 </a:t>
                </a:r>
                <a:r>
                  <a:rPr lang="en-US" sz="1200" baseline="30000" dirty="0">
                    <a:latin typeface="Tahoma" panose="020B0604030504040204" pitchFamily="34" charset="0"/>
                    <a:ea typeface="Tahoma" panose="020B0604030504040204" pitchFamily="34" charset="0"/>
                    <a:cs typeface="Tahoma" panose="020B0604030504040204" pitchFamily="34" charset="0"/>
                  </a:rPr>
                  <a:t>-1</a:t>
                </a:r>
              </a:p>
              <a:p>
                <a:pPr marL="0" indent="0">
                  <a:buNone/>
                </a:pPr>
                <a:r>
                  <a:rPr lang="en-US" sz="1200" dirty="0">
                    <a:latin typeface="Tahoma" panose="020B0604030504040204" pitchFamily="34" charset="0"/>
                    <a:ea typeface="Tahoma" panose="020B0604030504040204" pitchFamily="34" charset="0"/>
                    <a:cs typeface="Tahoma" panose="020B0604030504040204" pitchFamily="34" charset="0"/>
                  </a:rPr>
                  <a:t>Transpose of A</a:t>
                </a:r>
              </a:p>
              <a:p>
                <a:pPr marL="0" indent="0">
                  <a:buNone/>
                </a:pPr>
                <a:r>
                  <a:rPr lang="en-US" sz="1200" dirty="0">
                    <a:latin typeface="Tahoma" panose="020B0604030504040204" pitchFamily="34" charset="0"/>
                    <a:ea typeface="Tahoma" panose="020B0604030504040204" pitchFamily="34" charset="0"/>
                    <a:cs typeface="Tahoma" panose="020B0604030504040204" pitchFamily="34" charset="0"/>
                  </a:rPr>
                  <a:t>A</a:t>
                </a:r>
                <a:r>
                  <a:rPr lang="en-US" sz="1200" baseline="30000" dirty="0">
                    <a:latin typeface="Tahoma" panose="020B0604030504040204" pitchFamily="34" charset="0"/>
                    <a:ea typeface="Tahoma" panose="020B0604030504040204" pitchFamily="34" charset="0"/>
                    <a:cs typeface="Tahoma" panose="020B0604030504040204" pitchFamily="34" charset="0"/>
                  </a:rPr>
                  <a:t>T</a:t>
                </a:r>
                <a:r>
                  <a:rPr lang="en-US" sz="1200" dirty="0">
                    <a:latin typeface="Tahoma" panose="020B0604030504040204" pitchFamily="34" charset="0"/>
                    <a:ea typeface="Tahoma" panose="020B0604030504040204" pitchFamily="34" charset="0"/>
                    <a:cs typeface="Tahoma" panose="020B0604030504040204" pitchFamily="34" charset="0"/>
                  </a:rPr>
                  <a:t> = </a:t>
                </a:r>
                <a14:m>
                  <m:oMath xmlns:m="http://schemas.openxmlformats.org/officeDocument/2006/math">
                    <m:d>
                      <m:dPr>
                        <m:ctrlPr>
                          <a:rPr lang="en-US" sz="1200" i="1" smtClean="0">
                            <a:latin typeface="Cambria Math" panose="02040503050406030204" pitchFamily="18" charset="0"/>
                            <a:ea typeface="Tahoma" panose="020B0604030504040204" pitchFamily="34" charset="0"/>
                            <a:cs typeface="Tahoma" panose="020B0604030504040204" pitchFamily="34" charset="0"/>
                          </a:rPr>
                        </m:ctrlPr>
                      </m:dPr>
                      <m:e>
                        <m:m>
                          <m:mPr>
                            <m:mcs>
                              <m:mc>
                                <m:mcPr>
                                  <m:count m:val="3"/>
                                  <m:mcJc m:val="center"/>
                                </m:mcPr>
                              </m:mc>
                            </m:mcs>
                            <m:ctrlPr>
                              <a:rPr lang="en-US" sz="1200" i="1" smtClean="0">
                                <a:latin typeface="Cambria Math" panose="02040503050406030204" pitchFamily="18" charset="0"/>
                                <a:ea typeface="Tahoma" panose="020B0604030504040204" pitchFamily="34" charset="0"/>
                                <a:cs typeface="Tahoma" panose="020B0604030504040204" pitchFamily="34" charset="0"/>
                              </a:rPr>
                            </m:ctrlPr>
                          </m:mPr>
                          <m:mr>
                            <m:e>
                              <m:r>
                                <m:rPr>
                                  <m:brk m:alnAt="7"/>
                                </m:rPr>
                                <a:rPr lang="en-US" sz="1200" b="0" i="1" smtClean="0">
                                  <a:latin typeface="Cambria Math" panose="02040503050406030204" pitchFamily="18" charset="0"/>
                                  <a:ea typeface="Tahoma" panose="020B0604030504040204" pitchFamily="34" charset="0"/>
                                  <a:cs typeface="Tahoma" panose="020B0604030504040204" pitchFamily="34" charset="0"/>
                                </a:rPr>
                                <m:t>1</m:t>
                              </m:r>
                              <m:r>
                                <a:rPr lang="en-US" sz="1200" b="0" i="1" smtClean="0">
                                  <a:latin typeface="Cambria Math" panose="02040503050406030204" pitchFamily="18" charset="0"/>
                                  <a:ea typeface="Tahoma" panose="020B0604030504040204" pitchFamily="34" charset="0"/>
                                  <a:cs typeface="Tahoma" panose="020B0604030504040204" pitchFamily="34" charset="0"/>
                                </a:rPr>
                                <m:t>7</m:t>
                              </m:r>
                            </m:e>
                            <m:e>
                              <m:r>
                                <a:rPr lang="en-US" sz="1200" b="0" i="1" smtClean="0">
                                  <a:latin typeface="Cambria Math" panose="02040503050406030204" pitchFamily="18" charset="0"/>
                                  <a:ea typeface="Tahoma" panose="020B0604030504040204" pitchFamily="34" charset="0"/>
                                  <a:cs typeface="Tahoma" panose="020B0604030504040204" pitchFamily="34" charset="0"/>
                                </a:rPr>
                                <m:t>21</m:t>
                              </m:r>
                            </m:e>
                            <m:e>
                              <m:r>
                                <a:rPr lang="en-US" sz="1200" b="0" i="1" smtClean="0">
                                  <a:latin typeface="Cambria Math" panose="02040503050406030204" pitchFamily="18" charset="0"/>
                                  <a:ea typeface="Tahoma" panose="020B0604030504040204" pitchFamily="34" charset="0"/>
                                  <a:cs typeface="Tahoma" panose="020B0604030504040204" pitchFamily="34" charset="0"/>
                                </a:rPr>
                                <m:t>2</m:t>
                              </m:r>
                            </m:e>
                          </m:mr>
                          <m:mr>
                            <m:e>
                              <m:r>
                                <a:rPr lang="en-US" sz="1200" b="0" i="1" smtClean="0">
                                  <a:latin typeface="Cambria Math" panose="02040503050406030204" pitchFamily="18" charset="0"/>
                                  <a:ea typeface="Tahoma" panose="020B0604030504040204" pitchFamily="34" charset="0"/>
                                  <a:cs typeface="Tahoma" panose="020B0604030504040204" pitchFamily="34" charset="0"/>
                                </a:rPr>
                                <m:t>17</m:t>
                              </m:r>
                            </m:e>
                            <m:e>
                              <m:r>
                                <a:rPr lang="en-US" sz="1200" b="0" i="1" smtClean="0">
                                  <a:latin typeface="Cambria Math" panose="02040503050406030204" pitchFamily="18" charset="0"/>
                                  <a:ea typeface="Tahoma" panose="020B0604030504040204" pitchFamily="34" charset="0"/>
                                  <a:cs typeface="Tahoma" panose="020B0604030504040204" pitchFamily="34" charset="0"/>
                                </a:rPr>
                                <m:t>18</m:t>
                              </m:r>
                            </m:e>
                            <m:e>
                              <m:r>
                                <a:rPr lang="en-US" sz="1200" b="0" i="1" smtClean="0">
                                  <a:latin typeface="Cambria Math" panose="02040503050406030204" pitchFamily="18" charset="0"/>
                                  <a:ea typeface="Tahoma" panose="020B0604030504040204" pitchFamily="34" charset="0"/>
                                  <a:cs typeface="Tahoma" panose="020B0604030504040204" pitchFamily="34" charset="0"/>
                                </a:rPr>
                                <m:t>2</m:t>
                              </m:r>
                            </m:e>
                          </m:mr>
                          <m:mr>
                            <m:e>
                              <m:r>
                                <a:rPr lang="en-US" sz="1200" b="0" i="1" smtClean="0">
                                  <a:latin typeface="Cambria Math" panose="02040503050406030204" pitchFamily="18" charset="0"/>
                                  <a:ea typeface="Tahoma" panose="020B0604030504040204" pitchFamily="34" charset="0"/>
                                  <a:cs typeface="Tahoma" panose="020B0604030504040204" pitchFamily="34" charset="0"/>
                                </a:rPr>
                                <m:t>5</m:t>
                              </m:r>
                            </m:e>
                            <m:e>
                              <m:r>
                                <a:rPr lang="en-US" sz="1200" b="0" i="1" smtClean="0">
                                  <a:latin typeface="Cambria Math" panose="02040503050406030204" pitchFamily="18" charset="0"/>
                                  <a:ea typeface="Tahoma" panose="020B0604030504040204" pitchFamily="34" charset="0"/>
                                  <a:cs typeface="Tahoma" panose="020B0604030504040204" pitchFamily="34" charset="0"/>
                                </a:rPr>
                                <m:t>21</m:t>
                              </m:r>
                            </m:e>
                            <m:e>
                              <m:r>
                                <a:rPr lang="en-US" sz="1200" b="0" i="1" smtClean="0">
                                  <a:latin typeface="Cambria Math" panose="02040503050406030204" pitchFamily="18" charset="0"/>
                                  <a:ea typeface="Tahoma" panose="020B0604030504040204" pitchFamily="34" charset="0"/>
                                  <a:cs typeface="Tahoma" panose="020B0604030504040204" pitchFamily="34" charset="0"/>
                                </a:rPr>
                                <m:t>19</m:t>
                              </m:r>
                            </m:e>
                          </m:mr>
                        </m:m>
                      </m:e>
                    </m:d>
                  </m:oMath>
                </a14:m>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buNone/>
                </a:pPr>
                <a:r>
                  <a:rPr lang="en-US" sz="1200" dirty="0">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d>
                      <m:dPr>
                        <m:begChr m:val="|"/>
                        <m:endChr m:val="|"/>
                        <m:ctrlPr>
                          <a:rPr lang="en-US" sz="1200" i="1" smtClean="0">
                            <a:latin typeface="Cambria Math" panose="02040503050406030204" pitchFamily="18" charset="0"/>
                            <a:ea typeface="Tahoma" panose="020B0604030504040204" pitchFamily="34" charset="0"/>
                            <a:cs typeface="Tahoma" panose="020B0604030504040204" pitchFamily="34" charset="0"/>
                          </a:rPr>
                        </m:ctrlPr>
                      </m:dPr>
                      <m:e>
                        <m:m>
                          <m:mPr>
                            <m:mcs>
                              <m:mc>
                                <m:mcPr>
                                  <m:count m:val="2"/>
                                  <m:mcJc m:val="center"/>
                                </m:mcPr>
                              </m:mc>
                            </m:mcs>
                            <m:ctrlPr>
                              <a:rPr lang="en-US" sz="1200" i="1" smtClean="0">
                                <a:latin typeface="Cambria Math" panose="02040503050406030204" pitchFamily="18" charset="0"/>
                                <a:ea typeface="Tahoma" panose="020B0604030504040204" pitchFamily="34" charset="0"/>
                                <a:cs typeface="Tahoma" panose="020B0604030504040204" pitchFamily="34" charset="0"/>
                              </a:rPr>
                            </m:ctrlPr>
                          </m:mPr>
                          <m:mr>
                            <m:e>
                              <m:r>
                                <m:rPr>
                                  <m:brk m:alnAt="7"/>
                                </m:rPr>
                                <a:rPr lang="en-US" sz="1200" b="0" i="1" smtClean="0">
                                  <a:latin typeface="Cambria Math" panose="02040503050406030204" pitchFamily="18" charset="0"/>
                                  <a:ea typeface="Tahoma" panose="020B0604030504040204" pitchFamily="34" charset="0"/>
                                  <a:cs typeface="Tahoma" panose="020B0604030504040204" pitchFamily="34" charset="0"/>
                                </a:rPr>
                                <m:t>1</m:t>
                              </m:r>
                              <m:r>
                                <a:rPr lang="en-US" sz="1200" b="0" i="1" smtClean="0">
                                  <a:latin typeface="Cambria Math" panose="02040503050406030204" pitchFamily="18" charset="0"/>
                                  <a:ea typeface="Tahoma" panose="020B0604030504040204" pitchFamily="34" charset="0"/>
                                  <a:cs typeface="Tahoma" panose="020B0604030504040204" pitchFamily="34" charset="0"/>
                                </a:rPr>
                                <m:t>8</m:t>
                              </m:r>
                            </m:e>
                            <m:e>
                              <m:r>
                                <a:rPr lang="en-US" sz="1200" b="0" i="1" smtClean="0">
                                  <a:latin typeface="Cambria Math" panose="02040503050406030204" pitchFamily="18" charset="0"/>
                                  <a:ea typeface="Tahoma" panose="020B0604030504040204" pitchFamily="34" charset="0"/>
                                  <a:cs typeface="Tahoma" panose="020B0604030504040204" pitchFamily="34" charset="0"/>
                                </a:rPr>
                                <m:t>2</m:t>
                              </m:r>
                            </m:e>
                          </m:mr>
                          <m:mr>
                            <m:e>
                              <m:r>
                                <a:rPr lang="en-US" sz="1200" b="0" i="1" smtClean="0">
                                  <a:latin typeface="Cambria Math" panose="02040503050406030204" pitchFamily="18" charset="0"/>
                                  <a:ea typeface="Tahoma" panose="020B0604030504040204" pitchFamily="34" charset="0"/>
                                  <a:cs typeface="Tahoma" panose="020B0604030504040204" pitchFamily="34" charset="0"/>
                                </a:rPr>
                                <m:t>21</m:t>
                              </m:r>
                            </m:e>
                            <m:e>
                              <m:r>
                                <a:rPr lang="en-US" sz="1200" b="0" i="1" smtClean="0">
                                  <a:latin typeface="Cambria Math" panose="02040503050406030204" pitchFamily="18" charset="0"/>
                                  <a:ea typeface="Tahoma" panose="020B0604030504040204" pitchFamily="34" charset="0"/>
                                  <a:cs typeface="Tahoma" panose="020B0604030504040204" pitchFamily="34" charset="0"/>
                                </a:rPr>
                                <m:t>19</m:t>
                              </m:r>
                            </m:e>
                          </m:mr>
                        </m:m>
                      </m:e>
                    </m:d>
                  </m:oMath>
                </a14:m>
                <a:r>
                  <a:rPr lang="en-US" sz="1200" dirty="0">
                    <a:latin typeface="Tahoma" panose="020B0604030504040204" pitchFamily="34" charset="0"/>
                    <a:ea typeface="Tahoma" panose="020B0604030504040204" pitchFamily="34" charset="0"/>
                    <a:cs typeface="Tahoma" panose="020B0604030504040204" pitchFamily="34" charset="0"/>
                  </a:rPr>
                  <a:t> = 300	- </a:t>
                </a:r>
                <a14:m>
                  <m:oMath xmlns:m="http://schemas.openxmlformats.org/officeDocument/2006/math">
                    <m:d>
                      <m:dPr>
                        <m:begChr m:val="|"/>
                        <m:endChr m:val="|"/>
                        <m:ctrlPr>
                          <a:rPr lang="en-US" sz="1200" i="1" smtClean="0">
                            <a:latin typeface="Cambria Math" panose="02040503050406030204" pitchFamily="18" charset="0"/>
                            <a:ea typeface="Tahoma" panose="020B0604030504040204" pitchFamily="34" charset="0"/>
                            <a:cs typeface="Tahoma" panose="020B0604030504040204" pitchFamily="34" charset="0"/>
                          </a:rPr>
                        </m:ctrlPr>
                      </m:dPr>
                      <m:e>
                        <m:m>
                          <m:mPr>
                            <m:mcs>
                              <m:mc>
                                <m:mcPr>
                                  <m:count m:val="2"/>
                                  <m:mcJc m:val="center"/>
                                </m:mcPr>
                              </m:mc>
                            </m:mcs>
                            <m:ctrlPr>
                              <a:rPr lang="en-US" sz="1200" i="1" smtClean="0">
                                <a:latin typeface="Cambria Math" panose="02040503050406030204" pitchFamily="18" charset="0"/>
                                <a:ea typeface="Tahoma" panose="020B0604030504040204" pitchFamily="34" charset="0"/>
                                <a:cs typeface="Tahoma" panose="020B0604030504040204" pitchFamily="34" charset="0"/>
                              </a:rPr>
                            </m:ctrlPr>
                          </m:mPr>
                          <m:mr>
                            <m:e>
                              <m:r>
                                <m:rPr>
                                  <m:brk m:alnAt="7"/>
                                </m:rPr>
                                <a:rPr lang="en-US" sz="1200" b="0" i="1" smtClean="0">
                                  <a:latin typeface="Cambria Math" panose="02040503050406030204" pitchFamily="18" charset="0"/>
                                  <a:ea typeface="Tahoma" panose="020B0604030504040204" pitchFamily="34" charset="0"/>
                                  <a:cs typeface="Tahoma" panose="020B0604030504040204" pitchFamily="34" charset="0"/>
                                </a:rPr>
                                <m:t>1</m:t>
                              </m:r>
                              <m:r>
                                <a:rPr lang="en-US" sz="1200" b="0" i="1" smtClean="0">
                                  <a:latin typeface="Cambria Math" panose="02040503050406030204" pitchFamily="18" charset="0"/>
                                  <a:ea typeface="Tahoma" panose="020B0604030504040204" pitchFamily="34" charset="0"/>
                                  <a:cs typeface="Tahoma" panose="020B0604030504040204" pitchFamily="34" charset="0"/>
                                </a:rPr>
                                <m:t>7</m:t>
                              </m:r>
                            </m:e>
                            <m:e>
                              <m:r>
                                <a:rPr lang="en-US" sz="1200" b="0" i="1" smtClean="0">
                                  <a:latin typeface="Cambria Math" panose="02040503050406030204" pitchFamily="18" charset="0"/>
                                  <a:ea typeface="Tahoma" panose="020B0604030504040204" pitchFamily="34" charset="0"/>
                                  <a:cs typeface="Tahoma" panose="020B0604030504040204" pitchFamily="34" charset="0"/>
                                </a:rPr>
                                <m:t>2</m:t>
                              </m:r>
                            </m:e>
                          </m:mr>
                          <m:mr>
                            <m:e>
                              <m:r>
                                <a:rPr lang="en-US" sz="1200" b="0" i="1" smtClean="0">
                                  <a:latin typeface="Cambria Math" panose="02040503050406030204" pitchFamily="18" charset="0"/>
                                  <a:ea typeface="Tahoma" panose="020B0604030504040204" pitchFamily="34" charset="0"/>
                                  <a:cs typeface="Tahoma" panose="020B0604030504040204" pitchFamily="34" charset="0"/>
                                </a:rPr>
                                <m:t>5</m:t>
                              </m:r>
                            </m:e>
                            <m:e>
                              <m:r>
                                <a:rPr lang="en-US" sz="1200" b="0" i="1" smtClean="0">
                                  <a:latin typeface="Cambria Math" panose="02040503050406030204" pitchFamily="18" charset="0"/>
                                  <a:ea typeface="Tahoma" panose="020B0604030504040204" pitchFamily="34" charset="0"/>
                                  <a:cs typeface="Tahoma" panose="020B0604030504040204" pitchFamily="34" charset="0"/>
                                </a:rPr>
                                <m:t>19</m:t>
                              </m:r>
                            </m:e>
                          </m:mr>
                        </m:m>
                      </m:e>
                    </m:d>
                  </m:oMath>
                </a14:m>
                <a:r>
                  <a:rPr lang="en-US" sz="1200" dirty="0">
                    <a:latin typeface="Tahoma" panose="020B0604030504040204" pitchFamily="34" charset="0"/>
                    <a:ea typeface="Tahoma" panose="020B0604030504040204" pitchFamily="34" charset="0"/>
                    <a:cs typeface="Tahoma" panose="020B0604030504040204" pitchFamily="34" charset="0"/>
                  </a:rPr>
                  <a:t> = -313	   +</a:t>
                </a:r>
                <a14:m>
                  <m:oMath xmlns:m="http://schemas.openxmlformats.org/officeDocument/2006/math">
                    <m:d>
                      <m:dPr>
                        <m:begChr m:val="|"/>
                        <m:endChr m:val="|"/>
                        <m:ctrlPr>
                          <a:rPr lang="en-US" sz="1200" i="1" smtClean="0">
                            <a:latin typeface="Cambria Math" panose="02040503050406030204" pitchFamily="18" charset="0"/>
                            <a:ea typeface="Tahoma" panose="020B0604030504040204" pitchFamily="34" charset="0"/>
                            <a:cs typeface="Tahoma" panose="020B0604030504040204" pitchFamily="34" charset="0"/>
                          </a:rPr>
                        </m:ctrlPr>
                      </m:dPr>
                      <m:e>
                        <m:m>
                          <m:mPr>
                            <m:mcs>
                              <m:mc>
                                <m:mcPr>
                                  <m:count m:val="2"/>
                                  <m:mcJc m:val="center"/>
                                </m:mcPr>
                              </m:mc>
                            </m:mcs>
                            <m:ctrlPr>
                              <a:rPr lang="en-US" sz="1200" i="1" smtClean="0">
                                <a:latin typeface="Cambria Math" panose="02040503050406030204" pitchFamily="18" charset="0"/>
                                <a:ea typeface="Tahoma" panose="020B0604030504040204" pitchFamily="34" charset="0"/>
                                <a:cs typeface="Tahoma" panose="020B0604030504040204" pitchFamily="34" charset="0"/>
                              </a:rPr>
                            </m:ctrlPr>
                          </m:mPr>
                          <m:mr>
                            <m:e>
                              <m:r>
                                <m:rPr>
                                  <m:brk m:alnAt="7"/>
                                </m:rPr>
                                <a:rPr lang="en-US" sz="1200" b="0" i="1" smtClean="0">
                                  <a:latin typeface="Cambria Math" panose="02040503050406030204" pitchFamily="18" charset="0"/>
                                  <a:ea typeface="Tahoma" panose="020B0604030504040204" pitchFamily="34" charset="0"/>
                                  <a:cs typeface="Tahoma" panose="020B0604030504040204" pitchFamily="34" charset="0"/>
                                </a:rPr>
                                <m:t>1</m:t>
                              </m:r>
                              <m:r>
                                <a:rPr lang="en-US" sz="1200" b="0" i="1" smtClean="0">
                                  <a:latin typeface="Cambria Math" panose="02040503050406030204" pitchFamily="18" charset="0"/>
                                  <a:ea typeface="Tahoma" panose="020B0604030504040204" pitchFamily="34" charset="0"/>
                                  <a:cs typeface="Tahoma" panose="020B0604030504040204" pitchFamily="34" charset="0"/>
                                </a:rPr>
                                <m:t>7</m:t>
                              </m:r>
                            </m:e>
                            <m:e>
                              <m:r>
                                <a:rPr lang="en-US" sz="1200" b="0" i="1" smtClean="0">
                                  <a:latin typeface="Cambria Math" panose="02040503050406030204" pitchFamily="18" charset="0"/>
                                  <a:ea typeface="Tahoma" panose="020B0604030504040204" pitchFamily="34" charset="0"/>
                                  <a:cs typeface="Tahoma" panose="020B0604030504040204" pitchFamily="34" charset="0"/>
                                </a:rPr>
                                <m:t>18</m:t>
                              </m:r>
                            </m:e>
                          </m:mr>
                          <m:mr>
                            <m:e>
                              <m:r>
                                <a:rPr lang="en-US" sz="1200" b="0" i="1" smtClean="0">
                                  <a:latin typeface="Cambria Math" panose="02040503050406030204" pitchFamily="18" charset="0"/>
                                  <a:ea typeface="Tahoma" panose="020B0604030504040204" pitchFamily="34" charset="0"/>
                                  <a:cs typeface="Tahoma" panose="020B0604030504040204" pitchFamily="34" charset="0"/>
                                </a:rPr>
                                <m:t>5</m:t>
                              </m:r>
                            </m:e>
                            <m:e>
                              <m:r>
                                <a:rPr lang="en-US" sz="1200" b="0" i="1" smtClean="0">
                                  <a:latin typeface="Cambria Math" panose="02040503050406030204" pitchFamily="18" charset="0"/>
                                  <a:ea typeface="Tahoma" panose="020B0604030504040204" pitchFamily="34" charset="0"/>
                                  <a:cs typeface="Tahoma" panose="020B0604030504040204" pitchFamily="34" charset="0"/>
                                </a:rPr>
                                <m:t>21</m:t>
                              </m:r>
                            </m:e>
                          </m:mr>
                        </m:m>
                      </m:e>
                    </m:d>
                  </m:oMath>
                </a14:m>
                <a:r>
                  <a:rPr lang="en-US" sz="1200" dirty="0">
                    <a:latin typeface="Tahoma" panose="020B0604030504040204" pitchFamily="34" charset="0"/>
                    <a:ea typeface="Tahoma" panose="020B0604030504040204" pitchFamily="34" charset="0"/>
                    <a:cs typeface="Tahoma" panose="020B0604030504040204" pitchFamily="34" charset="0"/>
                  </a:rPr>
                  <a:t> = 267	      -</a:t>
                </a:r>
                <a14:m>
                  <m:oMath xmlns:m="http://schemas.openxmlformats.org/officeDocument/2006/math">
                    <m:d>
                      <m:dPr>
                        <m:begChr m:val="|"/>
                        <m:endChr m:val="|"/>
                        <m:ctrlPr>
                          <a:rPr lang="en-US" sz="1200" i="1" smtClean="0">
                            <a:latin typeface="Cambria Math" panose="02040503050406030204" pitchFamily="18" charset="0"/>
                            <a:ea typeface="Tahoma" panose="020B0604030504040204" pitchFamily="34" charset="0"/>
                            <a:cs typeface="Tahoma" panose="020B0604030504040204" pitchFamily="34" charset="0"/>
                          </a:rPr>
                        </m:ctrlPr>
                      </m:dPr>
                      <m:e>
                        <m:m>
                          <m:mPr>
                            <m:mcs>
                              <m:mc>
                                <m:mcPr>
                                  <m:count m:val="2"/>
                                  <m:mcJc m:val="center"/>
                                </m:mcPr>
                              </m:mc>
                            </m:mcs>
                            <m:ctrlPr>
                              <a:rPr lang="en-US" sz="1200" i="1" smtClean="0">
                                <a:latin typeface="Cambria Math" panose="02040503050406030204" pitchFamily="18" charset="0"/>
                                <a:ea typeface="Tahoma" panose="020B0604030504040204" pitchFamily="34" charset="0"/>
                                <a:cs typeface="Tahoma" panose="020B0604030504040204" pitchFamily="34" charset="0"/>
                              </a:rPr>
                            </m:ctrlPr>
                          </m:mPr>
                          <m:mr>
                            <m:e>
                              <m:r>
                                <m:rPr>
                                  <m:brk m:alnAt="7"/>
                                </m:rPr>
                                <a:rPr lang="en-US" sz="1200" b="0" i="1" smtClean="0">
                                  <a:latin typeface="Cambria Math" panose="02040503050406030204" pitchFamily="18" charset="0"/>
                                  <a:ea typeface="Tahoma" panose="020B0604030504040204" pitchFamily="34" charset="0"/>
                                  <a:cs typeface="Tahoma" panose="020B0604030504040204" pitchFamily="34" charset="0"/>
                                </a:rPr>
                                <m:t>2</m:t>
                              </m:r>
                              <m:r>
                                <a:rPr lang="en-US" sz="1200" b="0" i="1" smtClean="0">
                                  <a:latin typeface="Cambria Math" panose="02040503050406030204" pitchFamily="18" charset="0"/>
                                  <a:ea typeface="Tahoma" panose="020B0604030504040204" pitchFamily="34" charset="0"/>
                                  <a:cs typeface="Tahoma" panose="020B0604030504040204" pitchFamily="34" charset="0"/>
                                </a:rPr>
                                <m:t>1</m:t>
                              </m:r>
                            </m:e>
                            <m:e>
                              <m:r>
                                <a:rPr lang="en-US" sz="1200" b="0" i="1" smtClean="0">
                                  <a:latin typeface="Cambria Math" panose="02040503050406030204" pitchFamily="18" charset="0"/>
                                  <a:ea typeface="Tahoma" panose="020B0604030504040204" pitchFamily="34" charset="0"/>
                                  <a:cs typeface="Tahoma" panose="020B0604030504040204" pitchFamily="34" charset="0"/>
                                </a:rPr>
                                <m:t>2</m:t>
                              </m:r>
                            </m:e>
                          </m:mr>
                          <m:mr>
                            <m:e>
                              <m:r>
                                <a:rPr lang="en-US" sz="1200" b="0" i="1" smtClean="0">
                                  <a:latin typeface="Cambria Math" panose="02040503050406030204" pitchFamily="18" charset="0"/>
                                  <a:ea typeface="Tahoma" panose="020B0604030504040204" pitchFamily="34" charset="0"/>
                                  <a:cs typeface="Tahoma" panose="020B0604030504040204" pitchFamily="34" charset="0"/>
                                </a:rPr>
                                <m:t>21</m:t>
                              </m:r>
                            </m:e>
                            <m:e>
                              <m:r>
                                <a:rPr lang="en-US" sz="1200" b="0" i="1" smtClean="0">
                                  <a:latin typeface="Cambria Math" panose="02040503050406030204" pitchFamily="18" charset="0"/>
                                  <a:ea typeface="Tahoma" panose="020B0604030504040204" pitchFamily="34" charset="0"/>
                                  <a:cs typeface="Tahoma" panose="020B0604030504040204" pitchFamily="34" charset="0"/>
                                </a:rPr>
                                <m:t>19</m:t>
                              </m:r>
                            </m:e>
                          </m:mr>
                        </m:m>
                      </m:e>
                    </m:d>
                  </m:oMath>
                </a14:m>
                <a:r>
                  <a:rPr lang="en-US" sz="1200" dirty="0">
                    <a:latin typeface="Tahoma" panose="020B0604030504040204" pitchFamily="34" charset="0"/>
                    <a:ea typeface="Tahoma" panose="020B0604030504040204" pitchFamily="34" charset="0"/>
                    <a:cs typeface="Tahoma" panose="020B0604030504040204" pitchFamily="34" charset="0"/>
                  </a:rPr>
                  <a:t> = -399</a:t>
                </a:r>
              </a:p>
              <a:p>
                <a:pPr marL="0" indent="0">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buNone/>
                </a:pPr>
                <a:r>
                  <a:rPr lang="en-US" sz="1200" dirty="0">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d>
                      <m:dPr>
                        <m:begChr m:val="|"/>
                        <m:endChr m:val="|"/>
                        <m:ctrlPr>
                          <a:rPr lang="en-US" sz="1200" i="1" smtClean="0">
                            <a:latin typeface="Cambria Math" panose="02040503050406030204" pitchFamily="18" charset="0"/>
                            <a:ea typeface="Tahoma" panose="020B0604030504040204" pitchFamily="34" charset="0"/>
                            <a:cs typeface="Tahoma" panose="020B0604030504040204" pitchFamily="34" charset="0"/>
                          </a:rPr>
                        </m:ctrlPr>
                      </m:dPr>
                      <m:e>
                        <m:m>
                          <m:mPr>
                            <m:mcs>
                              <m:mc>
                                <m:mcPr>
                                  <m:count m:val="2"/>
                                  <m:mcJc m:val="center"/>
                                </m:mcPr>
                              </m:mc>
                            </m:mcs>
                            <m:ctrlPr>
                              <a:rPr lang="en-US" sz="1200" i="1" smtClean="0">
                                <a:latin typeface="Cambria Math" panose="02040503050406030204" pitchFamily="18" charset="0"/>
                                <a:ea typeface="Tahoma" panose="020B0604030504040204" pitchFamily="34" charset="0"/>
                                <a:cs typeface="Tahoma" panose="020B0604030504040204" pitchFamily="34" charset="0"/>
                              </a:rPr>
                            </m:ctrlPr>
                          </m:mPr>
                          <m:mr>
                            <m:e>
                              <m:r>
                                <m:rPr>
                                  <m:brk m:alnAt="7"/>
                                </m:rPr>
                                <a:rPr lang="en-US" sz="1200" b="0" i="1" smtClean="0">
                                  <a:latin typeface="Cambria Math" panose="02040503050406030204" pitchFamily="18" charset="0"/>
                                  <a:ea typeface="Tahoma" panose="020B0604030504040204" pitchFamily="34" charset="0"/>
                                  <a:cs typeface="Tahoma" panose="020B0604030504040204" pitchFamily="34" charset="0"/>
                                </a:rPr>
                                <m:t>1</m:t>
                              </m:r>
                              <m:r>
                                <a:rPr lang="en-US" sz="1200" b="0" i="1" smtClean="0">
                                  <a:latin typeface="Cambria Math" panose="02040503050406030204" pitchFamily="18" charset="0"/>
                                  <a:ea typeface="Tahoma" panose="020B0604030504040204" pitchFamily="34" charset="0"/>
                                  <a:cs typeface="Tahoma" panose="020B0604030504040204" pitchFamily="34" charset="0"/>
                                </a:rPr>
                                <m:t>7</m:t>
                              </m:r>
                            </m:e>
                            <m:e>
                              <m:r>
                                <a:rPr lang="en-US" sz="1200" b="0" i="1" smtClean="0">
                                  <a:latin typeface="Cambria Math" panose="02040503050406030204" pitchFamily="18" charset="0"/>
                                  <a:ea typeface="Tahoma" panose="020B0604030504040204" pitchFamily="34" charset="0"/>
                                  <a:cs typeface="Tahoma" panose="020B0604030504040204" pitchFamily="34" charset="0"/>
                                </a:rPr>
                                <m:t>2</m:t>
                              </m:r>
                            </m:e>
                          </m:mr>
                          <m:mr>
                            <m:e>
                              <m:r>
                                <a:rPr lang="en-US" sz="1200" b="0" i="1" smtClean="0">
                                  <a:latin typeface="Cambria Math" panose="02040503050406030204" pitchFamily="18" charset="0"/>
                                  <a:ea typeface="Tahoma" panose="020B0604030504040204" pitchFamily="34" charset="0"/>
                                  <a:cs typeface="Tahoma" panose="020B0604030504040204" pitchFamily="34" charset="0"/>
                                </a:rPr>
                                <m:t>5</m:t>
                              </m:r>
                            </m:e>
                            <m:e>
                              <m:r>
                                <a:rPr lang="en-US" sz="1200" b="0" i="1" smtClean="0">
                                  <a:latin typeface="Cambria Math" panose="02040503050406030204" pitchFamily="18" charset="0"/>
                                  <a:ea typeface="Tahoma" panose="020B0604030504040204" pitchFamily="34" charset="0"/>
                                  <a:cs typeface="Tahoma" panose="020B0604030504040204" pitchFamily="34" charset="0"/>
                                </a:rPr>
                                <m:t>19</m:t>
                              </m:r>
                            </m:e>
                          </m:mr>
                        </m:m>
                      </m:e>
                    </m:d>
                  </m:oMath>
                </a14:m>
                <a:r>
                  <a:rPr lang="en-US" sz="1200" dirty="0">
                    <a:latin typeface="Tahoma" panose="020B0604030504040204" pitchFamily="34" charset="0"/>
                    <a:ea typeface="Tahoma" panose="020B0604030504040204" pitchFamily="34" charset="0"/>
                    <a:cs typeface="Tahoma" panose="020B0604030504040204" pitchFamily="34" charset="0"/>
                  </a:rPr>
                  <a:t> = 313	-</a:t>
                </a:r>
                <a14:m>
                  <m:oMath xmlns:m="http://schemas.openxmlformats.org/officeDocument/2006/math">
                    <m:d>
                      <m:dPr>
                        <m:begChr m:val="|"/>
                        <m:endChr m:val="|"/>
                        <m:ctrlPr>
                          <a:rPr lang="en-US" sz="1200" i="1" smtClean="0">
                            <a:latin typeface="Cambria Math" panose="02040503050406030204" pitchFamily="18" charset="0"/>
                            <a:ea typeface="Tahoma" panose="020B0604030504040204" pitchFamily="34" charset="0"/>
                            <a:cs typeface="Tahoma" panose="020B0604030504040204" pitchFamily="34" charset="0"/>
                          </a:rPr>
                        </m:ctrlPr>
                      </m:dPr>
                      <m:e>
                        <m:m>
                          <m:mPr>
                            <m:mcs>
                              <m:mc>
                                <m:mcPr>
                                  <m:count m:val="2"/>
                                  <m:mcJc m:val="center"/>
                                </m:mcPr>
                              </m:mc>
                            </m:mcs>
                            <m:ctrlPr>
                              <a:rPr lang="en-US" sz="1200" i="1" smtClean="0">
                                <a:latin typeface="Cambria Math" panose="02040503050406030204" pitchFamily="18" charset="0"/>
                                <a:ea typeface="Tahoma" panose="020B0604030504040204" pitchFamily="34" charset="0"/>
                                <a:cs typeface="Tahoma" panose="020B0604030504040204" pitchFamily="34" charset="0"/>
                              </a:rPr>
                            </m:ctrlPr>
                          </m:mPr>
                          <m:mr>
                            <m:e>
                              <m:r>
                                <m:rPr>
                                  <m:brk m:alnAt="7"/>
                                </m:rPr>
                                <a:rPr lang="en-US" sz="1200" b="0" i="1" smtClean="0">
                                  <a:latin typeface="Cambria Math" panose="02040503050406030204" pitchFamily="18" charset="0"/>
                                  <a:ea typeface="Tahoma" panose="020B0604030504040204" pitchFamily="34" charset="0"/>
                                  <a:cs typeface="Tahoma" panose="020B0604030504040204" pitchFamily="34" charset="0"/>
                                </a:rPr>
                                <m:t>1</m:t>
                              </m:r>
                              <m:r>
                                <a:rPr lang="en-US" sz="1200" b="0" i="1" smtClean="0">
                                  <a:latin typeface="Cambria Math" panose="02040503050406030204" pitchFamily="18" charset="0"/>
                                  <a:ea typeface="Tahoma" panose="020B0604030504040204" pitchFamily="34" charset="0"/>
                                  <a:cs typeface="Tahoma" panose="020B0604030504040204" pitchFamily="34" charset="0"/>
                                </a:rPr>
                                <m:t>7</m:t>
                              </m:r>
                            </m:e>
                            <m:e>
                              <m:r>
                                <a:rPr lang="en-US" sz="1200" b="0" i="1" smtClean="0">
                                  <a:latin typeface="Cambria Math" panose="02040503050406030204" pitchFamily="18" charset="0"/>
                                  <a:ea typeface="Tahoma" panose="020B0604030504040204" pitchFamily="34" charset="0"/>
                                  <a:cs typeface="Tahoma" panose="020B0604030504040204" pitchFamily="34" charset="0"/>
                                </a:rPr>
                                <m:t>21</m:t>
                              </m:r>
                            </m:e>
                          </m:mr>
                          <m:mr>
                            <m:e>
                              <m:r>
                                <a:rPr lang="en-US" sz="1200" b="0" i="1" smtClean="0">
                                  <a:latin typeface="Cambria Math" panose="02040503050406030204" pitchFamily="18" charset="0"/>
                                  <a:ea typeface="Tahoma" panose="020B0604030504040204" pitchFamily="34" charset="0"/>
                                  <a:cs typeface="Tahoma" panose="020B0604030504040204" pitchFamily="34" charset="0"/>
                                </a:rPr>
                                <m:t>5</m:t>
                              </m:r>
                            </m:e>
                            <m:e>
                              <m:r>
                                <a:rPr lang="en-US" sz="1200" b="0" i="1" smtClean="0">
                                  <a:latin typeface="Cambria Math" panose="02040503050406030204" pitchFamily="18" charset="0"/>
                                  <a:ea typeface="Tahoma" panose="020B0604030504040204" pitchFamily="34" charset="0"/>
                                  <a:cs typeface="Tahoma" panose="020B0604030504040204" pitchFamily="34" charset="0"/>
                                </a:rPr>
                                <m:t>21</m:t>
                              </m:r>
                            </m:e>
                          </m:mr>
                        </m:m>
                      </m:e>
                    </m:d>
                  </m:oMath>
                </a14:m>
                <a:r>
                  <a:rPr lang="en-US" sz="1200" dirty="0">
                    <a:latin typeface="Tahoma" panose="020B0604030504040204" pitchFamily="34" charset="0"/>
                    <a:ea typeface="Tahoma" panose="020B0604030504040204" pitchFamily="34" charset="0"/>
                    <a:cs typeface="Tahoma" panose="020B0604030504040204" pitchFamily="34" charset="0"/>
                  </a:rPr>
                  <a:t> = -252	    +</a:t>
                </a:r>
                <a14:m>
                  <m:oMath xmlns:m="http://schemas.openxmlformats.org/officeDocument/2006/math">
                    <m:d>
                      <m:dPr>
                        <m:begChr m:val="|"/>
                        <m:endChr m:val="|"/>
                        <m:ctrlPr>
                          <a:rPr lang="en-US" sz="1200" i="1" smtClean="0">
                            <a:latin typeface="Cambria Math" panose="02040503050406030204" pitchFamily="18" charset="0"/>
                            <a:ea typeface="Tahoma" panose="020B0604030504040204" pitchFamily="34" charset="0"/>
                            <a:cs typeface="Tahoma" panose="020B0604030504040204" pitchFamily="34" charset="0"/>
                          </a:rPr>
                        </m:ctrlPr>
                      </m:dPr>
                      <m:e>
                        <m:m>
                          <m:mPr>
                            <m:mcs>
                              <m:mc>
                                <m:mcPr>
                                  <m:count m:val="2"/>
                                  <m:mcJc m:val="center"/>
                                </m:mcPr>
                              </m:mc>
                            </m:mcs>
                            <m:ctrlPr>
                              <a:rPr lang="en-US" sz="1200" i="1" smtClean="0">
                                <a:latin typeface="Cambria Math" panose="02040503050406030204" pitchFamily="18" charset="0"/>
                                <a:ea typeface="Tahoma" panose="020B0604030504040204" pitchFamily="34" charset="0"/>
                                <a:cs typeface="Tahoma" panose="020B0604030504040204" pitchFamily="34" charset="0"/>
                              </a:rPr>
                            </m:ctrlPr>
                          </m:mPr>
                          <m:mr>
                            <m:e>
                              <m:r>
                                <m:rPr>
                                  <m:brk m:alnAt="7"/>
                                </m:rPr>
                                <a:rPr lang="en-US" sz="1200" b="0" i="1" smtClean="0">
                                  <a:latin typeface="Cambria Math" panose="02040503050406030204" pitchFamily="18" charset="0"/>
                                  <a:ea typeface="Tahoma" panose="020B0604030504040204" pitchFamily="34" charset="0"/>
                                  <a:cs typeface="Tahoma" panose="020B0604030504040204" pitchFamily="34" charset="0"/>
                                </a:rPr>
                                <m:t>2</m:t>
                              </m:r>
                              <m:r>
                                <a:rPr lang="en-US" sz="1200" b="0" i="1" smtClean="0">
                                  <a:latin typeface="Cambria Math" panose="02040503050406030204" pitchFamily="18" charset="0"/>
                                  <a:ea typeface="Tahoma" panose="020B0604030504040204" pitchFamily="34" charset="0"/>
                                  <a:cs typeface="Tahoma" panose="020B0604030504040204" pitchFamily="34" charset="0"/>
                                </a:rPr>
                                <m:t>1</m:t>
                              </m:r>
                            </m:e>
                            <m:e>
                              <m:r>
                                <a:rPr lang="en-US" sz="1200" b="0" i="1" smtClean="0">
                                  <a:latin typeface="Cambria Math" panose="02040503050406030204" pitchFamily="18" charset="0"/>
                                  <a:ea typeface="Tahoma" panose="020B0604030504040204" pitchFamily="34" charset="0"/>
                                  <a:cs typeface="Tahoma" panose="020B0604030504040204" pitchFamily="34" charset="0"/>
                                </a:rPr>
                                <m:t>2</m:t>
                              </m:r>
                            </m:e>
                          </m:mr>
                          <m:mr>
                            <m:e>
                              <m:r>
                                <a:rPr lang="en-US" sz="1200" b="0" i="1" smtClean="0">
                                  <a:latin typeface="Cambria Math" panose="02040503050406030204" pitchFamily="18" charset="0"/>
                                  <a:ea typeface="Tahoma" panose="020B0604030504040204" pitchFamily="34" charset="0"/>
                                  <a:cs typeface="Tahoma" panose="020B0604030504040204" pitchFamily="34" charset="0"/>
                                </a:rPr>
                                <m:t>18</m:t>
                              </m:r>
                            </m:e>
                            <m:e>
                              <m:r>
                                <a:rPr lang="en-US" sz="1200" b="0" i="1" smtClean="0">
                                  <a:latin typeface="Cambria Math" panose="02040503050406030204" pitchFamily="18" charset="0"/>
                                  <a:ea typeface="Tahoma" panose="020B0604030504040204" pitchFamily="34" charset="0"/>
                                  <a:cs typeface="Tahoma" panose="020B0604030504040204" pitchFamily="34" charset="0"/>
                                </a:rPr>
                                <m:t>2</m:t>
                              </m:r>
                            </m:e>
                          </m:mr>
                        </m:m>
                      </m:e>
                    </m:d>
                  </m:oMath>
                </a14:m>
                <a:r>
                  <a:rPr lang="en-US" sz="1200" dirty="0">
                    <a:latin typeface="Tahoma" panose="020B0604030504040204" pitchFamily="34" charset="0"/>
                    <a:ea typeface="Tahoma" panose="020B0604030504040204" pitchFamily="34" charset="0"/>
                    <a:cs typeface="Tahoma" panose="020B0604030504040204" pitchFamily="34" charset="0"/>
                  </a:rPr>
                  <a:t> = 6	       -</a:t>
                </a:r>
                <a14:m>
                  <m:oMath xmlns:m="http://schemas.openxmlformats.org/officeDocument/2006/math">
                    <m:d>
                      <m:dPr>
                        <m:begChr m:val="|"/>
                        <m:endChr m:val="|"/>
                        <m:ctrlPr>
                          <a:rPr lang="en-US" sz="1200" i="1" smtClean="0">
                            <a:latin typeface="Cambria Math" panose="02040503050406030204" pitchFamily="18" charset="0"/>
                            <a:ea typeface="Tahoma" panose="020B0604030504040204" pitchFamily="34" charset="0"/>
                            <a:cs typeface="Tahoma" panose="020B0604030504040204" pitchFamily="34" charset="0"/>
                          </a:rPr>
                        </m:ctrlPr>
                      </m:dPr>
                      <m:e>
                        <m:m>
                          <m:mPr>
                            <m:mcs>
                              <m:mc>
                                <m:mcPr>
                                  <m:count m:val="2"/>
                                  <m:mcJc m:val="center"/>
                                </m:mcPr>
                              </m:mc>
                            </m:mcs>
                            <m:ctrlPr>
                              <a:rPr lang="en-US" sz="1200" i="1" smtClean="0">
                                <a:latin typeface="Cambria Math" panose="02040503050406030204" pitchFamily="18" charset="0"/>
                                <a:ea typeface="Tahoma" panose="020B0604030504040204" pitchFamily="34" charset="0"/>
                                <a:cs typeface="Tahoma" panose="020B0604030504040204" pitchFamily="34" charset="0"/>
                              </a:rPr>
                            </m:ctrlPr>
                          </m:mPr>
                          <m:mr>
                            <m:e>
                              <m:r>
                                <m:rPr>
                                  <m:brk m:alnAt="7"/>
                                </m:rPr>
                                <a:rPr lang="en-US" sz="1200" b="0" i="1" smtClean="0">
                                  <a:latin typeface="Cambria Math" panose="02040503050406030204" pitchFamily="18" charset="0"/>
                                  <a:ea typeface="Tahoma" panose="020B0604030504040204" pitchFamily="34" charset="0"/>
                                  <a:cs typeface="Tahoma" panose="020B0604030504040204" pitchFamily="34" charset="0"/>
                                </a:rPr>
                                <m:t>1</m:t>
                              </m:r>
                              <m:r>
                                <a:rPr lang="en-US" sz="1200" b="0" i="1" smtClean="0">
                                  <a:latin typeface="Cambria Math" panose="02040503050406030204" pitchFamily="18" charset="0"/>
                                  <a:ea typeface="Tahoma" panose="020B0604030504040204" pitchFamily="34" charset="0"/>
                                  <a:cs typeface="Tahoma" panose="020B0604030504040204" pitchFamily="34" charset="0"/>
                                </a:rPr>
                                <m:t>7</m:t>
                              </m:r>
                            </m:e>
                            <m:e>
                              <m:r>
                                <a:rPr lang="en-US" sz="1200" b="0" i="1" smtClean="0">
                                  <a:latin typeface="Cambria Math" panose="02040503050406030204" pitchFamily="18" charset="0"/>
                                  <a:ea typeface="Tahoma" panose="020B0604030504040204" pitchFamily="34" charset="0"/>
                                  <a:cs typeface="Tahoma" panose="020B0604030504040204" pitchFamily="34" charset="0"/>
                                </a:rPr>
                                <m:t>2</m:t>
                              </m:r>
                            </m:e>
                          </m:mr>
                          <m:mr>
                            <m:e>
                              <m:r>
                                <a:rPr lang="en-US" sz="1200" b="0" i="1" smtClean="0">
                                  <a:latin typeface="Cambria Math" panose="02040503050406030204" pitchFamily="18" charset="0"/>
                                  <a:ea typeface="Tahoma" panose="020B0604030504040204" pitchFamily="34" charset="0"/>
                                  <a:cs typeface="Tahoma" panose="020B0604030504040204" pitchFamily="34" charset="0"/>
                                </a:rPr>
                                <m:t>17</m:t>
                              </m:r>
                            </m:e>
                            <m:e>
                              <m:r>
                                <a:rPr lang="en-US" sz="1200" b="0" i="1" smtClean="0">
                                  <a:latin typeface="Cambria Math" panose="02040503050406030204" pitchFamily="18" charset="0"/>
                                  <a:ea typeface="Tahoma" panose="020B0604030504040204" pitchFamily="34" charset="0"/>
                                  <a:cs typeface="Tahoma" panose="020B0604030504040204" pitchFamily="34" charset="0"/>
                                </a:rPr>
                                <m:t>2</m:t>
                              </m:r>
                            </m:e>
                          </m:mr>
                        </m:m>
                      </m:e>
                    </m:d>
                  </m:oMath>
                </a14:m>
                <a:r>
                  <a:rPr lang="en-US" sz="1200" dirty="0">
                    <a:latin typeface="Tahoma" panose="020B0604030504040204" pitchFamily="34" charset="0"/>
                    <a:ea typeface="Tahoma" panose="020B0604030504040204" pitchFamily="34" charset="0"/>
                    <a:cs typeface="Tahoma" panose="020B0604030504040204" pitchFamily="34" charset="0"/>
                  </a:rPr>
                  <a:t> = 0  </a:t>
                </a:r>
              </a:p>
              <a:p>
                <a:pPr marL="0" indent="0">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buNone/>
                </a:pPr>
                <a:r>
                  <a:rPr lang="en-US" sz="1200" dirty="0">
                    <a:latin typeface="Tahoma" panose="020B0604030504040204" pitchFamily="34" charset="0"/>
                    <a:ea typeface="Tahoma" panose="020B0604030504040204" pitchFamily="34" charset="0"/>
                    <a:cs typeface="Tahoma" panose="020B0604030504040204" pitchFamily="34" charset="0"/>
                  </a:rPr>
                  <a:t>+</a:t>
                </a:r>
                <a14:m>
                  <m:oMath xmlns:m="http://schemas.openxmlformats.org/officeDocument/2006/math">
                    <m:d>
                      <m:dPr>
                        <m:begChr m:val="|"/>
                        <m:endChr m:val="|"/>
                        <m:ctrlPr>
                          <a:rPr lang="en-US" sz="1200" i="1" smtClean="0">
                            <a:latin typeface="Cambria Math" panose="02040503050406030204" pitchFamily="18" charset="0"/>
                            <a:ea typeface="Tahoma" panose="020B0604030504040204" pitchFamily="34" charset="0"/>
                            <a:cs typeface="Tahoma" panose="020B0604030504040204" pitchFamily="34" charset="0"/>
                          </a:rPr>
                        </m:ctrlPr>
                      </m:dPr>
                      <m:e>
                        <m:m>
                          <m:mPr>
                            <m:mcs>
                              <m:mc>
                                <m:mcPr>
                                  <m:count m:val="2"/>
                                  <m:mcJc m:val="center"/>
                                </m:mcPr>
                              </m:mc>
                            </m:mcs>
                            <m:ctrlPr>
                              <a:rPr lang="en-US" sz="1200" i="1" smtClean="0">
                                <a:latin typeface="Cambria Math" panose="02040503050406030204" pitchFamily="18" charset="0"/>
                                <a:ea typeface="Tahoma" panose="020B0604030504040204" pitchFamily="34" charset="0"/>
                                <a:cs typeface="Tahoma" panose="020B0604030504040204" pitchFamily="34" charset="0"/>
                              </a:rPr>
                            </m:ctrlPr>
                          </m:mPr>
                          <m:mr>
                            <m:e>
                              <m:r>
                                <m:rPr>
                                  <m:brk m:alnAt="7"/>
                                </m:rPr>
                                <a:rPr lang="en-US" sz="1200" b="0" i="1" smtClean="0">
                                  <a:latin typeface="Cambria Math" panose="02040503050406030204" pitchFamily="18" charset="0"/>
                                  <a:ea typeface="Tahoma" panose="020B0604030504040204" pitchFamily="34" charset="0"/>
                                  <a:cs typeface="Tahoma" panose="020B0604030504040204" pitchFamily="34" charset="0"/>
                                </a:rPr>
                                <m:t>1</m:t>
                              </m:r>
                              <m:r>
                                <a:rPr lang="en-US" sz="1200" b="0" i="1" smtClean="0">
                                  <a:latin typeface="Cambria Math" panose="02040503050406030204" pitchFamily="18" charset="0"/>
                                  <a:ea typeface="Tahoma" panose="020B0604030504040204" pitchFamily="34" charset="0"/>
                                  <a:cs typeface="Tahoma" panose="020B0604030504040204" pitchFamily="34" charset="0"/>
                                </a:rPr>
                                <m:t>7</m:t>
                              </m:r>
                            </m:e>
                            <m:e>
                              <m:r>
                                <a:rPr lang="en-US" sz="1200" b="0" i="1" smtClean="0">
                                  <a:latin typeface="Cambria Math" panose="02040503050406030204" pitchFamily="18" charset="0"/>
                                  <a:ea typeface="Tahoma" panose="020B0604030504040204" pitchFamily="34" charset="0"/>
                                  <a:cs typeface="Tahoma" panose="020B0604030504040204" pitchFamily="34" charset="0"/>
                                </a:rPr>
                                <m:t>21</m:t>
                              </m:r>
                            </m:e>
                          </m:mr>
                          <m:mr>
                            <m:e>
                              <m:r>
                                <a:rPr lang="en-US" sz="1200" b="0" i="1" smtClean="0">
                                  <a:latin typeface="Cambria Math" panose="02040503050406030204" pitchFamily="18" charset="0"/>
                                  <a:ea typeface="Tahoma" panose="020B0604030504040204" pitchFamily="34" charset="0"/>
                                  <a:cs typeface="Tahoma" panose="020B0604030504040204" pitchFamily="34" charset="0"/>
                                </a:rPr>
                                <m:t>17</m:t>
                              </m:r>
                            </m:e>
                            <m:e>
                              <m:r>
                                <a:rPr lang="en-US" sz="1200" b="0" i="1" smtClean="0">
                                  <a:latin typeface="Cambria Math" panose="02040503050406030204" pitchFamily="18" charset="0"/>
                                  <a:ea typeface="Tahoma" panose="020B0604030504040204" pitchFamily="34" charset="0"/>
                                  <a:cs typeface="Tahoma" panose="020B0604030504040204" pitchFamily="34" charset="0"/>
                                </a:rPr>
                                <m:t>18</m:t>
                              </m:r>
                            </m:e>
                          </m:mr>
                        </m:m>
                      </m:e>
                    </m:d>
                  </m:oMath>
                </a14:m>
                <a:r>
                  <a:rPr lang="en-US" sz="1200" dirty="0">
                    <a:latin typeface="Tahoma" panose="020B0604030504040204" pitchFamily="34" charset="0"/>
                    <a:ea typeface="Tahoma" panose="020B0604030504040204" pitchFamily="34" charset="0"/>
                    <a:cs typeface="Tahoma" panose="020B0604030504040204" pitchFamily="34" charset="0"/>
                  </a:rPr>
                  <a:t> = -51</a:t>
                </a:r>
              </a:p>
              <a:p>
                <a:pPr marL="0" indent="0">
                  <a:buNone/>
                </a:pPr>
                <a:endParaRPr lang="en-US" sz="1200" dirty="0">
                  <a:latin typeface="Tahoma" panose="020B0604030504040204" pitchFamily="34" charset="0"/>
                  <a:ea typeface="Tahoma" panose="020B0604030504040204" pitchFamily="34" charset="0"/>
                  <a:cs typeface="Tahoma" panose="020B0604030504040204" pitchFamily="34" charset="0"/>
                </a:endParaRPr>
              </a:p>
              <a:p>
                <a:pPr marL="0" indent="0">
                  <a:buNone/>
                </a:pPr>
                <a:r>
                  <a:rPr lang="en-US" sz="1200" dirty="0">
                    <a:latin typeface="Tahoma" panose="020B0604030504040204" pitchFamily="34" charset="0"/>
                    <a:ea typeface="Tahoma" panose="020B0604030504040204" pitchFamily="34" charset="0"/>
                    <a:cs typeface="Tahoma" panose="020B0604030504040204" pitchFamily="34" charset="0"/>
                  </a:rPr>
                  <a:t>A</a:t>
                </a:r>
                <a:r>
                  <a:rPr lang="en-US" sz="1200" baseline="30000" dirty="0">
                    <a:latin typeface="Tahoma" panose="020B0604030504040204" pitchFamily="34" charset="0"/>
                    <a:ea typeface="Tahoma" panose="020B0604030504040204" pitchFamily="34" charset="0"/>
                    <a:cs typeface="Tahoma" panose="020B0604030504040204" pitchFamily="34" charset="0"/>
                  </a:rPr>
                  <a:t>-1</a:t>
                </a:r>
                <a:r>
                  <a:rPr lang="en-US" sz="1200" dirty="0">
                    <a:latin typeface="Tahoma" panose="020B0604030504040204" pitchFamily="34" charset="0"/>
                    <a:ea typeface="Tahoma" panose="020B0604030504040204" pitchFamily="34" charset="0"/>
                    <a:cs typeface="Tahoma" panose="020B0604030504040204" pitchFamily="34" charset="0"/>
                  </a:rPr>
                  <a:t> = -939</a:t>
                </a:r>
                <a:r>
                  <a:rPr lang="en-US" sz="1200" baseline="30000" dirty="0">
                    <a:latin typeface="Tahoma" panose="020B0604030504040204" pitchFamily="34" charset="0"/>
                    <a:ea typeface="Tahoma" panose="020B0604030504040204" pitchFamily="34" charset="0"/>
                    <a:cs typeface="Tahoma" panose="020B0604030504040204" pitchFamily="34" charset="0"/>
                  </a:rPr>
                  <a:t>-1 </a:t>
                </a:r>
                <a:r>
                  <a:rPr lang="en-US" sz="1200" dirty="0">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d>
                      <m:dPr>
                        <m:ctrlPr>
                          <a:rPr lang="en-US" sz="1200" i="1" smtClean="0">
                            <a:latin typeface="Cambria Math" panose="02040503050406030204" pitchFamily="18" charset="0"/>
                            <a:ea typeface="Tahoma" panose="020B0604030504040204" pitchFamily="34" charset="0"/>
                            <a:cs typeface="Tahoma" panose="020B0604030504040204" pitchFamily="34" charset="0"/>
                          </a:rPr>
                        </m:ctrlPr>
                      </m:dPr>
                      <m:e>
                        <m:m>
                          <m:mPr>
                            <m:mcs>
                              <m:mc>
                                <m:mcPr>
                                  <m:count m:val="3"/>
                                  <m:mcJc m:val="center"/>
                                </m:mcPr>
                              </m:mc>
                            </m:mcs>
                            <m:ctrlPr>
                              <a:rPr lang="en-US" sz="1200" b="0" i="1" smtClean="0">
                                <a:latin typeface="Cambria Math" panose="02040503050406030204" pitchFamily="18" charset="0"/>
                                <a:ea typeface="Tahoma" panose="020B0604030504040204" pitchFamily="34" charset="0"/>
                                <a:cs typeface="Tahoma" panose="020B0604030504040204" pitchFamily="34" charset="0"/>
                              </a:rPr>
                            </m:ctrlPr>
                          </m:mPr>
                          <m:mr>
                            <m:e>
                              <m:r>
                                <m:rPr>
                                  <m:brk m:alnAt="7"/>
                                </m:rPr>
                                <a:rPr lang="en-US" sz="1200" b="0" i="1" smtClean="0">
                                  <a:latin typeface="Cambria Math" panose="02040503050406030204" pitchFamily="18" charset="0"/>
                                  <a:ea typeface="Tahoma" panose="020B0604030504040204" pitchFamily="34" charset="0"/>
                                  <a:cs typeface="Tahoma" panose="020B0604030504040204" pitchFamily="34" charset="0"/>
                                </a:rPr>
                                <m:t>3</m:t>
                              </m:r>
                              <m:r>
                                <a:rPr lang="en-US" sz="1200" b="0" i="1" smtClean="0">
                                  <a:latin typeface="Cambria Math" panose="02040503050406030204" pitchFamily="18" charset="0"/>
                                  <a:ea typeface="Tahoma" panose="020B0604030504040204" pitchFamily="34" charset="0"/>
                                  <a:cs typeface="Tahoma" panose="020B0604030504040204" pitchFamily="34" charset="0"/>
                                </a:rPr>
                                <m:t>00</m:t>
                              </m:r>
                            </m:e>
                            <m:e>
                              <m:r>
                                <a:rPr lang="en-US" sz="1200" b="0" i="1" smtClean="0">
                                  <a:latin typeface="Cambria Math" panose="02040503050406030204" pitchFamily="18" charset="0"/>
                                  <a:ea typeface="Tahoma" panose="020B0604030504040204" pitchFamily="34" charset="0"/>
                                  <a:cs typeface="Tahoma" panose="020B0604030504040204" pitchFamily="34" charset="0"/>
                                </a:rPr>
                                <m:t>−313</m:t>
                              </m:r>
                            </m:e>
                            <m:e>
                              <m:r>
                                <a:rPr lang="en-US" sz="1200" b="0" i="1" smtClean="0">
                                  <a:latin typeface="Cambria Math" panose="02040503050406030204" pitchFamily="18" charset="0"/>
                                  <a:ea typeface="Tahoma" panose="020B0604030504040204" pitchFamily="34" charset="0"/>
                                  <a:cs typeface="Tahoma" panose="020B0604030504040204" pitchFamily="34" charset="0"/>
                                </a:rPr>
                                <m:t>267</m:t>
                              </m:r>
                            </m:e>
                          </m:mr>
                          <m:mr>
                            <m:e>
                              <m:r>
                                <a:rPr lang="en-US" sz="1200" b="0" i="1" smtClean="0">
                                  <a:latin typeface="Cambria Math" panose="02040503050406030204" pitchFamily="18" charset="0"/>
                                  <a:ea typeface="Tahoma" panose="020B0604030504040204" pitchFamily="34" charset="0"/>
                                  <a:cs typeface="Tahoma" panose="020B0604030504040204" pitchFamily="34" charset="0"/>
                                </a:rPr>
                                <m:t>−399</m:t>
                              </m:r>
                            </m:e>
                            <m:e>
                              <m:r>
                                <a:rPr lang="en-US" sz="1200" b="0" i="1" smtClean="0">
                                  <a:latin typeface="Cambria Math" panose="02040503050406030204" pitchFamily="18" charset="0"/>
                                  <a:ea typeface="Tahoma" panose="020B0604030504040204" pitchFamily="34" charset="0"/>
                                  <a:cs typeface="Tahoma" panose="020B0604030504040204" pitchFamily="34" charset="0"/>
                                </a:rPr>
                                <m:t>313</m:t>
                              </m:r>
                            </m:e>
                            <m:e>
                              <m:r>
                                <a:rPr lang="en-US" sz="1200" b="0" i="1" smtClean="0">
                                  <a:latin typeface="Cambria Math" panose="02040503050406030204" pitchFamily="18" charset="0"/>
                                  <a:ea typeface="Tahoma" panose="020B0604030504040204" pitchFamily="34" charset="0"/>
                                  <a:cs typeface="Tahoma" panose="020B0604030504040204" pitchFamily="34" charset="0"/>
                                </a:rPr>
                                <m:t>−252</m:t>
                              </m:r>
                            </m:e>
                          </m:mr>
                          <m:mr>
                            <m:e>
                              <m:r>
                                <a:rPr lang="en-US" sz="1200" b="0" i="1" smtClean="0">
                                  <a:latin typeface="Cambria Math" panose="02040503050406030204" pitchFamily="18" charset="0"/>
                                  <a:ea typeface="Tahoma" panose="020B0604030504040204" pitchFamily="34" charset="0"/>
                                  <a:cs typeface="Tahoma" panose="020B0604030504040204" pitchFamily="34" charset="0"/>
                                </a:rPr>
                                <m:t>6</m:t>
                              </m:r>
                            </m:e>
                            <m:e>
                              <m:r>
                                <a:rPr lang="en-US" sz="1200" b="0" i="1" smtClean="0">
                                  <a:latin typeface="Cambria Math" panose="02040503050406030204" pitchFamily="18" charset="0"/>
                                  <a:ea typeface="Tahoma" panose="020B0604030504040204" pitchFamily="34" charset="0"/>
                                  <a:cs typeface="Tahoma" panose="020B0604030504040204" pitchFamily="34" charset="0"/>
                                </a:rPr>
                                <m:t>0</m:t>
                              </m:r>
                            </m:e>
                            <m:e>
                              <m:r>
                                <a:rPr lang="en-US" sz="1200" b="0" i="1" smtClean="0">
                                  <a:latin typeface="Cambria Math" panose="02040503050406030204" pitchFamily="18" charset="0"/>
                                  <a:ea typeface="Tahoma" panose="020B0604030504040204" pitchFamily="34" charset="0"/>
                                  <a:cs typeface="Tahoma" panose="020B0604030504040204" pitchFamily="34" charset="0"/>
                                </a:rPr>
                                <m:t>−51</m:t>
                              </m:r>
                            </m:e>
                          </m:mr>
                        </m:m>
                      </m:e>
                    </m:d>
                  </m:oMath>
                </a14:m>
                <a:endParaRPr lang="en-US" sz="1200" dirty="0">
                  <a:latin typeface="Tahoma" panose="020B0604030504040204" pitchFamily="34" charset="0"/>
                  <a:ea typeface="Tahoma" panose="020B0604030504040204" pitchFamily="34" charset="0"/>
                  <a:cs typeface="Tahoma" panose="020B0604030504040204" pitchFamily="34" charset="0"/>
                </a:endParaRPr>
              </a:p>
            </p:txBody>
          </p:sp>
        </mc:Choice>
        <mc:Fallback>
          <p:sp>
            <p:nvSpPr>
              <p:cNvPr id="3" name="Content Placeholder 2">
                <a:extLst>
                  <a:ext uri="{FF2B5EF4-FFF2-40B4-BE49-F238E27FC236}">
                    <a16:creationId xmlns:a14="http://schemas.microsoft.com/office/drawing/2010/main" xmlns="" xmlns:a16="http://schemas.microsoft.com/office/drawing/2014/main" id="{BA5B7551-C54E-4E87-912A-EB83ED509ADD}"/>
                  </a:ext>
                </a:extLst>
              </p:cNvPr>
              <p:cNvSpPr>
                <a:spLocks noGrp="1" noRot="1" noChangeAspect="1" noMove="1" noResize="1" noEditPoints="1" noAdjustHandles="1" noChangeArrowheads="1" noChangeShapeType="1" noTextEdit="1"/>
              </p:cNvSpPr>
              <p:nvPr>
                <p:ph idx="1"/>
              </p:nvPr>
            </p:nvSpPr>
            <p:spPr>
              <a:blipFill>
                <a:blip r:embed="rId2"/>
                <a:stretch>
                  <a:fillRect t="-232"/>
                </a:stretch>
              </a:blipFill>
            </p:spPr>
            <p:txBody>
              <a:bodyPr/>
              <a:lstStyle/>
              <a:p>
                <a:r>
                  <a:rPr lang="en-US">
                    <a:noFill/>
                  </a:rPr>
                  <a:t> </a:t>
                </a:r>
              </a:p>
            </p:txBody>
          </p:sp>
        </mc:Fallback>
      </mc:AlternateContent>
    </p:spTree>
    <p:extLst>
      <p:ext uri="{BB962C8B-B14F-4D97-AF65-F5344CB8AC3E}">
        <p14:creationId xmlns:p14="http://schemas.microsoft.com/office/powerpoint/2010/main" xmlns="" val="26229632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5"/>
          <p:cNvSpPr txBox="1">
            <a:spLocks noGrp="1"/>
          </p:cNvSpPr>
          <p:nvPr>
            <p:ph type="title"/>
          </p:nvPr>
        </p:nvSpPr>
        <p:spPr>
          <a:xfrm>
            <a:off x="471488" y="266148"/>
            <a:ext cx="5915100" cy="561300"/>
          </a:xfrm>
          <a:prstGeom prst="rect">
            <a:avLst/>
          </a:prstGeom>
        </p:spPr>
        <p:txBody>
          <a:bodyPr spcFirstLastPara="1" wrap="square" lIns="91425" tIns="45700" rIns="91425" bIns="45700" anchor="ctr" anchorCtr="0">
            <a:noAutofit/>
          </a:bodyPr>
          <a:lstStyle/>
          <a:p>
            <a:pPr marL="0" lvl="0" indent="0" algn="just" rtl="0">
              <a:lnSpc>
                <a:spcPct val="150000"/>
              </a:lnSpc>
              <a:spcBef>
                <a:spcPts val="1200"/>
              </a:spcBef>
              <a:spcAft>
                <a:spcPts val="2000"/>
              </a:spcAft>
              <a:buClr>
                <a:schemeClr val="dk1"/>
              </a:buClr>
              <a:buSzPts val="1100"/>
              <a:buFont typeface="Arial"/>
              <a:buNone/>
            </a:pPr>
            <a:r>
              <a:rPr lang="en-US" sz="1500">
                <a:solidFill>
                  <a:srgbClr val="6AA84F"/>
                </a:solidFill>
                <a:latin typeface="Tahoma"/>
                <a:ea typeface="Tahoma"/>
                <a:cs typeface="Tahoma"/>
                <a:sym typeface="Tahoma"/>
              </a:rPr>
              <a:t>SDES</a:t>
            </a:r>
            <a:endParaRPr/>
          </a:p>
        </p:txBody>
      </p:sp>
      <p:sp>
        <p:nvSpPr>
          <p:cNvPr id="225" name="Google Shape;225;p35"/>
          <p:cNvSpPr txBox="1">
            <a:spLocks noGrp="1"/>
          </p:cNvSpPr>
          <p:nvPr>
            <p:ph type="body" idx="1"/>
          </p:nvPr>
        </p:nvSpPr>
        <p:spPr>
          <a:xfrm>
            <a:off x="186988" y="827439"/>
            <a:ext cx="5915100" cy="7891800"/>
          </a:xfrm>
          <a:prstGeom prst="rect">
            <a:avLst/>
          </a:prstGeom>
        </p:spPr>
        <p:txBody>
          <a:bodyPr spcFirstLastPara="1" wrap="square" lIns="91425" tIns="45700" rIns="91425" bIns="45700" anchor="t" anchorCtr="0">
            <a:noAutofit/>
          </a:bodyPr>
          <a:lstStyle/>
          <a:p>
            <a:pPr marL="0" lvl="0" indent="0" algn="just" rtl="0">
              <a:lnSpc>
                <a:spcPct val="150000"/>
              </a:lnSpc>
              <a:spcBef>
                <a:spcPts val="1200"/>
              </a:spcBef>
              <a:spcAft>
                <a:spcPts val="0"/>
              </a:spcAft>
              <a:buClr>
                <a:schemeClr val="dk1"/>
              </a:buClr>
              <a:buSzPts val="1100"/>
              <a:buFont typeface="Arial"/>
              <a:buNone/>
            </a:pPr>
            <a:r>
              <a:rPr lang="en-US" sz="1200">
                <a:solidFill>
                  <a:srgbClr val="6AA84F"/>
                </a:solidFill>
                <a:latin typeface="Tahoma"/>
                <a:ea typeface="Tahoma"/>
                <a:cs typeface="Tahoma"/>
                <a:sym typeface="Tahoma"/>
              </a:rPr>
              <a:t>SDES is Simplified Data Encryption Standard developed by a professor at Santa Clara University to understand the concepts of original DES algorithm.</a:t>
            </a:r>
            <a:endParaRPr sz="1200">
              <a:solidFill>
                <a:srgbClr val="6AA84F"/>
              </a:solidFill>
              <a:latin typeface="Tahoma"/>
              <a:ea typeface="Tahoma"/>
              <a:cs typeface="Tahoma"/>
              <a:sym typeface="Tahoma"/>
            </a:endParaRPr>
          </a:p>
          <a:p>
            <a:pPr marL="0" lvl="0" indent="0" algn="just" rtl="0">
              <a:lnSpc>
                <a:spcPct val="150000"/>
              </a:lnSpc>
              <a:spcBef>
                <a:spcPts val="2000"/>
              </a:spcBef>
              <a:spcAft>
                <a:spcPts val="0"/>
              </a:spcAft>
              <a:buClr>
                <a:schemeClr val="dk1"/>
              </a:buClr>
              <a:buSzPts val="1100"/>
              <a:buFont typeface="Arial"/>
              <a:buNone/>
            </a:pPr>
            <a:r>
              <a:rPr lang="en-US" sz="1200">
                <a:solidFill>
                  <a:srgbClr val="6AA84F"/>
                </a:solidFill>
                <a:latin typeface="Tahoma"/>
                <a:ea typeface="Tahoma"/>
                <a:cs typeface="Tahoma"/>
                <a:sym typeface="Tahoma"/>
              </a:rPr>
              <a:t>There are five ingredients in any conventional algorithm like</a:t>
            </a:r>
            <a:endParaRPr sz="1200">
              <a:solidFill>
                <a:srgbClr val="6AA84F"/>
              </a:solidFill>
              <a:latin typeface="Tahoma"/>
              <a:ea typeface="Tahoma"/>
              <a:cs typeface="Tahoma"/>
              <a:sym typeface="Tahoma"/>
            </a:endParaRPr>
          </a:p>
          <a:p>
            <a:pPr marL="1168400" lvl="0" indent="-241300" algn="just" rtl="0">
              <a:lnSpc>
                <a:spcPct val="150000"/>
              </a:lnSpc>
              <a:spcBef>
                <a:spcPts val="2000"/>
              </a:spcBef>
              <a:spcAft>
                <a:spcPts val="0"/>
              </a:spcAft>
              <a:buClr>
                <a:schemeClr val="dk1"/>
              </a:buClr>
              <a:buSzPts val="1100"/>
              <a:buFont typeface="Arial"/>
              <a:buNone/>
            </a:pPr>
            <a:r>
              <a:rPr lang="en-US" sz="1200">
                <a:solidFill>
                  <a:srgbClr val="6AA84F"/>
                </a:solidFill>
                <a:latin typeface="Tahoma"/>
                <a:ea typeface="Tahoma"/>
                <a:cs typeface="Tahoma"/>
                <a:sym typeface="Tahoma"/>
              </a:rPr>
              <a:t>1.   Plaintext</a:t>
            </a:r>
            <a:endParaRPr sz="1200">
              <a:solidFill>
                <a:srgbClr val="6AA84F"/>
              </a:solidFill>
              <a:latin typeface="Tahoma"/>
              <a:ea typeface="Tahoma"/>
              <a:cs typeface="Tahoma"/>
              <a:sym typeface="Tahoma"/>
            </a:endParaRPr>
          </a:p>
          <a:p>
            <a:pPr marL="1168400" lvl="0" indent="-241300" algn="just" rtl="0">
              <a:lnSpc>
                <a:spcPct val="150000"/>
              </a:lnSpc>
              <a:spcBef>
                <a:spcPts val="2000"/>
              </a:spcBef>
              <a:spcAft>
                <a:spcPts val="0"/>
              </a:spcAft>
              <a:buClr>
                <a:schemeClr val="dk1"/>
              </a:buClr>
              <a:buSzPts val="1100"/>
              <a:buFont typeface="Arial"/>
              <a:buNone/>
            </a:pPr>
            <a:r>
              <a:rPr lang="en-US" sz="1200">
                <a:solidFill>
                  <a:srgbClr val="6AA84F"/>
                </a:solidFill>
                <a:latin typeface="Tahoma"/>
                <a:ea typeface="Tahoma"/>
                <a:cs typeface="Tahoma"/>
                <a:sym typeface="Tahoma"/>
              </a:rPr>
              <a:t>2.   Secret Key</a:t>
            </a:r>
            <a:endParaRPr sz="1200">
              <a:solidFill>
                <a:srgbClr val="6AA84F"/>
              </a:solidFill>
              <a:latin typeface="Tahoma"/>
              <a:ea typeface="Tahoma"/>
              <a:cs typeface="Tahoma"/>
              <a:sym typeface="Tahoma"/>
            </a:endParaRPr>
          </a:p>
          <a:p>
            <a:pPr marL="1168400" lvl="0" indent="-241300" algn="just" rtl="0">
              <a:lnSpc>
                <a:spcPct val="150000"/>
              </a:lnSpc>
              <a:spcBef>
                <a:spcPts val="2000"/>
              </a:spcBef>
              <a:spcAft>
                <a:spcPts val="0"/>
              </a:spcAft>
              <a:buClr>
                <a:schemeClr val="dk1"/>
              </a:buClr>
              <a:buSzPts val="1100"/>
              <a:buFont typeface="Arial"/>
              <a:buNone/>
            </a:pPr>
            <a:r>
              <a:rPr lang="en-US" sz="1200">
                <a:solidFill>
                  <a:srgbClr val="6AA84F"/>
                </a:solidFill>
                <a:latin typeface="Tahoma"/>
                <a:ea typeface="Tahoma"/>
                <a:cs typeface="Tahoma"/>
                <a:sym typeface="Tahoma"/>
              </a:rPr>
              <a:t>3.   Encryption algorithm</a:t>
            </a:r>
            <a:endParaRPr sz="1200">
              <a:solidFill>
                <a:srgbClr val="6AA84F"/>
              </a:solidFill>
              <a:latin typeface="Tahoma"/>
              <a:ea typeface="Tahoma"/>
              <a:cs typeface="Tahoma"/>
              <a:sym typeface="Tahoma"/>
            </a:endParaRPr>
          </a:p>
          <a:p>
            <a:pPr marL="1168400" lvl="0" indent="-241300" algn="just" rtl="0">
              <a:lnSpc>
                <a:spcPct val="150000"/>
              </a:lnSpc>
              <a:spcBef>
                <a:spcPts val="2000"/>
              </a:spcBef>
              <a:spcAft>
                <a:spcPts val="0"/>
              </a:spcAft>
              <a:buClr>
                <a:schemeClr val="dk1"/>
              </a:buClr>
              <a:buSzPts val="1100"/>
              <a:buFont typeface="Arial"/>
              <a:buNone/>
            </a:pPr>
            <a:r>
              <a:rPr lang="en-US" sz="1200">
                <a:solidFill>
                  <a:srgbClr val="6AA84F"/>
                </a:solidFill>
                <a:latin typeface="Tahoma"/>
                <a:ea typeface="Tahoma"/>
                <a:cs typeface="Tahoma"/>
                <a:sym typeface="Tahoma"/>
              </a:rPr>
              <a:t>4.   Cipher text</a:t>
            </a:r>
            <a:endParaRPr sz="1200">
              <a:solidFill>
                <a:srgbClr val="6AA84F"/>
              </a:solidFill>
              <a:latin typeface="Tahoma"/>
              <a:ea typeface="Tahoma"/>
              <a:cs typeface="Tahoma"/>
              <a:sym typeface="Tahoma"/>
            </a:endParaRPr>
          </a:p>
          <a:p>
            <a:pPr marL="1168400" lvl="0" indent="-241300" algn="just" rtl="0">
              <a:lnSpc>
                <a:spcPct val="150000"/>
              </a:lnSpc>
              <a:spcBef>
                <a:spcPts val="2000"/>
              </a:spcBef>
              <a:spcAft>
                <a:spcPts val="0"/>
              </a:spcAft>
              <a:buClr>
                <a:schemeClr val="dk1"/>
              </a:buClr>
              <a:buSzPts val="1100"/>
              <a:buFont typeface="Arial"/>
              <a:buNone/>
            </a:pPr>
            <a:r>
              <a:rPr lang="en-US" sz="1200">
                <a:solidFill>
                  <a:srgbClr val="6AA84F"/>
                </a:solidFill>
                <a:latin typeface="Tahoma"/>
                <a:ea typeface="Tahoma"/>
                <a:cs typeface="Tahoma"/>
                <a:sym typeface="Tahoma"/>
              </a:rPr>
              <a:t>5.   Decryption algorithm</a:t>
            </a:r>
            <a:endParaRPr sz="1200">
              <a:solidFill>
                <a:srgbClr val="6AA84F"/>
              </a:solidFill>
              <a:latin typeface="Tahoma"/>
              <a:ea typeface="Tahoma"/>
              <a:cs typeface="Tahoma"/>
              <a:sym typeface="Tahoma"/>
            </a:endParaRPr>
          </a:p>
          <a:p>
            <a:pPr marL="0" lvl="0" indent="0" algn="just" rtl="0">
              <a:lnSpc>
                <a:spcPct val="150000"/>
              </a:lnSpc>
              <a:spcBef>
                <a:spcPts val="2000"/>
              </a:spcBef>
              <a:spcAft>
                <a:spcPts val="0"/>
              </a:spcAft>
              <a:buNone/>
            </a:pPr>
            <a:r>
              <a:rPr lang="en-US" sz="1200">
                <a:solidFill>
                  <a:srgbClr val="6AA84F"/>
                </a:solidFill>
                <a:latin typeface="Tahoma"/>
                <a:ea typeface="Tahoma"/>
                <a:cs typeface="Tahoma"/>
                <a:sym typeface="Tahoma"/>
              </a:rPr>
              <a:t>All operations of encryption and decryption are based on Permutation and Substitution. SDES Encryption algorithm takes 8 bit as an input and generates a 8 bit output. Message or Plain text is divided into two halves as L</a:t>
            </a:r>
            <a:r>
              <a:rPr lang="en-US" sz="1200" baseline="-25000">
                <a:solidFill>
                  <a:srgbClr val="6AA84F"/>
                </a:solidFill>
                <a:latin typeface="Tahoma"/>
                <a:ea typeface="Tahoma"/>
                <a:cs typeface="Tahoma"/>
                <a:sym typeface="Tahoma"/>
              </a:rPr>
              <a:t>0  </a:t>
            </a:r>
            <a:r>
              <a:rPr lang="en-US" sz="1200">
                <a:solidFill>
                  <a:srgbClr val="6AA84F"/>
                </a:solidFill>
                <a:latin typeface="Tahoma"/>
                <a:ea typeface="Tahoma"/>
                <a:cs typeface="Tahoma"/>
                <a:sym typeface="Tahoma"/>
              </a:rPr>
              <a:t> and R</a:t>
            </a:r>
            <a:r>
              <a:rPr lang="en-US" sz="1200" baseline="-25000">
                <a:solidFill>
                  <a:srgbClr val="6AA84F"/>
                </a:solidFill>
                <a:latin typeface="Tahoma"/>
                <a:ea typeface="Tahoma"/>
                <a:cs typeface="Tahoma"/>
                <a:sym typeface="Tahoma"/>
              </a:rPr>
              <a:t>0 .  </a:t>
            </a:r>
            <a:r>
              <a:rPr lang="en-US" sz="1200">
                <a:solidFill>
                  <a:srgbClr val="6AA84F"/>
                </a:solidFill>
                <a:latin typeface="Tahoma"/>
                <a:ea typeface="Tahoma"/>
                <a:cs typeface="Tahoma"/>
                <a:sym typeface="Tahoma"/>
              </a:rPr>
              <a:t>Where L</a:t>
            </a:r>
            <a:r>
              <a:rPr lang="en-US" sz="1200" baseline="-25000">
                <a:solidFill>
                  <a:srgbClr val="6AA84F"/>
                </a:solidFill>
                <a:latin typeface="Tahoma"/>
                <a:ea typeface="Tahoma"/>
                <a:cs typeface="Tahoma"/>
                <a:sym typeface="Tahoma"/>
              </a:rPr>
              <a:t>0  </a:t>
            </a:r>
            <a:r>
              <a:rPr lang="en-US" sz="1200">
                <a:solidFill>
                  <a:srgbClr val="6AA84F"/>
                </a:solidFill>
                <a:latin typeface="Tahoma"/>
                <a:ea typeface="Tahoma"/>
                <a:cs typeface="Tahoma"/>
                <a:sym typeface="Tahoma"/>
              </a:rPr>
              <a:t>consists of the first 4 bits and R</a:t>
            </a:r>
            <a:r>
              <a:rPr lang="en-US" sz="1200" baseline="-25000">
                <a:solidFill>
                  <a:srgbClr val="6AA84F"/>
                </a:solidFill>
                <a:latin typeface="Tahoma"/>
                <a:ea typeface="Tahoma"/>
                <a:cs typeface="Tahoma"/>
                <a:sym typeface="Tahoma"/>
              </a:rPr>
              <a:t>0 </a:t>
            </a:r>
            <a:r>
              <a:rPr lang="en-US" sz="1200">
                <a:solidFill>
                  <a:srgbClr val="6AA84F"/>
                </a:solidFill>
                <a:latin typeface="Tahoma"/>
                <a:ea typeface="Tahoma"/>
                <a:cs typeface="Tahoma"/>
                <a:sym typeface="Tahoma"/>
              </a:rPr>
              <a:t>will have next 4 bits. Key K is of 10 bits length and two keys will be generated from that 10 bit key each of length 8 bits each for each round. Initially initial permutation will be carried out followed by function f</a:t>
            </a:r>
            <a:r>
              <a:rPr lang="en-US" sz="1200" baseline="-25000">
                <a:solidFill>
                  <a:srgbClr val="6AA84F"/>
                </a:solidFill>
                <a:latin typeface="Tahoma"/>
                <a:ea typeface="Tahoma"/>
                <a:cs typeface="Tahoma"/>
                <a:sym typeface="Tahoma"/>
              </a:rPr>
              <a:t>k</a:t>
            </a:r>
            <a:r>
              <a:rPr lang="en-US" sz="1200">
                <a:solidFill>
                  <a:srgbClr val="6AA84F"/>
                </a:solidFill>
                <a:latin typeface="Tahoma"/>
                <a:ea typeface="Tahoma"/>
                <a:cs typeface="Tahoma"/>
                <a:sym typeface="Tahoma"/>
              </a:rPr>
              <a:t>. Then a swapping is done followed by performing function f</a:t>
            </a:r>
            <a:r>
              <a:rPr lang="en-US" sz="1200" baseline="-25000">
                <a:solidFill>
                  <a:srgbClr val="6AA84F"/>
                </a:solidFill>
                <a:latin typeface="Tahoma"/>
                <a:ea typeface="Tahoma"/>
                <a:cs typeface="Tahoma"/>
                <a:sym typeface="Tahoma"/>
              </a:rPr>
              <a:t>k</a:t>
            </a:r>
            <a:r>
              <a:rPr lang="en-US" sz="1200">
                <a:solidFill>
                  <a:srgbClr val="6AA84F"/>
                </a:solidFill>
                <a:latin typeface="Tahoma"/>
                <a:ea typeface="Tahoma"/>
                <a:cs typeface="Tahoma"/>
                <a:sym typeface="Tahoma"/>
              </a:rPr>
              <a:t>. Finally inverse initial permutation will be performed to generate 8 bit cipher text.</a:t>
            </a:r>
            <a:endParaRPr sz="1200">
              <a:solidFill>
                <a:srgbClr val="6AA84F"/>
              </a:solidFill>
              <a:latin typeface="Tahoma"/>
              <a:ea typeface="Tahoma"/>
              <a:cs typeface="Tahoma"/>
              <a:sym typeface="Tahoma"/>
            </a:endParaRPr>
          </a:p>
          <a:p>
            <a:pPr marL="0" lvl="0" indent="0" algn="just" rtl="0">
              <a:lnSpc>
                <a:spcPct val="150000"/>
              </a:lnSpc>
              <a:spcBef>
                <a:spcPts val="2000"/>
              </a:spcBef>
              <a:spcAft>
                <a:spcPts val="2000"/>
              </a:spcAft>
              <a:buClr>
                <a:schemeClr val="dk1"/>
              </a:buClr>
              <a:buSzPts val="1100"/>
              <a:buFont typeface="Arial"/>
              <a:buNone/>
            </a:pPr>
            <a:endParaRPr sz="1200">
              <a:solidFill>
                <a:srgbClr val="6AA84F"/>
              </a:solidFill>
              <a:latin typeface="Tahoma"/>
              <a:ea typeface="Tahoma"/>
              <a:cs typeface="Tahoma"/>
              <a:sym typeface="Tahoma"/>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6"/>
          <p:cNvSpPr txBox="1">
            <a:spLocks noGrp="1"/>
          </p:cNvSpPr>
          <p:nvPr>
            <p:ph type="title"/>
          </p:nvPr>
        </p:nvSpPr>
        <p:spPr>
          <a:xfrm>
            <a:off x="471488" y="266148"/>
            <a:ext cx="5915100" cy="561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32" name="Google Shape;232;p36"/>
          <p:cNvSpPr txBox="1">
            <a:spLocks noGrp="1"/>
          </p:cNvSpPr>
          <p:nvPr>
            <p:ph type="body" idx="1"/>
          </p:nvPr>
        </p:nvSpPr>
        <p:spPr>
          <a:xfrm>
            <a:off x="471488" y="1030514"/>
            <a:ext cx="5915100" cy="7891800"/>
          </a:xfrm>
          <a:prstGeom prst="rect">
            <a:avLst/>
          </a:prstGeom>
        </p:spPr>
        <p:txBody>
          <a:bodyPr spcFirstLastPara="1" wrap="square" lIns="91425" tIns="45700" rIns="91425" bIns="45700" anchor="t" anchorCtr="0">
            <a:noAutofit/>
          </a:bodyPr>
          <a:lstStyle/>
          <a:p>
            <a:pPr marL="0" lvl="0" indent="0" algn="just" rtl="0">
              <a:lnSpc>
                <a:spcPct val="115000"/>
              </a:lnSpc>
              <a:spcBef>
                <a:spcPts val="1200"/>
              </a:spcBef>
              <a:spcAft>
                <a:spcPts val="0"/>
              </a:spcAft>
              <a:buClr>
                <a:schemeClr val="dk1"/>
              </a:buClr>
              <a:buSzPts val="1100"/>
              <a:buFont typeface="Arial"/>
              <a:buNone/>
            </a:pPr>
            <a:r>
              <a:rPr lang="en-US" sz="1200">
                <a:solidFill>
                  <a:srgbClr val="6AA84F"/>
                </a:solidFill>
                <a:latin typeface="Tahoma"/>
                <a:ea typeface="Tahoma"/>
                <a:cs typeface="Tahoma"/>
                <a:sym typeface="Tahoma"/>
              </a:rPr>
              <a:t>Decryption is reverse of the encryption where 8 bit cipher text will be taken as input and will generate 8 bit plain text. The keys used in the decryption process will be in reverse order. That is k</a:t>
            </a:r>
            <a:r>
              <a:rPr lang="en-US" sz="1200" baseline="-25000">
                <a:solidFill>
                  <a:srgbClr val="6AA84F"/>
                </a:solidFill>
                <a:latin typeface="Tahoma"/>
                <a:ea typeface="Tahoma"/>
                <a:cs typeface="Tahoma"/>
                <a:sym typeface="Tahoma"/>
              </a:rPr>
              <a:t>2 </a:t>
            </a:r>
            <a:r>
              <a:rPr lang="en-US" sz="1200">
                <a:solidFill>
                  <a:srgbClr val="6AA84F"/>
                </a:solidFill>
                <a:latin typeface="Tahoma"/>
                <a:ea typeface="Tahoma"/>
                <a:cs typeface="Tahoma"/>
                <a:sym typeface="Tahoma"/>
              </a:rPr>
              <a:t>for first round of decryption and k</a:t>
            </a:r>
            <a:r>
              <a:rPr lang="en-US" sz="1200" baseline="-25000">
                <a:solidFill>
                  <a:srgbClr val="6AA84F"/>
                </a:solidFill>
                <a:latin typeface="Tahoma"/>
                <a:ea typeface="Tahoma"/>
                <a:cs typeface="Tahoma"/>
                <a:sym typeface="Tahoma"/>
              </a:rPr>
              <a:t>1</a:t>
            </a:r>
            <a:r>
              <a:rPr lang="en-US" sz="1200">
                <a:solidFill>
                  <a:srgbClr val="6AA84F"/>
                </a:solidFill>
                <a:latin typeface="Tahoma"/>
                <a:ea typeface="Tahoma"/>
                <a:cs typeface="Tahoma"/>
                <a:sym typeface="Tahoma"/>
              </a:rPr>
              <a:t> for second round of decryption.</a:t>
            </a:r>
            <a:endParaRPr sz="1200">
              <a:solidFill>
                <a:srgbClr val="6AA84F"/>
              </a:solidFill>
              <a:latin typeface="Tahoma"/>
              <a:ea typeface="Tahoma"/>
              <a:cs typeface="Tahoma"/>
              <a:sym typeface="Tahoma"/>
            </a:endParaRPr>
          </a:p>
          <a:p>
            <a:pPr marL="0" lvl="0" indent="0" algn="just" rtl="0">
              <a:lnSpc>
                <a:spcPct val="115000"/>
              </a:lnSpc>
              <a:spcBef>
                <a:spcPts val="2000"/>
              </a:spcBef>
              <a:spcAft>
                <a:spcPts val="0"/>
              </a:spcAft>
              <a:buClr>
                <a:schemeClr val="dk1"/>
              </a:buClr>
              <a:buSzPts val="1100"/>
              <a:buFont typeface="Arial"/>
              <a:buNone/>
            </a:pPr>
            <a:r>
              <a:rPr lang="en-US" sz="1200">
                <a:solidFill>
                  <a:srgbClr val="6AA84F"/>
                </a:solidFill>
                <a:latin typeface="Tahoma"/>
                <a:ea typeface="Tahoma"/>
                <a:cs typeface="Tahoma"/>
                <a:sym typeface="Tahoma"/>
              </a:rPr>
              <a:t>The main part of the encryption process is a function f(R</a:t>
            </a:r>
            <a:r>
              <a:rPr lang="en-US" sz="1200" baseline="-25000">
                <a:solidFill>
                  <a:srgbClr val="6AA84F"/>
                </a:solidFill>
                <a:latin typeface="Tahoma"/>
                <a:ea typeface="Tahoma"/>
                <a:cs typeface="Tahoma"/>
                <a:sym typeface="Tahoma"/>
              </a:rPr>
              <a:t>i-1</a:t>
            </a:r>
            <a:r>
              <a:rPr lang="en-US" sz="1200">
                <a:solidFill>
                  <a:srgbClr val="6AA84F"/>
                </a:solidFill>
                <a:latin typeface="Tahoma"/>
                <a:ea typeface="Tahoma"/>
                <a:cs typeface="Tahoma"/>
                <a:sym typeface="Tahoma"/>
              </a:rPr>
              <a:t>,K</a:t>
            </a:r>
            <a:r>
              <a:rPr lang="en-US" sz="1200" baseline="-25000">
                <a:solidFill>
                  <a:srgbClr val="6AA84F"/>
                </a:solidFill>
                <a:latin typeface="Tahoma"/>
                <a:ea typeface="Tahoma"/>
                <a:cs typeface="Tahoma"/>
                <a:sym typeface="Tahoma"/>
              </a:rPr>
              <a:t>i</a:t>
            </a:r>
            <a:r>
              <a:rPr lang="en-US" sz="1200">
                <a:solidFill>
                  <a:srgbClr val="6AA84F"/>
                </a:solidFill>
                <a:latin typeface="Tahoma"/>
                <a:ea typeface="Tahoma"/>
                <a:cs typeface="Tahoma"/>
                <a:sym typeface="Tahoma"/>
              </a:rPr>
              <a:t>) that takes a 8-bit input</a:t>
            </a:r>
            <a:endParaRPr sz="1200">
              <a:solidFill>
                <a:srgbClr val="6AA84F"/>
              </a:solidFill>
              <a:latin typeface="Tahoma"/>
              <a:ea typeface="Tahoma"/>
              <a:cs typeface="Tahoma"/>
              <a:sym typeface="Tahoma"/>
            </a:endParaRPr>
          </a:p>
          <a:p>
            <a:pPr marL="0" lvl="0" indent="0" algn="l" rtl="0">
              <a:spcBef>
                <a:spcPts val="2000"/>
              </a:spcBef>
              <a:spcAft>
                <a:spcPts val="0"/>
              </a:spcAft>
              <a:buNone/>
            </a:pPr>
            <a:r>
              <a:rPr lang="en-US" sz="1200">
                <a:solidFill>
                  <a:srgbClr val="6AA84F"/>
                </a:solidFill>
                <a:latin typeface="Tahoma"/>
                <a:ea typeface="Tahoma"/>
                <a:cs typeface="Tahoma"/>
                <a:sym typeface="Tahoma"/>
              </a:rPr>
              <a:t>SDES Encryption</a:t>
            </a:r>
            <a:endParaRPr sz="1200">
              <a:solidFill>
                <a:srgbClr val="6AA84F"/>
              </a:solidFill>
              <a:latin typeface="Tahoma"/>
              <a:ea typeface="Tahoma"/>
              <a:cs typeface="Tahoma"/>
              <a:sym typeface="Tahoma"/>
            </a:endParaRPr>
          </a:p>
          <a:p>
            <a:pPr marL="0" lvl="0" indent="0" algn="ctr" rtl="0">
              <a:lnSpc>
                <a:spcPct val="115000"/>
              </a:lnSpc>
              <a:spcBef>
                <a:spcPts val="1200"/>
              </a:spcBef>
              <a:spcAft>
                <a:spcPts val="0"/>
              </a:spcAft>
              <a:buNone/>
            </a:pPr>
            <a:r>
              <a:rPr lang="en-US" sz="1400">
                <a:solidFill>
                  <a:srgbClr val="6AA84F"/>
                </a:solidFill>
                <a:latin typeface="Verdana"/>
                <a:ea typeface="Verdana"/>
                <a:cs typeface="Verdana"/>
                <a:sym typeface="Verdana"/>
              </a:rPr>
              <a:t>8 bits Plain text Input</a:t>
            </a:r>
            <a:endParaRPr sz="1400">
              <a:solidFill>
                <a:srgbClr val="6AA84F"/>
              </a:solidFill>
              <a:latin typeface="Verdana"/>
              <a:ea typeface="Verdana"/>
              <a:cs typeface="Verdana"/>
              <a:sym typeface="Verdana"/>
            </a:endParaRPr>
          </a:p>
          <a:p>
            <a:pPr marL="0" lvl="0" indent="0" algn="l" rtl="0">
              <a:spcBef>
                <a:spcPts val="2000"/>
              </a:spcBef>
              <a:spcAft>
                <a:spcPts val="0"/>
              </a:spcAft>
              <a:buNone/>
            </a:pPr>
            <a:endParaRPr sz="1200">
              <a:solidFill>
                <a:srgbClr val="6AA84F"/>
              </a:solidFill>
              <a:latin typeface="Tahoma"/>
              <a:ea typeface="Tahoma"/>
              <a:cs typeface="Tahoma"/>
              <a:sym typeface="Tahoma"/>
            </a:endParaRPr>
          </a:p>
          <a:p>
            <a:pPr marL="0" lvl="0" indent="0" algn="l" rtl="0">
              <a:spcBef>
                <a:spcPts val="750"/>
              </a:spcBef>
              <a:spcAft>
                <a:spcPts val="0"/>
              </a:spcAft>
              <a:buNone/>
            </a:pPr>
            <a:endParaRPr sz="1200">
              <a:solidFill>
                <a:srgbClr val="6AA84F"/>
              </a:solidFill>
              <a:latin typeface="Tahoma"/>
              <a:ea typeface="Tahoma"/>
              <a:cs typeface="Tahoma"/>
              <a:sym typeface="Tahoma"/>
            </a:endParaRPr>
          </a:p>
          <a:p>
            <a:pPr marL="0" lvl="0" indent="0" algn="l" rtl="0">
              <a:spcBef>
                <a:spcPts val="750"/>
              </a:spcBef>
              <a:spcAft>
                <a:spcPts val="0"/>
              </a:spcAft>
              <a:buNone/>
            </a:pPr>
            <a:endParaRPr sz="1200">
              <a:solidFill>
                <a:srgbClr val="6AA84F"/>
              </a:solidFill>
              <a:latin typeface="Tahoma"/>
              <a:ea typeface="Tahoma"/>
              <a:cs typeface="Tahoma"/>
              <a:sym typeface="Tahoma"/>
            </a:endParaRPr>
          </a:p>
          <a:p>
            <a:pPr marL="0" lvl="0" indent="0" algn="ctr" rtl="0">
              <a:lnSpc>
                <a:spcPct val="115000"/>
              </a:lnSpc>
              <a:spcBef>
                <a:spcPts val="1200"/>
              </a:spcBef>
              <a:spcAft>
                <a:spcPts val="0"/>
              </a:spcAft>
              <a:buNone/>
            </a:pPr>
            <a:r>
              <a:rPr lang="en-US" sz="1400">
                <a:solidFill>
                  <a:srgbClr val="6AA84F"/>
                </a:solidFill>
                <a:latin typeface="Verdana"/>
                <a:ea typeface="Verdana"/>
                <a:cs typeface="Verdana"/>
                <a:sym typeface="Verdana"/>
              </a:rPr>
              <a:t>K</a:t>
            </a:r>
            <a:endParaRPr sz="1400">
              <a:solidFill>
                <a:srgbClr val="6AA84F"/>
              </a:solidFill>
              <a:latin typeface="Verdana"/>
              <a:ea typeface="Verdana"/>
              <a:cs typeface="Verdana"/>
              <a:sym typeface="Verdana"/>
            </a:endParaRPr>
          </a:p>
          <a:p>
            <a:pPr marL="0" lvl="0" indent="0" algn="ctr" rtl="0">
              <a:lnSpc>
                <a:spcPct val="115000"/>
              </a:lnSpc>
              <a:spcBef>
                <a:spcPts val="2000"/>
              </a:spcBef>
              <a:spcAft>
                <a:spcPts val="0"/>
              </a:spcAft>
              <a:buNone/>
            </a:pPr>
            <a:endParaRPr sz="1400">
              <a:solidFill>
                <a:srgbClr val="6AA84F"/>
              </a:solidFill>
              <a:latin typeface="Verdana"/>
              <a:ea typeface="Verdana"/>
              <a:cs typeface="Verdana"/>
              <a:sym typeface="Verdana"/>
            </a:endParaRPr>
          </a:p>
          <a:p>
            <a:pPr marL="0" lvl="0" indent="0" algn="ctr" rtl="0">
              <a:lnSpc>
                <a:spcPct val="115000"/>
              </a:lnSpc>
              <a:spcBef>
                <a:spcPts val="2000"/>
              </a:spcBef>
              <a:spcAft>
                <a:spcPts val="0"/>
              </a:spcAft>
              <a:buNone/>
            </a:pPr>
            <a:endParaRPr sz="1400">
              <a:solidFill>
                <a:srgbClr val="6AA84F"/>
              </a:solidFill>
              <a:latin typeface="Verdana"/>
              <a:ea typeface="Verdana"/>
              <a:cs typeface="Verdana"/>
              <a:sym typeface="Verdana"/>
            </a:endParaRPr>
          </a:p>
          <a:p>
            <a:pPr marL="0" lvl="0" indent="0" algn="ctr" rtl="0">
              <a:lnSpc>
                <a:spcPct val="115000"/>
              </a:lnSpc>
              <a:spcBef>
                <a:spcPts val="2000"/>
              </a:spcBef>
              <a:spcAft>
                <a:spcPts val="0"/>
              </a:spcAft>
              <a:buNone/>
            </a:pPr>
            <a:endParaRPr sz="1400">
              <a:solidFill>
                <a:srgbClr val="6AA84F"/>
              </a:solidFill>
              <a:latin typeface="Verdana"/>
              <a:ea typeface="Verdana"/>
              <a:cs typeface="Verdana"/>
              <a:sym typeface="Verdana"/>
            </a:endParaRPr>
          </a:p>
          <a:p>
            <a:pPr marL="0" lvl="0" indent="0" algn="ctr" rtl="0">
              <a:lnSpc>
                <a:spcPct val="115000"/>
              </a:lnSpc>
              <a:spcBef>
                <a:spcPts val="2000"/>
              </a:spcBef>
              <a:spcAft>
                <a:spcPts val="0"/>
              </a:spcAft>
              <a:buNone/>
            </a:pPr>
            <a:endParaRPr sz="1400">
              <a:solidFill>
                <a:srgbClr val="6AA84F"/>
              </a:solidFill>
              <a:latin typeface="Verdana"/>
              <a:ea typeface="Verdana"/>
              <a:cs typeface="Verdana"/>
              <a:sym typeface="Verdana"/>
            </a:endParaRPr>
          </a:p>
          <a:p>
            <a:pPr marL="0" lvl="0" indent="0" algn="ctr" rtl="0">
              <a:lnSpc>
                <a:spcPct val="115000"/>
              </a:lnSpc>
              <a:spcBef>
                <a:spcPts val="2000"/>
              </a:spcBef>
              <a:spcAft>
                <a:spcPts val="0"/>
              </a:spcAft>
              <a:buNone/>
            </a:pPr>
            <a:endParaRPr sz="1400">
              <a:solidFill>
                <a:srgbClr val="6AA84F"/>
              </a:solidFill>
              <a:latin typeface="Verdana"/>
              <a:ea typeface="Verdana"/>
              <a:cs typeface="Verdana"/>
              <a:sym typeface="Verdana"/>
            </a:endParaRPr>
          </a:p>
          <a:p>
            <a:pPr marL="0" lvl="0" indent="0" algn="ctr" rtl="0">
              <a:lnSpc>
                <a:spcPct val="115000"/>
              </a:lnSpc>
              <a:spcBef>
                <a:spcPts val="2000"/>
              </a:spcBef>
              <a:spcAft>
                <a:spcPts val="0"/>
              </a:spcAft>
              <a:buNone/>
            </a:pPr>
            <a:endParaRPr sz="1400">
              <a:solidFill>
                <a:srgbClr val="6AA84F"/>
              </a:solidFill>
              <a:latin typeface="Verdana"/>
              <a:ea typeface="Verdana"/>
              <a:cs typeface="Verdana"/>
              <a:sym typeface="Verdana"/>
            </a:endParaRPr>
          </a:p>
          <a:p>
            <a:pPr marL="0" lvl="0" indent="0" algn="ctr" rtl="0">
              <a:lnSpc>
                <a:spcPct val="115000"/>
              </a:lnSpc>
              <a:spcBef>
                <a:spcPts val="2000"/>
              </a:spcBef>
              <a:spcAft>
                <a:spcPts val="2000"/>
              </a:spcAft>
              <a:buClr>
                <a:schemeClr val="dk1"/>
              </a:buClr>
              <a:buSzPts val="1100"/>
              <a:buFont typeface="Arial"/>
              <a:buNone/>
            </a:pPr>
            <a:r>
              <a:rPr lang="en-US" sz="1400">
                <a:solidFill>
                  <a:srgbClr val="6AA84F"/>
                </a:solidFill>
                <a:latin typeface="Verdana"/>
                <a:ea typeface="Verdana"/>
                <a:cs typeface="Verdana"/>
                <a:sym typeface="Verdana"/>
              </a:rPr>
              <a:t>8 bits Cipher  text Input</a:t>
            </a:r>
            <a:endParaRPr sz="1200">
              <a:solidFill>
                <a:srgbClr val="6AA84F"/>
              </a:solidFill>
              <a:latin typeface="Tahoma"/>
              <a:ea typeface="Tahoma"/>
              <a:cs typeface="Tahoma"/>
              <a:sym typeface="Tahoma"/>
            </a:endParaRPr>
          </a:p>
        </p:txBody>
      </p:sp>
      <p:pic>
        <p:nvPicPr>
          <p:cNvPr id="233" name="Google Shape;233;p36"/>
          <p:cNvPicPr preferRelativeResize="0"/>
          <p:nvPr/>
        </p:nvPicPr>
        <p:blipFill>
          <a:blip r:embed="rId3">
            <a:alphaModFix/>
          </a:blip>
          <a:stretch>
            <a:fillRect/>
          </a:stretch>
        </p:blipFill>
        <p:spPr>
          <a:xfrm>
            <a:off x="2505075" y="3590925"/>
            <a:ext cx="1847850" cy="40005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7"/>
          <p:cNvSpPr txBox="1">
            <a:spLocks noGrp="1"/>
          </p:cNvSpPr>
          <p:nvPr>
            <p:ph type="body" idx="1"/>
          </p:nvPr>
        </p:nvSpPr>
        <p:spPr>
          <a:xfrm>
            <a:off x="471438" y="516164"/>
            <a:ext cx="5915100" cy="7891800"/>
          </a:xfrm>
          <a:prstGeom prst="rect">
            <a:avLst/>
          </a:prstGeom>
        </p:spPr>
        <p:txBody>
          <a:bodyPr spcFirstLastPara="1" wrap="square" lIns="91425" tIns="45700" rIns="91425" bIns="45700" anchor="t" anchorCtr="0">
            <a:noAutofit/>
          </a:bodyPr>
          <a:lstStyle/>
          <a:p>
            <a:pPr marL="0" lvl="0" indent="0" algn="ctr" rtl="0">
              <a:lnSpc>
                <a:spcPct val="115000"/>
              </a:lnSpc>
              <a:spcBef>
                <a:spcPts val="1200"/>
              </a:spcBef>
              <a:spcAft>
                <a:spcPts val="0"/>
              </a:spcAft>
              <a:buNone/>
            </a:pPr>
            <a:r>
              <a:rPr lang="en-US" sz="1400">
                <a:solidFill>
                  <a:srgbClr val="6AA84F"/>
                </a:solidFill>
                <a:latin typeface="Verdana"/>
                <a:ea typeface="Verdana"/>
                <a:cs typeface="Verdana"/>
                <a:sym typeface="Verdana"/>
              </a:rPr>
              <a:t>S DES </a:t>
            </a:r>
            <a:r>
              <a:rPr lang="en-US" sz="1400">
                <a:solidFill>
                  <a:srgbClr val="6AA84F"/>
                </a:solidFill>
                <a:latin typeface="Arial"/>
                <a:ea typeface="Arial"/>
                <a:cs typeface="Arial"/>
                <a:sym typeface="Arial"/>
              </a:rPr>
              <a:t>f</a:t>
            </a:r>
            <a:r>
              <a:rPr lang="en-US" sz="1400" baseline="-25000">
                <a:solidFill>
                  <a:srgbClr val="6AA84F"/>
                </a:solidFill>
                <a:latin typeface="Arial"/>
                <a:ea typeface="Arial"/>
                <a:cs typeface="Arial"/>
                <a:sym typeface="Arial"/>
              </a:rPr>
              <a:t>k</a:t>
            </a:r>
            <a:r>
              <a:rPr lang="en-US" sz="1400">
                <a:solidFill>
                  <a:srgbClr val="6AA84F"/>
                </a:solidFill>
                <a:latin typeface="Arial"/>
                <a:ea typeface="Arial"/>
                <a:cs typeface="Arial"/>
                <a:sym typeface="Arial"/>
              </a:rPr>
              <a:t> implementation</a:t>
            </a:r>
            <a:endParaRPr sz="1400">
              <a:solidFill>
                <a:srgbClr val="6AA84F"/>
              </a:solidFill>
              <a:latin typeface="Arial"/>
              <a:ea typeface="Arial"/>
              <a:cs typeface="Arial"/>
              <a:sym typeface="Arial"/>
            </a:endParaRPr>
          </a:p>
          <a:p>
            <a:pPr marL="0" lvl="0" indent="0" algn="l" rtl="0">
              <a:spcBef>
                <a:spcPts val="1200"/>
              </a:spcBef>
              <a:spcAft>
                <a:spcPts val="0"/>
              </a:spcAft>
              <a:buNone/>
            </a:pPr>
            <a:endParaRPr/>
          </a:p>
        </p:txBody>
      </p:sp>
      <p:pic>
        <p:nvPicPr>
          <p:cNvPr id="240" name="Google Shape;240;p37"/>
          <p:cNvPicPr preferRelativeResize="0"/>
          <p:nvPr/>
        </p:nvPicPr>
        <p:blipFill rotWithShape="1">
          <a:blip r:embed="rId3">
            <a:alphaModFix/>
          </a:blip>
          <a:srcRect l="2310" r="-2310"/>
          <a:stretch/>
        </p:blipFill>
        <p:spPr>
          <a:xfrm>
            <a:off x="1195396" y="1087546"/>
            <a:ext cx="4110025" cy="4203601"/>
          </a:xfrm>
          <a:prstGeom prst="rect">
            <a:avLst/>
          </a:prstGeom>
          <a:noFill/>
          <a:ln>
            <a:noFill/>
          </a:ln>
        </p:spPr>
      </p:pic>
      <p:sp>
        <p:nvSpPr>
          <p:cNvPr id="241" name="Google Shape;241;p37"/>
          <p:cNvSpPr txBox="1"/>
          <p:nvPr/>
        </p:nvSpPr>
        <p:spPr>
          <a:xfrm>
            <a:off x="619125" y="5219700"/>
            <a:ext cx="5429100" cy="2485800"/>
          </a:xfrm>
          <a:prstGeom prst="rect">
            <a:avLst/>
          </a:prstGeom>
          <a:noFill/>
          <a:ln>
            <a:noFill/>
          </a:ln>
        </p:spPr>
        <p:txBody>
          <a:bodyPr spcFirstLastPara="1" wrap="square" lIns="91425" tIns="91425" rIns="91425" bIns="91425" anchor="t" anchorCtr="0">
            <a:noAutofit/>
          </a:bodyPr>
          <a:lstStyle/>
          <a:p>
            <a:pPr marL="0" lvl="0" indent="0" algn="just" rtl="0">
              <a:lnSpc>
                <a:spcPct val="150000"/>
              </a:lnSpc>
              <a:spcBef>
                <a:spcPts val="1200"/>
              </a:spcBef>
              <a:spcAft>
                <a:spcPts val="0"/>
              </a:spcAft>
              <a:buNone/>
            </a:pPr>
            <a:r>
              <a:rPr lang="en-US" sz="1200">
                <a:solidFill>
                  <a:srgbClr val="6AA84F"/>
                </a:solidFill>
                <a:latin typeface="Tahoma"/>
                <a:ea typeface="Tahoma"/>
                <a:cs typeface="Tahoma"/>
                <a:sym typeface="Tahoma"/>
              </a:rPr>
              <a:t>Courtesy: Internet source</a:t>
            </a:r>
            <a:endParaRPr sz="1200">
              <a:solidFill>
                <a:srgbClr val="6AA84F"/>
              </a:solidFill>
              <a:latin typeface="Tahoma"/>
              <a:ea typeface="Tahoma"/>
              <a:cs typeface="Tahoma"/>
              <a:sym typeface="Tahoma"/>
            </a:endParaRPr>
          </a:p>
          <a:p>
            <a:pPr marL="0" lvl="0" indent="0" algn="just" rtl="0">
              <a:lnSpc>
                <a:spcPct val="150000"/>
              </a:lnSpc>
              <a:spcBef>
                <a:spcPts val="2000"/>
              </a:spcBef>
              <a:spcAft>
                <a:spcPts val="0"/>
              </a:spcAft>
              <a:buClr>
                <a:schemeClr val="dk1"/>
              </a:buClr>
              <a:buSzPts val="1100"/>
              <a:buFont typeface="Arial"/>
              <a:buNone/>
            </a:pPr>
            <a:r>
              <a:rPr lang="en-US" sz="1200">
                <a:solidFill>
                  <a:srgbClr val="6AA84F"/>
                </a:solidFill>
                <a:latin typeface="Tahoma"/>
                <a:ea typeface="Tahoma"/>
                <a:cs typeface="Tahoma"/>
                <a:sym typeface="Tahoma"/>
              </a:rPr>
              <a:t>As depicted in the above figure , the 8 bits input is divided into two halves as L and R . Function F is implemented for the right half of the data. Then left part of the data is XORed with the output of function F. It can be written as</a:t>
            </a:r>
            <a:endParaRPr sz="1200">
              <a:solidFill>
                <a:srgbClr val="6AA84F"/>
              </a:solidFill>
              <a:latin typeface="Tahoma"/>
              <a:ea typeface="Tahoma"/>
              <a:cs typeface="Tahoma"/>
              <a:sym typeface="Tahoma"/>
            </a:endParaRPr>
          </a:p>
          <a:p>
            <a:pPr marL="0" lvl="0" indent="0" algn="just" rtl="0">
              <a:lnSpc>
                <a:spcPct val="150000"/>
              </a:lnSpc>
              <a:spcBef>
                <a:spcPts val="2000"/>
              </a:spcBef>
              <a:spcAft>
                <a:spcPts val="0"/>
              </a:spcAft>
              <a:buClr>
                <a:schemeClr val="dk1"/>
              </a:buClr>
              <a:buSzPts val="1100"/>
              <a:buFont typeface="Arial"/>
              <a:buNone/>
            </a:pPr>
            <a:r>
              <a:rPr lang="en-US" sz="1200">
                <a:solidFill>
                  <a:srgbClr val="6AA84F"/>
                </a:solidFill>
                <a:latin typeface="Tahoma"/>
                <a:ea typeface="Tahoma"/>
                <a:cs typeface="Tahoma"/>
                <a:sym typeface="Tahoma"/>
              </a:rPr>
              <a:t> 	L</a:t>
            </a:r>
            <a:r>
              <a:rPr lang="en-US" sz="1200" baseline="-25000">
                <a:solidFill>
                  <a:srgbClr val="6AA84F"/>
                </a:solidFill>
                <a:latin typeface="Tahoma"/>
                <a:ea typeface="Tahoma"/>
                <a:cs typeface="Tahoma"/>
                <a:sym typeface="Tahoma"/>
              </a:rPr>
              <a:t>i </a:t>
            </a:r>
            <a:r>
              <a:rPr lang="en-US" sz="1200">
                <a:solidFill>
                  <a:srgbClr val="6AA84F"/>
                </a:solidFill>
                <a:latin typeface="Tahoma"/>
                <a:ea typeface="Tahoma"/>
                <a:cs typeface="Tahoma"/>
                <a:sym typeface="Tahoma"/>
              </a:rPr>
              <a:t>= R</a:t>
            </a:r>
            <a:r>
              <a:rPr lang="en-US" sz="1200" baseline="-25000">
                <a:solidFill>
                  <a:srgbClr val="6AA84F"/>
                </a:solidFill>
                <a:latin typeface="Tahoma"/>
                <a:ea typeface="Tahoma"/>
                <a:cs typeface="Tahoma"/>
                <a:sym typeface="Tahoma"/>
              </a:rPr>
              <a:t>i-1  </a:t>
            </a:r>
            <a:r>
              <a:rPr lang="en-US" sz="1200">
                <a:solidFill>
                  <a:srgbClr val="6AA84F"/>
                </a:solidFill>
                <a:latin typeface="Tahoma"/>
                <a:ea typeface="Tahoma"/>
                <a:cs typeface="Tahoma"/>
                <a:sym typeface="Tahoma"/>
              </a:rPr>
              <a:t>and  R</a:t>
            </a:r>
            <a:r>
              <a:rPr lang="en-US" sz="1200" baseline="-25000">
                <a:solidFill>
                  <a:srgbClr val="6AA84F"/>
                </a:solidFill>
                <a:latin typeface="Tahoma"/>
                <a:ea typeface="Tahoma"/>
                <a:cs typeface="Tahoma"/>
                <a:sym typeface="Tahoma"/>
              </a:rPr>
              <a:t>i </a:t>
            </a:r>
            <a:r>
              <a:rPr lang="en-US" sz="1200">
                <a:solidFill>
                  <a:srgbClr val="6AA84F"/>
                </a:solidFill>
                <a:latin typeface="Tahoma"/>
                <a:ea typeface="Tahoma"/>
                <a:cs typeface="Tahoma"/>
                <a:sym typeface="Tahoma"/>
              </a:rPr>
              <a:t>= L</a:t>
            </a:r>
            <a:r>
              <a:rPr lang="en-US" sz="1200" baseline="-25000">
                <a:solidFill>
                  <a:srgbClr val="6AA84F"/>
                </a:solidFill>
                <a:latin typeface="Tahoma"/>
                <a:ea typeface="Tahoma"/>
                <a:cs typeface="Tahoma"/>
                <a:sym typeface="Tahoma"/>
              </a:rPr>
              <a:t>i-1 </a:t>
            </a:r>
            <a:r>
              <a:rPr lang="en-US" sz="1200">
                <a:solidFill>
                  <a:srgbClr val="6AA84F"/>
                </a:solidFill>
                <a:latin typeface="Tahoma"/>
                <a:ea typeface="Tahoma"/>
                <a:cs typeface="Tahoma"/>
                <a:sym typeface="Tahoma"/>
              </a:rPr>
              <a:t>XOR  F(R</a:t>
            </a:r>
            <a:r>
              <a:rPr lang="en-US" sz="1200" baseline="-25000">
                <a:solidFill>
                  <a:srgbClr val="6AA84F"/>
                </a:solidFill>
                <a:latin typeface="Tahoma"/>
                <a:ea typeface="Tahoma"/>
                <a:cs typeface="Tahoma"/>
                <a:sym typeface="Tahoma"/>
              </a:rPr>
              <a:t>i-1</a:t>
            </a:r>
            <a:r>
              <a:rPr lang="en-US" sz="1200">
                <a:solidFill>
                  <a:srgbClr val="6AA84F"/>
                </a:solidFill>
                <a:latin typeface="Tahoma"/>
                <a:ea typeface="Tahoma"/>
                <a:cs typeface="Tahoma"/>
                <a:sym typeface="Tahoma"/>
              </a:rPr>
              <a:t>,K</a:t>
            </a:r>
            <a:r>
              <a:rPr lang="en-US" sz="1200" baseline="-25000">
                <a:solidFill>
                  <a:srgbClr val="6AA84F"/>
                </a:solidFill>
                <a:latin typeface="Tahoma"/>
                <a:ea typeface="Tahoma"/>
                <a:cs typeface="Tahoma"/>
                <a:sym typeface="Tahoma"/>
              </a:rPr>
              <a:t>i</a:t>
            </a:r>
            <a:r>
              <a:rPr lang="en-US" sz="1200">
                <a:solidFill>
                  <a:srgbClr val="6AA84F"/>
                </a:solidFill>
                <a:latin typeface="Tahoma"/>
                <a:ea typeface="Tahoma"/>
                <a:cs typeface="Tahoma"/>
                <a:sym typeface="Tahoma"/>
              </a:rPr>
              <a:t>) </a:t>
            </a:r>
            <a:endParaRPr sz="1200">
              <a:solidFill>
                <a:srgbClr val="6AA84F"/>
              </a:solidFill>
              <a:latin typeface="Tahoma"/>
              <a:ea typeface="Tahoma"/>
              <a:cs typeface="Tahoma"/>
              <a:sym typeface="Tahoma"/>
            </a:endParaRPr>
          </a:p>
          <a:p>
            <a:pPr marL="0" lvl="0" indent="0" algn="l" rtl="0">
              <a:lnSpc>
                <a:spcPct val="150000"/>
              </a:lnSpc>
              <a:spcBef>
                <a:spcPts val="2000"/>
              </a:spcBef>
              <a:spcAft>
                <a:spcPts val="0"/>
              </a:spcAft>
              <a:buNone/>
            </a:pPr>
            <a:endParaRPr>
              <a:solidFill>
                <a:srgbClr val="6AA84F"/>
              </a:solidFill>
              <a:latin typeface="Calibri"/>
              <a:ea typeface="Calibri"/>
              <a:cs typeface="Calibri"/>
              <a:sym typeface="Calibri"/>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8"/>
          <p:cNvSpPr txBox="1">
            <a:spLocks noGrp="1"/>
          </p:cNvSpPr>
          <p:nvPr>
            <p:ph type="title"/>
          </p:nvPr>
        </p:nvSpPr>
        <p:spPr>
          <a:xfrm>
            <a:off x="471488" y="266148"/>
            <a:ext cx="5915100" cy="561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48" name="Google Shape;248;p38"/>
          <p:cNvSpPr txBox="1">
            <a:spLocks noGrp="1"/>
          </p:cNvSpPr>
          <p:nvPr>
            <p:ph type="body" idx="1"/>
          </p:nvPr>
        </p:nvSpPr>
        <p:spPr>
          <a:xfrm>
            <a:off x="471488" y="1030514"/>
            <a:ext cx="5915100" cy="7891800"/>
          </a:xfrm>
          <a:prstGeom prst="rect">
            <a:avLst/>
          </a:prstGeom>
        </p:spPr>
        <p:txBody>
          <a:bodyPr spcFirstLastPara="1" wrap="square" lIns="91425" tIns="45700" rIns="91425" bIns="45700" anchor="t" anchorCtr="0">
            <a:noAutofit/>
          </a:bodyPr>
          <a:lstStyle/>
          <a:p>
            <a:pPr marL="0" lvl="0" indent="0" algn="just" rtl="0">
              <a:lnSpc>
                <a:spcPct val="150000"/>
              </a:lnSpc>
              <a:spcBef>
                <a:spcPts val="1200"/>
              </a:spcBef>
              <a:spcAft>
                <a:spcPts val="0"/>
              </a:spcAft>
              <a:buClr>
                <a:schemeClr val="dk1"/>
              </a:buClr>
              <a:buSzPts val="1100"/>
              <a:buFont typeface="Arial"/>
              <a:buNone/>
            </a:pPr>
            <a:r>
              <a:rPr lang="en-US" sz="1200">
                <a:solidFill>
                  <a:srgbClr val="6AA84F"/>
                </a:solidFill>
                <a:latin typeface="Tahoma"/>
                <a:ea typeface="Tahoma"/>
                <a:cs typeface="Tahoma"/>
                <a:sym typeface="Tahoma"/>
              </a:rPr>
              <a:t>Function F:</a:t>
            </a:r>
            <a:endParaRPr sz="1200">
              <a:solidFill>
                <a:srgbClr val="6AA84F"/>
              </a:solidFill>
              <a:latin typeface="Tahoma"/>
              <a:ea typeface="Tahoma"/>
              <a:cs typeface="Tahoma"/>
              <a:sym typeface="Tahoma"/>
            </a:endParaRPr>
          </a:p>
          <a:p>
            <a:pPr marL="0" lvl="0" indent="0" algn="just" rtl="0">
              <a:lnSpc>
                <a:spcPct val="150000"/>
              </a:lnSpc>
              <a:spcBef>
                <a:spcPts val="2000"/>
              </a:spcBef>
              <a:spcAft>
                <a:spcPts val="0"/>
              </a:spcAft>
              <a:buClr>
                <a:schemeClr val="dk1"/>
              </a:buClr>
              <a:buSzPts val="1100"/>
              <a:buFont typeface="Arial"/>
              <a:buNone/>
            </a:pPr>
            <a:r>
              <a:rPr lang="en-US" sz="1200">
                <a:solidFill>
                  <a:srgbClr val="6AA84F"/>
                </a:solidFill>
                <a:latin typeface="Tahoma"/>
                <a:ea typeface="Tahoma"/>
                <a:cs typeface="Tahoma"/>
                <a:sym typeface="Tahoma"/>
              </a:rPr>
              <a:t>Function F comprises of four functionalities like</a:t>
            </a:r>
            <a:endParaRPr sz="1200">
              <a:solidFill>
                <a:srgbClr val="6AA84F"/>
              </a:solidFill>
              <a:latin typeface="Tahoma"/>
              <a:ea typeface="Tahoma"/>
              <a:cs typeface="Tahoma"/>
              <a:sym typeface="Tahoma"/>
            </a:endParaRPr>
          </a:p>
          <a:p>
            <a:pPr marL="0" lvl="0" indent="0" algn="just" rtl="0">
              <a:lnSpc>
                <a:spcPct val="150000"/>
              </a:lnSpc>
              <a:spcBef>
                <a:spcPts val="2000"/>
              </a:spcBef>
              <a:spcAft>
                <a:spcPts val="0"/>
              </a:spcAft>
              <a:buClr>
                <a:schemeClr val="dk1"/>
              </a:buClr>
              <a:buSzPts val="1100"/>
              <a:buFont typeface="Arial"/>
              <a:buNone/>
            </a:pPr>
            <a:r>
              <a:rPr lang="en-US" sz="1200">
                <a:solidFill>
                  <a:srgbClr val="6AA84F"/>
                </a:solidFill>
                <a:latin typeface="Tahoma"/>
                <a:ea typeface="Tahoma"/>
                <a:cs typeface="Tahoma"/>
                <a:sym typeface="Tahoma"/>
              </a:rPr>
              <a:t>1.  Expansion / Permutation</a:t>
            </a:r>
            <a:endParaRPr sz="1200">
              <a:solidFill>
                <a:srgbClr val="6AA84F"/>
              </a:solidFill>
              <a:latin typeface="Tahoma"/>
              <a:ea typeface="Tahoma"/>
              <a:cs typeface="Tahoma"/>
              <a:sym typeface="Tahoma"/>
            </a:endParaRPr>
          </a:p>
          <a:p>
            <a:pPr marL="0" lvl="0" indent="0" algn="just" rtl="0">
              <a:lnSpc>
                <a:spcPct val="150000"/>
              </a:lnSpc>
              <a:spcBef>
                <a:spcPts val="2000"/>
              </a:spcBef>
              <a:spcAft>
                <a:spcPts val="0"/>
              </a:spcAft>
              <a:buClr>
                <a:schemeClr val="dk1"/>
              </a:buClr>
              <a:buSzPts val="1100"/>
              <a:buFont typeface="Arial"/>
              <a:buNone/>
            </a:pPr>
            <a:r>
              <a:rPr lang="en-US" sz="1200">
                <a:solidFill>
                  <a:srgbClr val="6AA84F"/>
                </a:solidFill>
                <a:latin typeface="Tahoma"/>
                <a:ea typeface="Tahoma"/>
                <a:cs typeface="Tahoma"/>
                <a:sym typeface="Tahoma"/>
              </a:rPr>
              <a:t>2.   XOR</a:t>
            </a:r>
            <a:endParaRPr sz="1200">
              <a:solidFill>
                <a:srgbClr val="6AA84F"/>
              </a:solidFill>
              <a:latin typeface="Tahoma"/>
              <a:ea typeface="Tahoma"/>
              <a:cs typeface="Tahoma"/>
              <a:sym typeface="Tahoma"/>
            </a:endParaRPr>
          </a:p>
          <a:p>
            <a:pPr marL="0" lvl="0" indent="0" algn="just" rtl="0">
              <a:lnSpc>
                <a:spcPct val="150000"/>
              </a:lnSpc>
              <a:spcBef>
                <a:spcPts val="2000"/>
              </a:spcBef>
              <a:spcAft>
                <a:spcPts val="0"/>
              </a:spcAft>
              <a:buClr>
                <a:schemeClr val="dk1"/>
              </a:buClr>
              <a:buSzPts val="1100"/>
              <a:buFont typeface="Arial"/>
              <a:buNone/>
            </a:pPr>
            <a:r>
              <a:rPr lang="en-US" sz="1200">
                <a:solidFill>
                  <a:srgbClr val="6AA84F"/>
                </a:solidFill>
                <a:latin typeface="Tahoma"/>
                <a:ea typeface="Tahoma"/>
                <a:cs typeface="Tahoma"/>
                <a:sym typeface="Tahoma"/>
              </a:rPr>
              <a:t>3.  S-Box Substitution</a:t>
            </a:r>
            <a:endParaRPr sz="1200">
              <a:solidFill>
                <a:srgbClr val="6AA84F"/>
              </a:solidFill>
              <a:latin typeface="Tahoma"/>
              <a:ea typeface="Tahoma"/>
              <a:cs typeface="Tahoma"/>
              <a:sym typeface="Tahoma"/>
            </a:endParaRPr>
          </a:p>
          <a:p>
            <a:pPr marL="0" lvl="0" indent="0" algn="just" rtl="0">
              <a:lnSpc>
                <a:spcPct val="150000"/>
              </a:lnSpc>
              <a:spcBef>
                <a:spcPts val="2000"/>
              </a:spcBef>
              <a:spcAft>
                <a:spcPts val="0"/>
              </a:spcAft>
              <a:buClr>
                <a:schemeClr val="dk1"/>
              </a:buClr>
              <a:buSzPts val="1100"/>
              <a:buFont typeface="Arial"/>
              <a:buNone/>
            </a:pPr>
            <a:r>
              <a:rPr lang="en-US" sz="1200">
                <a:solidFill>
                  <a:srgbClr val="6AA84F"/>
                </a:solidFill>
                <a:latin typeface="Tahoma"/>
                <a:ea typeface="Tahoma"/>
                <a:cs typeface="Tahoma"/>
                <a:sym typeface="Tahoma"/>
              </a:rPr>
              <a:t>4.  Permutation</a:t>
            </a:r>
            <a:endParaRPr sz="1200">
              <a:solidFill>
                <a:srgbClr val="6AA84F"/>
              </a:solidFill>
              <a:latin typeface="Tahoma"/>
              <a:ea typeface="Tahoma"/>
              <a:cs typeface="Tahoma"/>
              <a:sym typeface="Tahoma"/>
            </a:endParaRPr>
          </a:p>
          <a:p>
            <a:pPr marL="228600" lvl="0" indent="0" algn="just" rtl="0">
              <a:lnSpc>
                <a:spcPct val="150000"/>
              </a:lnSpc>
              <a:spcBef>
                <a:spcPts val="2000"/>
              </a:spcBef>
              <a:spcAft>
                <a:spcPts val="0"/>
              </a:spcAft>
              <a:buClr>
                <a:schemeClr val="dk1"/>
              </a:buClr>
              <a:buSzPts val="1100"/>
              <a:buFont typeface="Arial"/>
              <a:buNone/>
            </a:pPr>
            <a:r>
              <a:rPr lang="en-US" sz="1200">
                <a:solidFill>
                  <a:srgbClr val="6AA84F"/>
                </a:solidFill>
                <a:latin typeface="Tahoma"/>
                <a:ea typeface="Tahoma"/>
                <a:cs typeface="Tahoma"/>
                <a:sym typeface="Tahoma"/>
              </a:rPr>
              <a:t>Consider an example eight bits as 10100011 where right part four bits are 0011</a:t>
            </a:r>
            <a:endParaRPr sz="1200">
              <a:solidFill>
                <a:srgbClr val="6AA84F"/>
              </a:solidFill>
              <a:latin typeface="Tahoma"/>
              <a:ea typeface="Tahoma"/>
              <a:cs typeface="Tahoma"/>
              <a:sym typeface="Tahoma"/>
            </a:endParaRPr>
          </a:p>
          <a:p>
            <a:pPr marL="0" lvl="0" indent="0" algn="l" rtl="0">
              <a:lnSpc>
                <a:spcPct val="150000"/>
              </a:lnSpc>
              <a:spcBef>
                <a:spcPts val="2000"/>
              </a:spcBef>
              <a:spcAft>
                <a:spcPts val="0"/>
              </a:spcAft>
              <a:buNone/>
            </a:pPr>
            <a:endParaRPr sz="1200">
              <a:solidFill>
                <a:srgbClr val="6AA84F"/>
              </a:solidFill>
              <a:latin typeface="Tahoma"/>
              <a:ea typeface="Tahoma"/>
              <a:cs typeface="Tahoma"/>
              <a:sym typeface="Tahoma"/>
            </a:endParaRPr>
          </a:p>
          <a:p>
            <a:pPr marL="0" lvl="0" indent="0" algn="l" rtl="0">
              <a:lnSpc>
                <a:spcPct val="150000"/>
              </a:lnSpc>
              <a:spcBef>
                <a:spcPts val="750"/>
              </a:spcBef>
              <a:spcAft>
                <a:spcPts val="0"/>
              </a:spcAft>
              <a:buNone/>
            </a:pPr>
            <a:endParaRPr sz="1200">
              <a:solidFill>
                <a:srgbClr val="6AA84F"/>
              </a:solidFill>
              <a:latin typeface="Tahoma"/>
              <a:ea typeface="Tahoma"/>
              <a:cs typeface="Tahoma"/>
              <a:sym typeface="Tahoma"/>
            </a:endParaRPr>
          </a:p>
          <a:p>
            <a:pPr marL="0" lvl="0" indent="0" algn="l" rtl="0">
              <a:lnSpc>
                <a:spcPct val="150000"/>
              </a:lnSpc>
              <a:spcBef>
                <a:spcPts val="750"/>
              </a:spcBef>
              <a:spcAft>
                <a:spcPts val="0"/>
              </a:spcAft>
              <a:buNone/>
            </a:pPr>
            <a:endParaRPr sz="1200">
              <a:solidFill>
                <a:srgbClr val="6AA84F"/>
              </a:solidFill>
              <a:latin typeface="Tahoma"/>
              <a:ea typeface="Tahoma"/>
              <a:cs typeface="Tahoma"/>
              <a:sym typeface="Tahoma"/>
            </a:endParaRPr>
          </a:p>
          <a:p>
            <a:pPr marL="0" lvl="0" indent="0" algn="l" rtl="0">
              <a:lnSpc>
                <a:spcPct val="150000"/>
              </a:lnSpc>
              <a:spcBef>
                <a:spcPts val="750"/>
              </a:spcBef>
              <a:spcAft>
                <a:spcPts val="0"/>
              </a:spcAft>
              <a:buNone/>
            </a:pPr>
            <a:endParaRPr sz="1200">
              <a:solidFill>
                <a:srgbClr val="6AA84F"/>
              </a:solidFill>
              <a:latin typeface="Tahoma"/>
              <a:ea typeface="Tahoma"/>
              <a:cs typeface="Tahoma"/>
              <a:sym typeface="Tahoma"/>
            </a:endParaRPr>
          </a:p>
          <a:p>
            <a:pPr marL="0" lvl="0" indent="0" algn="just" rtl="0">
              <a:lnSpc>
                <a:spcPct val="150000"/>
              </a:lnSpc>
              <a:spcBef>
                <a:spcPts val="1200"/>
              </a:spcBef>
              <a:spcAft>
                <a:spcPts val="0"/>
              </a:spcAft>
              <a:buClr>
                <a:schemeClr val="dk1"/>
              </a:buClr>
              <a:buSzPts val="1100"/>
              <a:buFont typeface="Arial"/>
              <a:buNone/>
            </a:pPr>
            <a:r>
              <a:rPr lang="en-US" sz="1200">
                <a:solidFill>
                  <a:srgbClr val="6AA84F"/>
                </a:solidFill>
                <a:latin typeface="Tahoma"/>
                <a:ea typeface="Tahoma"/>
                <a:cs typeface="Tahoma"/>
                <a:sym typeface="Tahoma"/>
              </a:rPr>
              <a:t>Expansion / Permutation</a:t>
            </a:r>
            <a:endParaRPr sz="1200">
              <a:solidFill>
                <a:srgbClr val="6AA84F"/>
              </a:solidFill>
              <a:latin typeface="Tahoma"/>
              <a:ea typeface="Tahoma"/>
              <a:cs typeface="Tahoma"/>
              <a:sym typeface="Tahoma"/>
            </a:endParaRPr>
          </a:p>
          <a:p>
            <a:pPr marL="0" lvl="0" indent="0" algn="just" rtl="0">
              <a:lnSpc>
                <a:spcPct val="150000"/>
              </a:lnSpc>
              <a:spcBef>
                <a:spcPts val="2000"/>
              </a:spcBef>
              <a:spcAft>
                <a:spcPts val="0"/>
              </a:spcAft>
              <a:buClr>
                <a:schemeClr val="dk1"/>
              </a:buClr>
              <a:buSzPts val="1100"/>
              <a:buFont typeface="Arial"/>
              <a:buNone/>
            </a:pPr>
            <a:r>
              <a:rPr lang="en-US" sz="1200">
                <a:solidFill>
                  <a:srgbClr val="6AA84F"/>
                </a:solidFill>
                <a:latin typeface="Tahoma"/>
                <a:ea typeface="Tahoma"/>
                <a:cs typeface="Tahoma"/>
                <a:sym typeface="Tahoma"/>
              </a:rPr>
              <a:t>   	In this the number of bits is expanded from 4 bits to 8 bits and the order of bits is rearranged.</a:t>
            </a:r>
            <a:endParaRPr sz="1200">
              <a:solidFill>
                <a:srgbClr val="6AA84F"/>
              </a:solidFill>
              <a:latin typeface="Tahoma"/>
              <a:ea typeface="Tahoma"/>
              <a:cs typeface="Tahoma"/>
              <a:sym typeface="Tahoma"/>
            </a:endParaRPr>
          </a:p>
          <a:p>
            <a:pPr marL="0" lvl="0" indent="0" algn="just" rtl="0">
              <a:lnSpc>
                <a:spcPct val="150000"/>
              </a:lnSpc>
              <a:spcBef>
                <a:spcPts val="2000"/>
              </a:spcBef>
              <a:spcAft>
                <a:spcPts val="0"/>
              </a:spcAft>
              <a:buNone/>
            </a:pPr>
            <a:r>
              <a:rPr lang="en-US" sz="1200">
                <a:solidFill>
                  <a:srgbClr val="6AA84F"/>
                </a:solidFill>
                <a:latin typeface="Tahoma"/>
                <a:ea typeface="Tahoma"/>
                <a:cs typeface="Tahoma"/>
                <a:sym typeface="Tahoma"/>
              </a:rPr>
              <a:t>E/P </a:t>
            </a:r>
            <a:endParaRPr sz="1200">
              <a:solidFill>
                <a:srgbClr val="6AA84F"/>
              </a:solidFill>
              <a:latin typeface="Tahoma"/>
              <a:ea typeface="Tahoma"/>
              <a:cs typeface="Tahoma"/>
              <a:sym typeface="Tahoma"/>
            </a:endParaRPr>
          </a:p>
          <a:p>
            <a:pPr marL="0" lvl="0" indent="0" algn="just" rtl="0">
              <a:lnSpc>
                <a:spcPct val="150000"/>
              </a:lnSpc>
              <a:spcBef>
                <a:spcPts val="2000"/>
              </a:spcBef>
              <a:spcAft>
                <a:spcPts val="0"/>
              </a:spcAft>
              <a:buClr>
                <a:schemeClr val="dk1"/>
              </a:buClr>
              <a:buSzPts val="1100"/>
              <a:buFont typeface="Arial"/>
              <a:buNone/>
            </a:pPr>
            <a:endParaRPr sz="1200">
              <a:solidFill>
                <a:srgbClr val="6AA84F"/>
              </a:solidFill>
              <a:latin typeface="Tahoma"/>
              <a:ea typeface="Tahoma"/>
              <a:cs typeface="Tahoma"/>
              <a:sym typeface="Tahoma"/>
            </a:endParaRPr>
          </a:p>
          <a:p>
            <a:pPr marL="0" lvl="0" indent="0" algn="l" rtl="0">
              <a:lnSpc>
                <a:spcPct val="150000"/>
              </a:lnSpc>
              <a:spcBef>
                <a:spcPts val="2000"/>
              </a:spcBef>
              <a:spcAft>
                <a:spcPts val="0"/>
              </a:spcAft>
              <a:buNone/>
            </a:pPr>
            <a:endParaRPr sz="1200">
              <a:solidFill>
                <a:srgbClr val="6AA84F"/>
              </a:solidFill>
              <a:latin typeface="Tahoma"/>
              <a:ea typeface="Tahoma"/>
              <a:cs typeface="Tahoma"/>
              <a:sym typeface="Tahoma"/>
            </a:endParaRPr>
          </a:p>
        </p:txBody>
      </p:sp>
      <p:pic>
        <p:nvPicPr>
          <p:cNvPr id="249" name="Google Shape;249;p38"/>
          <p:cNvPicPr preferRelativeResize="0"/>
          <p:nvPr/>
        </p:nvPicPr>
        <p:blipFill>
          <a:blip r:embed="rId3">
            <a:alphaModFix/>
          </a:blip>
          <a:stretch>
            <a:fillRect/>
          </a:stretch>
        </p:blipFill>
        <p:spPr>
          <a:xfrm>
            <a:off x="785825" y="4953000"/>
            <a:ext cx="3986199" cy="1450550"/>
          </a:xfrm>
          <a:prstGeom prst="rect">
            <a:avLst/>
          </a:prstGeom>
          <a:noFill/>
          <a:ln>
            <a:noFill/>
          </a:ln>
        </p:spPr>
      </p:pic>
      <p:pic>
        <p:nvPicPr>
          <p:cNvPr id="250" name="Google Shape;250;p38"/>
          <p:cNvPicPr preferRelativeResize="0"/>
          <p:nvPr/>
        </p:nvPicPr>
        <p:blipFill>
          <a:blip r:embed="rId4">
            <a:alphaModFix/>
          </a:blip>
          <a:stretch>
            <a:fillRect/>
          </a:stretch>
        </p:blipFill>
        <p:spPr>
          <a:xfrm>
            <a:off x="1204912" y="7756851"/>
            <a:ext cx="4448176" cy="94085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9"/>
          <p:cNvSpPr txBox="1">
            <a:spLocks noGrp="1"/>
          </p:cNvSpPr>
          <p:nvPr>
            <p:ph type="title"/>
          </p:nvPr>
        </p:nvSpPr>
        <p:spPr>
          <a:xfrm>
            <a:off x="471488" y="266148"/>
            <a:ext cx="5915100" cy="561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57" name="Google Shape;257;p39"/>
          <p:cNvSpPr txBox="1">
            <a:spLocks noGrp="1"/>
          </p:cNvSpPr>
          <p:nvPr>
            <p:ph type="body" idx="1"/>
          </p:nvPr>
        </p:nvSpPr>
        <p:spPr>
          <a:xfrm>
            <a:off x="471488" y="1030514"/>
            <a:ext cx="5915100" cy="7891800"/>
          </a:xfrm>
          <a:prstGeom prst="rect">
            <a:avLst/>
          </a:prstGeom>
        </p:spPr>
        <p:txBody>
          <a:bodyPr spcFirstLastPara="1" wrap="square" lIns="91425" tIns="45700" rIns="91425" bIns="45700" anchor="t" anchorCtr="0">
            <a:noAutofit/>
          </a:bodyPr>
          <a:lstStyle/>
          <a:p>
            <a:pPr marL="0" lvl="0" indent="0" algn="just" rtl="0">
              <a:lnSpc>
                <a:spcPct val="150000"/>
              </a:lnSpc>
              <a:spcBef>
                <a:spcPts val="1200"/>
              </a:spcBef>
              <a:spcAft>
                <a:spcPts val="0"/>
              </a:spcAft>
              <a:buClr>
                <a:schemeClr val="dk1"/>
              </a:buClr>
              <a:buSzPts val="1100"/>
              <a:buFont typeface="Arial"/>
              <a:buNone/>
            </a:pPr>
            <a:r>
              <a:rPr lang="en-US" sz="1200">
                <a:solidFill>
                  <a:srgbClr val="6AA84F"/>
                </a:solidFill>
                <a:latin typeface="Tahoma"/>
                <a:ea typeface="Tahoma"/>
                <a:cs typeface="Tahoma"/>
                <a:sym typeface="Tahoma"/>
              </a:rPr>
              <a:t>Place the four bits in the specified permutation order.</a:t>
            </a:r>
            <a:endParaRPr sz="1200">
              <a:solidFill>
                <a:srgbClr val="6AA84F"/>
              </a:solidFill>
              <a:latin typeface="Tahoma"/>
              <a:ea typeface="Tahoma"/>
              <a:cs typeface="Tahoma"/>
              <a:sym typeface="Tahoma"/>
            </a:endParaRPr>
          </a:p>
          <a:p>
            <a:pPr marL="0" lvl="0" indent="0" algn="just" rtl="0">
              <a:lnSpc>
                <a:spcPct val="150000"/>
              </a:lnSpc>
              <a:spcBef>
                <a:spcPts val="2000"/>
              </a:spcBef>
              <a:spcAft>
                <a:spcPts val="0"/>
              </a:spcAft>
              <a:buClr>
                <a:schemeClr val="dk1"/>
              </a:buClr>
              <a:buSzPts val="1100"/>
              <a:buFont typeface="Arial"/>
              <a:buNone/>
            </a:pPr>
            <a:r>
              <a:rPr lang="en-US" sz="1200">
                <a:solidFill>
                  <a:srgbClr val="6AA84F"/>
                </a:solidFill>
                <a:latin typeface="Tahoma"/>
                <a:ea typeface="Tahoma"/>
                <a:cs typeface="Tahoma"/>
                <a:sym typeface="Tahoma"/>
              </a:rPr>
              <a:t>After E/P , the output will be XORed with key which is of 8 bits.</a:t>
            </a:r>
            <a:endParaRPr sz="1200">
              <a:solidFill>
                <a:srgbClr val="6AA84F"/>
              </a:solidFill>
              <a:latin typeface="Tahoma"/>
              <a:ea typeface="Tahoma"/>
              <a:cs typeface="Tahoma"/>
              <a:sym typeface="Tahoma"/>
            </a:endParaRPr>
          </a:p>
          <a:p>
            <a:pPr marL="0" lvl="0" indent="0" algn="just" rtl="0">
              <a:lnSpc>
                <a:spcPct val="150000"/>
              </a:lnSpc>
              <a:spcBef>
                <a:spcPts val="2000"/>
              </a:spcBef>
              <a:spcAft>
                <a:spcPts val="0"/>
              </a:spcAft>
              <a:buClr>
                <a:schemeClr val="dk1"/>
              </a:buClr>
              <a:buSzPts val="1100"/>
              <a:buFont typeface="Arial"/>
              <a:buNone/>
            </a:pPr>
            <a:r>
              <a:rPr lang="en-US" sz="1200">
                <a:solidFill>
                  <a:srgbClr val="6AA84F"/>
                </a:solidFill>
                <a:latin typeface="Tahoma"/>
                <a:ea typeface="Tahoma"/>
                <a:cs typeface="Tahoma"/>
                <a:sym typeface="Tahoma"/>
              </a:rPr>
              <a:t>Say the key k as 11010110</a:t>
            </a:r>
            <a:endParaRPr sz="1200">
              <a:solidFill>
                <a:srgbClr val="6AA84F"/>
              </a:solidFill>
              <a:latin typeface="Tahoma"/>
              <a:ea typeface="Tahoma"/>
              <a:cs typeface="Tahoma"/>
              <a:sym typeface="Tahoma"/>
            </a:endParaRPr>
          </a:p>
          <a:p>
            <a:pPr marL="0" lvl="0" indent="0" algn="just" rtl="0">
              <a:lnSpc>
                <a:spcPct val="150000"/>
              </a:lnSpc>
              <a:spcBef>
                <a:spcPts val="2000"/>
              </a:spcBef>
              <a:spcAft>
                <a:spcPts val="0"/>
              </a:spcAft>
              <a:buClr>
                <a:schemeClr val="dk1"/>
              </a:buClr>
              <a:buSzPts val="1100"/>
              <a:buFont typeface="Arial"/>
              <a:buNone/>
            </a:pPr>
            <a:r>
              <a:rPr lang="en-US" sz="1200">
                <a:solidFill>
                  <a:srgbClr val="6AA84F"/>
                </a:solidFill>
                <a:latin typeface="Tahoma"/>
                <a:ea typeface="Tahoma"/>
                <a:cs typeface="Tahoma"/>
                <a:sym typeface="Tahoma"/>
              </a:rPr>
              <a:t>Output generated after XOR operation is 01000000</a:t>
            </a:r>
            <a:endParaRPr sz="1200">
              <a:solidFill>
                <a:srgbClr val="6AA84F"/>
              </a:solidFill>
              <a:latin typeface="Tahoma"/>
              <a:ea typeface="Tahoma"/>
              <a:cs typeface="Tahoma"/>
              <a:sym typeface="Tahoma"/>
            </a:endParaRPr>
          </a:p>
          <a:p>
            <a:pPr marL="0" lvl="0" indent="0" algn="just" rtl="0">
              <a:lnSpc>
                <a:spcPct val="150000"/>
              </a:lnSpc>
              <a:spcBef>
                <a:spcPts val="2000"/>
              </a:spcBef>
              <a:spcAft>
                <a:spcPts val="0"/>
              </a:spcAft>
              <a:buNone/>
            </a:pPr>
            <a:r>
              <a:rPr lang="en-US" sz="1200">
                <a:solidFill>
                  <a:srgbClr val="6AA84F"/>
                </a:solidFill>
                <a:latin typeface="Tahoma"/>
                <a:ea typeface="Tahoma"/>
                <a:cs typeface="Tahoma"/>
                <a:sym typeface="Tahoma"/>
              </a:rPr>
              <a:t>Next S-Box substitution is performed where four bits will be reduced to 2 bits. First two bits will determine the row value in S-Box and last two bits will determine the column value in S-Box. Consider the S-Box as</a:t>
            </a:r>
            <a:endParaRPr sz="1200">
              <a:solidFill>
                <a:srgbClr val="6AA84F"/>
              </a:solidFill>
              <a:latin typeface="Tahoma"/>
              <a:ea typeface="Tahoma"/>
              <a:cs typeface="Tahoma"/>
              <a:sym typeface="Tahoma"/>
            </a:endParaRPr>
          </a:p>
          <a:p>
            <a:pPr marL="0" lvl="0" indent="0" algn="just" rtl="0">
              <a:lnSpc>
                <a:spcPct val="150000"/>
              </a:lnSpc>
              <a:spcBef>
                <a:spcPts val="2000"/>
              </a:spcBef>
              <a:spcAft>
                <a:spcPts val="0"/>
              </a:spcAft>
              <a:buNone/>
            </a:pPr>
            <a:endParaRPr sz="1200">
              <a:solidFill>
                <a:srgbClr val="6AA84F"/>
              </a:solidFill>
              <a:latin typeface="Tahoma"/>
              <a:ea typeface="Tahoma"/>
              <a:cs typeface="Tahoma"/>
              <a:sym typeface="Tahoma"/>
            </a:endParaRPr>
          </a:p>
          <a:p>
            <a:pPr marL="0" lvl="0" indent="0" algn="just" rtl="0">
              <a:lnSpc>
                <a:spcPct val="150000"/>
              </a:lnSpc>
              <a:spcBef>
                <a:spcPts val="2000"/>
              </a:spcBef>
              <a:spcAft>
                <a:spcPts val="0"/>
              </a:spcAft>
              <a:buNone/>
            </a:pPr>
            <a:endParaRPr sz="1200">
              <a:solidFill>
                <a:srgbClr val="6AA84F"/>
              </a:solidFill>
              <a:latin typeface="Tahoma"/>
              <a:ea typeface="Tahoma"/>
              <a:cs typeface="Tahoma"/>
              <a:sym typeface="Tahoma"/>
            </a:endParaRPr>
          </a:p>
          <a:p>
            <a:pPr marL="0" lvl="0" indent="0" algn="just" rtl="0">
              <a:lnSpc>
                <a:spcPct val="150000"/>
              </a:lnSpc>
              <a:spcBef>
                <a:spcPts val="2000"/>
              </a:spcBef>
              <a:spcAft>
                <a:spcPts val="0"/>
              </a:spcAft>
              <a:buNone/>
            </a:pPr>
            <a:endParaRPr sz="1200">
              <a:solidFill>
                <a:srgbClr val="6AA84F"/>
              </a:solidFill>
              <a:latin typeface="Tahoma"/>
              <a:ea typeface="Tahoma"/>
              <a:cs typeface="Tahoma"/>
              <a:sym typeface="Tahoma"/>
            </a:endParaRPr>
          </a:p>
          <a:p>
            <a:pPr marL="0" lvl="0" indent="0" algn="just" rtl="0">
              <a:lnSpc>
                <a:spcPct val="150000"/>
              </a:lnSpc>
              <a:spcBef>
                <a:spcPts val="2000"/>
              </a:spcBef>
              <a:spcAft>
                <a:spcPts val="0"/>
              </a:spcAft>
              <a:buClr>
                <a:schemeClr val="dk1"/>
              </a:buClr>
              <a:buSzPts val="1100"/>
              <a:buFont typeface="Arial"/>
              <a:buNone/>
            </a:pPr>
            <a:r>
              <a:rPr lang="en-US" sz="1200">
                <a:solidFill>
                  <a:srgbClr val="6AA84F"/>
                </a:solidFill>
                <a:latin typeface="Tahoma"/>
                <a:ea typeface="Tahoma"/>
                <a:cs typeface="Tahoma"/>
                <a:sym typeface="Tahoma"/>
              </a:rPr>
              <a:t>output generated is 01000000. For S0 bits considered are 0100 and for S1 it is 0000</a:t>
            </a:r>
            <a:endParaRPr sz="1200">
              <a:solidFill>
                <a:srgbClr val="6AA84F"/>
              </a:solidFill>
              <a:latin typeface="Tahoma"/>
              <a:ea typeface="Tahoma"/>
              <a:cs typeface="Tahoma"/>
              <a:sym typeface="Tahoma"/>
            </a:endParaRPr>
          </a:p>
          <a:p>
            <a:pPr marL="0" lvl="0" indent="0" algn="just" rtl="0">
              <a:lnSpc>
                <a:spcPct val="150000"/>
              </a:lnSpc>
              <a:spcBef>
                <a:spcPts val="2000"/>
              </a:spcBef>
              <a:spcAft>
                <a:spcPts val="0"/>
              </a:spcAft>
              <a:buClr>
                <a:schemeClr val="dk1"/>
              </a:buClr>
              <a:buSzPts val="1100"/>
              <a:buFont typeface="Arial"/>
              <a:buNone/>
            </a:pPr>
            <a:r>
              <a:rPr lang="en-US" sz="1200">
                <a:solidFill>
                  <a:srgbClr val="6AA84F"/>
                </a:solidFill>
                <a:latin typeface="Tahoma"/>
                <a:ea typeface="Tahoma"/>
                <a:cs typeface="Tahoma"/>
                <a:sym typeface="Tahoma"/>
              </a:rPr>
              <a:t>When first two bit 01 is considered which results in row 1 and next two bit 00 is considered it is resulted in column 0. So the value in that row 1 and column 0 is 3 which will be written as 11.</a:t>
            </a:r>
            <a:endParaRPr sz="1200">
              <a:solidFill>
                <a:srgbClr val="6AA84F"/>
              </a:solidFill>
              <a:latin typeface="Tahoma"/>
              <a:ea typeface="Tahoma"/>
              <a:cs typeface="Tahoma"/>
              <a:sym typeface="Tahoma"/>
            </a:endParaRPr>
          </a:p>
          <a:p>
            <a:pPr marL="0" lvl="0" indent="0" algn="just" rtl="0">
              <a:lnSpc>
                <a:spcPct val="150000"/>
              </a:lnSpc>
              <a:spcBef>
                <a:spcPts val="2000"/>
              </a:spcBef>
              <a:spcAft>
                <a:spcPts val="0"/>
              </a:spcAft>
              <a:buClr>
                <a:schemeClr val="dk1"/>
              </a:buClr>
              <a:buSzPts val="1100"/>
              <a:buFont typeface="Arial"/>
              <a:buNone/>
            </a:pPr>
            <a:r>
              <a:rPr lang="en-US" sz="1200">
                <a:solidFill>
                  <a:srgbClr val="6AA84F"/>
                </a:solidFill>
                <a:latin typeface="Tahoma"/>
                <a:ea typeface="Tahoma"/>
                <a:cs typeface="Tahoma"/>
                <a:sym typeface="Tahoma"/>
              </a:rPr>
              <a:t>Similarly, S1 value will be 00.</a:t>
            </a:r>
            <a:endParaRPr sz="1200">
              <a:solidFill>
                <a:srgbClr val="6AA84F"/>
              </a:solidFill>
              <a:latin typeface="Tahoma"/>
              <a:ea typeface="Tahoma"/>
              <a:cs typeface="Tahoma"/>
              <a:sym typeface="Tahoma"/>
            </a:endParaRPr>
          </a:p>
          <a:p>
            <a:pPr marL="0" lvl="0" indent="0" algn="just" rtl="0">
              <a:lnSpc>
                <a:spcPct val="150000"/>
              </a:lnSpc>
              <a:spcBef>
                <a:spcPts val="2000"/>
              </a:spcBef>
              <a:spcAft>
                <a:spcPts val="0"/>
              </a:spcAft>
              <a:buClr>
                <a:schemeClr val="dk1"/>
              </a:buClr>
              <a:buSzPts val="1100"/>
              <a:buFont typeface="Arial"/>
              <a:buNone/>
            </a:pPr>
            <a:r>
              <a:rPr lang="en-US" sz="1200">
                <a:solidFill>
                  <a:srgbClr val="6AA84F"/>
                </a:solidFill>
                <a:latin typeface="Tahoma"/>
                <a:ea typeface="Tahoma"/>
                <a:cs typeface="Tahoma"/>
                <a:sym typeface="Tahoma"/>
              </a:rPr>
              <a:t>Final output after S-Box substitution is 1100. This will be rearranged using permutation function 2431.</a:t>
            </a:r>
            <a:endParaRPr sz="1200">
              <a:solidFill>
                <a:srgbClr val="6AA84F"/>
              </a:solidFill>
              <a:latin typeface="Tahoma"/>
              <a:ea typeface="Tahoma"/>
              <a:cs typeface="Tahoma"/>
              <a:sym typeface="Tahoma"/>
            </a:endParaRPr>
          </a:p>
          <a:p>
            <a:pPr marL="0" lvl="0" indent="0" algn="l" rtl="0">
              <a:lnSpc>
                <a:spcPct val="150000"/>
              </a:lnSpc>
              <a:spcBef>
                <a:spcPts val="2000"/>
              </a:spcBef>
              <a:spcAft>
                <a:spcPts val="0"/>
              </a:spcAft>
              <a:buNone/>
            </a:pPr>
            <a:endParaRPr sz="1200">
              <a:solidFill>
                <a:srgbClr val="6AA84F"/>
              </a:solidFill>
              <a:latin typeface="Tahoma"/>
              <a:ea typeface="Tahoma"/>
              <a:cs typeface="Tahoma"/>
              <a:sym typeface="Tahoma"/>
            </a:endParaRPr>
          </a:p>
        </p:txBody>
      </p:sp>
      <p:pic>
        <p:nvPicPr>
          <p:cNvPr id="258" name="Google Shape;258;p39"/>
          <p:cNvPicPr preferRelativeResize="0"/>
          <p:nvPr/>
        </p:nvPicPr>
        <p:blipFill>
          <a:blip r:embed="rId3">
            <a:alphaModFix/>
          </a:blip>
          <a:stretch>
            <a:fillRect/>
          </a:stretch>
        </p:blipFill>
        <p:spPr>
          <a:xfrm>
            <a:off x="447675" y="4329113"/>
            <a:ext cx="5962650" cy="124777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0"/>
          <p:cNvSpPr txBox="1">
            <a:spLocks noGrp="1"/>
          </p:cNvSpPr>
          <p:nvPr>
            <p:ph type="title"/>
          </p:nvPr>
        </p:nvSpPr>
        <p:spPr>
          <a:xfrm>
            <a:off x="471488" y="266148"/>
            <a:ext cx="5915100" cy="561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65" name="Google Shape;265;p40"/>
          <p:cNvSpPr txBox="1">
            <a:spLocks noGrp="1"/>
          </p:cNvSpPr>
          <p:nvPr>
            <p:ph type="body" idx="1"/>
          </p:nvPr>
        </p:nvSpPr>
        <p:spPr>
          <a:xfrm>
            <a:off x="471488" y="1030514"/>
            <a:ext cx="5915100" cy="7891800"/>
          </a:xfrm>
          <a:prstGeom prst="rect">
            <a:avLst/>
          </a:prstGeom>
        </p:spPr>
        <p:txBody>
          <a:bodyPr spcFirstLastPara="1" wrap="square" lIns="91425" tIns="45700" rIns="91425" bIns="45700" anchor="t" anchorCtr="0">
            <a:noAutofit/>
          </a:bodyPr>
          <a:lstStyle/>
          <a:p>
            <a:pPr marL="0" lvl="0" indent="0" algn="just" rtl="0">
              <a:lnSpc>
                <a:spcPct val="150000"/>
              </a:lnSpc>
              <a:spcBef>
                <a:spcPts val="1200"/>
              </a:spcBef>
              <a:spcAft>
                <a:spcPts val="0"/>
              </a:spcAft>
              <a:buClr>
                <a:schemeClr val="dk1"/>
              </a:buClr>
              <a:buSzPts val="1100"/>
              <a:buFont typeface="Arial"/>
              <a:buNone/>
            </a:pPr>
            <a:r>
              <a:rPr lang="en-US" sz="1200">
                <a:solidFill>
                  <a:srgbClr val="6AA84F"/>
                </a:solidFill>
                <a:latin typeface="Tahoma"/>
                <a:ea typeface="Tahoma"/>
                <a:cs typeface="Tahoma"/>
                <a:sym typeface="Tahoma"/>
              </a:rPr>
              <a:t>After permutation the output of function F is 1001. In f</a:t>
            </a:r>
            <a:r>
              <a:rPr lang="en-US" sz="1200" baseline="-25000">
                <a:solidFill>
                  <a:srgbClr val="6AA84F"/>
                </a:solidFill>
                <a:latin typeface="Tahoma"/>
                <a:ea typeface="Tahoma"/>
                <a:cs typeface="Tahoma"/>
                <a:sym typeface="Tahoma"/>
              </a:rPr>
              <a:t>k</a:t>
            </a:r>
            <a:r>
              <a:rPr lang="en-US" sz="1200">
                <a:solidFill>
                  <a:srgbClr val="6AA84F"/>
                </a:solidFill>
                <a:latin typeface="Tahoma"/>
                <a:ea typeface="Tahoma"/>
                <a:cs typeface="Tahoma"/>
                <a:sym typeface="Tahoma"/>
              </a:rPr>
              <a:t> next step is to perform XOR operation with left half of the input. From the input left half bits are 1010 which will be XORed with 1001(output of F) to generate 0011. These four bits will be the left half to the swapping function and right half bits are considered directly to the swapping function as depicted in the below figure. Same process will be repeated and finally inverse permutation will be performed to get the cipher text.</a:t>
            </a:r>
            <a:endParaRPr sz="1200">
              <a:solidFill>
                <a:srgbClr val="6AA84F"/>
              </a:solidFill>
              <a:latin typeface="Tahoma"/>
              <a:ea typeface="Tahoma"/>
              <a:cs typeface="Tahoma"/>
              <a:sym typeface="Tahoma"/>
            </a:endParaRPr>
          </a:p>
          <a:p>
            <a:pPr marL="0" lvl="0" indent="0" algn="just" rtl="0">
              <a:lnSpc>
                <a:spcPct val="150000"/>
              </a:lnSpc>
              <a:spcBef>
                <a:spcPts val="2000"/>
              </a:spcBef>
              <a:spcAft>
                <a:spcPts val="0"/>
              </a:spcAft>
              <a:buClr>
                <a:schemeClr val="dk1"/>
              </a:buClr>
              <a:buSzPts val="1100"/>
              <a:buFont typeface="Arial"/>
              <a:buNone/>
            </a:pPr>
            <a:r>
              <a:rPr lang="en-US" sz="1200">
                <a:solidFill>
                  <a:srgbClr val="6AA84F"/>
                </a:solidFill>
                <a:latin typeface="Tahoma"/>
                <a:ea typeface="Tahoma"/>
                <a:cs typeface="Tahoma"/>
                <a:sym typeface="Tahoma"/>
              </a:rPr>
              <a:t> </a:t>
            </a:r>
            <a:endParaRPr sz="1200">
              <a:solidFill>
                <a:srgbClr val="6AA84F"/>
              </a:solidFill>
              <a:latin typeface="Tahoma"/>
              <a:ea typeface="Tahoma"/>
              <a:cs typeface="Tahoma"/>
              <a:sym typeface="Tahoma"/>
            </a:endParaRPr>
          </a:p>
          <a:p>
            <a:pPr marL="0" lvl="0" indent="0" algn="l" rtl="0">
              <a:lnSpc>
                <a:spcPct val="150000"/>
              </a:lnSpc>
              <a:spcBef>
                <a:spcPts val="2000"/>
              </a:spcBef>
              <a:spcAft>
                <a:spcPts val="0"/>
              </a:spcAft>
              <a:buNone/>
            </a:pPr>
            <a:endParaRPr sz="1200">
              <a:solidFill>
                <a:srgbClr val="6AA84F"/>
              </a:solidFill>
              <a:latin typeface="Tahoma"/>
              <a:ea typeface="Tahoma"/>
              <a:cs typeface="Tahoma"/>
              <a:sym typeface="Tahoma"/>
            </a:endParaRPr>
          </a:p>
        </p:txBody>
      </p:sp>
      <p:pic>
        <p:nvPicPr>
          <p:cNvPr id="266" name="Google Shape;266;p40"/>
          <p:cNvPicPr preferRelativeResize="0"/>
          <p:nvPr/>
        </p:nvPicPr>
        <p:blipFill>
          <a:blip r:embed="rId3">
            <a:alphaModFix/>
          </a:blip>
          <a:stretch>
            <a:fillRect/>
          </a:stretch>
        </p:blipFill>
        <p:spPr>
          <a:xfrm>
            <a:off x="809625" y="3056150"/>
            <a:ext cx="4376751" cy="5002001"/>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1"/>
          <p:cNvSpPr txBox="1">
            <a:spLocks noGrp="1"/>
          </p:cNvSpPr>
          <p:nvPr>
            <p:ph type="title"/>
          </p:nvPr>
        </p:nvSpPr>
        <p:spPr>
          <a:xfrm>
            <a:off x="471488" y="266148"/>
            <a:ext cx="5915100" cy="561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73" name="Google Shape;273;p41"/>
          <p:cNvSpPr txBox="1">
            <a:spLocks noGrp="1"/>
          </p:cNvSpPr>
          <p:nvPr>
            <p:ph type="body" idx="1"/>
          </p:nvPr>
        </p:nvSpPr>
        <p:spPr>
          <a:xfrm>
            <a:off x="471488" y="1030514"/>
            <a:ext cx="5915100" cy="7891800"/>
          </a:xfrm>
          <a:prstGeom prst="rect">
            <a:avLst/>
          </a:prstGeom>
        </p:spPr>
        <p:txBody>
          <a:bodyPr spcFirstLastPara="1" wrap="square" lIns="91425" tIns="45700" rIns="91425" bIns="45700" anchor="t" anchorCtr="0">
            <a:noAutofit/>
          </a:bodyPr>
          <a:lstStyle/>
          <a:p>
            <a:pPr marL="0" lvl="0" indent="0" algn="just" rtl="0">
              <a:lnSpc>
                <a:spcPct val="150000"/>
              </a:lnSpc>
              <a:spcBef>
                <a:spcPts val="0"/>
              </a:spcBef>
              <a:spcAft>
                <a:spcPts val="0"/>
              </a:spcAft>
              <a:buClr>
                <a:schemeClr val="dk1"/>
              </a:buClr>
              <a:buFont typeface="Arial"/>
              <a:buNone/>
            </a:pPr>
            <a:r>
              <a:rPr lang="en-US" sz="1400" b="1">
                <a:latin typeface="Tahoma"/>
                <a:ea typeface="Tahoma"/>
                <a:cs typeface="Tahoma"/>
                <a:sym typeface="Tahoma"/>
              </a:rPr>
              <a:t>BLOCK CIPHER PRINCIPLES</a:t>
            </a:r>
            <a:endParaRPr sz="1400">
              <a:solidFill>
                <a:schemeClr val="dk1"/>
              </a:solidFill>
              <a:latin typeface="Arial"/>
              <a:ea typeface="Arial"/>
              <a:cs typeface="Arial"/>
              <a:sym typeface="Arial"/>
            </a:endParaRPr>
          </a:p>
          <a:p>
            <a:pPr marL="0" lvl="0" indent="0" algn="just" rtl="0">
              <a:lnSpc>
                <a:spcPct val="150000"/>
              </a:lnSpc>
              <a:spcBef>
                <a:spcPts val="0"/>
              </a:spcBef>
              <a:spcAft>
                <a:spcPts val="0"/>
              </a:spcAft>
              <a:buClr>
                <a:schemeClr val="dk1"/>
              </a:buClr>
              <a:buFont typeface="Arial"/>
              <a:buNone/>
            </a:pPr>
            <a:r>
              <a:rPr lang="en-US" sz="1200">
                <a:latin typeface="Tahoma"/>
                <a:ea typeface="Tahoma"/>
                <a:cs typeface="Tahoma"/>
                <a:sym typeface="Tahoma"/>
              </a:rPr>
              <a:t>Most of all symmetric block encryption algorithms are based on the Feistel structure. Before examining the principles of Feistel structure, let us discuss about stream cipher and block cipher.</a:t>
            </a:r>
            <a:endParaRPr sz="1400">
              <a:solidFill>
                <a:schemeClr val="dk1"/>
              </a:solidFill>
              <a:latin typeface="Arial"/>
              <a:ea typeface="Arial"/>
              <a:cs typeface="Arial"/>
              <a:sym typeface="Arial"/>
            </a:endParaRPr>
          </a:p>
          <a:p>
            <a:pPr marL="0" lvl="0" indent="0" algn="just" rtl="0">
              <a:lnSpc>
                <a:spcPct val="150000"/>
              </a:lnSpc>
              <a:spcBef>
                <a:spcPts val="0"/>
              </a:spcBef>
              <a:spcAft>
                <a:spcPts val="0"/>
              </a:spcAft>
              <a:buClr>
                <a:schemeClr val="dk1"/>
              </a:buClr>
              <a:buFont typeface="Arial"/>
              <a:buNone/>
            </a:pPr>
            <a:r>
              <a:rPr lang="en-US" sz="1200" b="1">
                <a:latin typeface="Tahoma"/>
                <a:ea typeface="Tahoma"/>
                <a:cs typeface="Tahoma"/>
                <a:sym typeface="Tahoma"/>
              </a:rPr>
              <a:t>Stream Cipher: </a:t>
            </a:r>
            <a:r>
              <a:rPr lang="en-US" sz="1200">
                <a:latin typeface="Tahoma"/>
                <a:ea typeface="Tahoma"/>
                <a:cs typeface="Tahoma"/>
                <a:sym typeface="Tahoma"/>
              </a:rPr>
              <a:t>Any cipher algorithm which encrypts a single bit or byte data at a time it is termed as stream cipher.</a:t>
            </a:r>
            <a:endParaRPr sz="1400">
              <a:solidFill>
                <a:schemeClr val="dk1"/>
              </a:solidFill>
              <a:latin typeface="Arial"/>
              <a:ea typeface="Arial"/>
              <a:cs typeface="Arial"/>
              <a:sym typeface="Arial"/>
            </a:endParaRPr>
          </a:p>
          <a:p>
            <a:pPr marL="0" lvl="0" indent="0" algn="just" rtl="0">
              <a:lnSpc>
                <a:spcPct val="150000"/>
              </a:lnSpc>
              <a:spcBef>
                <a:spcPts val="0"/>
              </a:spcBef>
              <a:spcAft>
                <a:spcPts val="0"/>
              </a:spcAft>
              <a:buClr>
                <a:schemeClr val="dk1"/>
              </a:buClr>
              <a:buFont typeface="Arial"/>
              <a:buNone/>
            </a:pPr>
            <a:r>
              <a:rPr lang="en-US" sz="1200">
                <a:latin typeface="Tahoma"/>
                <a:ea typeface="Tahoma"/>
                <a:cs typeface="Tahoma"/>
                <a:sym typeface="Tahoma"/>
              </a:rPr>
              <a:t>Examples of stream cipher : Auto keyed Vigenere cipher and vernam cipher</a:t>
            </a:r>
            <a:endParaRPr sz="1400">
              <a:solidFill>
                <a:schemeClr val="dk1"/>
              </a:solidFill>
              <a:latin typeface="Arial"/>
              <a:ea typeface="Arial"/>
              <a:cs typeface="Arial"/>
              <a:sym typeface="Arial"/>
            </a:endParaRPr>
          </a:p>
          <a:p>
            <a:pPr marL="0" lvl="0" indent="0" algn="just" rtl="0">
              <a:lnSpc>
                <a:spcPct val="150000"/>
              </a:lnSpc>
              <a:spcBef>
                <a:spcPts val="2015"/>
              </a:spcBef>
              <a:spcAft>
                <a:spcPts val="0"/>
              </a:spcAft>
              <a:buClr>
                <a:schemeClr val="dk1"/>
              </a:buClr>
              <a:buFont typeface="Arial"/>
              <a:buNone/>
            </a:pPr>
            <a:r>
              <a:rPr lang="en-US" sz="1200" b="1">
                <a:latin typeface="Tahoma"/>
                <a:ea typeface="Tahoma"/>
                <a:cs typeface="Tahoma"/>
                <a:sym typeface="Tahoma"/>
              </a:rPr>
              <a:t>Block Cipher</a:t>
            </a:r>
            <a:r>
              <a:rPr lang="en-US" sz="1200">
                <a:latin typeface="Tahoma"/>
                <a:ea typeface="Tahoma"/>
                <a:cs typeface="Tahoma"/>
                <a:sym typeface="Tahoma"/>
              </a:rPr>
              <a:t>: Any algorithm which takes a block of inputs as input to generate cipher text block. A block size is of 64 bits or 128 bits.Examples of block cipher are DES, AES.</a:t>
            </a:r>
            <a:r>
              <a:rPr lang="en-US" sz="1800" b="1"/>
              <a:t> </a:t>
            </a:r>
            <a:endParaRPr sz="1400">
              <a:solidFill>
                <a:schemeClr val="dk1"/>
              </a:solidFill>
              <a:latin typeface="Arial"/>
              <a:ea typeface="Arial"/>
              <a:cs typeface="Arial"/>
              <a:sym typeface="Arial"/>
            </a:endParaRPr>
          </a:p>
          <a:p>
            <a:pPr marL="0" lvl="0" indent="0" algn="just" rtl="0">
              <a:lnSpc>
                <a:spcPct val="150000"/>
              </a:lnSpc>
              <a:spcBef>
                <a:spcPts val="2015"/>
              </a:spcBef>
              <a:spcAft>
                <a:spcPts val="0"/>
              </a:spcAft>
              <a:buClr>
                <a:schemeClr val="dk1"/>
              </a:buClr>
              <a:buFont typeface="Arial"/>
              <a:buNone/>
            </a:pPr>
            <a:r>
              <a:rPr lang="en-US" sz="1400" b="1">
                <a:latin typeface="Tahoma"/>
                <a:ea typeface="Tahoma"/>
                <a:cs typeface="Tahoma"/>
                <a:sym typeface="Tahoma"/>
              </a:rPr>
              <a:t>Motivation for the Feistel Cipher Structure</a:t>
            </a:r>
            <a:endParaRPr sz="1400">
              <a:solidFill>
                <a:schemeClr val="dk1"/>
              </a:solidFill>
              <a:latin typeface="Arial"/>
              <a:ea typeface="Arial"/>
              <a:cs typeface="Arial"/>
              <a:sym typeface="Arial"/>
            </a:endParaRPr>
          </a:p>
          <a:p>
            <a:pPr marL="0" lvl="0" indent="0" algn="l" rtl="0">
              <a:lnSpc>
                <a:spcPct val="150000"/>
              </a:lnSpc>
              <a:spcBef>
                <a:spcPts val="0"/>
              </a:spcBef>
              <a:spcAft>
                <a:spcPts val="0"/>
              </a:spcAft>
              <a:buClr>
                <a:schemeClr val="dk1"/>
              </a:buClr>
              <a:buFont typeface="Arial"/>
              <a:buNone/>
            </a:pPr>
            <a:r>
              <a:rPr lang="en-US" sz="1200">
                <a:latin typeface="Tahoma"/>
                <a:ea typeface="Tahoma"/>
                <a:cs typeface="Tahoma"/>
                <a:sym typeface="Tahoma"/>
              </a:rPr>
              <a:t>Feistel structure is used in block ciphers. As said earlier a block cipher takes n bit block as input for encryption and generates n bit cipher text block. Each cipher text block should be unique to make encryption process as reversible process.  This transformation is reversible or nonsingular.</a:t>
            </a:r>
            <a:endParaRPr sz="1400">
              <a:solidFill>
                <a:schemeClr val="dk1"/>
              </a:solidFill>
              <a:latin typeface="Arial"/>
              <a:ea typeface="Arial"/>
              <a:cs typeface="Arial"/>
              <a:sym typeface="Arial"/>
            </a:endParaRPr>
          </a:p>
          <a:p>
            <a:pPr marL="0" lvl="0" indent="0" algn="l" rtl="0">
              <a:lnSpc>
                <a:spcPct val="150000"/>
              </a:lnSpc>
              <a:spcBef>
                <a:spcPts val="0"/>
              </a:spcBef>
              <a:spcAft>
                <a:spcPts val="0"/>
              </a:spcAft>
              <a:buClr>
                <a:schemeClr val="dk1"/>
              </a:buClr>
              <a:buFont typeface="Arial"/>
              <a:buNone/>
            </a:pPr>
            <a:r>
              <a:rPr lang="en-US" sz="1200">
                <a:latin typeface="Tahoma"/>
                <a:ea typeface="Tahoma"/>
                <a:cs typeface="Tahoma"/>
                <a:sym typeface="Tahoma"/>
              </a:rPr>
              <a:t> Consider an example transformation for 2 bit blocks.</a:t>
            </a:r>
            <a:endParaRPr sz="1400">
              <a:solidFill>
                <a:schemeClr val="dk1"/>
              </a:solidFill>
              <a:latin typeface="Arial"/>
              <a:ea typeface="Arial"/>
              <a:cs typeface="Arial"/>
              <a:sym typeface="Arial"/>
            </a:endParaRPr>
          </a:p>
          <a:p>
            <a:pPr marL="0" lvl="0" indent="0" algn="l" rtl="0">
              <a:lnSpc>
                <a:spcPct val="150000"/>
              </a:lnSpc>
              <a:spcBef>
                <a:spcPts val="0"/>
              </a:spcBef>
              <a:spcAft>
                <a:spcPts val="0"/>
              </a:spcAft>
              <a:buClr>
                <a:schemeClr val="dk1"/>
              </a:buClr>
              <a:buFont typeface="Arial"/>
              <a:buNone/>
            </a:pPr>
            <a:r>
              <a:rPr lang="en-US" sz="1200">
                <a:latin typeface="Tahoma"/>
                <a:ea typeface="Tahoma"/>
                <a:cs typeface="Tahoma"/>
                <a:sym typeface="Tahoma"/>
              </a:rPr>
              <a:t> </a:t>
            </a:r>
            <a:r>
              <a:rPr lang="en-US" sz="1200" b="1">
                <a:latin typeface="Tahoma"/>
                <a:ea typeface="Tahoma"/>
                <a:cs typeface="Tahoma"/>
                <a:sym typeface="Tahoma"/>
              </a:rPr>
              <a:t>Reversible Mapping</a:t>
            </a:r>
            <a:endParaRPr sz="1200">
              <a:latin typeface="Tahoma"/>
              <a:ea typeface="Tahoma"/>
              <a:cs typeface="Tahoma"/>
              <a:sym typeface="Tahoma"/>
            </a:endParaRPr>
          </a:p>
          <a:p>
            <a:pPr marL="0" lvl="0" indent="0" algn="l" rtl="0">
              <a:lnSpc>
                <a:spcPct val="150000"/>
              </a:lnSpc>
              <a:spcBef>
                <a:spcPts val="0"/>
              </a:spcBef>
              <a:spcAft>
                <a:spcPts val="0"/>
              </a:spcAft>
              <a:buClr>
                <a:schemeClr val="dk1"/>
              </a:buClr>
              <a:buFont typeface="Arial"/>
              <a:buNone/>
            </a:pPr>
            <a:r>
              <a:rPr lang="en-US" sz="1200" b="1">
                <a:latin typeface="Tahoma"/>
                <a:ea typeface="Tahoma"/>
                <a:cs typeface="Tahoma"/>
                <a:sym typeface="Tahoma"/>
              </a:rPr>
              <a:t>Plaintext  Ciphertext</a:t>
            </a:r>
            <a:endParaRPr sz="1200">
              <a:latin typeface="Tahoma"/>
              <a:ea typeface="Tahoma"/>
              <a:cs typeface="Tahoma"/>
              <a:sym typeface="Tahoma"/>
            </a:endParaRPr>
          </a:p>
          <a:p>
            <a:pPr marL="0" lvl="0" indent="0" algn="l" rtl="0">
              <a:lnSpc>
                <a:spcPct val="150000"/>
              </a:lnSpc>
              <a:spcBef>
                <a:spcPts val="0"/>
              </a:spcBef>
              <a:spcAft>
                <a:spcPts val="0"/>
              </a:spcAft>
              <a:buClr>
                <a:schemeClr val="dk1"/>
              </a:buClr>
              <a:buFont typeface="Arial"/>
              <a:buNone/>
            </a:pPr>
            <a:r>
              <a:rPr lang="en-US" sz="1200">
                <a:latin typeface="Tahoma"/>
                <a:ea typeface="Tahoma"/>
                <a:cs typeface="Tahoma"/>
                <a:sym typeface="Tahoma"/>
              </a:rPr>
              <a:t>00		11</a:t>
            </a:r>
            <a:endParaRPr sz="1400">
              <a:solidFill>
                <a:schemeClr val="dk1"/>
              </a:solidFill>
              <a:latin typeface="Arial"/>
              <a:ea typeface="Arial"/>
              <a:cs typeface="Arial"/>
              <a:sym typeface="Arial"/>
            </a:endParaRPr>
          </a:p>
          <a:p>
            <a:pPr marL="0" lvl="0" indent="0" algn="l" rtl="0">
              <a:lnSpc>
                <a:spcPct val="150000"/>
              </a:lnSpc>
              <a:spcBef>
                <a:spcPts val="0"/>
              </a:spcBef>
              <a:spcAft>
                <a:spcPts val="0"/>
              </a:spcAft>
              <a:buClr>
                <a:schemeClr val="dk1"/>
              </a:buClr>
              <a:buFont typeface="Arial"/>
              <a:buNone/>
            </a:pPr>
            <a:r>
              <a:rPr lang="en-US" sz="1200">
                <a:latin typeface="Tahoma"/>
                <a:ea typeface="Tahoma"/>
                <a:cs typeface="Tahoma"/>
                <a:sym typeface="Tahoma"/>
              </a:rPr>
              <a:t>01 		10</a:t>
            </a:r>
            <a:endParaRPr sz="1400">
              <a:solidFill>
                <a:schemeClr val="dk1"/>
              </a:solidFill>
              <a:latin typeface="Arial"/>
              <a:ea typeface="Arial"/>
              <a:cs typeface="Arial"/>
              <a:sym typeface="Arial"/>
            </a:endParaRPr>
          </a:p>
          <a:p>
            <a:pPr marL="0" lvl="0" indent="0" algn="l" rtl="0">
              <a:lnSpc>
                <a:spcPct val="150000"/>
              </a:lnSpc>
              <a:spcBef>
                <a:spcPts val="0"/>
              </a:spcBef>
              <a:spcAft>
                <a:spcPts val="0"/>
              </a:spcAft>
              <a:buClr>
                <a:schemeClr val="dk1"/>
              </a:buClr>
              <a:buFont typeface="Arial"/>
              <a:buNone/>
            </a:pPr>
            <a:r>
              <a:rPr lang="en-US" sz="1200">
                <a:latin typeface="Tahoma"/>
                <a:ea typeface="Tahoma"/>
                <a:cs typeface="Tahoma"/>
                <a:sym typeface="Tahoma"/>
              </a:rPr>
              <a:t>10 		00</a:t>
            </a:r>
            <a:endParaRPr sz="1400">
              <a:solidFill>
                <a:schemeClr val="dk1"/>
              </a:solidFill>
              <a:latin typeface="Arial"/>
              <a:ea typeface="Arial"/>
              <a:cs typeface="Arial"/>
              <a:sym typeface="Arial"/>
            </a:endParaRPr>
          </a:p>
          <a:p>
            <a:pPr marL="0" lvl="0" indent="0" algn="l" rtl="0">
              <a:lnSpc>
                <a:spcPct val="150000"/>
              </a:lnSpc>
              <a:spcBef>
                <a:spcPts val="0"/>
              </a:spcBef>
              <a:spcAft>
                <a:spcPts val="0"/>
              </a:spcAft>
              <a:buClr>
                <a:schemeClr val="dk1"/>
              </a:buClr>
              <a:buFont typeface="Arial"/>
              <a:buNone/>
            </a:pPr>
            <a:r>
              <a:rPr lang="en-US" sz="1200">
                <a:latin typeface="Tahoma"/>
                <a:ea typeface="Tahoma"/>
                <a:cs typeface="Tahoma"/>
                <a:sym typeface="Tahoma"/>
              </a:rPr>
              <a:t>11 		01</a:t>
            </a:r>
            <a:endParaRPr sz="1400">
              <a:solidFill>
                <a:schemeClr val="dk1"/>
              </a:solidFill>
              <a:latin typeface="Arial"/>
              <a:ea typeface="Arial"/>
              <a:cs typeface="Arial"/>
              <a:sym typeface="Arial"/>
            </a:endParaRPr>
          </a:p>
          <a:p>
            <a:pPr marL="0" lvl="0" indent="0" algn="l" rtl="0">
              <a:lnSpc>
                <a:spcPct val="150000"/>
              </a:lnSpc>
              <a:spcBef>
                <a:spcPts val="0"/>
              </a:spcBef>
              <a:spcAft>
                <a:spcPts val="0"/>
              </a:spcAft>
              <a:buClr>
                <a:schemeClr val="dk1"/>
              </a:buClr>
              <a:buFont typeface="Arial"/>
              <a:buNone/>
            </a:pPr>
            <a:r>
              <a:rPr lang="en-US" sz="1200">
                <a:latin typeface="Tahoma"/>
                <a:ea typeface="Tahoma"/>
                <a:cs typeface="Tahoma"/>
                <a:sym typeface="Tahoma"/>
              </a:rPr>
              <a:t>In the above plain text and cipher text there is an unique cipher text for each plain text blocks.</a:t>
            </a:r>
            <a:endParaRPr sz="1400">
              <a:solidFill>
                <a:schemeClr val="dk1"/>
              </a:solidFill>
              <a:latin typeface="Arial"/>
              <a:ea typeface="Arial"/>
              <a:cs typeface="Arial"/>
              <a:sym typeface="Arial"/>
            </a:endParaRPr>
          </a:p>
          <a:p>
            <a:pPr marL="0" lvl="0" indent="0" algn="l" rtl="0">
              <a:lnSpc>
                <a:spcPct val="150000"/>
              </a:lnSpc>
              <a:spcBef>
                <a:spcPts val="0"/>
              </a:spcBef>
              <a:spcAft>
                <a:spcPts val="0"/>
              </a:spcAft>
              <a:buClr>
                <a:schemeClr val="dk1"/>
              </a:buClr>
              <a:buFont typeface="Arial"/>
              <a:buNone/>
            </a:pPr>
            <a:r>
              <a:rPr lang="en-US" sz="1800"/>
              <a:t> </a:t>
            </a:r>
            <a:r>
              <a:rPr lang="en-US" sz="1800" b="1"/>
              <a:t> </a:t>
            </a:r>
            <a:endParaRPr sz="1800"/>
          </a:p>
          <a:p>
            <a:pPr marL="0" lvl="0" indent="0" algn="just" rtl="0">
              <a:lnSpc>
                <a:spcPct val="150000"/>
              </a:lnSpc>
              <a:spcBef>
                <a:spcPts val="0"/>
              </a:spcBef>
              <a:spcAft>
                <a:spcPts val="0"/>
              </a:spcAft>
              <a:buClr>
                <a:schemeClr val="dk1"/>
              </a:buClr>
              <a:buFont typeface="Arial"/>
              <a:buNone/>
            </a:pPr>
            <a:endParaRPr sz="1200">
              <a:latin typeface="Tahoma"/>
              <a:ea typeface="Tahoma"/>
              <a:cs typeface="Tahoma"/>
              <a:sym typeface="Tahoma"/>
            </a:endParaRPr>
          </a:p>
          <a:p>
            <a:pPr marL="0" lvl="0" indent="0" algn="l" rtl="0">
              <a:spcBef>
                <a:spcPts val="750"/>
              </a:spcBef>
              <a:spcAft>
                <a:spcPts val="0"/>
              </a:spcAft>
              <a:buNone/>
            </a:pP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2"/>
          <p:cNvSpPr txBox="1">
            <a:spLocks noGrp="1"/>
          </p:cNvSpPr>
          <p:nvPr>
            <p:ph type="title"/>
          </p:nvPr>
        </p:nvSpPr>
        <p:spPr>
          <a:xfrm>
            <a:off x="471488" y="266148"/>
            <a:ext cx="5915100" cy="561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80" name="Google Shape;280;p42"/>
          <p:cNvSpPr txBox="1">
            <a:spLocks noGrp="1"/>
          </p:cNvSpPr>
          <p:nvPr>
            <p:ph type="body" idx="1"/>
          </p:nvPr>
        </p:nvSpPr>
        <p:spPr>
          <a:xfrm>
            <a:off x="471488" y="1030514"/>
            <a:ext cx="5915100" cy="7891800"/>
          </a:xfrm>
          <a:prstGeom prst="rect">
            <a:avLst/>
          </a:prstGeom>
        </p:spPr>
        <p:txBody>
          <a:bodyPr spcFirstLastPara="1" wrap="square" lIns="91425" tIns="45700" rIns="91425" bIns="45700" anchor="t" anchorCtr="0">
            <a:noAutofit/>
          </a:bodyPr>
          <a:lstStyle/>
          <a:p>
            <a:pPr marL="0" lvl="0" indent="0" algn="l" rtl="0">
              <a:lnSpc>
                <a:spcPct val="150000"/>
              </a:lnSpc>
              <a:spcBef>
                <a:spcPts val="0"/>
              </a:spcBef>
              <a:spcAft>
                <a:spcPts val="0"/>
              </a:spcAft>
              <a:buClr>
                <a:schemeClr val="dk1"/>
              </a:buClr>
              <a:buFont typeface="Arial"/>
              <a:buNone/>
            </a:pPr>
            <a:r>
              <a:rPr lang="en-US" sz="1200" b="1">
                <a:latin typeface="Tahoma"/>
                <a:ea typeface="Tahoma"/>
                <a:cs typeface="Tahoma"/>
                <a:sym typeface="Tahoma"/>
              </a:rPr>
              <a:t>Irreversible Mapping</a:t>
            </a:r>
            <a:endParaRPr sz="1200">
              <a:latin typeface="Tahoma"/>
              <a:ea typeface="Tahoma"/>
              <a:cs typeface="Tahoma"/>
              <a:sym typeface="Tahoma"/>
            </a:endParaRPr>
          </a:p>
          <a:p>
            <a:pPr marL="0" lvl="0" indent="0" algn="l" rtl="0">
              <a:lnSpc>
                <a:spcPct val="150000"/>
              </a:lnSpc>
              <a:spcBef>
                <a:spcPts val="0"/>
              </a:spcBef>
              <a:spcAft>
                <a:spcPts val="0"/>
              </a:spcAft>
              <a:buClr>
                <a:schemeClr val="dk1"/>
              </a:buClr>
              <a:buFont typeface="Arial"/>
              <a:buNone/>
            </a:pPr>
            <a:r>
              <a:rPr lang="en-US" sz="1200" b="1">
                <a:latin typeface="Tahoma"/>
                <a:ea typeface="Tahoma"/>
                <a:cs typeface="Tahoma"/>
                <a:sym typeface="Tahoma"/>
              </a:rPr>
              <a:t>Plaintext  Ciphertext</a:t>
            </a:r>
            <a:endParaRPr sz="1200">
              <a:latin typeface="Tahoma"/>
              <a:ea typeface="Tahoma"/>
              <a:cs typeface="Tahoma"/>
              <a:sym typeface="Tahoma"/>
            </a:endParaRPr>
          </a:p>
          <a:p>
            <a:pPr marL="0" lvl="0" indent="0" algn="l" rtl="0">
              <a:lnSpc>
                <a:spcPct val="150000"/>
              </a:lnSpc>
              <a:spcBef>
                <a:spcPts val="0"/>
              </a:spcBef>
              <a:spcAft>
                <a:spcPts val="0"/>
              </a:spcAft>
              <a:buClr>
                <a:schemeClr val="dk1"/>
              </a:buClr>
              <a:buFont typeface="Arial"/>
              <a:buNone/>
            </a:pPr>
            <a:r>
              <a:rPr lang="en-US" sz="1200">
                <a:latin typeface="Tahoma"/>
                <a:ea typeface="Tahoma"/>
                <a:cs typeface="Tahoma"/>
                <a:sym typeface="Tahoma"/>
              </a:rPr>
              <a:t>00 		11</a:t>
            </a:r>
            <a:endParaRPr sz="1400">
              <a:solidFill>
                <a:schemeClr val="dk1"/>
              </a:solidFill>
              <a:latin typeface="Arial"/>
              <a:ea typeface="Arial"/>
              <a:cs typeface="Arial"/>
              <a:sym typeface="Arial"/>
            </a:endParaRPr>
          </a:p>
          <a:p>
            <a:pPr marL="0" lvl="0" indent="0" algn="l" rtl="0">
              <a:lnSpc>
                <a:spcPct val="150000"/>
              </a:lnSpc>
              <a:spcBef>
                <a:spcPts val="0"/>
              </a:spcBef>
              <a:spcAft>
                <a:spcPts val="0"/>
              </a:spcAft>
              <a:buClr>
                <a:schemeClr val="dk1"/>
              </a:buClr>
              <a:buFont typeface="Arial"/>
              <a:buNone/>
            </a:pPr>
            <a:r>
              <a:rPr lang="en-US" sz="1200">
                <a:latin typeface="Tahoma"/>
                <a:ea typeface="Tahoma"/>
                <a:cs typeface="Tahoma"/>
                <a:sym typeface="Tahoma"/>
              </a:rPr>
              <a:t>01 		10</a:t>
            </a:r>
            <a:endParaRPr sz="1400">
              <a:solidFill>
                <a:schemeClr val="dk1"/>
              </a:solidFill>
              <a:latin typeface="Arial"/>
              <a:ea typeface="Arial"/>
              <a:cs typeface="Arial"/>
              <a:sym typeface="Arial"/>
            </a:endParaRPr>
          </a:p>
          <a:p>
            <a:pPr marL="0" lvl="0" indent="0" algn="l" rtl="0">
              <a:lnSpc>
                <a:spcPct val="150000"/>
              </a:lnSpc>
              <a:spcBef>
                <a:spcPts val="0"/>
              </a:spcBef>
              <a:spcAft>
                <a:spcPts val="0"/>
              </a:spcAft>
              <a:buClr>
                <a:schemeClr val="dk1"/>
              </a:buClr>
              <a:buFont typeface="Arial"/>
              <a:buNone/>
            </a:pPr>
            <a:r>
              <a:rPr lang="en-US" sz="1200">
                <a:latin typeface="Tahoma"/>
                <a:ea typeface="Tahoma"/>
                <a:cs typeface="Tahoma"/>
                <a:sym typeface="Tahoma"/>
              </a:rPr>
              <a:t>10 		01</a:t>
            </a:r>
            <a:endParaRPr sz="1400">
              <a:solidFill>
                <a:schemeClr val="dk1"/>
              </a:solidFill>
              <a:latin typeface="Arial"/>
              <a:ea typeface="Arial"/>
              <a:cs typeface="Arial"/>
              <a:sym typeface="Arial"/>
            </a:endParaRPr>
          </a:p>
          <a:p>
            <a:pPr marL="0" lvl="0" indent="0" algn="l" rtl="0">
              <a:lnSpc>
                <a:spcPct val="150000"/>
              </a:lnSpc>
              <a:spcBef>
                <a:spcPts val="0"/>
              </a:spcBef>
              <a:spcAft>
                <a:spcPts val="0"/>
              </a:spcAft>
              <a:buClr>
                <a:schemeClr val="dk1"/>
              </a:buClr>
              <a:buFont typeface="Arial"/>
              <a:buNone/>
            </a:pPr>
            <a:r>
              <a:rPr lang="en-US" sz="1200">
                <a:latin typeface="Tahoma"/>
                <a:ea typeface="Tahoma"/>
                <a:cs typeface="Tahoma"/>
                <a:sym typeface="Tahoma"/>
              </a:rPr>
              <a:t>11 		01</a:t>
            </a:r>
            <a:endParaRPr sz="1400">
              <a:solidFill>
                <a:schemeClr val="dk1"/>
              </a:solidFill>
              <a:latin typeface="Arial"/>
              <a:ea typeface="Arial"/>
              <a:cs typeface="Arial"/>
              <a:sym typeface="Arial"/>
            </a:endParaRPr>
          </a:p>
          <a:p>
            <a:pPr marL="0" lvl="0" indent="0" algn="l" rtl="0">
              <a:lnSpc>
                <a:spcPct val="150000"/>
              </a:lnSpc>
              <a:spcBef>
                <a:spcPts val="0"/>
              </a:spcBef>
              <a:spcAft>
                <a:spcPts val="0"/>
              </a:spcAft>
              <a:buClr>
                <a:schemeClr val="dk1"/>
              </a:buClr>
              <a:buFont typeface="Arial"/>
              <a:buNone/>
            </a:pPr>
            <a:r>
              <a:rPr lang="en-US" sz="1200">
                <a:latin typeface="Tahoma"/>
                <a:ea typeface="Tahoma"/>
                <a:cs typeface="Tahoma"/>
                <a:sym typeface="Tahoma"/>
              </a:rPr>
              <a:t>In this there are two plain text blocks 10 and 11 which are encrypted to the same cipher text block 01. So reverse mapping is alone considered where there are 2</a:t>
            </a:r>
            <a:r>
              <a:rPr lang="en-US" sz="1200" i="1">
                <a:latin typeface="Tahoma"/>
                <a:ea typeface="Tahoma"/>
                <a:cs typeface="Tahoma"/>
                <a:sym typeface="Tahoma"/>
              </a:rPr>
              <a:t>n</a:t>
            </a:r>
            <a:r>
              <a:rPr lang="en-US" sz="1200">
                <a:latin typeface="Tahoma"/>
                <a:ea typeface="Tahoma"/>
                <a:cs typeface="Tahoma"/>
                <a:sym typeface="Tahoma"/>
              </a:rPr>
              <a:t>! possible transformations.</a:t>
            </a:r>
            <a:endParaRPr sz="1400">
              <a:solidFill>
                <a:schemeClr val="dk1"/>
              </a:solidFill>
              <a:latin typeface="Arial"/>
              <a:ea typeface="Arial"/>
              <a:cs typeface="Arial"/>
              <a:sym typeface="Arial"/>
            </a:endParaRPr>
          </a:p>
          <a:p>
            <a:pPr marL="0" lvl="0" indent="0" algn="l" rtl="0">
              <a:lnSpc>
                <a:spcPct val="150000"/>
              </a:lnSpc>
              <a:spcBef>
                <a:spcPts val="0"/>
              </a:spcBef>
              <a:spcAft>
                <a:spcPts val="0"/>
              </a:spcAft>
              <a:buClr>
                <a:schemeClr val="dk1"/>
              </a:buClr>
              <a:buFont typeface="Arial"/>
              <a:buNone/>
            </a:pPr>
            <a:r>
              <a:rPr lang="en-US" sz="1400">
                <a:latin typeface="Tahoma"/>
                <a:ea typeface="Tahoma"/>
                <a:cs typeface="Tahoma"/>
                <a:sym typeface="Tahoma"/>
              </a:rPr>
              <a:t>Ideal Block cipher:</a:t>
            </a:r>
            <a:endParaRPr sz="1400">
              <a:solidFill>
                <a:schemeClr val="dk1"/>
              </a:solidFill>
              <a:latin typeface="Arial"/>
              <a:ea typeface="Arial"/>
              <a:cs typeface="Arial"/>
              <a:sym typeface="Arial"/>
            </a:endParaRPr>
          </a:p>
          <a:p>
            <a:pPr marL="0" lvl="0" indent="0" algn="just" rtl="0">
              <a:lnSpc>
                <a:spcPct val="150000"/>
              </a:lnSpc>
              <a:spcBef>
                <a:spcPts val="0"/>
              </a:spcBef>
              <a:spcAft>
                <a:spcPts val="0"/>
              </a:spcAft>
              <a:buNone/>
            </a:pPr>
            <a:r>
              <a:rPr lang="en-US" sz="1200">
                <a:latin typeface="Tahoma"/>
                <a:ea typeface="Tahoma"/>
                <a:cs typeface="Tahoma"/>
                <a:sym typeface="Tahoma"/>
              </a:rPr>
              <a:t>	Maximum numbers of possible encryption mappings are possible in an ideal block cipher. If suppose the number of bits are less say 4 bits, then this block cipher is similar to substitution techniques. So it is vulnerable to statistical analysis of the plain text. When the number of bits is more in number and reversible substitution is performed between plain text and cipher text then it is not easy to perform statistical analysis. </a:t>
            </a:r>
            <a:endParaRPr sz="1200">
              <a:latin typeface="Tahoma"/>
              <a:ea typeface="Tahoma"/>
              <a:cs typeface="Tahoma"/>
              <a:sym typeface="Tahoma"/>
            </a:endParaRPr>
          </a:p>
          <a:p>
            <a:pPr marL="0" lvl="0" indent="0" algn="just" rtl="0">
              <a:lnSpc>
                <a:spcPct val="150000"/>
              </a:lnSpc>
              <a:spcBef>
                <a:spcPts val="0"/>
              </a:spcBef>
              <a:spcAft>
                <a:spcPts val="0"/>
              </a:spcAft>
              <a:buNone/>
            </a:pPr>
            <a:endParaRPr sz="1200">
              <a:latin typeface="Tahoma"/>
              <a:ea typeface="Tahoma"/>
              <a:cs typeface="Tahoma"/>
              <a:sym typeface="Tahoma"/>
            </a:endParaRPr>
          </a:p>
          <a:p>
            <a:pPr marL="0" lvl="0" indent="0" algn="l" rtl="0">
              <a:lnSpc>
                <a:spcPct val="100000"/>
              </a:lnSpc>
              <a:spcBef>
                <a:spcPts val="0"/>
              </a:spcBef>
              <a:spcAft>
                <a:spcPts val="0"/>
              </a:spcAft>
              <a:buNone/>
            </a:pPr>
            <a:endParaRPr sz="1200" b="1">
              <a:latin typeface="Tahoma"/>
              <a:ea typeface="Tahoma"/>
              <a:cs typeface="Tahoma"/>
              <a:sym typeface="Tahoma"/>
            </a:endParaRPr>
          </a:p>
          <a:p>
            <a:pPr marL="0" lvl="0" indent="0" algn="l" rtl="0">
              <a:lnSpc>
                <a:spcPct val="100000"/>
              </a:lnSpc>
              <a:spcBef>
                <a:spcPts val="0"/>
              </a:spcBef>
              <a:spcAft>
                <a:spcPts val="0"/>
              </a:spcAft>
              <a:buNone/>
            </a:pPr>
            <a:endParaRPr sz="1200" b="1">
              <a:latin typeface="Tahoma"/>
              <a:ea typeface="Tahoma"/>
              <a:cs typeface="Tahoma"/>
              <a:sym typeface="Tahoma"/>
            </a:endParaRPr>
          </a:p>
          <a:p>
            <a:pPr marL="0" lvl="0" indent="0" algn="l" rtl="0">
              <a:lnSpc>
                <a:spcPct val="100000"/>
              </a:lnSpc>
              <a:spcBef>
                <a:spcPts val="0"/>
              </a:spcBef>
              <a:spcAft>
                <a:spcPts val="0"/>
              </a:spcAft>
              <a:buNone/>
            </a:pPr>
            <a:endParaRPr sz="1200" b="1">
              <a:latin typeface="Tahoma"/>
              <a:ea typeface="Tahoma"/>
              <a:cs typeface="Tahoma"/>
              <a:sym typeface="Tahoma"/>
            </a:endParaRPr>
          </a:p>
          <a:p>
            <a:pPr marL="0" lvl="0" indent="0" algn="l" rtl="0">
              <a:lnSpc>
                <a:spcPct val="100000"/>
              </a:lnSpc>
              <a:spcBef>
                <a:spcPts val="0"/>
              </a:spcBef>
              <a:spcAft>
                <a:spcPts val="0"/>
              </a:spcAft>
              <a:buNone/>
            </a:pPr>
            <a:endParaRPr sz="1200" b="1">
              <a:latin typeface="Tahoma"/>
              <a:ea typeface="Tahoma"/>
              <a:cs typeface="Tahoma"/>
              <a:sym typeface="Tahoma"/>
            </a:endParaRPr>
          </a:p>
          <a:p>
            <a:pPr marL="0" lvl="0" indent="0" algn="l" rtl="0">
              <a:lnSpc>
                <a:spcPct val="100000"/>
              </a:lnSpc>
              <a:spcBef>
                <a:spcPts val="0"/>
              </a:spcBef>
              <a:spcAft>
                <a:spcPts val="0"/>
              </a:spcAft>
              <a:buNone/>
            </a:pPr>
            <a:endParaRPr sz="1200" b="1">
              <a:latin typeface="Tahoma"/>
              <a:ea typeface="Tahoma"/>
              <a:cs typeface="Tahoma"/>
              <a:sym typeface="Tahoma"/>
            </a:endParaRPr>
          </a:p>
          <a:p>
            <a:pPr marL="0" lvl="0" indent="0" algn="l" rtl="0">
              <a:lnSpc>
                <a:spcPct val="100000"/>
              </a:lnSpc>
              <a:spcBef>
                <a:spcPts val="0"/>
              </a:spcBef>
              <a:spcAft>
                <a:spcPts val="0"/>
              </a:spcAft>
              <a:buNone/>
            </a:pPr>
            <a:endParaRPr sz="1200" b="1">
              <a:latin typeface="Tahoma"/>
              <a:ea typeface="Tahoma"/>
              <a:cs typeface="Tahoma"/>
              <a:sym typeface="Tahoma"/>
            </a:endParaRPr>
          </a:p>
          <a:p>
            <a:pPr marL="0" lvl="0" indent="0" algn="l" rtl="0">
              <a:lnSpc>
                <a:spcPct val="100000"/>
              </a:lnSpc>
              <a:spcBef>
                <a:spcPts val="0"/>
              </a:spcBef>
              <a:spcAft>
                <a:spcPts val="0"/>
              </a:spcAft>
              <a:buNone/>
            </a:pPr>
            <a:endParaRPr sz="1200" b="1">
              <a:latin typeface="Tahoma"/>
              <a:ea typeface="Tahoma"/>
              <a:cs typeface="Tahoma"/>
              <a:sym typeface="Tahoma"/>
            </a:endParaRPr>
          </a:p>
          <a:p>
            <a:pPr marL="0" lvl="0" indent="0" algn="l" rtl="0">
              <a:lnSpc>
                <a:spcPct val="100000"/>
              </a:lnSpc>
              <a:spcBef>
                <a:spcPts val="0"/>
              </a:spcBef>
              <a:spcAft>
                <a:spcPts val="0"/>
              </a:spcAft>
              <a:buNone/>
            </a:pPr>
            <a:endParaRPr sz="1200" b="1">
              <a:latin typeface="Tahoma"/>
              <a:ea typeface="Tahoma"/>
              <a:cs typeface="Tahoma"/>
              <a:sym typeface="Tahoma"/>
            </a:endParaRPr>
          </a:p>
          <a:p>
            <a:pPr marL="0" lvl="0" indent="0" algn="l" rtl="0">
              <a:lnSpc>
                <a:spcPct val="100000"/>
              </a:lnSpc>
              <a:spcBef>
                <a:spcPts val="0"/>
              </a:spcBef>
              <a:spcAft>
                <a:spcPts val="0"/>
              </a:spcAft>
              <a:buNone/>
            </a:pPr>
            <a:endParaRPr sz="1200" b="1">
              <a:latin typeface="Tahoma"/>
              <a:ea typeface="Tahoma"/>
              <a:cs typeface="Tahoma"/>
              <a:sym typeface="Tahoma"/>
            </a:endParaRPr>
          </a:p>
          <a:p>
            <a:pPr marL="0" lvl="0" indent="0" algn="l" rtl="0">
              <a:lnSpc>
                <a:spcPct val="100000"/>
              </a:lnSpc>
              <a:spcBef>
                <a:spcPts val="0"/>
              </a:spcBef>
              <a:spcAft>
                <a:spcPts val="0"/>
              </a:spcAft>
              <a:buNone/>
            </a:pPr>
            <a:endParaRPr sz="1200" b="1">
              <a:latin typeface="Tahoma"/>
              <a:ea typeface="Tahoma"/>
              <a:cs typeface="Tahoma"/>
              <a:sym typeface="Tahoma"/>
            </a:endParaRPr>
          </a:p>
          <a:p>
            <a:pPr marL="0" lvl="0" indent="0" algn="l" rtl="0">
              <a:lnSpc>
                <a:spcPct val="100000"/>
              </a:lnSpc>
              <a:spcBef>
                <a:spcPts val="0"/>
              </a:spcBef>
              <a:spcAft>
                <a:spcPts val="0"/>
              </a:spcAft>
              <a:buNone/>
            </a:pPr>
            <a:endParaRPr sz="1200" b="1">
              <a:latin typeface="Tahoma"/>
              <a:ea typeface="Tahoma"/>
              <a:cs typeface="Tahoma"/>
              <a:sym typeface="Tahoma"/>
            </a:endParaRPr>
          </a:p>
          <a:p>
            <a:pPr marL="0" lvl="0" indent="0" algn="l" rtl="0">
              <a:lnSpc>
                <a:spcPct val="100000"/>
              </a:lnSpc>
              <a:spcBef>
                <a:spcPts val="0"/>
              </a:spcBef>
              <a:spcAft>
                <a:spcPts val="0"/>
              </a:spcAft>
              <a:buNone/>
            </a:pPr>
            <a:endParaRPr sz="1200" b="1">
              <a:latin typeface="Tahoma"/>
              <a:ea typeface="Tahoma"/>
              <a:cs typeface="Tahoma"/>
              <a:sym typeface="Tahoma"/>
            </a:endParaRPr>
          </a:p>
          <a:p>
            <a:pPr marL="0" lvl="0" indent="0" algn="l" rtl="0">
              <a:lnSpc>
                <a:spcPct val="100000"/>
              </a:lnSpc>
              <a:spcBef>
                <a:spcPts val="0"/>
              </a:spcBef>
              <a:spcAft>
                <a:spcPts val="0"/>
              </a:spcAft>
              <a:buNone/>
            </a:pPr>
            <a:endParaRPr sz="1200" b="1">
              <a:latin typeface="Tahoma"/>
              <a:ea typeface="Tahoma"/>
              <a:cs typeface="Tahoma"/>
              <a:sym typeface="Tahoma"/>
            </a:endParaRPr>
          </a:p>
          <a:p>
            <a:pPr marL="0" lvl="0" indent="0" algn="l" rtl="0">
              <a:lnSpc>
                <a:spcPct val="100000"/>
              </a:lnSpc>
              <a:spcBef>
                <a:spcPts val="0"/>
              </a:spcBef>
              <a:spcAft>
                <a:spcPts val="0"/>
              </a:spcAft>
              <a:buNone/>
            </a:pPr>
            <a:endParaRPr sz="1200" b="1">
              <a:latin typeface="Tahoma"/>
              <a:ea typeface="Tahoma"/>
              <a:cs typeface="Tahoma"/>
              <a:sym typeface="Tahoma"/>
            </a:endParaRPr>
          </a:p>
          <a:p>
            <a:pPr marL="0" lvl="0" indent="0" algn="l" rtl="0">
              <a:lnSpc>
                <a:spcPct val="100000"/>
              </a:lnSpc>
              <a:spcBef>
                <a:spcPts val="0"/>
              </a:spcBef>
              <a:spcAft>
                <a:spcPts val="0"/>
              </a:spcAft>
              <a:buNone/>
            </a:pPr>
            <a:endParaRPr sz="1200" b="1">
              <a:latin typeface="Tahoma"/>
              <a:ea typeface="Tahoma"/>
              <a:cs typeface="Tahoma"/>
              <a:sym typeface="Tahoma"/>
            </a:endParaRPr>
          </a:p>
          <a:p>
            <a:pPr marL="0" lvl="0" indent="0" algn="l" rtl="0">
              <a:lnSpc>
                <a:spcPct val="100000"/>
              </a:lnSpc>
              <a:spcBef>
                <a:spcPts val="0"/>
              </a:spcBef>
              <a:spcAft>
                <a:spcPts val="0"/>
              </a:spcAft>
              <a:buNone/>
            </a:pPr>
            <a:r>
              <a:rPr lang="en-US" sz="1200" b="1">
                <a:latin typeface="Tahoma"/>
                <a:ea typeface="Tahoma"/>
                <a:cs typeface="Tahoma"/>
                <a:sym typeface="Tahoma"/>
              </a:rPr>
              <a:t>                   General </a:t>
            </a:r>
            <a:r>
              <a:rPr lang="en-US" sz="1200" b="1" i="1">
                <a:latin typeface="Tahoma"/>
                <a:ea typeface="Tahoma"/>
                <a:cs typeface="Tahoma"/>
                <a:sym typeface="Tahoma"/>
              </a:rPr>
              <a:t>n</a:t>
            </a:r>
            <a:r>
              <a:rPr lang="en-US" sz="1200" b="1">
                <a:latin typeface="Tahoma"/>
                <a:ea typeface="Tahoma"/>
                <a:cs typeface="Tahoma"/>
                <a:sym typeface="Tahoma"/>
              </a:rPr>
              <a:t>-bit-</a:t>
            </a:r>
            <a:r>
              <a:rPr lang="en-US" sz="1200" b="1" i="1">
                <a:latin typeface="Tahoma"/>
                <a:ea typeface="Tahoma"/>
                <a:cs typeface="Tahoma"/>
                <a:sym typeface="Tahoma"/>
              </a:rPr>
              <a:t>n</a:t>
            </a:r>
            <a:r>
              <a:rPr lang="en-US" sz="1200" b="1">
                <a:latin typeface="Tahoma"/>
                <a:ea typeface="Tahoma"/>
                <a:cs typeface="Tahoma"/>
                <a:sym typeface="Tahoma"/>
              </a:rPr>
              <a:t>-bit Block Substitution (shown with </a:t>
            </a:r>
            <a:r>
              <a:rPr lang="en-US" sz="1200" b="1" i="1">
                <a:latin typeface="Tahoma"/>
                <a:ea typeface="Tahoma"/>
                <a:cs typeface="Tahoma"/>
                <a:sym typeface="Tahoma"/>
              </a:rPr>
              <a:t>n </a:t>
            </a:r>
            <a:r>
              <a:rPr lang="en-US" sz="1200" b="1">
                <a:latin typeface="Tahoma"/>
                <a:ea typeface="Tahoma"/>
                <a:cs typeface="Tahoma"/>
                <a:sym typeface="Tahoma"/>
              </a:rPr>
              <a:t>= 4)</a:t>
            </a:r>
            <a:endParaRPr sz="1200"/>
          </a:p>
          <a:p>
            <a:pPr marL="0" lvl="0" indent="0" algn="just" rtl="0">
              <a:lnSpc>
                <a:spcPct val="150000"/>
              </a:lnSpc>
              <a:spcBef>
                <a:spcPts val="0"/>
              </a:spcBef>
              <a:spcAft>
                <a:spcPts val="0"/>
              </a:spcAft>
              <a:buNone/>
            </a:pPr>
            <a:endParaRPr sz="1200">
              <a:latin typeface="Tahoma"/>
              <a:ea typeface="Tahoma"/>
              <a:cs typeface="Tahoma"/>
              <a:sym typeface="Tahoma"/>
            </a:endParaRPr>
          </a:p>
          <a:p>
            <a:pPr marL="0" lvl="0" indent="0" algn="just" rtl="0">
              <a:lnSpc>
                <a:spcPct val="150000"/>
              </a:lnSpc>
              <a:spcBef>
                <a:spcPts val="0"/>
              </a:spcBef>
              <a:spcAft>
                <a:spcPts val="0"/>
              </a:spcAft>
              <a:buNone/>
            </a:pPr>
            <a:endParaRPr sz="1200">
              <a:latin typeface="Tahoma"/>
              <a:ea typeface="Tahoma"/>
              <a:cs typeface="Tahoma"/>
              <a:sym typeface="Tahoma"/>
            </a:endParaRPr>
          </a:p>
          <a:p>
            <a:pPr marL="0" lvl="0" indent="0" algn="just" rtl="0">
              <a:lnSpc>
                <a:spcPct val="150000"/>
              </a:lnSpc>
              <a:spcBef>
                <a:spcPts val="0"/>
              </a:spcBef>
              <a:spcAft>
                <a:spcPts val="0"/>
              </a:spcAft>
              <a:buClr>
                <a:schemeClr val="dk1"/>
              </a:buClr>
              <a:buFont typeface="Arial"/>
              <a:buNone/>
            </a:pPr>
            <a:endParaRPr sz="1200">
              <a:latin typeface="Tahoma"/>
              <a:ea typeface="Tahoma"/>
              <a:cs typeface="Tahoma"/>
              <a:sym typeface="Tahoma"/>
            </a:endParaRPr>
          </a:p>
          <a:p>
            <a:pPr marL="0" lvl="0" indent="0" algn="just" rtl="0">
              <a:lnSpc>
                <a:spcPct val="150000"/>
              </a:lnSpc>
              <a:spcBef>
                <a:spcPts val="0"/>
              </a:spcBef>
              <a:spcAft>
                <a:spcPts val="0"/>
              </a:spcAft>
              <a:buClr>
                <a:schemeClr val="dk1"/>
              </a:buClr>
              <a:buFont typeface="Arial"/>
              <a:buNone/>
            </a:pPr>
            <a:endParaRPr sz="1200">
              <a:latin typeface="Tahoma"/>
              <a:ea typeface="Tahoma"/>
              <a:cs typeface="Tahoma"/>
              <a:sym typeface="Tahoma"/>
            </a:endParaRPr>
          </a:p>
          <a:p>
            <a:pPr marL="0" lvl="0" indent="0" algn="just" rtl="0">
              <a:lnSpc>
                <a:spcPct val="150000"/>
              </a:lnSpc>
              <a:spcBef>
                <a:spcPts val="0"/>
              </a:spcBef>
              <a:spcAft>
                <a:spcPts val="0"/>
              </a:spcAft>
              <a:buClr>
                <a:schemeClr val="dk1"/>
              </a:buClr>
              <a:buFont typeface="Arial"/>
              <a:buNone/>
            </a:pPr>
            <a:endParaRPr sz="1200">
              <a:latin typeface="Tahoma"/>
              <a:ea typeface="Tahoma"/>
              <a:cs typeface="Tahoma"/>
              <a:sym typeface="Tahoma"/>
            </a:endParaRPr>
          </a:p>
          <a:p>
            <a:pPr marL="0" lvl="0" indent="0" algn="just" rtl="0">
              <a:lnSpc>
                <a:spcPct val="150000"/>
              </a:lnSpc>
              <a:spcBef>
                <a:spcPts val="0"/>
              </a:spcBef>
              <a:spcAft>
                <a:spcPts val="0"/>
              </a:spcAft>
              <a:buClr>
                <a:schemeClr val="dk1"/>
              </a:buClr>
              <a:buFont typeface="Arial"/>
              <a:buNone/>
            </a:pPr>
            <a:endParaRPr sz="1200">
              <a:latin typeface="Tahoma"/>
              <a:ea typeface="Tahoma"/>
              <a:cs typeface="Tahoma"/>
              <a:sym typeface="Tahoma"/>
            </a:endParaRPr>
          </a:p>
          <a:p>
            <a:pPr marL="0" lvl="0" indent="0" algn="just" rtl="0">
              <a:lnSpc>
                <a:spcPct val="150000"/>
              </a:lnSpc>
              <a:spcBef>
                <a:spcPts val="0"/>
              </a:spcBef>
              <a:spcAft>
                <a:spcPts val="0"/>
              </a:spcAft>
              <a:buClr>
                <a:schemeClr val="dk1"/>
              </a:buClr>
              <a:buFont typeface="Arial"/>
              <a:buNone/>
            </a:pPr>
            <a:endParaRPr sz="1200">
              <a:latin typeface="Tahoma"/>
              <a:ea typeface="Tahoma"/>
              <a:cs typeface="Tahoma"/>
              <a:sym typeface="Tahoma"/>
            </a:endParaRPr>
          </a:p>
          <a:p>
            <a:pPr marL="0" lvl="0" indent="0" algn="just" rtl="0">
              <a:lnSpc>
                <a:spcPct val="150000"/>
              </a:lnSpc>
              <a:spcBef>
                <a:spcPts val="0"/>
              </a:spcBef>
              <a:spcAft>
                <a:spcPts val="0"/>
              </a:spcAft>
              <a:buClr>
                <a:schemeClr val="dk1"/>
              </a:buClr>
              <a:buFont typeface="Arial"/>
              <a:buNone/>
            </a:pPr>
            <a:endParaRPr sz="1200">
              <a:latin typeface="Tahoma"/>
              <a:ea typeface="Tahoma"/>
              <a:cs typeface="Tahoma"/>
              <a:sym typeface="Tahoma"/>
            </a:endParaRPr>
          </a:p>
          <a:p>
            <a:pPr marL="0" lvl="0" indent="0" algn="just" rtl="0">
              <a:lnSpc>
                <a:spcPct val="150000"/>
              </a:lnSpc>
              <a:spcBef>
                <a:spcPts val="0"/>
              </a:spcBef>
              <a:spcAft>
                <a:spcPts val="0"/>
              </a:spcAft>
              <a:buClr>
                <a:schemeClr val="dk1"/>
              </a:buClr>
              <a:buFont typeface="Arial"/>
              <a:buNone/>
            </a:pPr>
            <a:endParaRPr sz="1200">
              <a:latin typeface="Tahoma"/>
              <a:ea typeface="Tahoma"/>
              <a:cs typeface="Tahoma"/>
              <a:sym typeface="Tahoma"/>
            </a:endParaRPr>
          </a:p>
          <a:p>
            <a:pPr marL="0" lvl="0" indent="0" algn="just" rtl="0">
              <a:lnSpc>
                <a:spcPct val="150000"/>
              </a:lnSpc>
              <a:spcBef>
                <a:spcPts val="0"/>
              </a:spcBef>
              <a:spcAft>
                <a:spcPts val="0"/>
              </a:spcAft>
              <a:buClr>
                <a:schemeClr val="dk1"/>
              </a:buClr>
              <a:buFont typeface="Arial"/>
              <a:buNone/>
            </a:pPr>
            <a:endParaRPr sz="1200">
              <a:latin typeface="Tahoma"/>
              <a:ea typeface="Tahoma"/>
              <a:cs typeface="Tahoma"/>
              <a:sym typeface="Tahoma"/>
            </a:endParaRPr>
          </a:p>
          <a:p>
            <a:pPr marL="0" lvl="0" indent="0" algn="just" rtl="0">
              <a:lnSpc>
                <a:spcPct val="150000"/>
              </a:lnSpc>
              <a:spcBef>
                <a:spcPts val="0"/>
              </a:spcBef>
              <a:spcAft>
                <a:spcPts val="0"/>
              </a:spcAft>
              <a:buClr>
                <a:schemeClr val="dk1"/>
              </a:buClr>
              <a:buFont typeface="Arial"/>
              <a:buNone/>
            </a:pPr>
            <a:endParaRPr sz="1200">
              <a:latin typeface="Tahoma"/>
              <a:ea typeface="Tahoma"/>
              <a:cs typeface="Tahoma"/>
              <a:sym typeface="Tahoma"/>
            </a:endParaRPr>
          </a:p>
          <a:p>
            <a:pPr marL="0" lvl="0" indent="0" algn="just" rtl="0">
              <a:lnSpc>
                <a:spcPct val="150000"/>
              </a:lnSpc>
              <a:spcBef>
                <a:spcPts val="0"/>
              </a:spcBef>
              <a:spcAft>
                <a:spcPts val="0"/>
              </a:spcAft>
              <a:buClr>
                <a:schemeClr val="dk1"/>
              </a:buClr>
              <a:buFont typeface="Arial"/>
              <a:buNone/>
            </a:pPr>
            <a:endParaRPr sz="1200">
              <a:latin typeface="Tahoma"/>
              <a:ea typeface="Tahoma"/>
              <a:cs typeface="Tahoma"/>
              <a:sym typeface="Tahoma"/>
            </a:endParaRPr>
          </a:p>
          <a:p>
            <a:pPr marL="0" lvl="0" indent="0" algn="just" rtl="0">
              <a:lnSpc>
                <a:spcPct val="150000"/>
              </a:lnSpc>
              <a:spcBef>
                <a:spcPts val="0"/>
              </a:spcBef>
              <a:spcAft>
                <a:spcPts val="0"/>
              </a:spcAft>
              <a:buClr>
                <a:schemeClr val="dk1"/>
              </a:buClr>
              <a:buFont typeface="Arial"/>
              <a:buNone/>
            </a:pPr>
            <a:endParaRPr sz="1200">
              <a:latin typeface="Tahoma"/>
              <a:ea typeface="Tahoma"/>
              <a:cs typeface="Tahoma"/>
              <a:sym typeface="Tahoma"/>
            </a:endParaRPr>
          </a:p>
          <a:p>
            <a:pPr marL="0" lvl="0" indent="0" algn="just" rtl="0">
              <a:lnSpc>
                <a:spcPct val="150000"/>
              </a:lnSpc>
              <a:spcBef>
                <a:spcPts val="0"/>
              </a:spcBef>
              <a:spcAft>
                <a:spcPts val="0"/>
              </a:spcAft>
              <a:buClr>
                <a:schemeClr val="dk1"/>
              </a:buClr>
              <a:buFont typeface="Arial"/>
              <a:buNone/>
            </a:pPr>
            <a:endParaRPr sz="1200">
              <a:latin typeface="Tahoma"/>
              <a:ea typeface="Tahoma"/>
              <a:cs typeface="Tahoma"/>
              <a:sym typeface="Tahoma"/>
            </a:endParaRPr>
          </a:p>
          <a:p>
            <a:pPr marL="0" lvl="0" indent="0" algn="just" rtl="0">
              <a:lnSpc>
                <a:spcPct val="150000"/>
              </a:lnSpc>
              <a:spcBef>
                <a:spcPts val="0"/>
              </a:spcBef>
              <a:spcAft>
                <a:spcPts val="0"/>
              </a:spcAft>
              <a:buClr>
                <a:schemeClr val="dk1"/>
              </a:buClr>
              <a:buFont typeface="Arial"/>
              <a:buNone/>
            </a:pPr>
            <a:endParaRPr sz="1200">
              <a:latin typeface="Tahoma"/>
              <a:ea typeface="Tahoma"/>
              <a:cs typeface="Tahoma"/>
              <a:sym typeface="Tahoma"/>
            </a:endParaRPr>
          </a:p>
          <a:p>
            <a:pPr marL="0" lvl="0" indent="0" algn="just" rtl="0">
              <a:lnSpc>
                <a:spcPct val="150000"/>
              </a:lnSpc>
              <a:spcBef>
                <a:spcPts val="0"/>
              </a:spcBef>
              <a:spcAft>
                <a:spcPts val="0"/>
              </a:spcAft>
              <a:buClr>
                <a:schemeClr val="dk1"/>
              </a:buClr>
              <a:buFont typeface="Arial"/>
              <a:buNone/>
            </a:pPr>
            <a:endParaRPr sz="1200">
              <a:latin typeface="Tahoma"/>
              <a:ea typeface="Tahoma"/>
              <a:cs typeface="Tahoma"/>
              <a:sym typeface="Tahoma"/>
            </a:endParaRPr>
          </a:p>
          <a:p>
            <a:pPr marL="0" lvl="0" indent="0" algn="just" rtl="0">
              <a:lnSpc>
                <a:spcPct val="150000"/>
              </a:lnSpc>
              <a:spcBef>
                <a:spcPts val="0"/>
              </a:spcBef>
              <a:spcAft>
                <a:spcPts val="0"/>
              </a:spcAft>
              <a:buClr>
                <a:schemeClr val="dk1"/>
              </a:buClr>
              <a:buFont typeface="Arial"/>
              <a:buNone/>
            </a:pPr>
            <a:endParaRPr sz="1200">
              <a:latin typeface="Tahoma"/>
              <a:ea typeface="Tahoma"/>
              <a:cs typeface="Tahoma"/>
              <a:sym typeface="Tahoma"/>
            </a:endParaRPr>
          </a:p>
          <a:p>
            <a:pPr marL="0" lvl="0" indent="0" algn="just" rtl="0">
              <a:lnSpc>
                <a:spcPct val="150000"/>
              </a:lnSpc>
              <a:spcBef>
                <a:spcPts val="0"/>
              </a:spcBef>
              <a:spcAft>
                <a:spcPts val="0"/>
              </a:spcAft>
              <a:buClr>
                <a:schemeClr val="dk1"/>
              </a:buClr>
              <a:buFont typeface="Arial"/>
              <a:buNone/>
            </a:pPr>
            <a:endParaRPr sz="1200">
              <a:latin typeface="Tahoma"/>
              <a:ea typeface="Tahoma"/>
              <a:cs typeface="Tahoma"/>
              <a:sym typeface="Tahoma"/>
            </a:endParaRPr>
          </a:p>
          <a:p>
            <a:pPr marL="0" lvl="0" indent="0" algn="just" rtl="0">
              <a:lnSpc>
                <a:spcPct val="150000"/>
              </a:lnSpc>
              <a:spcBef>
                <a:spcPts val="0"/>
              </a:spcBef>
              <a:spcAft>
                <a:spcPts val="0"/>
              </a:spcAft>
              <a:buClr>
                <a:schemeClr val="dk1"/>
              </a:buClr>
              <a:buFont typeface="Arial"/>
              <a:buNone/>
            </a:pPr>
            <a:endParaRPr sz="1200">
              <a:latin typeface="Tahoma"/>
              <a:ea typeface="Tahoma"/>
              <a:cs typeface="Tahoma"/>
              <a:sym typeface="Tahoma"/>
            </a:endParaRPr>
          </a:p>
          <a:p>
            <a:pPr marL="0" lvl="0" indent="0" algn="just" rtl="0">
              <a:lnSpc>
                <a:spcPct val="150000"/>
              </a:lnSpc>
              <a:spcBef>
                <a:spcPts val="0"/>
              </a:spcBef>
              <a:spcAft>
                <a:spcPts val="0"/>
              </a:spcAft>
              <a:buClr>
                <a:schemeClr val="dk1"/>
              </a:buClr>
              <a:buFont typeface="Arial"/>
              <a:buNone/>
            </a:pPr>
            <a:endParaRPr sz="1200">
              <a:latin typeface="Tahoma"/>
              <a:ea typeface="Tahoma"/>
              <a:cs typeface="Tahoma"/>
              <a:sym typeface="Tahoma"/>
            </a:endParaRPr>
          </a:p>
          <a:p>
            <a:pPr marL="0" lvl="0" indent="0" algn="just" rtl="0">
              <a:lnSpc>
                <a:spcPct val="150000"/>
              </a:lnSpc>
              <a:spcBef>
                <a:spcPts val="0"/>
              </a:spcBef>
              <a:spcAft>
                <a:spcPts val="0"/>
              </a:spcAft>
              <a:buClr>
                <a:schemeClr val="dk1"/>
              </a:buClr>
              <a:buFont typeface="Arial"/>
              <a:buNone/>
            </a:pPr>
            <a:endParaRPr sz="1200">
              <a:latin typeface="Tahoma"/>
              <a:ea typeface="Tahoma"/>
              <a:cs typeface="Tahoma"/>
              <a:sym typeface="Tahoma"/>
            </a:endParaRPr>
          </a:p>
          <a:p>
            <a:pPr marL="0" lvl="0" indent="0" algn="just" rtl="0">
              <a:lnSpc>
                <a:spcPct val="150000"/>
              </a:lnSpc>
              <a:spcBef>
                <a:spcPts val="0"/>
              </a:spcBef>
              <a:spcAft>
                <a:spcPts val="0"/>
              </a:spcAft>
              <a:buClr>
                <a:schemeClr val="dk1"/>
              </a:buClr>
              <a:buFont typeface="Arial"/>
              <a:buNone/>
            </a:pPr>
            <a:endParaRPr sz="1200">
              <a:latin typeface="Tahoma"/>
              <a:ea typeface="Tahoma"/>
              <a:cs typeface="Tahoma"/>
              <a:sym typeface="Tahoma"/>
            </a:endParaRPr>
          </a:p>
          <a:p>
            <a:pPr marL="0" lvl="0" indent="0" algn="just" rtl="0">
              <a:lnSpc>
                <a:spcPct val="150000"/>
              </a:lnSpc>
              <a:spcBef>
                <a:spcPts val="0"/>
              </a:spcBef>
              <a:spcAft>
                <a:spcPts val="0"/>
              </a:spcAft>
              <a:buClr>
                <a:schemeClr val="dk1"/>
              </a:buClr>
              <a:buFont typeface="Arial"/>
              <a:buNone/>
            </a:pPr>
            <a:endParaRPr sz="1200">
              <a:latin typeface="Tahoma"/>
              <a:ea typeface="Tahoma"/>
              <a:cs typeface="Tahoma"/>
              <a:sym typeface="Tahoma"/>
            </a:endParaRPr>
          </a:p>
          <a:p>
            <a:pPr marL="0" lvl="0" indent="0" algn="just" rtl="0">
              <a:lnSpc>
                <a:spcPct val="150000"/>
              </a:lnSpc>
              <a:spcBef>
                <a:spcPts val="0"/>
              </a:spcBef>
              <a:spcAft>
                <a:spcPts val="0"/>
              </a:spcAft>
              <a:buClr>
                <a:schemeClr val="dk1"/>
              </a:buClr>
              <a:buFont typeface="Arial"/>
              <a:buNone/>
            </a:pPr>
            <a:endParaRPr sz="1200">
              <a:latin typeface="Tahoma"/>
              <a:ea typeface="Tahoma"/>
              <a:cs typeface="Tahoma"/>
              <a:sym typeface="Tahoma"/>
            </a:endParaRPr>
          </a:p>
          <a:p>
            <a:pPr marL="0" lvl="0" indent="0" algn="just" rtl="0">
              <a:lnSpc>
                <a:spcPct val="150000"/>
              </a:lnSpc>
              <a:spcBef>
                <a:spcPts val="0"/>
              </a:spcBef>
              <a:spcAft>
                <a:spcPts val="0"/>
              </a:spcAft>
              <a:buClr>
                <a:schemeClr val="dk1"/>
              </a:buClr>
              <a:buFont typeface="Arial"/>
              <a:buNone/>
            </a:pPr>
            <a:endParaRPr sz="1200">
              <a:latin typeface="Tahoma"/>
              <a:ea typeface="Tahoma"/>
              <a:cs typeface="Tahoma"/>
              <a:sym typeface="Tahoma"/>
            </a:endParaRPr>
          </a:p>
          <a:p>
            <a:pPr marL="0" lvl="0" indent="0" algn="l" rtl="0">
              <a:lnSpc>
                <a:spcPct val="150000"/>
              </a:lnSpc>
              <a:spcBef>
                <a:spcPts val="0"/>
              </a:spcBef>
              <a:spcAft>
                <a:spcPts val="0"/>
              </a:spcAft>
              <a:buClr>
                <a:schemeClr val="dk1"/>
              </a:buClr>
              <a:buFont typeface="Arial"/>
              <a:buNone/>
            </a:pPr>
            <a:r>
              <a:rPr lang="en-US" sz="1200" b="1">
                <a:latin typeface="Tahoma"/>
                <a:ea typeface="Tahoma"/>
                <a:cs typeface="Tahoma"/>
                <a:sym typeface="Tahoma"/>
              </a:rPr>
              <a:t> </a:t>
            </a:r>
            <a:endParaRPr sz="1200">
              <a:latin typeface="Tahoma"/>
              <a:ea typeface="Tahoma"/>
              <a:cs typeface="Tahoma"/>
              <a:sym typeface="Tahoma"/>
            </a:endParaRPr>
          </a:p>
          <a:p>
            <a:pPr marL="0" lvl="0" indent="0" algn="l" rtl="0">
              <a:lnSpc>
                <a:spcPct val="150000"/>
              </a:lnSpc>
              <a:spcBef>
                <a:spcPts val="0"/>
              </a:spcBef>
              <a:spcAft>
                <a:spcPts val="0"/>
              </a:spcAft>
              <a:buClr>
                <a:schemeClr val="dk1"/>
              </a:buClr>
              <a:buFont typeface="Arial"/>
              <a:buNone/>
            </a:pPr>
            <a:r>
              <a:rPr lang="en-US" sz="1200" b="1">
                <a:latin typeface="Tahoma"/>
                <a:ea typeface="Tahoma"/>
                <a:cs typeface="Tahoma"/>
                <a:sym typeface="Tahoma"/>
              </a:rPr>
              <a:t> </a:t>
            </a:r>
            <a:endParaRPr sz="1200">
              <a:latin typeface="Tahoma"/>
              <a:ea typeface="Tahoma"/>
              <a:cs typeface="Tahoma"/>
              <a:sym typeface="Tahoma"/>
            </a:endParaRPr>
          </a:p>
          <a:p>
            <a:pPr marL="0" lvl="0" indent="0" algn="l" rtl="0">
              <a:spcBef>
                <a:spcPts val="750"/>
              </a:spcBef>
              <a:spcAft>
                <a:spcPts val="0"/>
              </a:spcAft>
              <a:buNone/>
            </a:pPr>
            <a:endParaRPr/>
          </a:p>
        </p:txBody>
      </p:sp>
      <p:pic>
        <p:nvPicPr>
          <p:cNvPr id="281" name="Google Shape;281;p42"/>
          <p:cNvPicPr preferRelativeResize="0"/>
          <p:nvPr/>
        </p:nvPicPr>
        <p:blipFill rotWithShape="1">
          <a:blip r:embed="rId3">
            <a:alphaModFix/>
          </a:blip>
          <a:srcRect/>
          <a:stretch/>
        </p:blipFill>
        <p:spPr>
          <a:xfrm>
            <a:off x="1443674" y="5501052"/>
            <a:ext cx="3852226" cy="29956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43"/>
          <p:cNvSpPr txBox="1">
            <a:spLocks noGrp="1"/>
          </p:cNvSpPr>
          <p:nvPr>
            <p:ph type="title"/>
          </p:nvPr>
        </p:nvSpPr>
        <p:spPr>
          <a:xfrm>
            <a:off x="471488" y="266148"/>
            <a:ext cx="5915100" cy="561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288" name="Google Shape;288;p43"/>
          <p:cNvSpPr txBox="1">
            <a:spLocks noGrp="1"/>
          </p:cNvSpPr>
          <p:nvPr>
            <p:ph type="body" idx="1"/>
          </p:nvPr>
        </p:nvSpPr>
        <p:spPr>
          <a:xfrm>
            <a:off x="471488" y="1030514"/>
            <a:ext cx="5915100" cy="7891800"/>
          </a:xfrm>
          <a:prstGeom prst="rect">
            <a:avLst/>
          </a:prstGeom>
        </p:spPr>
        <p:txBody>
          <a:bodyPr spcFirstLastPara="1" wrap="square" lIns="91425" tIns="45700" rIns="91425" bIns="45700" anchor="t" anchorCtr="0">
            <a:noAutofit/>
          </a:bodyPr>
          <a:lstStyle/>
          <a:p>
            <a:pPr marL="0" lvl="0" indent="0" algn="just" rtl="0">
              <a:lnSpc>
                <a:spcPct val="150000"/>
              </a:lnSpc>
              <a:spcBef>
                <a:spcPts val="0"/>
              </a:spcBef>
              <a:spcAft>
                <a:spcPts val="0"/>
              </a:spcAft>
              <a:buClr>
                <a:schemeClr val="dk1"/>
              </a:buClr>
              <a:buFont typeface="Arial"/>
              <a:buNone/>
            </a:pPr>
            <a:r>
              <a:rPr lang="en-US" sz="1200">
                <a:latin typeface="Tahoma"/>
                <a:ea typeface="Tahoma"/>
                <a:cs typeface="Tahoma"/>
                <a:sym typeface="Tahoma"/>
              </a:rPr>
              <a:t>Consider an example transformation for 4 bit blocks.</a:t>
            </a:r>
            <a:endParaRPr sz="1400">
              <a:solidFill>
                <a:schemeClr val="dk1"/>
              </a:solidFill>
              <a:latin typeface="Arial"/>
              <a:ea typeface="Arial"/>
              <a:cs typeface="Arial"/>
              <a:sym typeface="Arial"/>
            </a:endParaRPr>
          </a:p>
          <a:p>
            <a:pPr marL="0" lvl="0" indent="0" algn="l" rtl="0">
              <a:lnSpc>
                <a:spcPct val="150000"/>
              </a:lnSpc>
              <a:spcBef>
                <a:spcPts val="0"/>
              </a:spcBef>
              <a:spcAft>
                <a:spcPts val="0"/>
              </a:spcAft>
              <a:buClr>
                <a:schemeClr val="dk1"/>
              </a:buClr>
              <a:buFont typeface="Arial"/>
              <a:buNone/>
            </a:pPr>
            <a:r>
              <a:rPr lang="en-US" sz="1200" b="1">
                <a:latin typeface="Tahoma"/>
                <a:ea typeface="Tahoma"/>
                <a:cs typeface="Tahoma"/>
                <a:sym typeface="Tahoma"/>
              </a:rPr>
              <a:t>Plaintext   		Ciphertext</a:t>
            </a:r>
            <a:endParaRPr sz="1200">
              <a:latin typeface="Tahoma"/>
              <a:ea typeface="Tahoma"/>
              <a:cs typeface="Tahoma"/>
              <a:sym typeface="Tahoma"/>
            </a:endParaRPr>
          </a:p>
          <a:p>
            <a:pPr marL="0" lvl="0" indent="0" algn="l" rtl="0">
              <a:lnSpc>
                <a:spcPct val="150000"/>
              </a:lnSpc>
              <a:spcBef>
                <a:spcPts val="0"/>
              </a:spcBef>
              <a:spcAft>
                <a:spcPts val="0"/>
              </a:spcAft>
              <a:buClr>
                <a:schemeClr val="dk1"/>
              </a:buClr>
              <a:buFont typeface="Arial"/>
              <a:buNone/>
            </a:pPr>
            <a:r>
              <a:rPr lang="en-US" sz="1200">
                <a:latin typeface="Tahoma"/>
                <a:ea typeface="Tahoma"/>
                <a:cs typeface="Tahoma"/>
                <a:sym typeface="Tahoma"/>
              </a:rPr>
              <a:t>0000  		1110</a:t>
            </a:r>
            <a:endParaRPr sz="1400">
              <a:solidFill>
                <a:schemeClr val="dk1"/>
              </a:solidFill>
              <a:latin typeface="Arial"/>
              <a:ea typeface="Arial"/>
              <a:cs typeface="Arial"/>
              <a:sym typeface="Arial"/>
            </a:endParaRPr>
          </a:p>
          <a:p>
            <a:pPr marL="0" lvl="0" indent="0" algn="l" rtl="0">
              <a:lnSpc>
                <a:spcPct val="150000"/>
              </a:lnSpc>
              <a:spcBef>
                <a:spcPts val="0"/>
              </a:spcBef>
              <a:spcAft>
                <a:spcPts val="0"/>
              </a:spcAft>
              <a:buClr>
                <a:schemeClr val="dk1"/>
              </a:buClr>
              <a:buFont typeface="Arial"/>
              <a:buNone/>
            </a:pPr>
            <a:r>
              <a:rPr lang="en-US" sz="1200">
                <a:latin typeface="Tahoma"/>
                <a:ea typeface="Tahoma"/>
                <a:cs typeface="Tahoma"/>
                <a:sym typeface="Tahoma"/>
              </a:rPr>
              <a:t>0001  		0100</a:t>
            </a:r>
            <a:endParaRPr sz="1400">
              <a:solidFill>
                <a:schemeClr val="dk1"/>
              </a:solidFill>
              <a:latin typeface="Arial"/>
              <a:ea typeface="Arial"/>
              <a:cs typeface="Arial"/>
              <a:sym typeface="Arial"/>
            </a:endParaRPr>
          </a:p>
          <a:p>
            <a:pPr marL="0" lvl="0" indent="0" algn="l" rtl="0">
              <a:lnSpc>
                <a:spcPct val="150000"/>
              </a:lnSpc>
              <a:spcBef>
                <a:spcPts val="0"/>
              </a:spcBef>
              <a:spcAft>
                <a:spcPts val="0"/>
              </a:spcAft>
              <a:buClr>
                <a:schemeClr val="dk1"/>
              </a:buClr>
              <a:buFont typeface="Arial"/>
              <a:buNone/>
            </a:pPr>
            <a:r>
              <a:rPr lang="en-US" sz="1200">
                <a:latin typeface="Tahoma"/>
                <a:ea typeface="Tahoma"/>
                <a:cs typeface="Tahoma"/>
                <a:sym typeface="Tahoma"/>
              </a:rPr>
              <a:t>0010 		1101</a:t>
            </a:r>
            <a:endParaRPr sz="1400">
              <a:solidFill>
                <a:schemeClr val="dk1"/>
              </a:solidFill>
              <a:latin typeface="Arial"/>
              <a:ea typeface="Arial"/>
              <a:cs typeface="Arial"/>
              <a:sym typeface="Arial"/>
            </a:endParaRPr>
          </a:p>
          <a:p>
            <a:pPr marL="0" lvl="0" indent="0" algn="l" rtl="0">
              <a:lnSpc>
                <a:spcPct val="150000"/>
              </a:lnSpc>
              <a:spcBef>
                <a:spcPts val="0"/>
              </a:spcBef>
              <a:spcAft>
                <a:spcPts val="0"/>
              </a:spcAft>
              <a:buClr>
                <a:schemeClr val="dk1"/>
              </a:buClr>
              <a:buFont typeface="Arial"/>
              <a:buNone/>
            </a:pPr>
            <a:r>
              <a:rPr lang="en-US" sz="1200">
                <a:latin typeface="Tahoma"/>
                <a:ea typeface="Tahoma"/>
                <a:cs typeface="Tahoma"/>
                <a:sym typeface="Tahoma"/>
              </a:rPr>
              <a:t>etc.,</a:t>
            </a:r>
            <a:endParaRPr sz="1400">
              <a:solidFill>
                <a:schemeClr val="dk1"/>
              </a:solidFill>
              <a:latin typeface="Arial"/>
              <a:ea typeface="Arial"/>
              <a:cs typeface="Arial"/>
              <a:sym typeface="Arial"/>
            </a:endParaRPr>
          </a:p>
          <a:p>
            <a:pPr marL="0" lvl="0" indent="0" algn="l" rtl="0">
              <a:lnSpc>
                <a:spcPct val="150000"/>
              </a:lnSpc>
              <a:spcBef>
                <a:spcPts val="0"/>
              </a:spcBef>
              <a:spcAft>
                <a:spcPts val="0"/>
              </a:spcAft>
              <a:buClr>
                <a:schemeClr val="dk1"/>
              </a:buClr>
              <a:buFont typeface="Arial"/>
              <a:buNone/>
            </a:pPr>
            <a:r>
              <a:rPr lang="en-US" sz="1200">
                <a:latin typeface="Tahoma"/>
                <a:ea typeface="Tahoma"/>
                <a:cs typeface="Tahoma"/>
                <a:sym typeface="Tahoma"/>
              </a:rPr>
              <a:t>For the above transformation , the key is the mapping itself. </a:t>
            </a:r>
            <a:endParaRPr sz="1400">
              <a:solidFill>
                <a:schemeClr val="dk1"/>
              </a:solidFill>
              <a:latin typeface="Arial"/>
              <a:ea typeface="Arial"/>
              <a:cs typeface="Arial"/>
              <a:sym typeface="Arial"/>
            </a:endParaRPr>
          </a:p>
          <a:p>
            <a:pPr marL="0" lvl="0" indent="0" algn="just" rtl="0">
              <a:lnSpc>
                <a:spcPct val="150000"/>
              </a:lnSpc>
              <a:spcBef>
                <a:spcPts val="0"/>
              </a:spcBef>
              <a:spcAft>
                <a:spcPts val="0"/>
              </a:spcAft>
              <a:buClr>
                <a:schemeClr val="dk1"/>
              </a:buClr>
              <a:buFont typeface="Arial"/>
              <a:buNone/>
            </a:pPr>
            <a:r>
              <a:rPr lang="en-US" sz="1400" b="1">
                <a:latin typeface="Tahoma"/>
                <a:ea typeface="Tahoma"/>
                <a:cs typeface="Tahoma"/>
                <a:sym typeface="Tahoma"/>
              </a:rPr>
              <a:t>The Feistel Cipher</a:t>
            </a:r>
            <a:endParaRPr sz="1400">
              <a:latin typeface="Tahoma"/>
              <a:ea typeface="Tahoma"/>
              <a:cs typeface="Tahoma"/>
              <a:sym typeface="Tahoma"/>
            </a:endParaRPr>
          </a:p>
          <a:p>
            <a:pPr marL="0" lvl="0" indent="0" algn="just" rtl="0">
              <a:lnSpc>
                <a:spcPct val="150000"/>
              </a:lnSpc>
              <a:spcBef>
                <a:spcPts val="0"/>
              </a:spcBef>
              <a:spcAft>
                <a:spcPts val="0"/>
              </a:spcAft>
              <a:buClr>
                <a:schemeClr val="dk1"/>
              </a:buClr>
              <a:buFont typeface="Arial"/>
              <a:buNone/>
            </a:pPr>
            <a:r>
              <a:rPr lang="en-US" sz="1200">
                <a:latin typeface="Tahoma"/>
                <a:ea typeface="Tahoma"/>
                <a:cs typeface="Tahoma"/>
                <a:sym typeface="Tahoma"/>
              </a:rPr>
              <a:t>	Feistel proposed a concept based on product cipher to approximate the ideal block cipher. Product cipher is that sequentially two or more ciphers will be executed and the output generated is cryptographically stronger. This approach is to develop a block cipher with a key length of k bits and a block cipher of n bits with the possible transformations as   2</a:t>
            </a:r>
            <a:r>
              <a:rPr lang="en-US" sz="1200" i="1">
                <a:latin typeface="Tahoma"/>
                <a:ea typeface="Tahoma"/>
                <a:cs typeface="Tahoma"/>
                <a:sym typeface="Tahoma"/>
              </a:rPr>
              <a:t>k</a:t>
            </a:r>
            <a:r>
              <a:rPr lang="en-US" sz="1200">
                <a:latin typeface="Tahoma"/>
                <a:ea typeface="Tahoma"/>
                <a:cs typeface="Tahoma"/>
                <a:sym typeface="Tahoma"/>
              </a:rPr>
              <a:t> instead of 2</a:t>
            </a:r>
            <a:r>
              <a:rPr lang="en-US" sz="1200" i="1">
                <a:latin typeface="Tahoma"/>
                <a:ea typeface="Tahoma"/>
                <a:cs typeface="Tahoma"/>
                <a:sym typeface="Tahoma"/>
              </a:rPr>
              <a:t>n</a:t>
            </a:r>
            <a:r>
              <a:rPr lang="en-US" sz="1200">
                <a:latin typeface="Tahoma"/>
                <a:ea typeface="Tahoma"/>
                <a:cs typeface="Tahoma"/>
                <a:sym typeface="Tahoma"/>
              </a:rPr>
              <a:t>! as in case of ideal block cipher. A product cipher proposed by Claude Shannon makes use of </a:t>
            </a:r>
            <a:r>
              <a:rPr lang="en-US" sz="1200" i="1">
                <a:latin typeface="Tahoma"/>
                <a:ea typeface="Tahoma"/>
                <a:cs typeface="Tahoma"/>
                <a:sym typeface="Tahoma"/>
              </a:rPr>
              <a:t>confusion </a:t>
            </a:r>
            <a:r>
              <a:rPr lang="en-US" sz="1200">
                <a:latin typeface="Tahoma"/>
                <a:ea typeface="Tahoma"/>
                <a:cs typeface="Tahoma"/>
                <a:sym typeface="Tahoma"/>
              </a:rPr>
              <a:t>and </a:t>
            </a:r>
            <a:r>
              <a:rPr lang="en-US" sz="1200" i="1">
                <a:latin typeface="Tahoma"/>
                <a:ea typeface="Tahoma"/>
                <a:cs typeface="Tahoma"/>
                <a:sym typeface="Tahoma"/>
              </a:rPr>
              <a:t>diffusion </a:t>
            </a:r>
            <a:r>
              <a:rPr lang="en-US" sz="1200">
                <a:latin typeface="Tahoma"/>
                <a:ea typeface="Tahoma"/>
                <a:cs typeface="Tahoma"/>
                <a:sym typeface="Tahoma"/>
              </a:rPr>
              <a:t>functions. Feistel proposed similar to that where substitution and permutation functions are used alternatively.</a:t>
            </a:r>
            <a:endParaRPr sz="1400">
              <a:solidFill>
                <a:schemeClr val="dk1"/>
              </a:solidFill>
              <a:latin typeface="Arial"/>
              <a:ea typeface="Arial"/>
              <a:cs typeface="Arial"/>
              <a:sym typeface="Arial"/>
            </a:endParaRPr>
          </a:p>
          <a:p>
            <a:pPr marL="0" lvl="0" indent="0" algn="just" rtl="0">
              <a:lnSpc>
                <a:spcPct val="150000"/>
              </a:lnSpc>
              <a:spcBef>
                <a:spcPts val="0"/>
              </a:spcBef>
              <a:spcAft>
                <a:spcPts val="0"/>
              </a:spcAft>
              <a:buClr>
                <a:schemeClr val="dk1"/>
              </a:buClr>
              <a:buFont typeface="Arial"/>
              <a:buNone/>
            </a:pPr>
            <a:endParaRPr sz="1400">
              <a:latin typeface="Tahoma"/>
              <a:ea typeface="Tahoma"/>
              <a:cs typeface="Tahoma"/>
              <a:sym typeface="Tahoma"/>
            </a:endParaRPr>
          </a:p>
          <a:p>
            <a:pPr marL="0" lvl="0" indent="0" algn="just" rtl="0">
              <a:lnSpc>
                <a:spcPct val="150000"/>
              </a:lnSpc>
              <a:spcBef>
                <a:spcPts val="0"/>
              </a:spcBef>
              <a:spcAft>
                <a:spcPts val="0"/>
              </a:spcAft>
              <a:buClr>
                <a:schemeClr val="dk1"/>
              </a:buClr>
              <a:buFont typeface="Arial"/>
              <a:buNone/>
            </a:pPr>
            <a:r>
              <a:rPr lang="en-US" sz="1400" b="1">
                <a:latin typeface="Tahoma"/>
                <a:ea typeface="Tahoma"/>
                <a:cs typeface="Tahoma"/>
                <a:sym typeface="Tahoma"/>
              </a:rPr>
              <a:t>Diffusion and Confusion</a:t>
            </a:r>
            <a:endParaRPr sz="1400">
              <a:latin typeface="Tahoma"/>
              <a:ea typeface="Tahoma"/>
              <a:cs typeface="Tahoma"/>
              <a:sym typeface="Tahoma"/>
            </a:endParaRPr>
          </a:p>
          <a:p>
            <a:pPr marL="0" lvl="0" indent="0" algn="just" rtl="0">
              <a:lnSpc>
                <a:spcPct val="150000"/>
              </a:lnSpc>
              <a:spcBef>
                <a:spcPts val="0"/>
              </a:spcBef>
              <a:spcAft>
                <a:spcPts val="0"/>
              </a:spcAft>
              <a:buClr>
                <a:schemeClr val="dk1"/>
              </a:buClr>
              <a:buFont typeface="Arial"/>
              <a:buNone/>
            </a:pPr>
            <a:r>
              <a:rPr lang="en-US" sz="1200" b="1">
                <a:latin typeface="Tahoma"/>
                <a:ea typeface="Tahoma"/>
                <a:cs typeface="Tahoma"/>
                <a:sym typeface="Tahoma"/>
              </a:rPr>
              <a:t> </a:t>
            </a:r>
            <a:endParaRPr sz="1200">
              <a:latin typeface="Tahoma"/>
              <a:ea typeface="Tahoma"/>
              <a:cs typeface="Tahoma"/>
              <a:sym typeface="Tahoma"/>
            </a:endParaRPr>
          </a:p>
          <a:p>
            <a:pPr marL="0" lvl="0" indent="0" algn="just" rtl="0">
              <a:lnSpc>
                <a:spcPct val="150000"/>
              </a:lnSpc>
              <a:spcBef>
                <a:spcPts val="0"/>
              </a:spcBef>
              <a:spcAft>
                <a:spcPts val="0"/>
              </a:spcAft>
              <a:buClr>
                <a:schemeClr val="dk1"/>
              </a:buClr>
              <a:buFont typeface="Arial"/>
              <a:buNone/>
            </a:pPr>
            <a:r>
              <a:rPr lang="en-US" sz="1200">
                <a:latin typeface="Tahoma"/>
                <a:ea typeface="Tahoma"/>
                <a:cs typeface="Tahoma"/>
                <a:sym typeface="Tahoma"/>
              </a:rPr>
              <a:t>	These two terms defined by Claude Shannon in-order to thwart cryptanalysis based on statistical analysis. For example in a message of certain languages there are some terms which are frequently used. If these terms are reflected in the cipher text there is a possibility to get the whole key or a part of the key used for encryption process.  To make a cipher as strong ideal ciphers, cipher text generated should be independent of the key used. For this to achieve Claude Shannon, suggested diffusion and confusion functions. </a:t>
            </a:r>
            <a:endParaRPr sz="1400">
              <a:solidFill>
                <a:schemeClr val="dk1"/>
              </a:solidFill>
              <a:latin typeface="Arial"/>
              <a:ea typeface="Arial"/>
              <a:cs typeface="Arial"/>
              <a:sym typeface="Arial"/>
            </a:endParaRPr>
          </a:p>
          <a:p>
            <a:pPr marL="0" lvl="0" indent="0" algn="just" rtl="0">
              <a:lnSpc>
                <a:spcPct val="150000"/>
              </a:lnSpc>
              <a:spcBef>
                <a:spcPts val="0"/>
              </a:spcBef>
              <a:spcAft>
                <a:spcPts val="0"/>
              </a:spcAft>
              <a:buClr>
                <a:schemeClr val="dk1"/>
              </a:buClr>
              <a:buFont typeface="Arial"/>
              <a:buNone/>
            </a:pPr>
            <a:r>
              <a:rPr lang="en-US" sz="1200">
                <a:latin typeface="Tahoma"/>
                <a:ea typeface="Tahoma"/>
                <a:cs typeface="Tahoma"/>
                <a:sym typeface="Tahoma"/>
              </a:rPr>
              <a:t> </a:t>
            </a:r>
            <a:endParaRPr sz="1400">
              <a:solidFill>
                <a:schemeClr val="dk1"/>
              </a:solidFill>
              <a:latin typeface="Arial"/>
              <a:ea typeface="Arial"/>
              <a:cs typeface="Arial"/>
              <a:sym typeface="Arial"/>
            </a:endParaRPr>
          </a:p>
          <a:p>
            <a:pPr marL="0" lvl="0" indent="0" algn="just" rtl="0">
              <a:lnSpc>
                <a:spcPct val="150000"/>
              </a:lnSpc>
              <a:spcBef>
                <a:spcPts val="0"/>
              </a:spcBef>
              <a:spcAft>
                <a:spcPts val="0"/>
              </a:spcAft>
              <a:buClr>
                <a:schemeClr val="dk1"/>
              </a:buClr>
              <a:buFont typeface="Arial"/>
              <a:buNone/>
            </a:pPr>
            <a:r>
              <a:rPr lang="en-US" sz="1200">
                <a:latin typeface="Tahoma"/>
                <a:ea typeface="Tahoma"/>
                <a:cs typeface="Tahoma"/>
                <a:sym typeface="Tahoma"/>
              </a:rPr>
              <a:t>	</a:t>
            </a:r>
            <a:endParaRPr sz="1200">
              <a:latin typeface="Tahoma"/>
              <a:ea typeface="Tahoma"/>
              <a:cs typeface="Tahoma"/>
              <a:sym typeface="Tahoma"/>
            </a:endParaRPr>
          </a:p>
          <a:p>
            <a:pPr marL="0" lvl="0" indent="0" algn="l" rtl="0">
              <a:spcBef>
                <a:spcPts val="750"/>
              </a:spcBef>
              <a:spcAft>
                <a:spcPts val="0"/>
              </a:spcAft>
              <a:buNone/>
            </a:pPr>
            <a:endParaRPr/>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1967</TotalTime>
  <Words>43001</Words>
  <Application>Microsoft Office PowerPoint</Application>
  <PresentationFormat>A4 Paper (210x297 mm)</PresentationFormat>
  <Paragraphs>5512</Paragraphs>
  <Slides>314</Slides>
  <Notes>49</Notes>
  <HiddenSlides>0</HiddenSlides>
  <MMClips>0</MMClips>
  <ScaleCrop>false</ScaleCrop>
  <HeadingPairs>
    <vt:vector size="4" baseType="variant">
      <vt:variant>
        <vt:lpstr>Theme</vt:lpstr>
      </vt:variant>
      <vt:variant>
        <vt:i4>1</vt:i4>
      </vt:variant>
      <vt:variant>
        <vt:lpstr>Slide Titles</vt:lpstr>
      </vt:variant>
      <vt:variant>
        <vt:i4>314</vt:i4>
      </vt:variant>
    </vt:vector>
  </HeadingPairs>
  <TitlesOfParts>
    <vt:vector size="315" baseType="lpstr">
      <vt:lpstr>office theme</vt:lpstr>
      <vt:lpstr>CS8792-CRYPTOGRAPHY AND NETWORK SECURITY Unit-I</vt:lpstr>
      <vt:lpstr>CS8792  CRYPTOGRAPHY AND NETWORK SECURITY </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Assignment</vt:lpstr>
      <vt:lpstr>Slide 64</vt:lpstr>
      <vt:lpstr>Slide 65</vt:lpstr>
      <vt:lpstr>Slide 66</vt:lpstr>
      <vt:lpstr>Slide 67</vt:lpstr>
      <vt:lpstr>Slide 68</vt:lpstr>
      <vt:lpstr>Slide 69</vt:lpstr>
      <vt:lpstr>Slide 70</vt:lpstr>
      <vt:lpstr>Slide 71</vt:lpstr>
      <vt:lpstr>Part B </vt:lpstr>
      <vt:lpstr>CS8792 – Cryptography and Network security Unit - II</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lpstr>SDES</vt:lpstr>
      <vt:lpstr>Slide 92</vt:lpstr>
      <vt:lpstr>Slide 93</vt:lpstr>
      <vt:lpstr>Slide 94</vt:lpstr>
      <vt:lpstr>Slide 95</vt:lpstr>
      <vt:lpstr>Slide 96</vt:lpstr>
      <vt:lpstr>Slide 97</vt:lpstr>
      <vt:lpstr>Slide 98</vt:lpstr>
      <vt:lpstr>Slide 99</vt:lpstr>
      <vt:lpstr>Slide 100</vt:lpstr>
      <vt:lpstr>Slide 101</vt:lpstr>
      <vt:lpstr>Slide 102</vt:lpstr>
      <vt:lpstr>Slide 103</vt:lpstr>
      <vt:lpstr>Slide 104</vt:lpstr>
      <vt:lpstr>Slide 105</vt:lpstr>
      <vt:lpstr>Slide 106</vt:lpstr>
      <vt:lpstr>Slide 107</vt:lpstr>
      <vt:lpstr>Slide 108</vt:lpstr>
      <vt:lpstr>Slide 109</vt:lpstr>
      <vt:lpstr>Slide 110</vt:lpstr>
      <vt:lpstr>Slide 111</vt:lpstr>
      <vt:lpstr>Slide 112</vt:lpstr>
      <vt:lpstr>Slide 113</vt:lpstr>
      <vt:lpstr>Slide 114</vt:lpstr>
      <vt:lpstr>Slide 115</vt:lpstr>
      <vt:lpstr>Slide 116</vt:lpstr>
      <vt:lpstr>Advanced Encryption Standard </vt:lpstr>
      <vt:lpstr>Slide 118</vt:lpstr>
      <vt:lpstr>Slide 119</vt:lpstr>
      <vt:lpstr>Slide 120</vt:lpstr>
      <vt:lpstr>Slide 121</vt:lpstr>
      <vt:lpstr>Slide 122</vt:lpstr>
      <vt:lpstr>Slide 123</vt:lpstr>
      <vt:lpstr>Slide 124</vt:lpstr>
      <vt:lpstr>Slide 125</vt:lpstr>
      <vt:lpstr>Slide 126</vt:lpstr>
      <vt:lpstr>Slide 127</vt:lpstr>
      <vt:lpstr>Slide 128</vt:lpstr>
      <vt:lpstr>Slide 129</vt:lpstr>
      <vt:lpstr>Slide 130</vt:lpstr>
      <vt:lpstr>Slide 131</vt:lpstr>
      <vt:lpstr>Slide 132</vt:lpstr>
      <vt:lpstr>Slide 133</vt:lpstr>
      <vt:lpstr>Slide 134</vt:lpstr>
      <vt:lpstr>ASSIGNMENT</vt:lpstr>
      <vt:lpstr>Slide 136</vt:lpstr>
      <vt:lpstr>Slide 137</vt:lpstr>
      <vt:lpstr>Slide 138</vt:lpstr>
      <vt:lpstr>Slide 139</vt:lpstr>
      <vt:lpstr>Slide 140</vt:lpstr>
      <vt:lpstr>Slide 141</vt:lpstr>
      <vt:lpstr>CS8792 – Cryptography and Network security Unit - III</vt:lpstr>
      <vt:lpstr>MATHEMATICS OF ASYMMETRIC KEY CRYPTOGRAPHY</vt:lpstr>
      <vt:lpstr>MATHEMATICS OF ASYMMETRIC KEY CRYPTOGRAPHY</vt:lpstr>
      <vt:lpstr>MATHEMATICS OF ASYMMETRIC KEY CRYPTOGRAPHY</vt:lpstr>
      <vt:lpstr>MATHEMATICS OF ASYMMETRIC KEY CRYPTOGRAPHY</vt:lpstr>
      <vt:lpstr>MATHEMATICS OF ASYMMETRIC KEY CRYPTOGRAPHY</vt:lpstr>
      <vt:lpstr>Slide 148</vt:lpstr>
      <vt:lpstr>Slide 149</vt:lpstr>
      <vt:lpstr>MATHEMATICS OF ASYMMETRIC KEY CRYPTOGRAPHY</vt:lpstr>
      <vt:lpstr>MATHEMATICS OF ASYMMETRIC KEY CRYPTOGRAPHY</vt:lpstr>
      <vt:lpstr>ASYMMETRIC KEY CIPHERS</vt:lpstr>
      <vt:lpstr>ASYMMETRIC KEY CIPHERS</vt:lpstr>
      <vt:lpstr>ASYMMETRIC KEY CIPHERS</vt:lpstr>
      <vt:lpstr>ASYMMETRIC KEY CIPHERS</vt:lpstr>
      <vt:lpstr>Slide 156</vt:lpstr>
      <vt:lpstr>Slide 157</vt:lpstr>
      <vt:lpstr>Slide 158</vt:lpstr>
      <vt:lpstr>Slide 159</vt:lpstr>
      <vt:lpstr>Slide 160</vt:lpstr>
      <vt:lpstr>Slide 161</vt:lpstr>
      <vt:lpstr>Slide 162</vt:lpstr>
      <vt:lpstr>Slide 163</vt:lpstr>
      <vt:lpstr> </vt:lpstr>
      <vt:lpstr> </vt:lpstr>
      <vt:lpstr>Slide 166</vt:lpstr>
      <vt:lpstr>Slide 167</vt:lpstr>
      <vt:lpstr>ECC Diffie-Hellman</vt:lpstr>
      <vt:lpstr>ECC Encryption/Decryption</vt:lpstr>
      <vt:lpstr>Slide 170</vt:lpstr>
      <vt:lpstr>ASSIGNMENT</vt:lpstr>
      <vt:lpstr>Slide 172</vt:lpstr>
      <vt:lpstr>Slide 173</vt:lpstr>
      <vt:lpstr>Slide 174</vt:lpstr>
      <vt:lpstr>Slide 175</vt:lpstr>
      <vt:lpstr>Slide 176</vt:lpstr>
      <vt:lpstr>Slide 177</vt:lpstr>
      <vt:lpstr>Slide 178</vt:lpstr>
      <vt:lpstr>Slide 179</vt:lpstr>
      <vt:lpstr>CS8792-CRYPTOGRAPHY AND NETWORK SECURITY Unit-IV</vt:lpstr>
      <vt:lpstr>UNIT IV MESSAGE AUTHENTICATION AND INTEGRITY</vt:lpstr>
      <vt:lpstr>Slide 182</vt:lpstr>
      <vt:lpstr>Slide 183</vt:lpstr>
      <vt:lpstr>Slide 184</vt:lpstr>
      <vt:lpstr>Slide 185</vt:lpstr>
      <vt:lpstr>Slide 186</vt:lpstr>
      <vt:lpstr>Slide 187</vt:lpstr>
      <vt:lpstr>Slide 188</vt:lpstr>
      <vt:lpstr>Slide 189</vt:lpstr>
      <vt:lpstr>Slide 190</vt:lpstr>
      <vt:lpstr>Slide 191</vt:lpstr>
      <vt:lpstr>Slide 192</vt:lpstr>
      <vt:lpstr>Slide 193</vt:lpstr>
      <vt:lpstr>Comparison of SHA Parameters</vt:lpstr>
      <vt:lpstr>Slide 195</vt:lpstr>
      <vt:lpstr>Slide 196</vt:lpstr>
      <vt:lpstr>Slide 197</vt:lpstr>
      <vt:lpstr>Slide 198</vt:lpstr>
      <vt:lpstr>Slide 199</vt:lpstr>
      <vt:lpstr>Slide 200</vt:lpstr>
      <vt:lpstr>Slide 201</vt:lpstr>
      <vt:lpstr>Slide 202</vt:lpstr>
      <vt:lpstr>Slide 203</vt:lpstr>
      <vt:lpstr>Slide 204</vt:lpstr>
      <vt:lpstr>Slide 205</vt:lpstr>
      <vt:lpstr>Slide 206</vt:lpstr>
      <vt:lpstr>Slide 207</vt:lpstr>
      <vt:lpstr>Slide 208</vt:lpstr>
      <vt:lpstr>Slide 209</vt:lpstr>
      <vt:lpstr>Slide 210</vt:lpstr>
      <vt:lpstr>Slide 211</vt:lpstr>
      <vt:lpstr>Slide 212</vt:lpstr>
      <vt:lpstr>Slide 213</vt:lpstr>
      <vt:lpstr>Slide 214</vt:lpstr>
      <vt:lpstr>Slide 215</vt:lpstr>
      <vt:lpstr>Slide 216</vt:lpstr>
      <vt:lpstr>Slide 217</vt:lpstr>
      <vt:lpstr>Slide 218</vt:lpstr>
      <vt:lpstr>Slide 219</vt:lpstr>
      <vt:lpstr>Slide 220</vt:lpstr>
      <vt:lpstr>Slide 221</vt:lpstr>
      <vt:lpstr>Slide 222</vt:lpstr>
      <vt:lpstr>Slide 223</vt:lpstr>
      <vt:lpstr>Slide 224</vt:lpstr>
      <vt:lpstr>Slide 225</vt:lpstr>
      <vt:lpstr>Slide 226</vt:lpstr>
      <vt:lpstr>Slide 227</vt:lpstr>
      <vt:lpstr>Slide 228</vt:lpstr>
      <vt:lpstr>Slide 229</vt:lpstr>
      <vt:lpstr>Slide 230</vt:lpstr>
      <vt:lpstr>Slide 231</vt:lpstr>
      <vt:lpstr>Slide 232</vt:lpstr>
      <vt:lpstr>Slide 233</vt:lpstr>
      <vt:lpstr>Slide 234</vt:lpstr>
      <vt:lpstr>Slide 235</vt:lpstr>
      <vt:lpstr>Slide 236</vt:lpstr>
      <vt:lpstr>Slide 237</vt:lpstr>
      <vt:lpstr>Slide 238</vt:lpstr>
      <vt:lpstr>Slide 239</vt:lpstr>
      <vt:lpstr>Slide 240</vt:lpstr>
      <vt:lpstr>Slide 241</vt:lpstr>
      <vt:lpstr>PART -A</vt:lpstr>
      <vt:lpstr>Slide 243</vt:lpstr>
      <vt:lpstr>Slide 244</vt:lpstr>
      <vt:lpstr>Slide 245</vt:lpstr>
      <vt:lpstr>Slide 246</vt:lpstr>
      <vt:lpstr>Slide 247</vt:lpstr>
      <vt:lpstr>Slide 248</vt:lpstr>
      <vt:lpstr>PART B</vt:lpstr>
      <vt:lpstr>CS8792-CRYPTOGRAPHY AND NETWORK SECURITY Unit-V</vt:lpstr>
      <vt:lpstr>Slide 251</vt:lpstr>
      <vt:lpstr>Slide 252</vt:lpstr>
      <vt:lpstr>Slide 253</vt:lpstr>
      <vt:lpstr>Slide 254</vt:lpstr>
      <vt:lpstr>Slide 255</vt:lpstr>
      <vt:lpstr>Slide 256</vt:lpstr>
      <vt:lpstr>Slide 257</vt:lpstr>
      <vt:lpstr>Slide 258</vt:lpstr>
      <vt:lpstr>Slide 259</vt:lpstr>
      <vt:lpstr>Slide 260</vt:lpstr>
      <vt:lpstr>Slide 261</vt:lpstr>
      <vt:lpstr>Slide 262</vt:lpstr>
      <vt:lpstr>Slide 263</vt:lpstr>
      <vt:lpstr>Slide 264</vt:lpstr>
      <vt:lpstr>Slide 265</vt:lpstr>
      <vt:lpstr>Slide 266</vt:lpstr>
      <vt:lpstr>Slide 267</vt:lpstr>
      <vt:lpstr>Slide 268</vt:lpstr>
      <vt:lpstr>IP Security</vt:lpstr>
      <vt:lpstr>Slide 270</vt:lpstr>
      <vt:lpstr>Slide 271</vt:lpstr>
      <vt:lpstr>Slide 272</vt:lpstr>
      <vt:lpstr>Slide 273</vt:lpstr>
      <vt:lpstr>Slide 274</vt:lpstr>
      <vt:lpstr>Slide 275</vt:lpstr>
      <vt:lpstr>Slide 276</vt:lpstr>
      <vt:lpstr>Slide 277</vt:lpstr>
      <vt:lpstr>Slide 278</vt:lpstr>
      <vt:lpstr>Slide 279</vt:lpstr>
      <vt:lpstr>Figure – Basic Combinations of Security Associations </vt:lpstr>
      <vt:lpstr>Slide 281</vt:lpstr>
      <vt:lpstr>Slide 282</vt:lpstr>
      <vt:lpstr>Slide 283</vt:lpstr>
      <vt:lpstr>Slide 284</vt:lpstr>
      <vt:lpstr>Slide 285</vt:lpstr>
      <vt:lpstr>Slide 286</vt:lpstr>
      <vt:lpstr>Slide 287</vt:lpstr>
      <vt:lpstr>Slide 288</vt:lpstr>
      <vt:lpstr>Slide 289</vt:lpstr>
      <vt:lpstr>Slide 290</vt:lpstr>
      <vt:lpstr>Slide 291</vt:lpstr>
      <vt:lpstr>Slide 292</vt:lpstr>
      <vt:lpstr>Slide 293</vt:lpstr>
      <vt:lpstr>Slide 294</vt:lpstr>
      <vt:lpstr>Slide 295</vt:lpstr>
      <vt:lpstr>Slide 296</vt:lpstr>
      <vt:lpstr>Slide 297</vt:lpstr>
      <vt:lpstr>Slide 298</vt:lpstr>
      <vt:lpstr>Slide 299</vt:lpstr>
      <vt:lpstr>Slide 300</vt:lpstr>
      <vt:lpstr>Slide 301</vt:lpstr>
      <vt:lpstr>Slide 302</vt:lpstr>
      <vt:lpstr>Slide 303</vt:lpstr>
      <vt:lpstr>Slide 304</vt:lpstr>
      <vt:lpstr>Slide 305</vt:lpstr>
      <vt:lpstr>Slide 306</vt:lpstr>
      <vt:lpstr>Slide 307</vt:lpstr>
      <vt:lpstr>Slide 308</vt:lpstr>
      <vt:lpstr>Slide 309</vt:lpstr>
      <vt:lpstr>Slide 310</vt:lpstr>
      <vt:lpstr>Slide 311</vt:lpstr>
      <vt:lpstr>Slide 312</vt:lpstr>
      <vt:lpstr>Slide 313</vt:lpstr>
      <vt:lpstr>Slide 314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neo</dc:creator>
  <cp:lastModifiedBy>user1</cp:lastModifiedBy>
  <cp:revision>1449</cp:revision>
  <dcterms:created xsi:type="dcterms:W3CDTF">2020-07-03T05:04:15Z</dcterms:created>
  <dcterms:modified xsi:type="dcterms:W3CDTF">2021-11-22T08:19:17Z</dcterms:modified>
</cp:coreProperties>
</file>